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1" r:id="rId6"/>
    <p:sldId id="262" r:id="rId7"/>
    <p:sldId id="264" r:id="rId8"/>
    <p:sldId id="268" r:id="rId9"/>
    <p:sldId id="270" r:id="rId10"/>
    <p:sldId id="334" r:id="rId11"/>
    <p:sldId id="335" r:id="rId12"/>
    <p:sldId id="337" r:id="rId13"/>
    <p:sldId id="338" r:id="rId14"/>
    <p:sldId id="339" r:id="rId15"/>
    <p:sldId id="340" r:id="rId16"/>
    <p:sldId id="349" r:id="rId17"/>
    <p:sldId id="350" r:id="rId18"/>
    <p:sldId id="351" r:id="rId19"/>
    <p:sldId id="352" r:id="rId20"/>
    <p:sldId id="353" r:id="rId21"/>
    <p:sldId id="354" r:id="rId22"/>
    <p:sldId id="355" r:id="rId23"/>
    <p:sldId id="357" r:id="rId24"/>
    <p:sldId id="358" r:id="rId25"/>
    <p:sldId id="359" r:id="rId26"/>
    <p:sldId id="360" r:id="rId27"/>
    <p:sldId id="361" r:id="rId28"/>
    <p:sldId id="362" r:id="rId29"/>
    <p:sldId id="363" r:id="rId30"/>
    <p:sldId id="386" r:id="rId31"/>
  </p:sldIdLst>
  <p:sldSz cx="9144000" cy="6858000" type="screen4x3"/>
  <p:notesSz cx="6858000" cy="9144000"/>
  <p:custDataLst>
    <p:tags r:id="rId33"/>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42" autoAdjust="0"/>
    <p:restoredTop sz="94660"/>
  </p:normalViewPr>
  <p:slideViewPr>
    <p:cSldViewPr showGuides="1">
      <p:cViewPr varScale="1">
        <p:scale>
          <a:sx n="72" d="100"/>
          <a:sy n="72" d="100"/>
        </p:scale>
        <p:origin x="82" y="2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6389" name="备注占位符 4"/>
          <p:cNvSpPr>
            <a:spLocks noGrp="1"/>
          </p:cNvSpPr>
          <p:nvPr>
            <p:ph type="body" sz="quarter"/>
          </p:nvPr>
        </p:nvSpPr>
        <p:spPr>
          <a:xfrm>
            <a:off x="685800" y="4400550"/>
            <a:ext cx="5486400" cy="3600450"/>
          </a:xfrm>
          <a:prstGeom prst="rect">
            <a:avLst/>
          </a:prstGeom>
          <a:noFill/>
          <a:ln w="9525">
            <a:noFill/>
          </a:ln>
        </p:spPr>
        <p:txBody>
          <a:bodyPr vert="horz" wrap="square" lIns="91440" tIns="45720" rIns="91440" bIns="45720"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t>‹#›</a:t>
            </a:fld>
            <a:endParaRPr lang="zh-CN" altLang="en-US" sz="1200"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1843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dirty="0">
                <a:latin typeface="Calibri" panose="020F0502020204030204" pitchFamily="34" charset="0"/>
                <a:ea typeface="宋体" panose="02010600030101010101" pitchFamily="2" charset="-122"/>
              </a:rPr>
              <a:t>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p:cNvSpPr>
            <a:spLocks noGrp="1" noRot="1" noChangeAspect="1" noTextEdit="1"/>
          </p:cNvSpPr>
          <p:nvPr>
            <p:ph type="sldImg"/>
          </p:nvPr>
        </p:nvSpPr>
        <p:spPr>
          <a:ln>
            <a:solidFill>
              <a:srgbClr val="000000"/>
            </a:solidFill>
            <a:miter/>
          </a:ln>
        </p:spPr>
      </p:sp>
      <p:sp>
        <p:nvSpPr>
          <p:cNvPr id="30722" name="备注占位符 2"/>
          <p:cNvSpPr>
            <a:spLocks noGrp="1"/>
          </p:cNvSpPr>
          <p:nvPr>
            <p:ph type="body"/>
          </p:nvPr>
        </p:nvSpPr>
        <p:spPr>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072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lstStyle/>
          <a:p>
            <a:pPr lvl="0" algn="r"/>
            <a:fld id="{9A0DB2DC-4C9A-4742-B13C-FB6460FD3503}" type="slidenum">
              <a:rPr lang="zh-CN" altLang="en-US" sz="1200" dirty="0">
                <a:latin typeface="Calibri" panose="020F0502020204030204" pitchFamily="34" charset="0"/>
                <a:ea typeface="宋体" panose="02010600030101010101" pitchFamily="2" charset="-122"/>
              </a:rPr>
              <a:t>10</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p:cNvSpPr>
            <a:spLocks noGrp="1" noRot="1" noChangeAspect="1" noTextEdit="1"/>
          </p:cNvSpPr>
          <p:nvPr>
            <p:ph type="sldImg"/>
          </p:nvPr>
        </p:nvSpPr>
        <p:spPr>
          <a:ln>
            <a:solidFill>
              <a:srgbClr val="000000"/>
            </a:solidFill>
            <a:miter/>
          </a:ln>
        </p:spPr>
      </p:sp>
      <p:sp>
        <p:nvSpPr>
          <p:cNvPr id="34818" name="文本占位符 2"/>
          <p:cNvSpPr>
            <a:spLocks noGrp="1"/>
          </p:cNvSpPr>
          <p:nvPr>
            <p:ph type="body"/>
          </p:nvPr>
        </p:nvSpPr>
        <p:spPr>
          <a:ln/>
        </p:spPr>
        <p:txBody>
          <a:bodyPr wrap="square" lIns="91440" tIns="45720" rIns="91440" bIns="45720" anchor="t" anchorCtr="0"/>
          <a:lstStyle/>
          <a:p>
            <a:pPr lvl="0"/>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57" name="Freeform 5"/>
            <p:cNvSpPr>
              <a:spLocks noEditPoints="1"/>
            </p:cNvSpPr>
            <p:nvPr/>
          </p:nvSpPr>
          <p:spPr>
            <a:xfrm>
              <a:off x="0" y="0"/>
              <a:ext cx="9144000" cy="6857623"/>
            </a:xfrm>
            <a:custGeom>
              <a:avLst/>
              <a:gdLst/>
              <a:ahLst/>
              <a:cxnLst>
                <a:cxn ang="0">
                  <a:pos x="0" y="0"/>
                </a:cxn>
                <a:cxn ang="0">
                  <a:pos x="0" y="6857623"/>
                </a:cxn>
                <a:cxn ang="0">
                  <a:pos x="9144000" y="6857623"/>
                </a:cxn>
                <a:cxn ang="0">
                  <a:pos x="9144000" y="0"/>
                </a:cxn>
                <a:cxn ang="0">
                  <a:pos x="0" y="0"/>
                </a:cxn>
                <a:cxn ang="0">
                  <a:pos x="8642350" y="6356001"/>
                </a:cxn>
                <a:cxn ang="0">
                  <a:pos x="514350" y="6356001"/>
                </a:cxn>
                <a:cxn ang="0">
                  <a:pos x="514350" y="514322"/>
                </a:cxn>
                <a:cxn ang="0">
                  <a:pos x="8642350" y="514322"/>
                </a:cxn>
                <a:cxn ang="0">
                  <a:pos x="8642350" y="6356001"/>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pPr fontAlgn="base"/>
            <a:r>
              <a:rPr lang="zh-CN" altLang="en-US" strike="noStrike" noProof="1"/>
              <a:t>单击此处编辑母版标题样式</a:t>
            </a:r>
            <a:endParaRPr lang="en-US" strike="noStrike" noProof="1"/>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endParaRPr lang="en-US" strike="noStrike" noProof="1"/>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8568ACC-5424-4C7E-BF8B-459E46A8B2BC}" type="datetime1">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12/25/2024</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fontAlgn="base"/>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01" name="Freeform 5"/>
            <p:cNvSpPr/>
            <p:nvPr/>
          </p:nvSpPr>
          <p:spPr>
            <a:xfrm rot="10204164">
              <a:off x="427038" y="4563812"/>
              <a:ext cx="2378075" cy="317483"/>
            </a:xfrm>
            <a:custGeom>
              <a:avLst/>
              <a:gdLst/>
              <a:ahLst/>
              <a:cxnLst>
                <a:cxn ang="0">
                  <a:pos x="20214" y="151931"/>
                </a:cxn>
                <a:cxn ang="0">
                  <a:pos x="2368087" y="317483"/>
                </a:cxn>
                <a:cxn ang="0">
                  <a:pos x="2378075" y="0"/>
                </a:cxn>
                <a:cxn ang="0">
                  <a:pos x="2298885" y="12241"/>
                </a:cxn>
                <a:cxn ang="0">
                  <a:pos x="2219695" y="24002"/>
                </a:cxn>
                <a:cxn ang="0">
                  <a:pos x="2140505" y="35403"/>
                </a:cxn>
                <a:cxn ang="0">
                  <a:pos x="2061078" y="45183"/>
                </a:cxn>
                <a:cxn ang="0">
                  <a:pos x="1981650" y="55024"/>
                </a:cxn>
                <a:cxn ang="0">
                  <a:pos x="1902222" y="64265"/>
                </a:cxn>
                <a:cxn ang="0">
                  <a:pos x="1823746" y="72125"/>
                </a:cxn>
                <a:cxn ang="0">
                  <a:pos x="1743842" y="79506"/>
                </a:cxn>
                <a:cxn ang="0">
                  <a:pos x="1664653" y="86406"/>
                </a:cxn>
                <a:cxn ang="0">
                  <a:pos x="1586889" y="92287"/>
                </a:cxn>
                <a:cxn ang="0">
                  <a:pos x="1507700" y="98167"/>
                </a:cxn>
                <a:cxn ang="0">
                  <a:pos x="1429936" y="103147"/>
                </a:cxn>
                <a:cxn ang="0">
                  <a:pos x="1352173" y="107048"/>
                </a:cxn>
                <a:cxn ang="0">
                  <a:pos x="1274410" y="111008"/>
                </a:cxn>
                <a:cxn ang="0">
                  <a:pos x="1197599" y="114368"/>
                </a:cxn>
                <a:cxn ang="0">
                  <a:pos x="1121738" y="116888"/>
                </a:cxn>
                <a:cxn ang="0">
                  <a:pos x="1045402" y="118809"/>
                </a:cxn>
                <a:cxn ang="0">
                  <a:pos x="970017" y="120789"/>
                </a:cxn>
                <a:cxn ang="0">
                  <a:pos x="895583" y="121749"/>
                </a:cxn>
                <a:cxn ang="0">
                  <a:pos x="821387" y="122769"/>
                </a:cxn>
                <a:cxn ang="0">
                  <a:pos x="747905" y="123189"/>
                </a:cxn>
                <a:cxn ang="0">
                  <a:pos x="675135" y="122769"/>
                </a:cxn>
                <a:cxn ang="0">
                  <a:pos x="603318" y="122769"/>
                </a:cxn>
                <a:cxn ang="0">
                  <a:pos x="532213" y="121749"/>
                </a:cxn>
                <a:cxn ang="0">
                  <a:pos x="462060" y="120249"/>
                </a:cxn>
                <a:cxn ang="0">
                  <a:pos x="393096" y="118809"/>
                </a:cxn>
                <a:cxn ang="0">
                  <a:pos x="325321" y="117308"/>
                </a:cxn>
                <a:cxn ang="0">
                  <a:pos x="258021" y="114908"/>
                </a:cxn>
                <a:cxn ang="0">
                  <a:pos x="191673" y="112388"/>
                </a:cxn>
                <a:cxn ang="0">
                  <a:pos x="126751" y="109988"/>
                </a:cxn>
                <a:cxn ang="0">
                  <a:pos x="0" y="103568"/>
                </a:cxn>
                <a:cxn ang="0">
                  <a:pos x="20214" y="151931"/>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203" name="Freeform 10"/>
            <p:cNvSpPr/>
            <p:nvPr/>
          </p:nvSpPr>
          <p:spPr>
            <a:xfrm rot="10800000">
              <a:off x="485775" y="2670028"/>
              <a:ext cx="8181975" cy="2130308"/>
            </a:xfrm>
            <a:custGeom>
              <a:avLst/>
              <a:gdLst/>
              <a:ahLst/>
              <a:cxnLst>
                <a:cxn ang="0">
                  <a:pos x="0" y="0"/>
                </a:cxn>
                <a:cxn ang="0">
                  <a:pos x="0" y="533850"/>
                </a:cxn>
                <a:cxn ang="0">
                  <a:pos x="0" y="2122558"/>
                </a:cxn>
                <a:cxn ang="0">
                  <a:pos x="0" y="2130308"/>
                </a:cxn>
                <a:cxn ang="0">
                  <a:pos x="8181975" y="2122337"/>
                </a:cxn>
                <a:cxn ang="0">
                  <a:pos x="8181975" y="2122558"/>
                </a:cxn>
                <a:cxn ang="0">
                  <a:pos x="8173793" y="533850"/>
                </a:cxn>
                <a:cxn ang="0">
                  <a:pos x="8173793" y="0"/>
                </a:cxn>
                <a:cxn ang="0">
                  <a:pos x="7800695" y="56020"/>
                </a:cxn>
                <a:cxn ang="0">
                  <a:pos x="7432506" y="105619"/>
                </a:cxn>
                <a:cxn ang="0">
                  <a:pos x="7059408" y="148132"/>
                </a:cxn>
                <a:cxn ang="0">
                  <a:pos x="6690401" y="187545"/>
                </a:cxn>
                <a:cxn ang="0">
                  <a:pos x="6321394" y="217880"/>
                </a:cxn>
                <a:cxn ang="0">
                  <a:pos x="5955660" y="240686"/>
                </a:cxn>
                <a:cxn ang="0">
                  <a:pos x="5589925" y="260393"/>
                </a:cxn>
                <a:cxn ang="0">
                  <a:pos x="5230737" y="273678"/>
                </a:cxn>
                <a:cxn ang="0">
                  <a:pos x="4878093" y="283200"/>
                </a:cxn>
                <a:cxn ang="0">
                  <a:pos x="4527905" y="286521"/>
                </a:cxn>
                <a:cxn ang="0">
                  <a:pos x="4189171" y="286521"/>
                </a:cxn>
                <a:cxn ang="0">
                  <a:pos x="3852892" y="286521"/>
                </a:cxn>
                <a:cxn ang="0">
                  <a:pos x="3527249" y="280321"/>
                </a:cxn>
                <a:cxn ang="0">
                  <a:pos x="3209789" y="270357"/>
                </a:cxn>
                <a:cxn ang="0">
                  <a:pos x="2902965" y="257072"/>
                </a:cxn>
                <a:cxn ang="0">
                  <a:pos x="2607595" y="243786"/>
                </a:cxn>
                <a:cxn ang="0">
                  <a:pos x="2323681" y="227180"/>
                </a:cxn>
                <a:cxn ang="0">
                  <a:pos x="2049585" y="211237"/>
                </a:cxn>
                <a:cxn ang="0">
                  <a:pos x="1793489" y="191531"/>
                </a:cxn>
                <a:cxn ang="0">
                  <a:pos x="1545575" y="171603"/>
                </a:cxn>
                <a:cxn ang="0">
                  <a:pos x="1101294" y="128204"/>
                </a:cxn>
                <a:cxn ang="0">
                  <a:pos x="721650" y="88569"/>
                </a:cxn>
                <a:cxn ang="0">
                  <a:pos x="418099" y="56020"/>
                </a:cxn>
                <a:cxn ang="0">
                  <a:pos x="191458" y="26128"/>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w="9525">
              <a:noFill/>
            </a:ln>
          </p:spPr>
          <p:txBody>
            <a:bodyPr/>
            <a:lstStyle/>
            <a:p>
              <a:endParaRPr lang="zh-CN" altLang="en-US"/>
            </a:p>
          </p:txBody>
        </p:sp>
        <p:sp>
          <p:nvSpPr>
            <p:cNvPr id="8204" name="Freeform 5"/>
            <p:cNvSpPr>
              <a:spLocks noEditPoints="1"/>
            </p:cNvSpPr>
            <p:nvPr/>
          </p:nvSpPr>
          <p:spPr>
            <a:xfrm>
              <a:off x="0" y="0"/>
              <a:ext cx="9144000" cy="6857623"/>
            </a:xfrm>
            <a:custGeom>
              <a:avLst/>
              <a:gdLst/>
              <a:ahLst/>
              <a:cxnLst>
                <a:cxn ang="0">
                  <a:pos x="0" y="0"/>
                </a:cxn>
                <a:cxn ang="0">
                  <a:pos x="0" y="6857623"/>
                </a:cxn>
                <a:cxn ang="0">
                  <a:pos x="9144000" y="6857623"/>
                </a:cxn>
                <a:cxn ang="0">
                  <a:pos x="9144000" y="0"/>
                </a:cxn>
                <a:cxn ang="0">
                  <a:pos x="0" y="0"/>
                </a:cxn>
                <a:cxn ang="0">
                  <a:pos x="8642350" y="6356001"/>
                </a:cxn>
                <a:cxn ang="0">
                  <a:pos x="514350" y="6356001"/>
                </a:cxn>
                <a:cxn ang="0">
                  <a:pos x="514350" y="514322"/>
                </a:cxn>
                <a:cxn ang="0">
                  <a:pos x="8642350" y="514322"/>
                </a:cxn>
                <a:cxn ang="0">
                  <a:pos x="8642350" y="6356001"/>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pPr fontAlgn="base"/>
            <a:r>
              <a:rPr lang="zh-CN" altLang="en-US" strike="noStrike" noProof="1"/>
              <a:t>单击此处编辑母版标题样式</a:t>
            </a:r>
            <a:endParaRPr lang="en-US" strike="noStrike" noProof="1"/>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5784590-B494-4E97-95B4-81CE4822BAC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fontAlgn="base"/>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25" name="Freeform 5"/>
            <p:cNvSpPr/>
            <p:nvPr/>
          </p:nvSpPr>
          <p:spPr>
            <a:xfrm rot="-589932">
              <a:off x="6359525" y="2781147"/>
              <a:ext cx="2378075" cy="317483"/>
            </a:xfrm>
            <a:custGeom>
              <a:avLst/>
              <a:gdLst/>
              <a:ahLst/>
              <a:cxnLst>
                <a:cxn ang="0">
                  <a:pos x="20214" y="151931"/>
                </a:cxn>
                <a:cxn ang="0">
                  <a:pos x="2368087" y="317483"/>
                </a:cxn>
                <a:cxn ang="0">
                  <a:pos x="2378075" y="0"/>
                </a:cxn>
                <a:cxn ang="0">
                  <a:pos x="2298885" y="12241"/>
                </a:cxn>
                <a:cxn ang="0">
                  <a:pos x="2219695" y="24002"/>
                </a:cxn>
                <a:cxn ang="0">
                  <a:pos x="2140505" y="35403"/>
                </a:cxn>
                <a:cxn ang="0">
                  <a:pos x="2061078" y="45183"/>
                </a:cxn>
                <a:cxn ang="0">
                  <a:pos x="1981650" y="55024"/>
                </a:cxn>
                <a:cxn ang="0">
                  <a:pos x="1902222" y="64265"/>
                </a:cxn>
                <a:cxn ang="0">
                  <a:pos x="1823746" y="72125"/>
                </a:cxn>
                <a:cxn ang="0">
                  <a:pos x="1743842" y="79506"/>
                </a:cxn>
                <a:cxn ang="0">
                  <a:pos x="1664653" y="86406"/>
                </a:cxn>
                <a:cxn ang="0">
                  <a:pos x="1586889" y="92287"/>
                </a:cxn>
                <a:cxn ang="0">
                  <a:pos x="1507700" y="98167"/>
                </a:cxn>
                <a:cxn ang="0">
                  <a:pos x="1429936" y="103147"/>
                </a:cxn>
                <a:cxn ang="0">
                  <a:pos x="1352173" y="107048"/>
                </a:cxn>
                <a:cxn ang="0">
                  <a:pos x="1274410" y="111008"/>
                </a:cxn>
                <a:cxn ang="0">
                  <a:pos x="1197599" y="114368"/>
                </a:cxn>
                <a:cxn ang="0">
                  <a:pos x="1121738" y="116888"/>
                </a:cxn>
                <a:cxn ang="0">
                  <a:pos x="1045402" y="118809"/>
                </a:cxn>
                <a:cxn ang="0">
                  <a:pos x="970017" y="120789"/>
                </a:cxn>
                <a:cxn ang="0">
                  <a:pos x="895583" y="121749"/>
                </a:cxn>
                <a:cxn ang="0">
                  <a:pos x="821387" y="122769"/>
                </a:cxn>
                <a:cxn ang="0">
                  <a:pos x="747905" y="123189"/>
                </a:cxn>
                <a:cxn ang="0">
                  <a:pos x="675135" y="122769"/>
                </a:cxn>
                <a:cxn ang="0">
                  <a:pos x="603318" y="122769"/>
                </a:cxn>
                <a:cxn ang="0">
                  <a:pos x="532213" y="121749"/>
                </a:cxn>
                <a:cxn ang="0">
                  <a:pos x="462060" y="120249"/>
                </a:cxn>
                <a:cxn ang="0">
                  <a:pos x="393096" y="118809"/>
                </a:cxn>
                <a:cxn ang="0">
                  <a:pos x="325321" y="117308"/>
                </a:cxn>
                <a:cxn ang="0">
                  <a:pos x="258021" y="114908"/>
                </a:cxn>
                <a:cxn ang="0">
                  <a:pos x="191673" y="112388"/>
                </a:cxn>
                <a:cxn ang="0">
                  <a:pos x="126751" y="109988"/>
                </a:cxn>
                <a:cxn ang="0">
                  <a:pos x="0" y="103568"/>
                </a:cxn>
                <a:cxn ang="0">
                  <a:pos x="20214" y="151931"/>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27" name="Freeform 10"/>
            <p:cNvSpPr/>
            <p:nvPr/>
          </p:nvSpPr>
          <p:spPr>
            <a:xfrm>
              <a:off x="485775" y="2854168"/>
              <a:ext cx="8181975" cy="2130308"/>
            </a:xfrm>
            <a:custGeom>
              <a:avLst/>
              <a:gdLst/>
              <a:ahLst/>
              <a:cxnLst>
                <a:cxn ang="0">
                  <a:pos x="0" y="0"/>
                </a:cxn>
                <a:cxn ang="0">
                  <a:pos x="0" y="533850"/>
                </a:cxn>
                <a:cxn ang="0">
                  <a:pos x="0" y="2122558"/>
                </a:cxn>
                <a:cxn ang="0">
                  <a:pos x="0" y="2130308"/>
                </a:cxn>
                <a:cxn ang="0">
                  <a:pos x="8181975" y="2122337"/>
                </a:cxn>
                <a:cxn ang="0">
                  <a:pos x="8181975" y="2122558"/>
                </a:cxn>
                <a:cxn ang="0">
                  <a:pos x="8173793" y="533850"/>
                </a:cxn>
                <a:cxn ang="0">
                  <a:pos x="8173793" y="0"/>
                </a:cxn>
                <a:cxn ang="0">
                  <a:pos x="7800695" y="56020"/>
                </a:cxn>
                <a:cxn ang="0">
                  <a:pos x="7432506" y="105619"/>
                </a:cxn>
                <a:cxn ang="0">
                  <a:pos x="7059408" y="148132"/>
                </a:cxn>
                <a:cxn ang="0">
                  <a:pos x="6690401" y="187545"/>
                </a:cxn>
                <a:cxn ang="0">
                  <a:pos x="6321394" y="217880"/>
                </a:cxn>
                <a:cxn ang="0">
                  <a:pos x="5955660" y="240686"/>
                </a:cxn>
                <a:cxn ang="0">
                  <a:pos x="5589925" y="260393"/>
                </a:cxn>
                <a:cxn ang="0">
                  <a:pos x="5230737" y="273678"/>
                </a:cxn>
                <a:cxn ang="0">
                  <a:pos x="4878093" y="283200"/>
                </a:cxn>
                <a:cxn ang="0">
                  <a:pos x="4527905" y="286521"/>
                </a:cxn>
                <a:cxn ang="0">
                  <a:pos x="4189171" y="286521"/>
                </a:cxn>
                <a:cxn ang="0">
                  <a:pos x="3852892" y="286521"/>
                </a:cxn>
                <a:cxn ang="0">
                  <a:pos x="3527249" y="280321"/>
                </a:cxn>
                <a:cxn ang="0">
                  <a:pos x="3209789" y="270357"/>
                </a:cxn>
                <a:cxn ang="0">
                  <a:pos x="2902965" y="257072"/>
                </a:cxn>
                <a:cxn ang="0">
                  <a:pos x="2607595" y="243786"/>
                </a:cxn>
                <a:cxn ang="0">
                  <a:pos x="2323681" y="227180"/>
                </a:cxn>
                <a:cxn ang="0">
                  <a:pos x="2049585" y="211237"/>
                </a:cxn>
                <a:cxn ang="0">
                  <a:pos x="1793489" y="191531"/>
                </a:cxn>
                <a:cxn ang="0">
                  <a:pos x="1545575" y="171603"/>
                </a:cxn>
                <a:cxn ang="0">
                  <a:pos x="1101294" y="128204"/>
                </a:cxn>
                <a:cxn ang="0">
                  <a:pos x="721650" y="88569"/>
                </a:cxn>
                <a:cxn ang="0">
                  <a:pos x="418099" y="56020"/>
                </a:cxn>
                <a:cxn ang="0">
                  <a:pos x="191458" y="26128"/>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w="9525">
              <a:noFill/>
            </a:ln>
          </p:spPr>
          <p:txBody>
            <a:bodyPr/>
            <a:lstStyle/>
            <a:p>
              <a:endParaRPr lang="zh-CN" altLang="en-US"/>
            </a:p>
          </p:txBody>
        </p:sp>
        <p:sp>
          <p:nvSpPr>
            <p:cNvPr id="9228" name="Freeform 5"/>
            <p:cNvSpPr>
              <a:spLocks noEditPoints="1"/>
            </p:cNvSpPr>
            <p:nvPr/>
          </p:nvSpPr>
          <p:spPr>
            <a:xfrm>
              <a:off x="0" y="0"/>
              <a:ext cx="9144000" cy="6857623"/>
            </a:xfrm>
            <a:custGeom>
              <a:avLst/>
              <a:gdLst/>
              <a:ahLst/>
              <a:cxnLst>
                <a:cxn ang="0">
                  <a:pos x="0" y="0"/>
                </a:cxn>
                <a:cxn ang="0">
                  <a:pos x="0" y="6857623"/>
                </a:cxn>
                <a:cxn ang="0">
                  <a:pos x="9144000" y="6857623"/>
                </a:cxn>
                <a:cxn ang="0">
                  <a:pos x="9144000" y="0"/>
                </a:cxn>
                <a:cxn ang="0">
                  <a:pos x="0" y="0"/>
                </a:cxn>
                <a:cxn ang="0">
                  <a:pos x="8642350" y="6356001"/>
                </a:cxn>
                <a:cxn ang="0">
                  <a:pos x="514350" y="6356001"/>
                </a:cxn>
                <a:cxn ang="0">
                  <a:pos x="514350" y="514322"/>
                </a:cxn>
                <a:cxn ang="0">
                  <a:pos x="8642350" y="514322"/>
                </a:cxn>
                <a:cxn ang="0">
                  <a:pos x="8642350" y="6356001"/>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pPr fontAlgn="base"/>
            <a:r>
              <a:rPr lang="zh-CN" altLang="en-US" strike="noStrike" noProof="1"/>
              <a:t>单击此处编辑母版标题样式</a:t>
            </a:r>
            <a:endParaRPr lang="en-US" strike="noStrike" noProof="1"/>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DF87C2F-30E5-4459-AACF-F4D9F062F591}"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fontAlgn="base"/>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49" name="Freeform 5"/>
            <p:cNvSpPr/>
            <p:nvPr/>
          </p:nvSpPr>
          <p:spPr>
            <a:xfrm rot="-589932">
              <a:off x="6359525" y="4309826"/>
              <a:ext cx="2378075" cy="317483"/>
            </a:xfrm>
            <a:custGeom>
              <a:avLst/>
              <a:gdLst/>
              <a:ahLst/>
              <a:cxnLst>
                <a:cxn ang="0">
                  <a:pos x="20214" y="151931"/>
                </a:cxn>
                <a:cxn ang="0">
                  <a:pos x="2368087" y="317483"/>
                </a:cxn>
                <a:cxn ang="0">
                  <a:pos x="2378075" y="0"/>
                </a:cxn>
                <a:cxn ang="0">
                  <a:pos x="2298885" y="12241"/>
                </a:cxn>
                <a:cxn ang="0">
                  <a:pos x="2219695" y="24002"/>
                </a:cxn>
                <a:cxn ang="0">
                  <a:pos x="2140505" y="35403"/>
                </a:cxn>
                <a:cxn ang="0">
                  <a:pos x="2061078" y="45183"/>
                </a:cxn>
                <a:cxn ang="0">
                  <a:pos x="1981650" y="55024"/>
                </a:cxn>
                <a:cxn ang="0">
                  <a:pos x="1902222" y="64265"/>
                </a:cxn>
                <a:cxn ang="0">
                  <a:pos x="1823746" y="72125"/>
                </a:cxn>
                <a:cxn ang="0">
                  <a:pos x="1743842" y="79506"/>
                </a:cxn>
                <a:cxn ang="0">
                  <a:pos x="1664653" y="86406"/>
                </a:cxn>
                <a:cxn ang="0">
                  <a:pos x="1586889" y="92287"/>
                </a:cxn>
                <a:cxn ang="0">
                  <a:pos x="1507700" y="98167"/>
                </a:cxn>
                <a:cxn ang="0">
                  <a:pos x="1429936" y="103147"/>
                </a:cxn>
                <a:cxn ang="0">
                  <a:pos x="1352173" y="107048"/>
                </a:cxn>
                <a:cxn ang="0">
                  <a:pos x="1274410" y="111008"/>
                </a:cxn>
                <a:cxn ang="0">
                  <a:pos x="1197599" y="114368"/>
                </a:cxn>
                <a:cxn ang="0">
                  <a:pos x="1121738" y="116888"/>
                </a:cxn>
                <a:cxn ang="0">
                  <a:pos x="1045402" y="118809"/>
                </a:cxn>
                <a:cxn ang="0">
                  <a:pos x="970017" y="120789"/>
                </a:cxn>
                <a:cxn ang="0">
                  <a:pos x="895583" y="121749"/>
                </a:cxn>
                <a:cxn ang="0">
                  <a:pos x="821387" y="122769"/>
                </a:cxn>
                <a:cxn ang="0">
                  <a:pos x="747905" y="123189"/>
                </a:cxn>
                <a:cxn ang="0">
                  <a:pos x="675135" y="122769"/>
                </a:cxn>
                <a:cxn ang="0">
                  <a:pos x="603318" y="122769"/>
                </a:cxn>
                <a:cxn ang="0">
                  <a:pos x="532213" y="121749"/>
                </a:cxn>
                <a:cxn ang="0">
                  <a:pos x="462060" y="120249"/>
                </a:cxn>
                <a:cxn ang="0">
                  <a:pos x="393096" y="118809"/>
                </a:cxn>
                <a:cxn ang="0">
                  <a:pos x="325321" y="117308"/>
                </a:cxn>
                <a:cxn ang="0">
                  <a:pos x="258021" y="114908"/>
                </a:cxn>
                <a:cxn ang="0">
                  <a:pos x="191673" y="112388"/>
                </a:cxn>
                <a:cxn ang="0">
                  <a:pos x="126751" y="109988"/>
                </a:cxn>
                <a:cxn ang="0">
                  <a:pos x="0" y="103568"/>
                </a:cxn>
                <a:cxn ang="0">
                  <a:pos x="20214" y="151931"/>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250" name="Freeform 10"/>
            <p:cNvSpPr/>
            <p:nvPr/>
          </p:nvSpPr>
          <p:spPr>
            <a:xfrm>
              <a:off x="485775" y="4381259"/>
              <a:ext cx="8181975" cy="2130308"/>
            </a:xfrm>
            <a:custGeom>
              <a:avLst/>
              <a:gdLst/>
              <a:ahLst/>
              <a:cxnLst>
                <a:cxn ang="0">
                  <a:pos x="0" y="0"/>
                </a:cxn>
                <a:cxn ang="0">
                  <a:pos x="0" y="533850"/>
                </a:cxn>
                <a:cxn ang="0">
                  <a:pos x="0" y="2122558"/>
                </a:cxn>
                <a:cxn ang="0">
                  <a:pos x="0" y="2130308"/>
                </a:cxn>
                <a:cxn ang="0">
                  <a:pos x="8181975" y="2122337"/>
                </a:cxn>
                <a:cxn ang="0">
                  <a:pos x="8181975" y="2122558"/>
                </a:cxn>
                <a:cxn ang="0">
                  <a:pos x="8173793" y="533850"/>
                </a:cxn>
                <a:cxn ang="0">
                  <a:pos x="8173793" y="0"/>
                </a:cxn>
                <a:cxn ang="0">
                  <a:pos x="7800695" y="56020"/>
                </a:cxn>
                <a:cxn ang="0">
                  <a:pos x="7432506" y="105619"/>
                </a:cxn>
                <a:cxn ang="0">
                  <a:pos x="7059408" y="148132"/>
                </a:cxn>
                <a:cxn ang="0">
                  <a:pos x="6690401" y="187545"/>
                </a:cxn>
                <a:cxn ang="0">
                  <a:pos x="6321394" y="217880"/>
                </a:cxn>
                <a:cxn ang="0">
                  <a:pos x="5955660" y="240686"/>
                </a:cxn>
                <a:cxn ang="0">
                  <a:pos x="5589925" y="260393"/>
                </a:cxn>
                <a:cxn ang="0">
                  <a:pos x="5230737" y="273678"/>
                </a:cxn>
                <a:cxn ang="0">
                  <a:pos x="4878093" y="283200"/>
                </a:cxn>
                <a:cxn ang="0">
                  <a:pos x="4527905" y="286521"/>
                </a:cxn>
                <a:cxn ang="0">
                  <a:pos x="4189171" y="286521"/>
                </a:cxn>
                <a:cxn ang="0">
                  <a:pos x="3852892" y="286521"/>
                </a:cxn>
                <a:cxn ang="0">
                  <a:pos x="3527249" y="280321"/>
                </a:cxn>
                <a:cxn ang="0">
                  <a:pos x="3209789" y="270357"/>
                </a:cxn>
                <a:cxn ang="0">
                  <a:pos x="2902965" y="257072"/>
                </a:cxn>
                <a:cxn ang="0">
                  <a:pos x="2607595" y="243786"/>
                </a:cxn>
                <a:cxn ang="0">
                  <a:pos x="2323681" y="227180"/>
                </a:cxn>
                <a:cxn ang="0">
                  <a:pos x="2049585" y="211237"/>
                </a:cxn>
                <a:cxn ang="0">
                  <a:pos x="1793489" y="191531"/>
                </a:cxn>
                <a:cxn ang="0">
                  <a:pos x="1545575" y="171603"/>
                </a:cxn>
                <a:cxn ang="0">
                  <a:pos x="1101294" y="128204"/>
                </a:cxn>
                <a:cxn ang="0">
                  <a:pos x="721650" y="88569"/>
                </a:cxn>
                <a:cxn ang="0">
                  <a:pos x="418099" y="56020"/>
                </a:cxn>
                <a:cxn ang="0">
                  <a:pos x="191458" y="26128"/>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w="9525">
              <a:noFill/>
            </a:ln>
          </p:spPr>
          <p:txBody>
            <a:bodyPr/>
            <a:lstStyle/>
            <a:p>
              <a:endParaRPr lang="zh-CN" altLang="en-US"/>
            </a:p>
          </p:txBody>
        </p:sp>
        <p:sp>
          <p:nvSpPr>
            <p:cNvPr id="10251" name="Freeform 5"/>
            <p:cNvSpPr>
              <a:spLocks noEditPoints="1"/>
            </p:cNvSpPr>
            <p:nvPr/>
          </p:nvSpPr>
          <p:spPr>
            <a:xfrm>
              <a:off x="0" y="0"/>
              <a:ext cx="9144000" cy="6857623"/>
            </a:xfrm>
            <a:custGeom>
              <a:avLst/>
              <a:gdLst/>
              <a:ahLst/>
              <a:cxnLst>
                <a:cxn ang="0">
                  <a:pos x="0" y="0"/>
                </a:cxn>
                <a:cxn ang="0">
                  <a:pos x="0" y="6857623"/>
                </a:cxn>
                <a:cxn ang="0">
                  <a:pos x="9144000" y="6857623"/>
                </a:cxn>
                <a:cxn ang="0">
                  <a:pos x="9144000" y="0"/>
                </a:cxn>
                <a:cxn ang="0">
                  <a:pos x="0" y="0"/>
                </a:cxn>
                <a:cxn ang="0">
                  <a:pos x="8642350" y="6356001"/>
                </a:cxn>
                <a:cxn ang="0">
                  <a:pos x="514350" y="6356001"/>
                </a:cxn>
                <a:cxn ang="0">
                  <a:pos x="514350" y="514322"/>
                </a:cxn>
                <a:cxn ang="0">
                  <a:pos x="8642350" y="514322"/>
                </a:cxn>
                <a:cxn ang="0">
                  <a:pos x="8642350" y="6356001"/>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sym typeface="+mn-ea"/>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pPr fontAlgn="base"/>
            <a:r>
              <a:rPr lang="zh-CN" altLang="en-US" strike="noStrike" noProof="1"/>
              <a:t>单击此处编辑母版标题样式</a:t>
            </a:r>
            <a:endParaRPr lang="en-US" strike="noStrike" noProof="1"/>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C6C1C50-DF89-4A95-AD1B-7588BC5820B4}"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fontAlgn="base"/>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73" name="Freeform 5"/>
            <p:cNvSpPr/>
            <p:nvPr/>
          </p:nvSpPr>
          <p:spPr>
            <a:xfrm rot="-589932">
              <a:off x="6359525" y="4311413"/>
              <a:ext cx="2378075" cy="317483"/>
            </a:xfrm>
            <a:custGeom>
              <a:avLst/>
              <a:gdLst/>
              <a:ahLst/>
              <a:cxnLst>
                <a:cxn ang="0">
                  <a:pos x="20214" y="151931"/>
                </a:cxn>
                <a:cxn ang="0">
                  <a:pos x="2368087" y="317483"/>
                </a:cxn>
                <a:cxn ang="0">
                  <a:pos x="2378075" y="0"/>
                </a:cxn>
                <a:cxn ang="0">
                  <a:pos x="2298885" y="12241"/>
                </a:cxn>
                <a:cxn ang="0">
                  <a:pos x="2219695" y="24002"/>
                </a:cxn>
                <a:cxn ang="0">
                  <a:pos x="2140505" y="35403"/>
                </a:cxn>
                <a:cxn ang="0">
                  <a:pos x="2061078" y="45183"/>
                </a:cxn>
                <a:cxn ang="0">
                  <a:pos x="1981650" y="55024"/>
                </a:cxn>
                <a:cxn ang="0">
                  <a:pos x="1902222" y="64265"/>
                </a:cxn>
                <a:cxn ang="0">
                  <a:pos x="1823746" y="72125"/>
                </a:cxn>
                <a:cxn ang="0">
                  <a:pos x="1743842" y="79506"/>
                </a:cxn>
                <a:cxn ang="0">
                  <a:pos x="1664653" y="86406"/>
                </a:cxn>
                <a:cxn ang="0">
                  <a:pos x="1586889" y="92287"/>
                </a:cxn>
                <a:cxn ang="0">
                  <a:pos x="1507700" y="98167"/>
                </a:cxn>
                <a:cxn ang="0">
                  <a:pos x="1429936" y="103147"/>
                </a:cxn>
                <a:cxn ang="0">
                  <a:pos x="1352173" y="107048"/>
                </a:cxn>
                <a:cxn ang="0">
                  <a:pos x="1274410" y="111008"/>
                </a:cxn>
                <a:cxn ang="0">
                  <a:pos x="1197599" y="114368"/>
                </a:cxn>
                <a:cxn ang="0">
                  <a:pos x="1121738" y="116888"/>
                </a:cxn>
                <a:cxn ang="0">
                  <a:pos x="1045402" y="118809"/>
                </a:cxn>
                <a:cxn ang="0">
                  <a:pos x="970017" y="120789"/>
                </a:cxn>
                <a:cxn ang="0">
                  <a:pos x="895583" y="121749"/>
                </a:cxn>
                <a:cxn ang="0">
                  <a:pos x="821387" y="122769"/>
                </a:cxn>
                <a:cxn ang="0">
                  <a:pos x="747905" y="123189"/>
                </a:cxn>
                <a:cxn ang="0">
                  <a:pos x="675135" y="122769"/>
                </a:cxn>
                <a:cxn ang="0">
                  <a:pos x="603318" y="122769"/>
                </a:cxn>
                <a:cxn ang="0">
                  <a:pos x="532213" y="121749"/>
                </a:cxn>
                <a:cxn ang="0">
                  <a:pos x="462060" y="120249"/>
                </a:cxn>
                <a:cxn ang="0">
                  <a:pos x="393096" y="118809"/>
                </a:cxn>
                <a:cxn ang="0">
                  <a:pos x="325321" y="117308"/>
                </a:cxn>
                <a:cxn ang="0">
                  <a:pos x="258021" y="114908"/>
                </a:cxn>
                <a:cxn ang="0">
                  <a:pos x="191673" y="112388"/>
                </a:cxn>
                <a:cxn ang="0">
                  <a:pos x="126751" y="109988"/>
                </a:cxn>
                <a:cxn ang="0">
                  <a:pos x="0" y="103568"/>
                </a:cxn>
                <a:cxn ang="0">
                  <a:pos x="20214" y="151931"/>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1274" name="Freeform 7"/>
            <p:cNvSpPr/>
            <p:nvPr/>
          </p:nvSpPr>
          <p:spPr>
            <a:xfrm>
              <a:off x="485775" y="4381259"/>
              <a:ext cx="8181975" cy="2130308"/>
            </a:xfrm>
            <a:custGeom>
              <a:avLst/>
              <a:gdLst/>
              <a:ahLst/>
              <a:cxnLst>
                <a:cxn ang="0">
                  <a:pos x="0" y="0"/>
                </a:cxn>
                <a:cxn ang="0">
                  <a:pos x="0" y="533850"/>
                </a:cxn>
                <a:cxn ang="0">
                  <a:pos x="0" y="2122558"/>
                </a:cxn>
                <a:cxn ang="0">
                  <a:pos x="0" y="2130308"/>
                </a:cxn>
                <a:cxn ang="0">
                  <a:pos x="8181975" y="2122337"/>
                </a:cxn>
                <a:cxn ang="0">
                  <a:pos x="8181975" y="2122558"/>
                </a:cxn>
                <a:cxn ang="0">
                  <a:pos x="8173793" y="533850"/>
                </a:cxn>
                <a:cxn ang="0">
                  <a:pos x="8173793" y="0"/>
                </a:cxn>
                <a:cxn ang="0">
                  <a:pos x="7800695" y="56020"/>
                </a:cxn>
                <a:cxn ang="0">
                  <a:pos x="7432506" y="105619"/>
                </a:cxn>
                <a:cxn ang="0">
                  <a:pos x="7059408" y="148132"/>
                </a:cxn>
                <a:cxn ang="0">
                  <a:pos x="6690401" y="187545"/>
                </a:cxn>
                <a:cxn ang="0">
                  <a:pos x="6321394" y="217880"/>
                </a:cxn>
                <a:cxn ang="0">
                  <a:pos x="5955660" y="240686"/>
                </a:cxn>
                <a:cxn ang="0">
                  <a:pos x="5589925" y="260393"/>
                </a:cxn>
                <a:cxn ang="0">
                  <a:pos x="5230737" y="273678"/>
                </a:cxn>
                <a:cxn ang="0">
                  <a:pos x="4878093" y="283200"/>
                </a:cxn>
                <a:cxn ang="0">
                  <a:pos x="4527905" y="286521"/>
                </a:cxn>
                <a:cxn ang="0">
                  <a:pos x="4189171" y="286521"/>
                </a:cxn>
                <a:cxn ang="0">
                  <a:pos x="3852892" y="286521"/>
                </a:cxn>
                <a:cxn ang="0">
                  <a:pos x="3527249" y="280321"/>
                </a:cxn>
                <a:cxn ang="0">
                  <a:pos x="3209789" y="270357"/>
                </a:cxn>
                <a:cxn ang="0">
                  <a:pos x="2902965" y="257072"/>
                </a:cxn>
                <a:cxn ang="0">
                  <a:pos x="2607595" y="243786"/>
                </a:cxn>
                <a:cxn ang="0">
                  <a:pos x="2323681" y="227180"/>
                </a:cxn>
                <a:cxn ang="0">
                  <a:pos x="2049585" y="211237"/>
                </a:cxn>
                <a:cxn ang="0">
                  <a:pos x="1793489" y="191531"/>
                </a:cxn>
                <a:cxn ang="0">
                  <a:pos x="1545575" y="171603"/>
                </a:cxn>
                <a:cxn ang="0">
                  <a:pos x="1101294" y="128204"/>
                </a:cxn>
                <a:cxn ang="0">
                  <a:pos x="721650" y="88569"/>
                </a:cxn>
                <a:cxn ang="0">
                  <a:pos x="418099" y="56020"/>
                </a:cxn>
                <a:cxn ang="0">
                  <a:pos x="191458" y="26128"/>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w="9525">
              <a:noFill/>
            </a:ln>
          </p:spPr>
          <p:txBody>
            <a:bodyPr/>
            <a:lstStyle/>
            <a:p>
              <a:endParaRPr lang="zh-CN" altLang="en-US"/>
            </a:p>
          </p:txBody>
        </p:sp>
        <p:sp>
          <p:nvSpPr>
            <p:cNvPr id="11275" name="Freeform 5"/>
            <p:cNvSpPr>
              <a:spLocks noEditPoints="1"/>
            </p:cNvSpPr>
            <p:nvPr/>
          </p:nvSpPr>
          <p:spPr>
            <a:xfrm>
              <a:off x="0" y="0"/>
              <a:ext cx="9144000" cy="6857623"/>
            </a:xfrm>
            <a:custGeom>
              <a:avLst/>
              <a:gdLst/>
              <a:ahLst/>
              <a:cxnLst>
                <a:cxn ang="0">
                  <a:pos x="0" y="0"/>
                </a:cxn>
                <a:cxn ang="0">
                  <a:pos x="0" y="6857623"/>
                </a:cxn>
                <a:cxn ang="0">
                  <a:pos x="9144000" y="6857623"/>
                </a:cxn>
                <a:cxn ang="0">
                  <a:pos x="9144000" y="0"/>
                </a:cxn>
                <a:cxn ang="0">
                  <a:pos x="0" y="0"/>
                </a:cxn>
                <a:cxn ang="0">
                  <a:pos x="8642350" y="6356001"/>
                </a:cxn>
                <a:cxn ang="0">
                  <a:pos x="514350" y="6356001"/>
                </a:cxn>
                <a:cxn ang="0">
                  <a:pos x="514350" y="514322"/>
                </a:cxn>
                <a:cxn ang="0">
                  <a:pos x="8642350" y="514322"/>
                </a:cxn>
                <a:cxn ang="0">
                  <a:pos x="8642350" y="6356001"/>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B256913-26BC-4376-BBAE-F7C230F9295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fontAlgn="base"/>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6D87526-1D4F-4CB5-B9C0-3FE68433D590}"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fontAlgn="base"/>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1EAA587-1807-4138-95C3-36E16C1CDC45}"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fontAlgn="base"/>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B59E859-0A42-4DA4-B896-0D65BB60D148}"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fontAlgn="base"/>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69" name="Freeform 5"/>
            <p:cNvSpPr/>
            <p:nvPr/>
          </p:nvSpPr>
          <p:spPr>
            <a:xfrm rot="4966650">
              <a:off x="4673020" y="5107489"/>
              <a:ext cx="2377944" cy="319096"/>
            </a:xfrm>
            <a:custGeom>
              <a:avLst/>
              <a:gdLst/>
              <a:ahLst/>
              <a:cxnLst>
                <a:cxn ang="0">
                  <a:pos x="20213" y="152703"/>
                </a:cxn>
                <a:cxn ang="0">
                  <a:pos x="2367957" y="319096"/>
                </a:cxn>
                <a:cxn ang="0">
                  <a:pos x="2377944" y="0"/>
                </a:cxn>
                <a:cxn ang="0">
                  <a:pos x="2298758" y="12303"/>
                </a:cxn>
                <a:cxn ang="0">
                  <a:pos x="2219573" y="24124"/>
                </a:cxn>
                <a:cxn ang="0">
                  <a:pos x="2140387" y="35582"/>
                </a:cxn>
                <a:cxn ang="0">
                  <a:pos x="2060964" y="45413"/>
                </a:cxn>
                <a:cxn ang="0">
                  <a:pos x="1981541" y="55304"/>
                </a:cxn>
                <a:cxn ang="0">
                  <a:pos x="1902117" y="64591"/>
                </a:cxn>
                <a:cxn ang="0">
                  <a:pos x="1823645" y="72492"/>
                </a:cxn>
                <a:cxn ang="0">
                  <a:pos x="1743746" y="79910"/>
                </a:cxn>
                <a:cxn ang="0">
                  <a:pos x="1664561" y="86845"/>
                </a:cxn>
                <a:cxn ang="0">
                  <a:pos x="1586802" y="92756"/>
                </a:cxn>
                <a:cxn ang="0">
                  <a:pos x="1507616" y="98666"/>
                </a:cxn>
                <a:cxn ang="0">
                  <a:pos x="1429858" y="103672"/>
                </a:cxn>
                <a:cxn ang="0">
                  <a:pos x="1352099" y="107592"/>
                </a:cxn>
                <a:cxn ang="0">
                  <a:pos x="1274340" y="111572"/>
                </a:cxn>
                <a:cxn ang="0">
                  <a:pos x="1197533" y="114949"/>
                </a:cxn>
                <a:cxn ang="0">
                  <a:pos x="1121676" y="117482"/>
                </a:cxn>
                <a:cxn ang="0">
                  <a:pos x="1045344" y="119412"/>
                </a:cxn>
                <a:cxn ang="0">
                  <a:pos x="969963" y="121402"/>
                </a:cxn>
                <a:cxn ang="0">
                  <a:pos x="895534" y="122367"/>
                </a:cxn>
                <a:cxn ang="0">
                  <a:pos x="821342" y="123393"/>
                </a:cxn>
                <a:cxn ang="0">
                  <a:pos x="747863" y="123815"/>
                </a:cxn>
                <a:cxn ang="0">
                  <a:pos x="675098" y="123393"/>
                </a:cxn>
                <a:cxn ang="0">
                  <a:pos x="603284" y="123393"/>
                </a:cxn>
                <a:cxn ang="0">
                  <a:pos x="532184" y="122367"/>
                </a:cxn>
                <a:cxn ang="0">
                  <a:pos x="462035" y="120860"/>
                </a:cxn>
                <a:cxn ang="0">
                  <a:pos x="393074" y="119412"/>
                </a:cxn>
                <a:cxn ang="0">
                  <a:pos x="325303" y="117904"/>
                </a:cxn>
                <a:cxn ang="0">
                  <a:pos x="258007" y="115492"/>
                </a:cxn>
                <a:cxn ang="0">
                  <a:pos x="191662" y="112959"/>
                </a:cxn>
                <a:cxn ang="0">
                  <a:pos x="126744" y="110547"/>
                </a:cxn>
                <a:cxn ang="0">
                  <a:pos x="0" y="104094"/>
                </a:cxn>
                <a:cxn ang="0">
                  <a:pos x="20213" y="152703"/>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371" name="Freeform 9"/>
          <p:cNvSpPr/>
          <p:nvPr/>
        </p:nvSpPr>
        <p:spPr>
          <a:xfrm rot="5400000">
            <a:off x="1298575" y="1765300"/>
            <a:ext cx="5997575" cy="3327400"/>
          </a:xfrm>
          <a:custGeom>
            <a:avLst/>
            <a:gdLst/>
            <a:ahLst/>
            <a:cxnLst>
              <a:cxn ang="0">
                <a:pos x="0" y="0"/>
              </a:cxn>
              <a:cxn ang="0">
                <a:pos x="0" y="391743"/>
              </a:cxn>
              <a:cxn ang="0">
                <a:pos x="0" y="2408496"/>
              </a:cxn>
              <a:cxn ang="0">
                <a:pos x="0" y="3327400"/>
              </a:cxn>
              <a:cxn ang="0">
                <a:pos x="5997575" y="3327400"/>
              </a:cxn>
              <a:cxn ang="0">
                <a:pos x="5997575" y="2408496"/>
              </a:cxn>
              <a:cxn ang="0">
                <a:pos x="5997575" y="391743"/>
              </a:cxn>
              <a:cxn ang="0">
                <a:pos x="5997575" y="0"/>
              </a:cxn>
              <a:cxn ang="0">
                <a:pos x="5724298" y="41109"/>
              </a:cxn>
              <a:cxn ang="0">
                <a:pos x="5453440" y="77381"/>
              </a:cxn>
              <a:cxn ang="0">
                <a:pos x="5180164" y="108818"/>
              </a:cxn>
              <a:cxn ang="0">
                <a:pos x="4909305" y="137836"/>
              </a:cxn>
              <a:cxn ang="0">
                <a:pos x="4638447" y="159599"/>
              </a:cxn>
              <a:cxn ang="0">
                <a:pos x="4370007" y="176526"/>
              </a:cxn>
              <a:cxn ang="0">
                <a:pos x="4101567" y="191035"/>
              </a:cxn>
              <a:cxn ang="0">
                <a:pos x="3837964" y="200708"/>
              </a:cxn>
              <a:cxn ang="0">
                <a:pos x="3579198" y="207963"/>
              </a:cxn>
              <a:cxn ang="0">
                <a:pos x="3322850" y="210381"/>
              </a:cxn>
              <a:cxn ang="0">
                <a:pos x="3073757" y="210381"/>
              </a:cxn>
              <a:cxn ang="0">
                <a:pos x="2827083" y="210381"/>
              </a:cxn>
              <a:cxn ang="0">
                <a:pos x="2587663" y="205544"/>
              </a:cxn>
              <a:cxn ang="0">
                <a:pos x="2355499" y="198290"/>
              </a:cxn>
              <a:cxn ang="0">
                <a:pos x="2130590" y="188617"/>
              </a:cxn>
              <a:cxn ang="0">
                <a:pos x="1912936" y="178944"/>
              </a:cxn>
              <a:cxn ang="0">
                <a:pos x="1704956" y="166854"/>
              </a:cxn>
              <a:cxn ang="0">
                <a:pos x="1504231" y="154763"/>
              </a:cxn>
              <a:cxn ang="0">
                <a:pos x="1315597" y="140254"/>
              </a:cxn>
              <a:cxn ang="0">
                <a:pos x="1134219" y="125745"/>
              </a:cxn>
              <a:cxn ang="0">
                <a:pos x="807738" y="94309"/>
              </a:cxn>
              <a:cxn ang="0">
                <a:pos x="529625" y="65291"/>
              </a:cxn>
              <a:cxn ang="0">
                <a:pos x="307134" y="41109"/>
              </a:cxn>
              <a:cxn ang="0">
                <a:pos x="140266" y="19345"/>
              </a:cxn>
              <a:cxn ang="0">
                <a:pos x="0" y="0"/>
              </a:cxn>
            </a:cxnLst>
            <a:rect l="0" t="0" r="0" b="0"/>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w="9525">
            <a:noFill/>
          </a:ln>
        </p:spPr>
        <p:txBody>
          <a:bodyPr/>
          <a:lstStyle/>
          <a:p>
            <a:endParaRPr lang="zh-CN" altLang="en-US"/>
          </a:p>
        </p:txBody>
      </p:sp>
      <p:sp>
        <p:nvSpPr>
          <p:cNvPr id="15372" name="Freeform 5"/>
          <p:cNvSpPr>
            <a:spLocks noEditPoints="1"/>
          </p:cNvSpPr>
          <p:nvPr/>
        </p:nvSpPr>
        <p:spPr>
          <a:xfrm>
            <a:off x="0" y="0"/>
            <a:ext cx="9144000" cy="6858000"/>
          </a:xfrm>
          <a:custGeom>
            <a:avLst/>
            <a:gdLst/>
            <a:ahLst/>
            <a:cxnLst>
              <a:cxn ang="0">
                <a:pos x="0" y="0"/>
              </a:cxn>
              <a:cxn ang="0">
                <a:pos x="0" y="6858000"/>
              </a:cxn>
              <a:cxn ang="0">
                <a:pos x="9144000" y="6858000"/>
              </a:cxn>
              <a:cxn ang="0">
                <a:pos x="9144000" y="0"/>
              </a:cxn>
              <a:cxn ang="0">
                <a:pos x="0" y="0"/>
              </a:cxn>
              <a:cxn ang="0">
                <a:pos x="8642350" y="6356350"/>
              </a:cxn>
              <a:cxn ang="0">
                <a:pos x="514350" y="6356350"/>
              </a:cxn>
              <a:cxn ang="0">
                <a:pos x="514350" y="514350"/>
              </a:cxn>
              <a:cxn ang="0">
                <a:pos x="8642350" y="514350"/>
              </a:cxn>
              <a:cxn ang="0">
                <a:pos x="8642350" y="6356350"/>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a:xfrm>
            <a:off x="866738" y="1447799"/>
            <a:ext cx="4416936" cy="457200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25EEA61-4E7C-40DD-9A60-695CA0FD047D}"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fontAlgn="base"/>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85" name="ShockwaveFlash1"/>
          <p:cNvPicPr>
            <a:picLocks noChangeAspect="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FE1C750-6192-4F44-B23C-A7FA8F5E482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fontAlgn="base"/>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06" name="Freeform 10"/>
            <p:cNvSpPr/>
            <p:nvPr/>
          </p:nvSpPr>
          <p:spPr>
            <a:xfrm rot="-5400000">
              <a:off x="3105313" y="1766697"/>
              <a:ext cx="5995659" cy="3325812"/>
            </a:xfrm>
            <a:custGeom>
              <a:avLst/>
              <a:gdLst/>
              <a:ahLst/>
              <a:cxnLst>
                <a:cxn ang="0">
                  <a:pos x="0" y="0"/>
                </a:cxn>
                <a:cxn ang="0">
                  <a:pos x="0" y="391556"/>
                </a:cxn>
                <a:cxn ang="0">
                  <a:pos x="0" y="2407346"/>
                </a:cxn>
                <a:cxn ang="0">
                  <a:pos x="0" y="3325812"/>
                </a:cxn>
                <a:cxn ang="0">
                  <a:pos x="5995659" y="3325812"/>
                </a:cxn>
                <a:cxn ang="0">
                  <a:pos x="5995659" y="2407346"/>
                </a:cxn>
                <a:cxn ang="0">
                  <a:pos x="5995659" y="391556"/>
                </a:cxn>
                <a:cxn ang="0">
                  <a:pos x="5995659" y="0"/>
                </a:cxn>
                <a:cxn ang="0">
                  <a:pos x="5722470" y="41089"/>
                </a:cxn>
                <a:cxn ang="0">
                  <a:pos x="5451698" y="77344"/>
                </a:cxn>
                <a:cxn ang="0">
                  <a:pos x="5178509" y="108766"/>
                </a:cxn>
                <a:cxn ang="0">
                  <a:pos x="4907737" y="137770"/>
                </a:cxn>
                <a:cxn ang="0">
                  <a:pos x="4636965" y="159523"/>
                </a:cxn>
                <a:cxn ang="0">
                  <a:pos x="4368611" y="176442"/>
                </a:cxn>
                <a:cxn ang="0">
                  <a:pos x="4100257" y="190944"/>
                </a:cxn>
                <a:cxn ang="0">
                  <a:pos x="3836738" y="200612"/>
                </a:cxn>
                <a:cxn ang="0">
                  <a:pos x="3578055" y="207863"/>
                </a:cxn>
                <a:cxn ang="0">
                  <a:pos x="3321788" y="210280"/>
                </a:cxn>
                <a:cxn ang="0">
                  <a:pos x="3072775" y="210280"/>
                </a:cxn>
                <a:cxn ang="0">
                  <a:pos x="2826180" y="210280"/>
                </a:cxn>
                <a:cxn ang="0">
                  <a:pos x="2586837" y="205446"/>
                </a:cxn>
                <a:cxn ang="0">
                  <a:pos x="2354747" y="198195"/>
                </a:cxn>
                <a:cxn ang="0">
                  <a:pos x="2129910" y="188527"/>
                </a:cxn>
                <a:cxn ang="0">
                  <a:pos x="1912325" y="178859"/>
                </a:cxn>
                <a:cxn ang="0">
                  <a:pos x="1704411" y="166774"/>
                </a:cxn>
                <a:cxn ang="0">
                  <a:pos x="1503750" y="154689"/>
                </a:cxn>
                <a:cxn ang="0">
                  <a:pos x="1315177" y="140187"/>
                </a:cxn>
                <a:cxn ang="0">
                  <a:pos x="1133856" y="125685"/>
                </a:cxn>
                <a:cxn ang="0">
                  <a:pos x="807480" y="94264"/>
                </a:cxn>
                <a:cxn ang="0">
                  <a:pos x="529455" y="65259"/>
                </a:cxn>
                <a:cxn ang="0">
                  <a:pos x="307036" y="41089"/>
                </a:cxn>
                <a:cxn ang="0">
                  <a:pos x="140221" y="19336"/>
                </a:cxn>
                <a:cxn ang="0">
                  <a:pos x="0" y="0"/>
                </a:cxn>
              </a:cxnLst>
              <a:rect l="0" t="0" r="0" b="0"/>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w="9525">
              <a:noFill/>
            </a:ln>
          </p:spPr>
          <p:txBody>
            <a:bodyPr/>
            <a:lstStyle/>
            <a:p>
              <a:endParaRPr lang="zh-CN" altLang="en-US"/>
            </a:p>
          </p:txBody>
        </p:sp>
        <p:sp>
          <p:nvSpPr>
            <p:cNvPr id="4107" name="Freeform 5"/>
            <p:cNvSpPr/>
            <p:nvPr/>
          </p:nvSpPr>
          <p:spPr>
            <a:xfrm rot="-5912394">
              <a:off x="3319527" y="1458824"/>
              <a:ext cx="2377944" cy="317500"/>
            </a:xfrm>
            <a:custGeom>
              <a:avLst/>
              <a:gdLst/>
              <a:ahLst/>
              <a:cxnLst>
                <a:cxn ang="0">
                  <a:pos x="20213" y="151939"/>
                </a:cxn>
                <a:cxn ang="0">
                  <a:pos x="2367957" y="317500"/>
                </a:cxn>
                <a:cxn ang="0">
                  <a:pos x="2377944" y="0"/>
                </a:cxn>
                <a:cxn ang="0">
                  <a:pos x="2298758" y="12242"/>
                </a:cxn>
                <a:cxn ang="0">
                  <a:pos x="2219573" y="24003"/>
                </a:cxn>
                <a:cxn ang="0">
                  <a:pos x="2140387" y="35404"/>
                </a:cxn>
                <a:cxn ang="0">
                  <a:pos x="2060964" y="45186"/>
                </a:cxn>
                <a:cxn ang="0">
                  <a:pos x="1981541" y="55027"/>
                </a:cxn>
                <a:cxn ang="0">
                  <a:pos x="1902117" y="64268"/>
                </a:cxn>
                <a:cxn ang="0">
                  <a:pos x="1823645" y="72129"/>
                </a:cxn>
                <a:cxn ang="0">
                  <a:pos x="1743746" y="79510"/>
                </a:cxn>
                <a:cxn ang="0">
                  <a:pos x="1664561" y="86411"/>
                </a:cxn>
                <a:cxn ang="0">
                  <a:pos x="1586802" y="92292"/>
                </a:cxn>
                <a:cxn ang="0">
                  <a:pos x="1507616" y="98172"/>
                </a:cxn>
                <a:cxn ang="0">
                  <a:pos x="1429858" y="103153"/>
                </a:cxn>
                <a:cxn ang="0">
                  <a:pos x="1352099" y="107053"/>
                </a:cxn>
                <a:cxn ang="0">
                  <a:pos x="1274340" y="111014"/>
                </a:cxn>
                <a:cxn ang="0">
                  <a:pos x="1197533" y="114374"/>
                </a:cxn>
                <a:cxn ang="0">
                  <a:pos x="1121676" y="116895"/>
                </a:cxn>
                <a:cxn ang="0">
                  <a:pos x="1045344" y="118815"/>
                </a:cxn>
                <a:cxn ang="0">
                  <a:pos x="969963" y="120795"/>
                </a:cxn>
                <a:cxn ang="0">
                  <a:pos x="895534" y="121755"/>
                </a:cxn>
                <a:cxn ang="0">
                  <a:pos x="821342" y="122775"/>
                </a:cxn>
                <a:cxn ang="0">
                  <a:pos x="747863" y="123196"/>
                </a:cxn>
                <a:cxn ang="0">
                  <a:pos x="675098" y="122775"/>
                </a:cxn>
                <a:cxn ang="0">
                  <a:pos x="603284" y="122775"/>
                </a:cxn>
                <a:cxn ang="0">
                  <a:pos x="532184" y="121755"/>
                </a:cxn>
                <a:cxn ang="0">
                  <a:pos x="462035" y="120255"/>
                </a:cxn>
                <a:cxn ang="0">
                  <a:pos x="393074" y="118815"/>
                </a:cxn>
                <a:cxn ang="0">
                  <a:pos x="325303" y="117315"/>
                </a:cxn>
                <a:cxn ang="0">
                  <a:pos x="258007" y="114914"/>
                </a:cxn>
                <a:cxn ang="0">
                  <a:pos x="191662" y="112394"/>
                </a:cxn>
                <a:cxn ang="0">
                  <a:pos x="126744" y="109994"/>
                </a:cxn>
                <a:cxn ang="0">
                  <a:pos x="0" y="103573"/>
                </a:cxn>
                <a:cxn ang="0">
                  <a:pos x="20213" y="151939"/>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4108" name="Freeform 5"/>
            <p:cNvSpPr>
              <a:spLocks noEditPoints="1"/>
            </p:cNvSpPr>
            <p:nvPr/>
          </p:nvSpPr>
          <p:spPr>
            <a:xfrm>
              <a:off x="0" y="0"/>
              <a:ext cx="9144000" cy="6857623"/>
            </a:xfrm>
            <a:custGeom>
              <a:avLst/>
              <a:gdLst/>
              <a:ahLst/>
              <a:cxnLst>
                <a:cxn ang="0">
                  <a:pos x="0" y="0"/>
                </a:cxn>
                <a:cxn ang="0">
                  <a:pos x="0" y="6857623"/>
                </a:cxn>
                <a:cxn ang="0">
                  <a:pos x="9144000" y="6857623"/>
                </a:cxn>
                <a:cxn ang="0">
                  <a:pos x="9144000" y="0"/>
                </a:cxn>
                <a:cxn ang="0">
                  <a:pos x="0" y="0"/>
                </a:cxn>
                <a:cxn ang="0">
                  <a:pos x="8642350" y="6356001"/>
                </a:cxn>
                <a:cxn ang="0">
                  <a:pos x="514350" y="6356001"/>
                </a:cxn>
                <a:cxn ang="0">
                  <a:pos x="514350" y="514322"/>
                </a:cxn>
                <a:cxn ang="0">
                  <a:pos x="8642350" y="514322"/>
                </a:cxn>
                <a:cxn ang="0">
                  <a:pos x="8642350" y="6356001"/>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0F53196-4371-4649-873A-0463B507649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fontAlgn="base"/>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sz="half" idx="1"/>
          </p:nvPr>
        </p:nvSpPr>
        <p:spPr>
          <a:xfrm>
            <a:off x="866440" y="2489200"/>
            <a:ext cx="3636980" cy="3530603"/>
          </a:xfrm>
        </p:spPr>
        <p:txBody>
          <a:bodyPr>
            <a:normAutofit/>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Content Placeholder 3"/>
          <p:cNvSpPr>
            <a:spLocks noGrp="1"/>
          </p:cNvSpPr>
          <p:nvPr>
            <p:ph sz="half" idx="2"/>
          </p:nvPr>
        </p:nvSpPr>
        <p:spPr>
          <a:xfrm>
            <a:off x="4640581" y="2489203"/>
            <a:ext cx="3636980" cy="3530600"/>
          </a:xfrm>
        </p:spPr>
        <p:txBody>
          <a:bodyPr>
            <a:normAutofit/>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6F41C93-989D-403B-B8AA-4815C202A0E0}"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6F41C93-989D-403B-B8AA-4815C202A0E0}"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6F41C93-989D-403B-B8AA-4815C202A0E0}"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C9BD5E1-B945-4985-B41E-C341D73138FC}"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fontAlgn="base"/>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54" name="Freeform 11"/>
            <p:cNvSpPr/>
            <p:nvPr/>
          </p:nvSpPr>
          <p:spPr>
            <a:xfrm rot="-5400000">
              <a:off x="2548894" y="1765903"/>
              <a:ext cx="5995659" cy="3327400"/>
            </a:xfrm>
            <a:custGeom>
              <a:avLst/>
              <a:gdLst/>
              <a:ahLst/>
              <a:cxnLst>
                <a:cxn ang="0">
                  <a:pos x="0" y="0"/>
                </a:cxn>
                <a:cxn ang="0">
                  <a:pos x="0" y="391743"/>
                </a:cxn>
                <a:cxn ang="0">
                  <a:pos x="0" y="2408496"/>
                </a:cxn>
                <a:cxn ang="0">
                  <a:pos x="0" y="3327400"/>
                </a:cxn>
                <a:cxn ang="0">
                  <a:pos x="5995659" y="3327400"/>
                </a:cxn>
                <a:cxn ang="0">
                  <a:pos x="5995659" y="2408496"/>
                </a:cxn>
                <a:cxn ang="0">
                  <a:pos x="5995659" y="391743"/>
                </a:cxn>
                <a:cxn ang="0">
                  <a:pos x="5995659" y="0"/>
                </a:cxn>
                <a:cxn ang="0">
                  <a:pos x="5722470" y="41109"/>
                </a:cxn>
                <a:cxn ang="0">
                  <a:pos x="5451698" y="77381"/>
                </a:cxn>
                <a:cxn ang="0">
                  <a:pos x="5178509" y="108818"/>
                </a:cxn>
                <a:cxn ang="0">
                  <a:pos x="4907737" y="137836"/>
                </a:cxn>
                <a:cxn ang="0">
                  <a:pos x="4636965" y="159599"/>
                </a:cxn>
                <a:cxn ang="0">
                  <a:pos x="4368611" y="176526"/>
                </a:cxn>
                <a:cxn ang="0">
                  <a:pos x="4100257" y="191035"/>
                </a:cxn>
                <a:cxn ang="0">
                  <a:pos x="3836738" y="200708"/>
                </a:cxn>
                <a:cxn ang="0">
                  <a:pos x="3578055" y="207963"/>
                </a:cxn>
                <a:cxn ang="0">
                  <a:pos x="3321788" y="210381"/>
                </a:cxn>
                <a:cxn ang="0">
                  <a:pos x="3072775" y="210381"/>
                </a:cxn>
                <a:cxn ang="0">
                  <a:pos x="2826180" y="210381"/>
                </a:cxn>
                <a:cxn ang="0">
                  <a:pos x="2586837" y="205544"/>
                </a:cxn>
                <a:cxn ang="0">
                  <a:pos x="2354747" y="198290"/>
                </a:cxn>
                <a:cxn ang="0">
                  <a:pos x="2129910" y="188617"/>
                </a:cxn>
                <a:cxn ang="0">
                  <a:pos x="1912325" y="178944"/>
                </a:cxn>
                <a:cxn ang="0">
                  <a:pos x="1704411" y="166854"/>
                </a:cxn>
                <a:cxn ang="0">
                  <a:pos x="1503750" y="154763"/>
                </a:cxn>
                <a:cxn ang="0">
                  <a:pos x="1315177" y="140254"/>
                </a:cxn>
                <a:cxn ang="0">
                  <a:pos x="1133856" y="125745"/>
                </a:cxn>
                <a:cxn ang="0">
                  <a:pos x="807480" y="94309"/>
                </a:cxn>
                <a:cxn ang="0">
                  <a:pos x="529455" y="65291"/>
                </a:cxn>
                <a:cxn ang="0">
                  <a:pos x="307036" y="41109"/>
                </a:cxn>
                <a:cxn ang="0">
                  <a:pos x="140221" y="19345"/>
                </a:cxn>
                <a:cxn ang="0">
                  <a:pos x="0" y="0"/>
                </a:cxn>
              </a:cxnLst>
              <a:rect l="0" t="0" r="0" b="0"/>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w="9525">
              <a:noFill/>
            </a:ln>
          </p:spPr>
          <p:txBody>
            <a:bodyPr/>
            <a:lstStyle/>
            <a:p>
              <a:endParaRPr lang="zh-CN" altLang="en-US"/>
            </a:p>
          </p:txBody>
        </p:sp>
        <p:sp>
          <p:nvSpPr>
            <p:cNvPr id="6155" name="Freeform 5"/>
            <p:cNvSpPr/>
            <p:nvPr/>
          </p:nvSpPr>
          <p:spPr>
            <a:xfrm rot="-5912394">
              <a:off x="2770252" y="1458824"/>
              <a:ext cx="2377944" cy="317500"/>
            </a:xfrm>
            <a:custGeom>
              <a:avLst/>
              <a:gdLst/>
              <a:ahLst/>
              <a:cxnLst>
                <a:cxn ang="0">
                  <a:pos x="20213" y="151939"/>
                </a:cxn>
                <a:cxn ang="0">
                  <a:pos x="2367957" y="317500"/>
                </a:cxn>
                <a:cxn ang="0">
                  <a:pos x="2377944" y="0"/>
                </a:cxn>
                <a:cxn ang="0">
                  <a:pos x="2298758" y="12242"/>
                </a:cxn>
                <a:cxn ang="0">
                  <a:pos x="2219573" y="24003"/>
                </a:cxn>
                <a:cxn ang="0">
                  <a:pos x="2140387" y="35404"/>
                </a:cxn>
                <a:cxn ang="0">
                  <a:pos x="2060964" y="45186"/>
                </a:cxn>
                <a:cxn ang="0">
                  <a:pos x="1981541" y="55027"/>
                </a:cxn>
                <a:cxn ang="0">
                  <a:pos x="1902117" y="64268"/>
                </a:cxn>
                <a:cxn ang="0">
                  <a:pos x="1823645" y="72129"/>
                </a:cxn>
                <a:cxn ang="0">
                  <a:pos x="1743746" y="79510"/>
                </a:cxn>
                <a:cxn ang="0">
                  <a:pos x="1664561" y="86411"/>
                </a:cxn>
                <a:cxn ang="0">
                  <a:pos x="1586802" y="92292"/>
                </a:cxn>
                <a:cxn ang="0">
                  <a:pos x="1507616" y="98172"/>
                </a:cxn>
                <a:cxn ang="0">
                  <a:pos x="1429858" y="103153"/>
                </a:cxn>
                <a:cxn ang="0">
                  <a:pos x="1352099" y="107053"/>
                </a:cxn>
                <a:cxn ang="0">
                  <a:pos x="1274340" y="111014"/>
                </a:cxn>
                <a:cxn ang="0">
                  <a:pos x="1197533" y="114374"/>
                </a:cxn>
                <a:cxn ang="0">
                  <a:pos x="1121676" y="116895"/>
                </a:cxn>
                <a:cxn ang="0">
                  <a:pos x="1045344" y="118815"/>
                </a:cxn>
                <a:cxn ang="0">
                  <a:pos x="969963" y="120795"/>
                </a:cxn>
                <a:cxn ang="0">
                  <a:pos x="895534" y="121755"/>
                </a:cxn>
                <a:cxn ang="0">
                  <a:pos x="821342" y="122775"/>
                </a:cxn>
                <a:cxn ang="0">
                  <a:pos x="747863" y="123196"/>
                </a:cxn>
                <a:cxn ang="0">
                  <a:pos x="675098" y="122775"/>
                </a:cxn>
                <a:cxn ang="0">
                  <a:pos x="603284" y="122775"/>
                </a:cxn>
                <a:cxn ang="0">
                  <a:pos x="532184" y="121755"/>
                </a:cxn>
                <a:cxn ang="0">
                  <a:pos x="462035" y="120255"/>
                </a:cxn>
                <a:cxn ang="0">
                  <a:pos x="393074" y="118815"/>
                </a:cxn>
                <a:cxn ang="0">
                  <a:pos x="325303" y="117315"/>
                </a:cxn>
                <a:cxn ang="0">
                  <a:pos x="258007" y="114914"/>
                </a:cxn>
                <a:cxn ang="0">
                  <a:pos x="191662" y="112394"/>
                </a:cxn>
                <a:cxn ang="0">
                  <a:pos x="126744" y="109994"/>
                </a:cxn>
                <a:cxn ang="0">
                  <a:pos x="0" y="103573"/>
                </a:cxn>
                <a:cxn ang="0">
                  <a:pos x="20213" y="151939"/>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6156" name="Freeform 5"/>
            <p:cNvSpPr>
              <a:spLocks noEditPoints="1"/>
            </p:cNvSpPr>
            <p:nvPr/>
          </p:nvSpPr>
          <p:spPr>
            <a:xfrm>
              <a:off x="0" y="0"/>
              <a:ext cx="9144000" cy="6857623"/>
            </a:xfrm>
            <a:custGeom>
              <a:avLst/>
              <a:gdLst/>
              <a:ahLst/>
              <a:cxnLst>
                <a:cxn ang="0">
                  <a:pos x="0" y="0"/>
                </a:cxn>
                <a:cxn ang="0">
                  <a:pos x="0" y="6857623"/>
                </a:cxn>
                <a:cxn ang="0">
                  <a:pos x="9144000" y="6857623"/>
                </a:cxn>
                <a:cxn ang="0">
                  <a:pos x="9144000" y="0"/>
                </a:cxn>
                <a:cxn ang="0">
                  <a:pos x="0" y="0"/>
                </a:cxn>
                <a:cxn ang="0">
                  <a:pos x="8642350" y="6356001"/>
                </a:cxn>
                <a:cxn ang="0">
                  <a:pos x="514350" y="6356001"/>
                </a:cxn>
                <a:cxn ang="0">
                  <a:pos x="514350" y="514322"/>
                </a:cxn>
                <a:cxn ang="0">
                  <a:pos x="8642350" y="514322"/>
                </a:cxn>
                <a:cxn ang="0">
                  <a:pos x="8642350" y="6356001"/>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a:xfrm>
            <a:off x="4568927" y="1447800"/>
            <a:ext cx="3632850" cy="4572000"/>
          </a:xfrm>
        </p:spPr>
        <p:txBody>
          <a:bodyPr anchor="ctr">
            <a:normAutofit/>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A30B32B-01CA-495D-92B9-A7D2DBE44E41}"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fontAlgn="base"/>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78" name="Freeform 11"/>
            <p:cNvSpPr/>
            <p:nvPr/>
          </p:nvSpPr>
          <p:spPr>
            <a:xfrm rot="-5400000">
              <a:off x="2852901" y="1766697"/>
              <a:ext cx="5995659" cy="3325813"/>
            </a:xfrm>
            <a:custGeom>
              <a:avLst/>
              <a:gdLst/>
              <a:ahLst/>
              <a:cxnLst>
                <a:cxn ang="0">
                  <a:pos x="0" y="0"/>
                </a:cxn>
                <a:cxn ang="0">
                  <a:pos x="0" y="391556"/>
                </a:cxn>
                <a:cxn ang="0">
                  <a:pos x="0" y="2407347"/>
                </a:cxn>
                <a:cxn ang="0">
                  <a:pos x="0" y="3325813"/>
                </a:cxn>
                <a:cxn ang="0">
                  <a:pos x="5995659" y="3325813"/>
                </a:cxn>
                <a:cxn ang="0">
                  <a:pos x="5995659" y="2407347"/>
                </a:cxn>
                <a:cxn ang="0">
                  <a:pos x="5995659" y="391556"/>
                </a:cxn>
                <a:cxn ang="0">
                  <a:pos x="5995659" y="0"/>
                </a:cxn>
                <a:cxn ang="0">
                  <a:pos x="5722470" y="41089"/>
                </a:cxn>
                <a:cxn ang="0">
                  <a:pos x="5451698" y="77344"/>
                </a:cxn>
                <a:cxn ang="0">
                  <a:pos x="5178509" y="108766"/>
                </a:cxn>
                <a:cxn ang="0">
                  <a:pos x="4907737" y="137770"/>
                </a:cxn>
                <a:cxn ang="0">
                  <a:pos x="4636965" y="159523"/>
                </a:cxn>
                <a:cxn ang="0">
                  <a:pos x="4368611" y="176442"/>
                </a:cxn>
                <a:cxn ang="0">
                  <a:pos x="4100257" y="190944"/>
                </a:cxn>
                <a:cxn ang="0">
                  <a:pos x="3836738" y="200612"/>
                </a:cxn>
                <a:cxn ang="0">
                  <a:pos x="3578055" y="207863"/>
                </a:cxn>
                <a:cxn ang="0">
                  <a:pos x="3321788" y="210280"/>
                </a:cxn>
                <a:cxn ang="0">
                  <a:pos x="3072775" y="210280"/>
                </a:cxn>
                <a:cxn ang="0">
                  <a:pos x="2826180" y="210280"/>
                </a:cxn>
                <a:cxn ang="0">
                  <a:pos x="2586837" y="205446"/>
                </a:cxn>
                <a:cxn ang="0">
                  <a:pos x="2354747" y="198195"/>
                </a:cxn>
                <a:cxn ang="0">
                  <a:pos x="2129910" y="188527"/>
                </a:cxn>
                <a:cxn ang="0">
                  <a:pos x="1912325" y="178859"/>
                </a:cxn>
                <a:cxn ang="0">
                  <a:pos x="1704411" y="166774"/>
                </a:cxn>
                <a:cxn ang="0">
                  <a:pos x="1503750" y="154689"/>
                </a:cxn>
                <a:cxn ang="0">
                  <a:pos x="1315177" y="140187"/>
                </a:cxn>
                <a:cxn ang="0">
                  <a:pos x="1133856" y="125685"/>
                </a:cxn>
                <a:cxn ang="0">
                  <a:pos x="807480" y="94264"/>
                </a:cxn>
                <a:cxn ang="0">
                  <a:pos x="529455" y="65259"/>
                </a:cxn>
                <a:cxn ang="0">
                  <a:pos x="307036" y="41089"/>
                </a:cxn>
                <a:cxn ang="0">
                  <a:pos x="140221" y="19336"/>
                </a:cxn>
                <a:cxn ang="0">
                  <a:pos x="0" y="0"/>
                </a:cxn>
              </a:cxnLst>
              <a:rect l="0" t="0" r="0" b="0"/>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w="9525">
              <a:noFill/>
            </a:ln>
          </p:spPr>
          <p:txBody>
            <a:bodyPr/>
            <a:lstStyle/>
            <a:p>
              <a:endParaRPr lang="zh-CN" altLang="en-US"/>
            </a:p>
          </p:txBody>
        </p:sp>
        <p:sp>
          <p:nvSpPr>
            <p:cNvPr id="7179" name="Freeform 5"/>
            <p:cNvSpPr/>
            <p:nvPr/>
          </p:nvSpPr>
          <p:spPr>
            <a:xfrm rot="-5912394">
              <a:off x="3075052" y="1458824"/>
              <a:ext cx="2377944" cy="317500"/>
            </a:xfrm>
            <a:custGeom>
              <a:avLst/>
              <a:gdLst/>
              <a:ahLst/>
              <a:cxnLst>
                <a:cxn ang="0">
                  <a:pos x="20213" y="151939"/>
                </a:cxn>
                <a:cxn ang="0">
                  <a:pos x="2367957" y="317500"/>
                </a:cxn>
                <a:cxn ang="0">
                  <a:pos x="2377944" y="0"/>
                </a:cxn>
                <a:cxn ang="0">
                  <a:pos x="2298758" y="12242"/>
                </a:cxn>
                <a:cxn ang="0">
                  <a:pos x="2219573" y="24003"/>
                </a:cxn>
                <a:cxn ang="0">
                  <a:pos x="2140387" y="35404"/>
                </a:cxn>
                <a:cxn ang="0">
                  <a:pos x="2060964" y="45186"/>
                </a:cxn>
                <a:cxn ang="0">
                  <a:pos x="1981541" y="55027"/>
                </a:cxn>
                <a:cxn ang="0">
                  <a:pos x="1902117" y="64268"/>
                </a:cxn>
                <a:cxn ang="0">
                  <a:pos x="1823645" y="72129"/>
                </a:cxn>
                <a:cxn ang="0">
                  <a:pos x="1743746" y="79510"/>
                </a:cxn>
                <a:cxn ang="0">
                  <a:pos x="1664561" y="86411"/>
                </a:cxn>
                <a:cxn ang="0">
                  <a:pos x="1586802" y="92292"/>
                </a:cxn>
                <a:cxn ang="0">
                  <a:pos x="1507616" y="98172"/>
                </a:cxn>
                <a:cxn ang="0">
                  <a:pos x="1429858" y="103153"/>
                </a:cxn>
                <a:cxn ang="0">
                  <a:pos x="1352099" y="107053"/>
                </a:cxn>
                <a:cxn ang="0">
                  <a:pos x="1274340" y="111014"/>
                </a:cxn>
                <a:cxn ang="0">
                  <a:pos x="1197533" y="114374"/>
                </a:cxn>
                <a:cxn ang="0">
                  <a:pos x="1121676" y="116895"/>
                </a:cxn>
                <a:cxn ang="0">
                  <a:pos x="1045344" y="118815"/>
                </a:cxn>
                <a:cxn ang="0">
                  <a:pos x="969963" y="120795"/>
                </a:cxn>
                <a:cxn ang="0">
                  <a:pos x="895534" y="121755"/>
                </a:cxn>
                <a:cxn ang="0">
                  <a:pos x="821342" y="122775"/>
                </a:cxn>
                <a:cxn ang="0">
                  <a:pos x="747863" y="123196"/>
                </a:cxn>
                <a:cxn ang="0">
                  <a:pos x="675098" y="122775"/>
                </a:cxn>
                <a:cxn ang="0">
                  <a:pos x="603284" y="122775"/>
                </a:cxn>
                <a:cxn ang="0">
                  <a:pos x="532184" y="121755"/>
                </a:cxn>
                <a:cxn ang="0">
                  <a:pos x="462035" y="120255"/>
                </a:cxn>
                <a:cxn ang="0">
                  <a:pos x="393074" y="118815"/>
                </a:cxn>
                <a:cxn ang="0">
                  <a:pos x="325303" y="117315"/>
                </a:cxn>
                <a:cxn ang="0">
                  <a:pos x="258007" y="114914"/>
                </a:cxn>
                <a:cxn ang="0">
                  <a:pos x="191662" y="112394"/>
                </a:cxn>
                <a:cxn ang="0">
                  <a:pos x="126744" y="109994"/>
                </a:cxn>
                <a:cxn ang="0">
                  <a:pos x="0" y="103573"/>
                </a:cxn>
                <a:cxn ang="0">
                  <a:pos x="20213" y="151939"/>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7180" name="Freeform 5"/>
            <p:cNvSpPr>
              <a:spLocks noEditPoints="1"/>
            </p:cNvSpPr>
            <p:nvPr/>
          </p:nvSpPr>
          <p:spPr>
            <a:xfrm>
              <a:off x="0" y="0"/>
              <a:ext cx="9144000" cy="6857623"/>
            </a:xfrm>
            <a:custGeom>
              <a:avLst/>
              <a:gdLst/>
              <a:ahLst/>
              <a:cxnLst>
                <a:cxn ang="0">
                  <a:pos x="0" y="0"/>
                </a:cxn>
                <a:cxn ang="0">
                  <a:pos x="0" y="6857623"/>
                </a:cxn>
                <a:cxn ang="0">
                  <a:pos x="9144000" y="6857623"/>
                </a:cxn>
                <a:cxn ang="0">
                  <a:pos x="9144000" y="0"/>
                </a:cxn>
                <a:cxn ang="0">
                  <a:pos x="0" y="0"/>
                </a:cxn>
                <a:cxn ang="0">
                  <a:pos x="8642350" y="6356001"/>
                </a:cxn>
                <a:cxn ang="0">
                  <a:pos x="514350" y="6356001"/>
                </a:cxn>
                <a:cxn ang="0">
                  <a:pos x="514350" y="514322"/>
                </a:cxn>
                <a:cxn ang="0">
                  <a:pos x="8642350" y="514322"/>
                </a:cxn>
                <a:cxn ang="0">
                  <a:pos x="8642350" y="6356001"/>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pPr fontAlgn="base"/>
            <a:r>
              <a:rPr lang="zh-CN" altLang="en-US" strike="noStrike" noProof="1"/>
              <a:t>单击此处编辑母版标题样式</a:t>
            </a:r>
            <a:endParaRPr lang="en-US" strike="noStrike" noProof="1"/>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0B9E6D0-388D-4C84-84B4-CDC48BF3EB65}"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fontAlgn="base"/>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3" name="Freeform 5"/>
            <p:cNvSpPr/>
            <p:nvPr/>
          </p:nvSpPr>
          <p:spPr>
            <a:xfrm rot="-589932">
              <a:off x="6359525" y="1790602"/>
              <a:ext cx="2378075" cy="317483"/>
            </a:xfrm>
            <a:custGeom>
              <a:avLst/>
              <a:gdLst/>
              <a:ahLst/>
              <a:cxnLst>
                <a:cxn ang="0">
                  <a:pos x="20214" y="151931"/>
                </a:cxn>
                <a:cxn ang="0">
                  <a:pos x="2368087" y="317483"/>
                </a:cxn>
                <a:cxn ang="0">
                  <a:pos x="2378075" y="0"/>
                </a:cxn>
                <a:cxn ang="0">
                  <a:pos x="2298885" y="12241"/>
                </a:cxn>
                <a:cxn ang="0">
                  <a:pos x="2219695" y="24002"/>
                </a:cxn>
                <a:cxn ang="0">
                  <a:pos x="2140505" y="35403"/>
                </a:cxn>
                <a:cxn ang="0">
                  <a:pos x="2061078" y="45183"/>
                </a:cxn>
                <a:cxn ang="0">
                  <a:pos x="1981650" y="55024"/>
                </a:cxn>
                <a:cxn ang="0">
                  <a:pos x="1902222" y="64265"/>
                </a:cxn>
                <a:cxn ang="0">
                  <a:pos x="1823746" y="72125"/>
                </a:cxn>
                <a:cxn ang="0">
                  <a:pos x="1743842" y="79506"/>
                </a:cxn>
                <a:cxn ang="0">
                  <a:pos x="1664653" y="86406"/>
                </a:cxn>
                <a:cxn ang="0">
                  <a:pos x="1586889" y="92287"/>
                </a:cxn>
                <a:cxn ang="0">
                  <a:pos x="1507700" y="98167"/>
                </a:cxn>
                <a:cxn ang="0">
                  <a:pos x="1429936" y="103147"/>
                </a:cxn>
                <a:cxn ang="0">
                  <a:pos x="1352173" y="107048"/>
                </a:cxn>
                <a:cxn ang="0">
                  <a:pos x="1274410" y="111008"/>
                </a:cxn>
                <a:cxn ang="0">
                  <a:pos x="1197599" y="114368"/>
                </a:cxn>
                <a:cxn ang="0">
                  <a:pos x="1121738" y="116888"/>
                </a:cxn>
                <a:cxn ang="0">
                  <a:pos x="1045402" y="118809"/>
                </a:cxn>
                <a:cxn ang="0">
                  <a:pos x="970017" y="120789"/>
                </a:cxn>
                <a:cxn ang="0">
                  <a:pos x="895583" y="121749"/>
                </a:cxn>
                <a:cxn ang="0">
                  <a:pos x="821387" y="122769"/>
                </a:cxn>
                <a:cxn ang="0">
                  <a:pos x="747905" y="123189"/>
                </a:cxn>
                <a:cxn ang="0">
                  <a:pos x="675135" y="122769"/>
                </a:cxn>
                <a:cxn ang="0">
                  <a:pos x="603318" y="122769"/>
                </a:cxn>
                <a:cxn ang="0">
                  <a:pos x="532213" y="121749"/>
                </a:cxn>
                <a:cxn ang="0">
                  <a:pos x="462060" y="120249"/>
                </a:cxn>
                <a:cxn ang="0">
                  <a:pos x="393096" y="118809"/>
                </a:cxn>
                <a:cxn ang="0">
                  <a:pos x="325321" y="117308"/>
                </a:cxn>
                <a:cxn ang="0">
                  <a:pos x="258021" y="114908"/>
                </a:cxn>
                <a:cxn ang="0">
                  <a:pos x="191673" y="112388"/>
                </a:cxn>
                <a:cxn ang="0">
                  <a:pos x="126751" y="109988"/>
                </a:cxn>
                <a:cxn ang="0">
                  <a:pos x="0" y="103568"/>
                </a:cxn>
                <a:cxn ang="0">
                  <a:pos x="20214" y="151931"/>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34" name="Freeform 24"/>
            <p:cNvSpPr/>
            <p:nvPr/>
          </p:nvSpPr>
          <p:spPr>
            <a:xfrm>
              <a:off x="485775" y="1855686"/>
              <a:ext cx="8172450" cy="4535238"/>
            </a:xfrm>
            <a:custGeom>
              <a:avLst/>
              <a:gdLst/>
              <a:ahLst/>
              <a:cxnLst>
                <a:cxn ang="0">
                  <a:pos x="0" y="0"/>
                </a:cxn>
                <a:cxn ang="0">
                  <a:pos x="0" y="533945"/>
                </a:cxn>
                <a:cxn ang="0">
                  <a:pos x="0" y="3282774"/>
                </a:cxn>
                <a:cxn ang="0">
                  <a:pos x="0" y="4535238"/>
                </a:cxn>
                <a:cxn ang="0">
                  <a:pos x="8172450" y="4535238"/>
                </a:cxn>
                <a:cxn ang="0">
                  <a:pos x="8172450" y="3282774"/>
                </a:cxn>
                <a:cxn ang="0">
                  <a:pos x="8172450" y="533945"/>
                </a:cxn>
                <a:cxn ang="0">
                  <a:pos x="8172450" y="0"/>
                </a:cxn>
                <a:cxn ang="0">
                  <a:pos x="7800076" y="56031"/>
                </a:cxn>
                <a:cxn ang="0">
                  <a:pos x="7430998" y="105471"/>
                </a:cxn>
                <a:cxn ang="0">
                  <a:pos x="7058624" y="148318"/>
                </a:cxn>
                <a:cxn ang="0">
                  <a:pos x="6689546" y="187870"/>
                </a:cxn>
                <a:cxn ang="0">
                  <a:pos x="6320467" y="217533"/>
                </a:cxn>
                <a:cxn ang="0">
                  <a:pos x="5954684" y="240605"/>
                </a:cxn>
                <a:cxn ang="0">
                  <a:pos x="5588901" y="260381"/>
                </a:cxn>
                <a:cxn ang="0">
                  <a:pos x="5229709" y="273565"/>
                </a:cxn>
                <a:cxn ang="0">
                  <a:pos x="4877107" y="283452"/>
                </a:cxn>
                <a:cxn ang="0">
                  <a:pos x="4527801" y="286748"/>
                </a:cxn>
                <a:cxn ang="0">
                  <a:pos x="4188381" y="286748"/>
                </a:cxn>
                <a:cxn ang="0">
                  <a:pos x="3852256" y="286748"/>
                </a:cxn>
                <a:cxn ang="0">
                  <a:pos x="3526017" y="280156"/>
                </a:cxn>
                <a:cxn ang="0">
                  <a:pos x="3209664" y="270269"/>
                </a:cxn>
                <a:cxn ang="0">
                  <a:pos x="2903197" y="257085"/>
                </a:cxn>
                <a:cxn ang="0">
                  <a:pos x="2606616" y="243901"/>
                </a:cxn>
                <a:cxn ang="0">
                  <a:pos x="2323217" y="227421"/>
                </a:cxn>
                <a:cxn ang="0">
                  <a:pos x="2049703" y="210941"/>
                </a:cxn>
                <a:cxn ang="0">
                  <a:pos x="1792666" y="191166"/>
                </a:cxn>
                <a:cxn ang="0">
                  <a:pos x="1545516" y="171390"/>
                </a:cxn>
                <a:cxn ang="0">
                  <a:pos x="1100644" y="128542"/>
                </a:cxn>
                <a:cxn ang="0">
                  <a:pos x="721680" y="88991"/>
                </a:cxn>
                <a:cxn ang="0">
                  <a:pos x="418509" y="56031"/>
                </a:cxn>
                <a:cxn ang="0">
                  <a:pos x="191130" y="26368"/>
                </a:cxn>
                <a:cxn ang="0">
                  <a:pos x="0" y="0"/>
                </a:cxn>
              </a:cxnLst>
              <a:rect l="0" t="0" r="0" b="0"/>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w="9525">
              <a:noFill/>
            </a:ln>
          </p:spPr>
          <p:txBody>
            <a:bodyPr/>
            <a:lstStyle/>
            <a:p>
              <a:endParaRPr lang="zh-CN" altLang="en-US"/>
            </a:p>
          </p:txBody>
        </p:sp>
        <p:sp>
          <p:nvSpPr>
            <p:cNvPr id="1035" name="Freeform 5"/>
            <p:cNvSpPr>
              <a:spLocks noEditPoints="1"/>
            </p:cNvSpPr>
            <p:nvPr/>
          </p:nvSpPr>
          <p:spPr>
            <a:xfrm>
              <a:off x="0" y="0"/>
              <a:ext cx="9144000" cy="6857623"/>
            </a:xfrm>
            <a:custGeom>
              <a:avLst/>
              <a:gdLst/>
              <a:ahLst/>
              <a:cxnLst>
                <a:cxn ang="0">
                  <a:pos x="0" y="0"/>
                </a:cxn>
                <a:cxn ang="0">
                  <a:pos x="0" y="6857623"/>
                </a:cxn>
                <a:cxn ang="0">
                  <a:pos x="9144000" y="6857623"/>
                </a:cxn>
                <a:cxn ang="0">
                  <a:pos x="9144000" y="0"/>
                </a:cxn>
                <a:cxn ang="0">
                  <a:pos x="0" y="0"/>
                </a:cxn>
                <a:cxn ang="0">
                  <a:pos x="8642350" y="6356001"/>
                </a:cxn>
                <a:cxn ang="0">
                  <a:pos x="514350" y="6356001"/>
                </a:cxn>
                <a:cxn ang="0">
                  <a:pos x="514350" y="514322"/>
                </a:cxn>
                <a:cxn ang="0">
                  <a:pos x="8642350" y="514322"/>
                </a:cxn>
                <a:cxn ang="0">
                  <a:pos x="8642350" y="6356001"/>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1036"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37" name="Text Placeholder 2"/>
          <p:cNvSpPr>
            <a:spLocks noGrp="1"/>
          </p:cNvSpPr>
          <p:nvPr>
            <p:ph type="body"/>
          </p:nvPr>
        </p:nvSpPr>
        <p:spPr>
          <a:xfrm>
            <a:off x="863600" y="2489200"/>
            <a:ext cx="6346825" cy="3530600"/>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buFontTx/>
              <a:buNone/>
              <a:defRPr sz="900" b="1">
                <a:solidFill>
                  <a:schemeClr val="accent1"/>
                </a:solidFill>
                <a:latin typeface="Century Gothic" panose="020B0502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6F41C93-989D-403B-B8AA-4815C202A0E0}"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12/25/2024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buFontTx/>
              <a:buNone/>
              <a:defRPr sz="900" b="1">
                <a:solidFill>
                  <a:schemeClr val="accent1"/>
                </a:solidFill>
                <a:latin typeface="Century Gothic" panose="020B0502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anose="020B0502020202020204" pitchFamily="34" charset="0"/>
              </a:defRPr>
            </a:lvl1pPr>
          </a:lstStyle>
          <a:p>
            <a:pPr lvl="0" eaLnBrk="1" fontAlgn="base" hangingPunct="1"/>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npc.gov.cn/npc/xzfyfxd/xzfyfxd.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ctrTitle"/>
          </p:nvPr>
        </p:nvSpPr>
        <p:spPr>
          <a:xfrm>
            <a:off x="0" y="2852738"/>
            <a:ext cx="8424863" cy="1470025"/>
          </a:xfrm>
          <a:ln/>
        </p:spPr>
        <p:txBody>
          <a:bodyPr vert="horz" wrap="square" lIns="91440" tIns="45720" rIns="91440" bIns="45720" anchor="b" anchorCtr="0"/>
          <a:lstStyle/>
          <a:p>
            <a:pPr algn="ctr" defTabSz="457200" eaLnBrk="1" hangingPunct="1">
              <a:buClrTx/>
              <a:buSzTx/>
              <a:buFontTx/>
            </a:pPr>
            <a:br>
              <a:rPr lang="en-US" altLang="zh-CN" sz="3600" b="1" kern="1200" dirty="0">
                <a:solidFill>
                  <a:srgbClr val="F7D8F6"/>
                </a:solidFill>
                <a:latin typeface="楷体" panose="02010609060101010101" pitchFamily="49" charset="-122"/>
                <a:ea typeface="楷体" panose="02010609060101010101" pitchFamily="49" charset="-122"/>
                <a:cs typeface="+mj-cs"/>
              </a:rPr>
            </a:br>
            <a:br>
              <a:rPr lang="en-US" altLang="zh-CN" sz="3600" b="1" kern="1200" dirty="0">
                <a:solidFill>
                  <a:srgbClr val="F7D8F6"/>
                </a:solidFill>
                <a:latin typeface="楷体" panose="02010609060101010101" pitchFamily="49" charset="-122"/>
                <a:ea typeface="楷体" panose="02010609060101010101" pitchFamily="49" charset="-122"/>
                <a:cs typeface="+mj-cs"/>
              </a:rPr>
            </a:br>
            <a:br>
              <a:rPr lang="en-US" altLang="zh-CN" sz="3600" b="1" kern="1200" dirty="0">
                <a:solidFill>
                  <a:srgbClr val="F7D8F6"/>
                </a:solidFill>
                <a:latin typeface="楷体" panose="02010609060101010101" pitchFamily="49" charset="-122"/>
                <a:ea typeface="楷体" panose="02010609060101010101" pitchFamily="49" charset="-122"/>
                <a:cs typeface="+mj-cs"/>
              </a:rPr>
            </a:br>
            <a:br>
              <a:rPr lang="en-US" altLang="zh-CN" sz="3600" b="1" kern="1200" dirty="0">
                <a:solidFill>
                  <a:srgbClr val="F7D8F6"/>
                </a:solidFill>
                <a:latin typeface="楷体" panose="02010609060101010101" pitchFamily="49" charset="-122"/>
                <a:ea typeface="楷体" panose="02010609060101010101" pitchFamily="49" charset="-122"/>
                <a:cs typeface="+mj-cs"/>
              </a:rPr>
            </a:br>
            <a:br>
              <a:rPr lang="en-US" altLang="zh-CN" sz="3600" b="1" kern="1200" dirty="0">
                <a:solidFill>
                  <a:srgbClr val="F7D8F6"/>
                </a:solidFill>
                <a:latin typeface="楷体" panose="02010609060101010101" pitchFamily="49" charset="-122"/>
                <a:ea typeface="楷体" panose="02010609060101010101" pitchFamily="49" charset="-122"/>
                <a:cs typeface="+mj-cs"/>
              </a:rPr>
            </a:br>
            <a:br>
              <a:rPr lang="en-US" altLang="zh-CN" sz="3600" b="1" kern="1200" dirty="0">
                <a:solidFill>
                  <a:srgbClr val="F7D8F6"/>
                </a:solidFill>
                <a:latin typeface="楷体" panose="02010609060101010101" pitchFamily="49" charset="-122"/>
                <a:ea typeface="楷体" panose="02010609060101010101" pitchFamily="49" charset="-122"/>
                <a:cs typeface="+mj-cs"/>
              </a:rPr>
            </a:br>
            <a:br>
              <a:rPr lang="en-US" altLang="zh-CN" sz="3600" b="1" kern="1200" dirty="0">
                <a:solidFill>
                  <a:srgbClr val="F7D8F6"/>
                </a:solidFill>
                <a:latin typeface="楷体" panose="02010609060101010101" pitchFamily="49" charset="-122"/>
                <a:ea typeface="楷体" panose="02010609060101010101" pitchFamily="49" charset="-122"/>
                <a:cs typeface="+mj-cs"/>
              </a:rPr>
            </a:br>
            <a:r>
              <a:rPr lang="zh-CN" altLang="en-US" sz="3600" b="1" kern="1200" dirty="0">
                <a:solidFill>
                  <a:srgbClr val="F7D8F6"/>
                </a:solidFill>
                <a:latin typeface="楷体" panose="02010609060101010101" pitchFamily="49" charset="-122"/>
                <a:ea typeface="楷体" panose="02010609060101010101" pitchFamily="49" charset="-122"/>
                <a:cs typeface="+mj-cs"/>
              </a:rPr>
              <a:t>第十讲 行政司法</a:t>
            </a:r>
            <a:br>
              <a:rPr lang="en-US" altLang="zh-CN" sz="3600" b="1" kern="1200" dirty="0">
                <a:solidFill>
                  <a:srgbClr val="F7D8F6"/>
                </a:solidFill>
                <a:latin typeface="楷体" panose="02010609060101010101" pitchFamily="49" charset="-122"/>
                <a:ea typeface="楷体" panose="02010609060101010101" pitchFamily="49" charset="-122"/>
                <a:cs typeface="+mj-cs"/>
              </a:rPr>
            </a:br>
            <a:endParaRPr lang="en-US" altLang="zh-CN" sz="3600" b="1" kern="1200" dirty="0">
              <a:solidFill>
                <a:srgbClr val="F7D8F6"/>
              </a:solidFill>
              <a:latin typeface="楷体" panose="02010609060101010101" pitchFamily="49" charset="-122"/>
              <a:ea typeface="楷体" panose="02010609060101010101" pitchFamily="49" charset="-122"/>
              <a:cs typeface="+mj-cs"/>
            </a:endParaRPr>
          </a:p>
        </p:txBody>
      </p:sp>
      <p:sp>
        <p:nvSpPr>
          <p:cNvPr id="3" name="Subtitle 2"/>
          <p:cNvSpPr>
            <a:spLocks noGrp="1"/>
          </p:cNvSpPr>
          <p:nvPr>
            <p:ph type="subTitle" idx="1"/>
          </p:nvPr>
        </p:nvSpPr>
        <p:spPr>
          <a:xfrm>
            <a:off x="1908175" y="4365625"/>
            <a:ext cx="6400800" cy="1752600"/>
          </a:xfrm>
        </p:spPr>
        <p:txBody>
          <a:bodyPr vert="horz" wrap="square" lIns="91440" tIns="45720" rIns="91440" bIns="45720" numCol="1" rtlCol="0" anchor="t" anchorCtr="0" compatLnSpc="1">
            <a:normAutofit/>
          </a:bodyPr>
          <a:lstStyle/>
          <a:p>
            <a:pPr marL="0" marR="0" lvl="0" indent="0" algn="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endParaRPr kumimoji="0" lang="en-US" sz="2800" b="0"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p:txBody>
      </p:sp>
      <p:sp>
        <p:nvSpPr>
          <p:cNvPr id="17411"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ctrTitle"/>
          </p:nvPr>
        </p:nvSpPr>
        <p:spPr>
          <a:xfrm>
            <a:off x="0" y="2852738"/>
            <a:ext cx="8424863" cy="1470025"/>
          </a:xfrm>
          <a:ln/>
        </p:spPr>
        <p:txBody>
          <a:bodyPr vert="horz" wrap="square" lIns="91440" tIns="45720" rIns="91440" bIns="45720" anchor="b" anchorCtr="0"/>
          <a:lstStyle/>
          <a:p>
            <a:pPr algn="ctr" defTabSz="457200" eaLnBrk="1" hangingPunct="1">
              <a:buClrTx/>
              <a:buSzTx/>
              <a:buFontTx/>
            </a:pPr>
            <a:br>
              <a:rPr lang="en-US" altLang="zh-CN" sz="3600" b="1" kern="1200" dirty="0">
                <a:solidFill>
                  <a:srgbClr val="F7D8F6"/>
                </a:solidFill>
                <a:latin typeface="楷体" panose="02010609060101010101" pitchFamily="49" charset="-122"/>
                <a:ea typeface="楷体" panose="02010609060101010101" pitchFamily="49" charset="-122"/>
                <a:cs typeface="+mj-cs"/>
              </a:rPr>
            </a:br>
            <a:br>
              <a:rPr lang="en-US" altLang="zh-CN" sz="3600" b="1" kern="1200" dirty="0">
                <a:solidFill>
                  <a:srgbClr val="F7D8F6"/>
                </a:solidFill>
                <a:latin typeface="楷体" panose="02010609060101010101" pitchFamily="49" charset="-122"/>
                <a:ea typeface="楷体" panose="02010609060101010101" pitchFamily="49" charset="-122"/>
                <a:cs typeface="+mj-cs"/>
              </a:rPr>
            </a:br>
            <a:br>
              <a:rPr lang="en-US" altLang="zh-CN" sz="3600" b="1" kern="1200" dirty="0">
                <a:solidFill>
                  <a:srgbClr val="F7D8F6"/>
                </a:solidFill>
                <a:latin typeface="楷体" panose="02010609060101010101" pitchFamily="49" charset="-122"/>
                <a:ea typeface="楷体" panose="02010609060101010101" pitchFamily="49" charset="-122"/>
                <a:cs typeface="+mj-cs"/>
              </a:rPr>
            </a:br>
            <a:br>
              <a:rPr lang="en-US" altLang="zh-CN" sz="3600" b="1" kern="1200" dirty="0">
                <a:solidFill>
                  <a:srgbClr val="F7D8F6"/>
                </a:solidFill>
                <a:latin typeface="楷体" panose="02010609060101010101" pitchFamily="49" charset="-122"/>
                <a:ea typeface="楷体" panose="02010609060101010101" pitchFamily="49" charset="-122"/>
                <a:cs typeface="+mj-cs"/>
              </a:rPr>
            </a:br>
            <a:br>
              <a:rPr lang="en-US" altLang="zh-CN" sz="3600" b="1" kern="1200" dirty="0">
                <a:solidFill>
                  <a:srgbClr val="F7D8F6"/>
                </a:solidFill>
                <a:latin typeface="楷体" panose="02010609060101010101" pitchFamily="49" charset="-122"/>
                <a:ea typeface="楷体" panose="02010609060101010101" pitchFamily="49" charset="-122"/>
                <a:cs typeface="+mj-cs"/>
              </a:rPr>
            </a:br>
            <a:br>
              <a:rPr lang="en-US" altLang="zh-CN" sz="3600" b="1" kern="1200" dirty="0">
                <a:solidFill>
                  <a:srgbClr val="F7D8F6"/>
                </a:solidFill>
                <a:latin typeface="楷体" panose="02010609060101010101" pitchFamily="49" charset="-122"/>
                <a:ea typeface="楷体" panose="02010609060101010101" pitchFamily="49" charset="-122"/>
                <a:cs typeface="+mj-cs"/>
              </a:rPr>
            </a:br>
            <a:br>
              <a:rPr lang="en-US" altLang="zh-CN" sz="3600" b="1" kern="1200" dirty="0">
                <a:solidFill>
                  <a:srgbClr val="F7D8F6"/>
                </a:solidFill>
                <a:latin typeface="楷体" panose="02010609060101010101" pitchFamily="49" charset="-122"/>
                <a:ea typeface="楷体" panose="02010609060101010101" pitchFamily="49" charset="-122"/>
                <a:cs typeface="+mj-cs"/>
              </a:rPr>
            </a:br>
            <a:r>
              <a:rPr lang="zh-CN" altLang="en-US" sz="3600" b="1" kern="1200" dirty="0">
                <a:solidFill>
                  <a:srgbClr val="F7D8F6"/>
                </a:solidFill>
                <a:latin typeface="楷体" panose="02010609060101010101" pitchFamily="49" charset="-122"/>
                <a:ea typeface="楷体" panose="02010609060101010101" pitchFamily="49" charset="-122"/>
                <a:cs typeface="+mj-cs"/>
              </a:rPr>
              <a:t>行政复议</a:t>
            </a:r>
            <a:br>
              <a:rPr lang="en-US" altLang="zh-CN" sz="3600" b="1" kern="1200" dirty="0">
                <a:solidFill>
                  <a:srgbClr val="F7D8F6"/>
                </a:solidFill>
                <a:latin typeface="楷体" panose="02010609060101010101" pitchFamily="49" charset="-122"/>
                <a:ea typeface="楷体" panose="02010609060101010101" pitchFamily="49" charset="-122"/>
                <a:cs typeface="+mj-cs"/>
              </a:rPr>
            </a:br>
            <a:endParaRPr lang="en-US" altLang="zh-CN" sz="3600" b="1" kern="1200" dirty="0">
              <a:solidFill>
                <a:srgbClr val="F7D8F6"/>
              </a:solidFill>
              <a:latin typeface="楷体" panose="02010609060101010101" pitchFamily="49" charset="-122"/>
              <a:ea typeface="楷体" panose="02010609060101010101" pitchFamily="49" charset="-122"/>
              <a:cs typeface="+mj-cs"/>
            </a:endParaRPr>
          </a:p>
        </p:txBody>
      </p:sp>
      <p:sp>
        <p:nvSpPr>
          <p:cNvPr id="3" name="Subtitle 2"/>
          <p:cNvSpPr>
            <a:spLocks noGrp="1"/>
          </p:cNvSpPr>
          <p:nvPr>
            <p:ph type="subTitle" idx="1"/>
          </p:nvPr>
        </p:nvSpPr>
        <p:spPr>
          <a:xfrm>
            <a:off x="1908175" y="4365625"/>
            <a:ext cx="6400800" cy="1752600"/>
          </a:xfrm>
        </p:spPr>
        <p:txBody>
          <a:bodyPr vert="horz" wrap="square" lIns="91440" tIns="45720" rIns="91440" bIns="45720" numCol="1" rtlCol="0" anchor="t" anchorCtr="0" compatLnSpc="1">
            <a:normAutofit/>
          </a:bodyPr>
          <a:lstStyle/>
          <a:p>
            <a:pPr marL="0" marR="0" lvl="0" indent="0" algn="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endParaRPr kumimoji="0" lang="en-US" sz="2800" b="0"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p:txBody>
      </p:sp>
      <p:sp>
        <p:nvSpPr>
          <p:cNvPr id="29699"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10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一、什么是行政复议</a:t>
            </a:r>
            <a:endParaRPr lang="zh-CN" altLang="en-US" kern="1200" dirty="0">
              <a:latin typeface="+mj-lt"/>
              <a:ea typeface="宋体" panose="02010600030101010101" pitchFamily="2" charset="-122"/>
              <a:cs typeface="+mj-cs"/>
            </a:endParaRPr>
          </a:p>
        </p:txBody>
      </p:sp>
      <p:sp>
        <p:nvSpPr>
          <p:cNvPr id="17411" name="内容占位符 2"/>
          <p:cNvSpPr>
            <a:spLocks noGrp="1"/>
          </p:cNvSpPr>
          <p:nvPr>
            <p:ph idx="1"/>
          </p:nvPr>
        </p:nvSpPr>
        <p:spPr>
          <a:xfrm>
            <a:off x="468313" y="2060575"/>
            <a:ext cx="7848600" cy="3814763"/>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个人或组织认为行政机关的行政行为侵犯其合法权益，向行政复议机关提出复查该行政行为的申请，行政复议机关对该行政行为进行合法性、适当性审查，并作出行政复议决定的行政活动。</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行政复议的特征</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panose="05000000000000000000" charset="0"/>
              <a:buChar char=""/>
              <a:defRPr/>
            </a:pPr>
            <a:r>
              <a:rPr kumimoji="0" lang="zh-CN" altLang="en-US" sz="24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行政复议是行政机关的内部审查与监督制度</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panose="05000000000000000000" charset="0"/>
              <a:buChar char=""/>
              <a:defRPr/>
            </a:pPr>
            <a:r>
              <a:rPr kumimoji="0" lang="zh-CN" altLang="en-US" sz="24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行政复议是一个偏重效率的准司法过程</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panose="05000000000000000000" charset="0"/>
              <a:buChar char=""/>
              <a:defRPr/>
            </a:pPr>
            <a:r>
              <a:rPr kumimoji="0" lang="zh-CN" altLang="en-US" sz="24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行政复议是常规的、正式的、主要针对特定行政行为的监督制度</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panose="05000000000000000000" charset="0"/>
              <a:buChar char=""/>
              <a:defRPr/>
            </a:pPr>
            <a:r>
              <a:rPr kumimoji="0" lang="zh-CN" altLang="en-US" sz="24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行政复议并非诉讼前必经程序，也非终局程序</a:t>
            </a:r>
          </a:p>
        </p:txBody>
      </p:sp>
      <p:sp>
        <p:nvSpPr>
          <p:cNvPr id="31747"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11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kern="1200" dirty="0">
                <a:latin typeface="楷体" panose="02010609060101010101" pitchFamily="49" charset="-122"/>
                <a:ea typeface="楷体" panose="02010609060101010101" pitchFamily="49" charset="-122"/>
                <a:cs typeface="+mj-cs"/>
                <a:sym typeface="宋体" panose="02010600030101010101" pitchFamily="2" charset="-122"/>
              </a:rPr>
              <a:t>行政复议制度主要法律和行政法规</a:t>
            </a:r>
            <a:endParaRPr lang="zh-CN" altLang="en-US" kern="1200" dirty="0">
              <a:latin typeface="+mj-lt"/>
              <a:ea typeface="宋体" panose="02010600030101010101" pitchFamily="2" charset="-122"/>
              <a:cs typeface="+mj-cs"/>
            </a:endParaRPr>
          </a:p>
        </p:txBody>
      </p:sp>
      <p:sp>
        <p:nvSpPr>
          <p:cNvPr id="33794" name="内容占位符 2"/>
          <p:cNvSpPr>
            <a:spLocks noGrp="1"/>
          </p:cNvSpPr>
          <p:nvPr>
            <p:ph idx="1"/>
          </p:nvPr>
        </p:nvSpPr>
        <p:spPr>
          <a:xfrm>
            <a:off x="863600" y="2489200"/>
            <a:ext cx="7599363" cy="3530600"/>
          </a:xfrm>
          <a:ln/>
        </p:spPr>
        <p:txBody>
          <a:bodyPr vert="horz" wrap="square" lIns="91440" tIns="45720" rIns="91440" bIns="45720" anchor="t" anchorCtr="0"/>
          <a:lstStyle/>
          <a:p>
            <a:pPr marL="0" indent="0">
              <a:buNone/>
            </a:pPr>
            <a:r>
              <a:rPr lang="en-US" altLang="zh-CN" sz="2800" b="1" dirty="0">
                <a:latin typeface="楷体" panose="02010609060101010101" pitchFamily="49" charset="-122"/>
                <a:ea typeface="楷体" panose="02010609060101010101" pitchFamily="49" charset="-122"/>
                <a:sym typeface="宋体" panose="02010600030101010101" pitchFamily="2" charset="-122"/>
              </a:rPr>
              <a:t>《</a:t>
            </a:r>
            <a:r>
              <a:rPr lang="zh-CN" altLang="en-US" sz="2800" b="1" dirty="0">
                <a:latin typeface="楷体" panose="02010609060101010101" pitchFamily="49" charset="-122"/>
                <a:ea typeface="楷体" panose="02010609060101010101" pitchFamily="49" charset="-122"/>
                <a:sym typeface="宋体" panose="02010600030101010101" pitchFamily="2" charset="-122"/>
              </a:rPr>
              <a:t>中华人民共和国行政复议法</a:t>
            </a:r>
            <a:r>
              <a:rPr lang="en-US" altLang="zh-CN" sz="2800" b="1" dirty="0">
                <a:latin typeface="楷体" panose="02010609060101010101" pitchFamily="49" charset="-122"/>
                <a:ea typeface="楷体" panose="02010609060101010101" pitchFamily="49" charset="-122"/>
                <a:sym typeface="宋体" panose="02010600030101010101" pitchFamily="2" charset="-122"/>
              </a:rPr>
              <a:t>》</a:t>
            </a:r>
            <a:endParaRPr lang="en-US" altLang="zh-CN" sz="2800" b="1" dirty="0">
              <a:latin typeface="楷体" panose="02010609060101010101" pitchFamily="49" charset="-122"/>
              <a:ea typeface="楷体" panose="02010609060101010101" pitchFamily="49" charset="-122"/>
            </a:endParaRPr>
          </a:p>
          <a:p>
            <a:pPr marL="0" indent="0"/>
            <a:r>
              <a:rPr lang="en-US" altLang="zh-CN" sz="2000" dirty="0">
                <a:latin typeface="楷体" panose="02010609060101010101" pitchFamily="49" charset="-122"/>
                <a:ea typeface="楷体" panose="02010609060101010101" pitchFamily="49" charset="-122"/>
                <a:sym typeface="宋体" panose="02010600030101010101" pitchFamily="2" charset="-122"/>
              </a:rPr>
              <a:t>1999</a:t>
            </a:r>
            <a:r>
              <a:rPr lang="zh-CN" altLang="en-US" sz="2000" dirty="0">
                <a:latin typeface="楷体" panose="02010609060101010101" pitchFamily="49" charset="-122"/>
                <a:ea typeface="楷体" panose="02010609060101010101" pitchFamily="49" charset="-122"/>
                <a:sym typeface="宋体" panose="02010600030101010101" pitchFamily="2" charset="-122"/>
              </a:rPr>
              <a:t>年</a:t>
            </a:r>
            <a:r>
              <a:rPr lang="en-US" altLang="zh-CN" sz="2000" dirty="0">
                <a:latin typeface="楷体" panose="02010609060101010101" pitchFamily="49" charset="-122"/>
                <a:ea typeface="楷体" panose="02010609060101010101" pitchFamily="49" charset="-122"/>
                <a:sym typeface="宋体" panose="02010600030101010101" pitchFamily="2" charset="-122"/>
              </a:rPr>
              <a:t>4</a:t>
            </a:r>
            <a:r>
              <a:rPr lang="zh-CN" altLang="en-US" sz="2000" dirty="0">
                <a:latin typeface="楷体" panose="02010609060101010101" pitchFamily="49" charset="-122"/>
                <a:ea typeface="楷体" panose="02010609060101010101" pitchFamily="49" charset="-122"/>
                <a:sym typeface="宋体" panose="02010600030101010101" pitchFamily="2" charset="-122"/>
              </a:rPr>
              <a:t>月</a:t>
            </a:r>
            <a:r>
              <a:rPr lang="en-US" altLang="zh-CN" sz="2000" dirty="0">
                <a:latin typeface="楷体" panose="02010609060101010101" pitchFamily="49" charset="-122"/>
                <a:ea typeface="楷体" panose="02010609060101010101" pitchFamily="49" charset="-122"/>
                <a:sym typeface="宋体" panose="02010600030101010101" pitchFamily="2" charset="-122"/>
              </a:rPr>
              <a:t>29</a:t>
            </a:r>
            <a:r>
              <a:rPr lang="zh-CN" altLang="en-US" sz="2000" dirty="0">
                <a:latin typeface="楷体" panose="02010609060101010101" pitchFamily="49" charset="-122"/>
                <a:ea typeface="楷体" panose="02010609060101010101" pitchFamily="49" charset="-122"/>
                <a:sym typeface="宋体" panose="02010600030101010101" pitchFamily="2" charset="-122"/>
              </a:rPr>
              <a:t>日第九届全国人民代表大会常务委员会第九次会议通过</a:t>
            </a:r>
            <a:endParaRPr lang="zh-CN" altLang="en-US" sz="2000" dirty="0">
              <a:latin typeface="楷体" panose="02010609060101010101" pitchFamily="49" charset="-122"/>
              <a:ea typeface="楷体" panose="02010609060101010101" pitchFamily="49" charset="-122"/>
            </a:endParaRPr>
          </a:p>
          <a:p>
            <a:pPr marL="0" indent="0"/>
            <a:r>
              <a:rPr lang="en-US" altLang="zh-CN" sz="2000" dirty="0">
                <a:latin typeface="楷体" panose="02010609060101010101" pitchFamily="49" charset="-122"/>
                <a:ea typeface="楷体" panose="02010609060101010101" pitchFamily="49" charset="-122"/>
                <a:sym typeface="宋体" panose="02010600030101010101" pitchFamily="2" charset="-122"/>
              </a:rPr>
              <a:t>2009</a:t>
            </a:r>
            <a:r>
              <a:rPr lang="zh-CN" altLang="en-US" sz="2000" dirty="0">
                <a:latin typeface="楷体" panose="02010609060101010101" pitchFamily="49" charset="-122"/>
                <a:ea typeface="楷体" panose="02010609060101010101" pitchFamily="49" charset="-122"/>
                <a:sym typeface="宋体" panose="02010600030101010101" pitchFamily="2" charset="-122"/>
              </a:rPr>
              <a:t>年</a:t>
            </a:r>
            <a:r>
              <a:rPr lang="en-US" altLang="zh-CN" sz="2000" dirty="0">
                <a:latin typeface="楷体" panose="02010609060101010101" pitchFamily="49" charset="-122"/>
                <a:ea typeface="楷体" panose="02010609060101010101" pitchFamily="49" charset="-122"/>
                <a:sym typeface="宋体" panose="02010600030101010101" pitchFamily="2" charset="-122"/>
              </a:rPr>
              <a:t>8</a:t>
            </a:r>
            <a:r>
              <a:rPr lang="zh-CN" altLang="en-US" sz="2000" dirty="0">
                <a:latin typeface="楷体" panose="02010609060101010101" pitchFamily="49" charset="-122"/>
                <a:ea typeface="楷体" panose="02010609060101010101" pitchFamily="49" charset="-122"/>
                <a:sym typeface="宋体" panose="02010600030101010101" pitchFamily="2" charset="-122"/>
              </a:rPr>
              <a:t>月</a:t>
            </a:r>
            <a:r>
              <a:rPr lang="en-US" altLang="zh-CN" sz="2000" dirty="0">
                <a:latin typeface="楷体" panose="02010609060101010101" pitchFamily="49" charset="-122"/>
                <a:ea typeface="楷体" panose="02010609060101010101" pitchFamily="49" charset="-122"/>
                <a:sym typeface="宋体" panose="02010600030101010101" pitchFamily="2" charset="-122"/>
              </a:rPr>
              <a:t>27</a:t>
            </a:r>
            <a:r>
              <a:rPr lang="zh-CN" altLang="en-US" sz="2000" dirty="0">
                <a:latin typeface="楷体" panose="02010609060101010101" pitchFamily="49" charset="-122"/>
                <a:ea typeface="楷体" panose="02010609060101010101" pitchFamily="49" charset="-122"/>
                <a:sym typeface="宋体" panose="02010600030101010101" pitchFamily="2" charset="-122"/>
              </a:rPr>
              <a:t>日第十一届全国人民代表大会常务委员会第十次会议</a:t>
            </a:r>
            <a:r>
              <a:rPr lang="en-US" altLang="zh-CN" sz="2000" dirty="0">
                <a:latin typeface="楷体" panose="02010609060101010101" pitchFamily="49" charset="-122"/>
                <a:ea typeface="楷体" panose="02010609060101010101" pitchFamily="49" charset="-122"/>
                <a:sym typeface="宋体" panose="02010600030101010101" pitchFamily="2" charset="-122"/>
              </a:rPr>
              <a:t>《</a:t>
            </a:r>
            <a:r>
              <a:rPr lang="zh-CN" altLang="en-US" sz="2000" dirty="0">
                <a:latin typeface="楷体" panose="02010609060101010101" pitchFamily="49" charset="-122"/>
                <a:ea typeface="楷体" panose="02010609060101010101" pitchFamily="49" charset="-122"/>
                <a:sym typeface="宋体" panose="02010600030101010101" pitchFamily="2" charset="-122"/>
              </a:rPr>
              <a:t>关于修改部分法律的决定</a:t>
            </a:r>
            <a:r>
              <a:rPr lang="en-US" altLang="zh-CN" sz="2000" dirty="0">
                <a:latin typeface="楷体" panose="02010609060101010101" pitchFamily="49" charset="-122"/>
                <a:ea typeface="楷体" panose="02010609060101010101" pitchFamily="49" charset="-122"/>
                <a:sym typeface="宋体" panose="02010600030101010101" pitchFamily="2" charset="-122"/>
              </a:rPr>
              <a:t>》</a:t>
            </a:r>
            <a:r>
              <a:rPr lang="zh-CN" altLang="en-US" sz="2000" dirty="0">
                <a:latin typeface="楷体" panose="02010609060101010101" pitchFamily="49" charset="-122"/>
                <a:ea typeface="楷体" panose="02010609060101010101" pitchFamily="49" charset="-122"/>
                <a:sym typeface="宋体" panose="02010600030101010101" pitchFamily="2" charset="-122"/>
              </a:rPr>
              <a:t>第一次修正</a:t>
            </a:r>
            <a:endParaRPr lang="zh-CN" altLang="en-US" sz="2000" dirty="0">
              <a:latin typeface="楷体" panose="02010609060101010101" pitchFamily="49" charset="-122"/>
              <a:ea typeface="楷体" panose="02010609060101010101" pitchFamily="49" charset="-122"/>
            </a:endParaRPr>
          </a:p>
          <a:p>
            <a:pPr marL="0" indent="0"/>
            <a:r>
              <a:rPr lang="en-US" altLang="zh-CN" sz="2000" dirty="0">
                <a:latin typeface="楷体" panose="02010609060101010101" pitchFamily="49" charset="-122"/>
                <a:ea typeface="楷体" panose="02010609060101010101" pitchFamily="49" charset="-122"/>
                <a:sym typeface="宋体" panose="02010600030101010101" pitchFamily="2" charset="-122"/>
              </a:rPr>
              <a:t>2017</a:t>
            </a:r>
            <a:r>
              <a:rPr lang="zh-CN" altLang="en-US" sz="2000" dirty="0">
                <a:latin typeface="楷体" panose="02010609060101010101" pitchFamily="49" charset="-122"/>
                <a:ea typeface="楷体" panose="02010609060101010101" pitchFamily="49" charset="-122"/>
                <a:sym typeface="宋体" panose="02010600030101010101" pitchFamily="2" charset="-122"/>
              </a:rPr>
              <a:t>年</a:t>
            </a:r>
            <a:r>
              <a:rPr lang="en-US" altLang="zh-CN" sz="2000" dirty="0">
                <a:latin typeface="楷体" panose="02010609060101010101" pitchFamily="49" charset="-122"/>
                <a:ea typeface="楷体" panose="02010609060101010101" pitchFamily="49" charset="-122"/>
                <a:sym typeface="宋体" panose="02010600030101010101" pitchFamily="2" charset="-122"/>
              </a:rPr>
              <a:t>9</a:t>
            </a:r>
            <a:r>
              <a:rPr lang="zh-CN" altLang="en-US" sz="2000" dirty="0">
                <a:latin typeface="楷体" panose="02010609060101010101" pitchFamily="49" charset="-122"/>
                <a:ea typeface="楷体" panose="02010609060101010101" pitchFamily="49" charset="-122"/>
                <a:sym typeface="宋体" panose="02010600030101010101" pitchFamily="2" charset="-122"/>
              </a:rPr>
              <a:t>月</a:t>
            </a:r>
            <a:r>
              <a:rPr lang="en-US" altLang="zh-CN" sz="2000" dirty="0">
                <a:latin typeface="楷体" panose="02010609060101010101" pitchFamily="49" charset="-122"/>
                <a:ea typeface="楷体" panose="02010609060101010101" pitchFamily="49" charset="-122"/>
                <a:sym typeface="宋体" panose="02010600030101010101" pitchFamily="2" charset="-122"/>
              </a:rPr>
              <a:t>1</a:t>
            </a:r>
            <a:r>
              <a:rPr lang="zh-CN" altLang="en-US" sz="2000" dirty="0">
                <a:latin typeface="楷体" panose="02010609060101010101" pitchFamily="49" charset="-122"/>
                <a:ea typeface="楷体" panose="02010609060101010101" pitchFamily="49" charset="-122"/>
                <a:sym typeface="宋体" panose="02010600030101010101" pitchFamily="2" charset="-122"/>
              </a:rPr>
              <a:t>日第十二届全国人民代表大会常务委员会第二十九次会议</a:t>
            </a:r>
            <a:r>
              <a:rPr lang="en-US" altLang="zh-CN" sz="2000" dirty="0">
                <a:latin typeface="楷体" panose="02010609060101010101" pitchFamily="49" charset="-122"/>
                <a:ea typeface="楷体" panose="02010609060101010101" pitchFamily="49" charset="-122"/>
                <a:sym typeface="宋体" panose="02010600030101010101" pitchFamily="2" charset="-122"/>
              </a:rPr>
              <a:t>《</a:t>
            </a:r>
            <a:r>
              <a:rPr lang="zh-CN" altLang="en-US" sz="2000" dirty="0">
                <a:latin typeface="楷体" panose="02010609060101010101" pitchFamily="49" charset="-122"/>
                <a:ea typeface="楷体" panose="02010609060101010101" pitchFamily="49" charset="-122"/>
                <a:sym typeface="宋体" panose="02010600030101010101" pitchFamily="2" charset="-122"/>
              </a:rPr>
              <a:t>关于修改</a:t>
            </a:r>
            <a:r>
              <a:rPr lang="en-US" altLang="zh-CN" sz="2000" dirty="0">
                <a:latin typeface="楷体" panose="02010609060101010101" pitchFamily="49" charset="-122"/>
                <a:ea typeface="楷体" panose="02010609060101010101" pitchFamily="49" charset="-122"/>
                <a:sym typeface="宋体" panose="02010600030101010101" pitchFamily="2" charset="-122"/>
              </a:rPr>
              <a:t>〈</a:t>
            </a:r>
            <a:r>
              <a:rPr lang="zh-CN" altLang="en-US" sz="2000" dirty="0">
                <a:latin typeface="楷体" panose="02010609060101010101" pitchFamily="49" charset="-122"/>
                <a:ea typeface="楷体" panose="02010609060101010101" pitchFamily="49" charset="-122"/>
                <a:sym typeface="宋体" panose="02010600030101010101" pitchFamily="2" charset="-122"/>
              </a:rPr>
              <a:t>中华人民共和国法官法</a:t>
            </a:r>
            <a:r>
              <a:rPr lang="en-US" altLang="zh-CN" sz="2000" dirty="0">
                <a:latin typeface="楷体" panose="02010609060101010101" pitchFamily="49" charset="-122"/>
                <a:ea typeface="楷体" panose="02010609060101010101" pitchFamily="49" charset="-122"/>
                <a:sym typeface="宋体" panose="02010600030101010101" pitchFamily="2" charset="-122"/>
              </a:rPr>
              <a:t>〉</a:t>
            </a:r>
            <a:r>
              <a:rPr lang="zh-CN" altLang="en-US" sz="2000" dirty="0">
                <a:latin typeface="楷体" panose="02010609060101010101" pitchFamily="49" charset="-122"/>
                <a:ea typeface="楷体" panose="02010609060101010101" pitchFamily="49" charset="-122"/>
                <a:sym typeface="宋体" panose="02010600030101010101" pitchFamily="2" charset="-122"/>
              </a:rPr>
              <a:t>等八部法律的决定</a:t>
            </a:r>
            <a:r>
              <a:rPr lang="en-US" altLang="zh-CN" sz="2000" dirty="0">
                <a:latin typeface="楷体" panose="02010609060101010101" pitchFamily="49" charset="-122"/>
                <a:ea typeface="楷体" panose="02010609060101010101" pitchFamily="49" charset="-122"/>
                <a:sym typeface="宋体" panose="02010600030101010101" pitchFamily="2" charset="-122"/>
              </a:rPr>
              <a:t>》</a:t>
            </a:r>
            <a:r>
              <a:rPr lang="zh-CN" altLang="en-US" sz="2000" dirty="0">
                <a:latin typeface="楷体" panose="02010609060101010101" pitchFamily="49" charset="-122"/>
                <a:ea typeface="楷体" panose="02010609060101010101" pitchFamily="49" charset="-122"/>
                <a:sym typeface="宋体" panose="02010600030101010101" pitchFamily="2" charset="-122"/>
              </a:rPr>
              <a:t>第二次修正</a:t>
            </a:r>
            <a:endParaRPr lang="zh-CN" altLang="en-US" sz="2000" dirty="0">
              <a:latin typeface="楷体" panose="02010609060101010101" pitchFamily="49" charset="-122"/>
              <a:ea typeface="楷体" panose="02010609060101010101" pitchFamily="49" charset="-122"/>
            </a:endParaRPr>
          </a:p>
          <a:p>
            <a:pPr marL="0" indent="0"/>
            <a:r>
              <a:rPr lang="zh-CN" altLang="en-US" sz="2000" dirty="0">
                <a:latin typeface="楷体" panose="02010609060101010101" pitchFamily="49" charset="-122"/>
                <a:ea typeface="楷体" panose="02010609060101010101" pitchFamily="49" charset="-122"/>
                <a:sym typeface="宋体" panose="02010600030101010101" pitchFamily="2" charset="-122"/>
                <a:hlinkClick r:id="rId3"/>
              </a:rPr>
              <a:t>2023年9月1日</a:t>
            </a:r>
            <a:r>
              <a:rPr lang="zh-CN" altLang="en-US" sz="2000" dirty="0">
                <a:latin typeface="楷体" panose="02010609060101010101" pitchFamily="49" charset="-122"/>
                <a:ea typeface="楷体" panose="02010609060101010101" pitchFamily="49" charset="-122"/>
                <a:sym typeface="宋体" panose="02010600030101010101" pitchFamily="2" charset="-122"/>
              </a:rPr>
              <a:t>第十四届全国人民代表大会常务委员会第五次会议修订（</a:t>
            </a:r>
            <a:r>
              <a:rPr lang="en-US" altLang="zh-CN" sz="2000" dirty="0">
                <a:latin typeface="楷体" panose="02010609060101010101" pitchFamily="49" charset="-122"/>
                <a:ea typeface="楷体" panose="02010609060101010101" pitchFamily="49" charset="-122"/>
                <a:sym typeface="宋体" panose="02010600030101010101" pitchFamily="2" charset="-122"/>
              </a:rPr>
              <a:t>2024</a:t>
            </a:r>
            <a:r>
              <a:rPr lang="zh-CN" altLang="en-US" sz="2000" dirty="0">
                <a:latin typeface="楷体" panose="02010609060101010101" pitchFamily="49" charset="-122"/>
                <a:ea typeface="楷体" panose="02010609060101010101" pitchFamily="49" charset="-122"/>
                <a:sym typeface="宋体" panose="02010600030101010101" pitchFamily="2" charset="-122"/>
              </a:rPr>
              <a:t>年</a:t>
            </a:r>
            <a:r>
              <a:rPr lang="en-US" altLang="zh-CN" sz="2000" dirty="0">
                <a:latin typeface="楷体" panose="02010609060101010101" pitchFamily="49" charset="-122"/>
                <a:ea typeface="楷体" panose="02010609060101010101" pitchFamily="49" charset="-122"/>
                <a:sym typeface="宋体" panose="02010600030101010101" pitchFamily="2" charset="-122"/>
              </a:rPr>
              <a:t>1</a:t>
            </a:r>
            <a:r>
              <a:rPr lang="zh-CN" altLang="en-US" sz="2000" dirty="0">
                <a:latin typeface="楷体" panose="02010609060101010101" pitchFamily="49" charset="-122"/>
                <a:ea typeface="楷体" panose="02010609060101010101" pitchFamily="49" charset="-122"/>
                <a:sym typeface="宋体" panose="02010600030101010101" pitchFamily="2" charset="-122"/>
              </a:rPr>
              <a:t>月</a:t>
            </a:r>
            <a:r>
              <a:rPr lang="en-US" altLang="zh-CN" sz="2000" dirty="0">
                <a:latin typeface="楷体" panose="02010609060101010101" pitchFamily="49" charset="-122"/>
                <a:ea typeface="楷体" panose="02010609060101010101" pitchFamily="49" charset="-122"/>
                <a:sym typeface="宋体" panose="02010600030101010101" pitchFamily="2" charset="-122"/>
              </a:rPr>
              <a:t>1</a:t>
            </a:r>
            <a:r>
              <a:rPr lang="zh-CN" altLang="en-US" sz="2000" dirty="0">
                <a:latin typeface="楷体" panose="02010609060101010101" pitchFamily="49" charset="-122"/>
                <a:ea typeface="楷体" panose="02010609060101010101" pitchFamily="49" charset="-122"/>
                <a:sym typeface="宋体" panose="02010600030101010101" pitchFamily="2" charset="-122"/>
              </a:rPr>
              <a:t>日起施行）</a:t>
            </a:r>
            <a:endParaRPr lang="zh-CN" altLang="en-US" sz="2000" dirty="0">
              <a:latin typeface="楷体" panose="02010609060101010101" pitchFamily="49" charset="-122"/>
              <a:ea typeface="楷体" panose="02010609060101010101" pitchFamily="49" charset="-122"/>
            </a:endParaRPr>
          </a:p>
          <a:p>
            <a:pPr marL="0" indent="0"/>
            <a:endParaRPr lang="zh-CN" altLang="en-US" sz="2000" dirty="0">
              <a:latin typeface="楷体" panose="02010609060101010101" pitchFamily="49" charset="-122"/>
              <a:ea typeface="楷体" panose="02010609060101010101" pitchFamily="49" charset="-122"/>
            </a:endParaRPr>
          </a:p>
        </p:txBody>
      </p:sp>
      <p:sp>
        <p:nvSpPr>
          <p:cNvPr id="33795"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12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sym typeface="宋体" panose="02010600030101010101" pitchFamily="2" charset="-122"/>
              </a:rPr>
              <a:t>二、行政复议的功能</a:t>
            </a:r>
            <a:endParaRPr lang="zh-CN" altLang="en-US" kern="1200" dirty="0">
              <a:latin typeface="+mj-lt"/>
              <a:ea typeface="宋体" panose="02010600030101010101" pitchFamily="2" charset="-122"/>
              <a:cs typeface="+mj-cs"/>
            </a:endParaRPr>
          </a:p>
        </p:txBody>
      </p:sp>
      <p:sp>
        <p:nvSpPr>
          <p:cNvPr id="21507" name="内容占位符 2"/>
          <p:cNvSpPr>
            <a:spLocks noGrp="1"/>
          </p:cNvSpPr>
          <p:nvPr>
            <p:ph idx="1"/>
          </p:nvPr>
        </p:nvSpPr>
        <p:spPr>
          <a:xfrm>
            <a:off x="863600" y="2428875"/>
            <a:ext cx="6923088" cy="3590925"/>
          </a:xfrm>
        </p:spPr>
        <p:txBody>
          <a:bodyPr vert="horz" wrap="square" lIns="91440" tIns="45720" rIns="91440" bIns="45720" numCol="1" anchor="t" anchorCtr="0" compatLnSpc="1"/>
          <a:lstStyle/>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400" b="1" i="0" u="none" strike="noStrike" kern="1200" cap="none" spc="0" normalizeH="0" baseline="0" noProof="1">
                <a:ln>
                  <a:noFill/>
                </a:ln>
                <a:solidFill>
                  <a:srgbClr val="404040"/>
                </a:solidFill>
                <a:effectLst/>
                <a:uLnTx/>
                <a:uFillTx/>
                <a:latin typeface="楷体" panose="02010609060101010101" pitchFamily="49" charset="-122"/>
                <a:ea typeface="楷体" panose="02010609060101010101" pitchFamily="49" charset="-122"/>
                <a:cs typeface="+mn-cs"/>
              </a:rPr>
              <a:t>1</a:t>
            </a:r>
            <a:r>
              <a:rPr kumimoji="0" lang="zh-CN" altLang="en-US" sz="2400" b="1" i="0" u="none" strike="noStrike" kern="1200" cap="none" spc="0" normalizeH="0" baseline="0" noProof="1">
                <a:ln>
                  <a:noFill/>
                </a:ln>
                <a:solidFill>
                  <a:srgbClr val="404040"/>
                </a:solidFill>
                <a:effectLst/>
                <a:uLnTx/>
                <a:uFillTx/>
                <a:latin typeface="楷体" panose="02010609060101010101" pitchFamily="49" charset="-122"/>
                <a:ea typeface="楷体" panose="02010609060101010101" pitchFamily="49" charset="-122"/>
                <a:cs typeface="+mn-cs"/>
              </a:rPr>
              <a:t>．行政救济</a:t>
            </a:r>
            <a:endParaRPr kumimoji="0" lang="en-US" altLang="zh-CN" sz="2400" b="1" i="0" u="none" strike="noStrike" kern="1200" cap="none" spc="0" normalizeH="0" baseline="0" noProof="1">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200" cap="none" spc="0" normalizeH="0" baseline="0" noProof="1">
                <a:ln>
                  <a:noFill/>
                </a:ln>
                <a:solidFill>
                  <a:srgbClr val="404040"/>
                </a:solidFill>
                <a:effectLst/>
                <a:uLnTx/>
                <a:uFillTx/>
                <a:latin typeface="楷体" panose="02010609060101010101" pitchFamily="49" charset="-122"/>
                <a:ea typeface="楷体" panose="02010609060101010101" pitchFamily="49" charset="-122"/>
                <a:cs typeface="+mn-cs"/>
              </a:rPr>
              <a:t>相对于行政诉讼而言，行政复议程序简单、过程短暂、行政成本低廉，也不得向申请人收取费用。这样的行政救济程序如能够实现保护权利的目的，那么它的优势是不言而喻的。</a:t>
            </a:r>
          </a:p>
        </p:txBody>
      </p:sp>
      <p:sp>
        <p:nvSpPr>
          <p:cNvPr id="35843"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13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sym typeface="宋体" panose="02010600030101010101" pitchFamily="2" charset="-122"/>
              </a:rPr>
              <a:t>二、行政复议的功能</a:t>
            </a:r>
            <a:endParaRPr lang="zh-CN" altLang="en-US" kern="1200" dirty="0">
              <a:latin typeface="+mj-lt"/>
              <a:ea typeface="宋体" panose="02010600030101010101" pitchFamily="2" charset="-122"/>
              <a:cs typeface="+mj-cs"/>
            </a:endParaRPr>
          </a:p>
        </p:txBody>
      </p:sp>
      <p:sp>
        <p:nvSpPr>
          <p:cNvPr id="22531" name="内容占位符 2"/>
          <p:cNvSpPr>
            <a:spLocks noGrp="1"/>
          </p:cNvSpPr>
          <p:nvPr>
            <p:ph idx="1"/>
          </p:nvPr>
        </p:nvSpPr>
        <p:spPr>
          <a:xfrm>
            <a:off x="815975" y="2286000"/>
            <a:ext cx="7685088" cy="3733800"/>
          </a:xfrm>
        </p:spPr>
        <p:txBody>
          <a:bodyPr vert="horz" wrap="square" lIns="91440" tIns="45720" rIns="91440" bIns="45720" numCol="1" anchor="t" anchorCtr="0" compatLnSpc="1"/>
          <a:lstStyle/>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400" b="1" i="0" u="none" strike="noStrike" kern="1200" cap="none" spc="0" normalizeH="0" baseline="0" noProof="1">
                <a:ln>
                  <a:noFill/>
                </a:ln>
                <a:solidFill>
                  <a:srgbClr val="404040"/>
                </a:solidFill>
                <a:effectLst/>
                <a:uLnTx/>
                <a:uFillTx/>
                <a:latin typeface="楷体" panose="02010609060101010101" pitchFamily="49" charset="-122"/>
                <a:ea typeface="楷体" panose="02010609060101010101" pitchFamily="49" charset="-122"/>
                <a:cs typeface="+mn-cs"/>
              </a:rPr>
              <a:t>2</a:t>
            </a:r>
            <a:r>
              <a:rPr kumimoji="0" lang="zh-CN" altLang="en-US" sz="2400" b="1" i="0" u="none" strike="noStrike" kern="1200" cap="none" spc="0" normalizeH="0" baseline="0" noProof="1">
                <a:ln>
                  <a:noFill/>
                </a:ln>
                <a:solidFill>
                  <a:srgbClr val="404040"/>
                </a:solidFill>
                <a:effectLst/>
                <a:uLnTx/>
                <a:uFillTx/>
                <a:latin typeface="楷体" panose="02010609060101010101" pitchFamily="49" charset="-122"/>
                <a:ea typeface="楷体" panose="02010609060101010101" pitchFamily="49" charset="-122"/>
                <a:cs typeface="+mn-cs"/>
              </a:rPr>
              <a:t>．行政机关内部自我纠错</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200" cap="none" spc="0" normalizeH="0" baseline="0" noProof="1">
                <a:ln>
                  <a:noFill/>
                </a:ln>
                <a:solidFill>
                  <a:srgbClr val="404040"/>
                </a:solidFill>
                <a:effectLst/>
                <a:uLnTx/>
                <a:uFillTx/>
                <a:latin typeface="楷体" panose="02010609060101010101" pitchFamily="49" charset="-122"/>
                <a:ea typeface="楷体" panose="02010609060101010101" pitchFamily="49" charset="-122"/>
                <a:cs typeface="+mn-cs"/>
              </a:rPr>
              <a:t>行政复议是行政自我纠错机制之一，行政机关面向与其有领导关系的行政复议机关审查，比较容易接受这样的反思机会，并作出自我纠错的行为。在一个相互熟悉的话语系统中，行政复议机关与被申请的行政机关比较容易沟通，达成共识的概率较高，若被申请人认识到了作出的行政行为违法，自我改正的可能性就会大大增加。</a:t>
            </a:r>
          </a:p>
        </p:txBody>
      </p:sp>
      <p:sp>
        <p:nvSpPr>
          <p:cNvPr id="36867"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14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sym typeface="宋体" panose="02010600030101010101" pitchFamily="2" charset="-122"/>
              </a:rPr>
              <a:t>二、行政复议的功能</a:t>
            </a:r>
            <a:endParaRPr lang="zh-CN" altLang="en-US" kern="1200" dirty="0">
              <a:latin typeface="+mj-lt"/>
              <a:ea typeface="宋体" panose="02010600030101010101" pitchFamily="2" charset="-122"/>
              <a:cs typeface="+mj-cs"/>
            </a:endParaRPr>
          </a:p>
        </p:txBody>
      </p:sp>
      <p:sp>
        <p:nvSpPr>
          <p:cNvPr id="23555" name="内容占位符 2"/>
          <p:cNvSpPr>
            <a:spLocks noGrp="1"/>
          </p:cNvSpPr>
          <p:nvPr>
            <p:ph idx="1"/>
          </p:nvPr>
        </p:nvSpPr>
        <p:spPr>
          <a:xfrm>
            <a:off x="863600" y="2428875"/>
            <a:ext cx="7351713" cy="3590925"/>
          </a:xfrm>
        </p:spPr>
        <p:txBody>
          <a:bodyPr vert="horz" wrap="square" lIns="91440" tIns="45720" rIns="91440" bIns="45720" numCol="1" anchor="t" anchorCtr="0" compatLnSpc="1"/>
          <a:lstStyle/>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400" b="1" i="0" u="none" strike="noStrike" kern="1200" cap="none" spc="0" normalizeH="0" baseline="0" noProof="1">
                <a:ln>
                  <a:noFill/>
                </a:ln>
                <a:solidFill>
                  <a:srgbClr val="404040"/>
                </a:solidFill>
                <a:effectLst/>
                <a:uLnTx/>
                <a:uFillTx/>
                <a:latin typeface="楷体" panose="02010609060101010101" pitchFamily="49" charset="-122"/>
                <a:ea typeface="楷体" panose="02010609060101010101" pitchFamily="49" charset="-122"/>
                <a:cs typeface="+mn-cs"/>
              </a:rPr>
              <a:t>3</a:t>
            </a:r>
            <a:r>
              <a:rPr kumimoji="0" lang="zh-CN" altLang="en-US" sz="2400" b="1" i="0" u="none" strike="noStrike" kern="1200" cap="none" spc="0" normalizeH="0" baseline="0" noProof="1">
                <a:ln>
                  <a:noFill/>
                </a:ln>
                <a:solidFill>
                  <a:srgbClr val="404040"/>
                </a:solidFill>
                <a:effectLst/>
                <a:uLnTx/>
                <a:uFillTx/>
                <a:latin typeface="楷体" panose="02010609060101010101" pitchFamily="49" charset="-122"/>
                <a:ea typeface="楷体" panose="02010609060101010101" pitchFamily="49" charset="-122"/>
                <a:cs typeface="+mn-cs"/>
              </a:rPr>
              <a:t>．化解争议</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200" cap="none" spc="0" normalizeH="0" baseline="0" noProof="1">
                <a:ln>
                  <a:noFill/>
                </a:ln>
                <a:solidFill>
                  <a:srgbClr val="404040"/>
                </a:solidFill>
                <a:effectLst/>
                <a:uLnTx/>
                <a:uFillTx/>
                <a:latin typeface="楷体" panose="02010609060101010101" pitchFamily="49" charset="-122"/>
                <a:ea typeface="楷体" panose="02010609060101010101" pitchFamily="49" charset="-122"/>
                <a:cs typeface="+mn-cs"/>
              </a:rPr>
              <a:t>行政复议机关基于申请人启动行政复议程序，行政复议机关通过行使行政监督权实现定分止争，化解行政争议自然成为行政复议的基础性功能。行政复议在化解行政争议方面的天然优势，是由行政监督权所具有的高度领导性和协调性的特点所成就的。同时，行政复议能够有效分流行政争议，减小法院审判压力。</a:t>
            </a:r>
          </a:p>
        </p:txBody>
      </p:sp>
      <p:sp>
        <p:nvSpPr>
          <p:cNvPr id="37891"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15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三、行政复议的范围</a:t>
            </a:r>
          </a:p>
        </p:txBody>
      </p:sp>
      <p:sp>
        <p:nvSpPr>
          <p:cNvPr id="30723" name="内容占位符 2"/>
          <p:cNvSpPr>
            <a:spLocks noGrp="1"/>
          </p:cNvSpPr>
          <p:nvPr>
            <p:ph idx="1"/>
          </p:nvPr>
        </p:nvSpPr>
        <p:spPr>
          <a:xfrm>
            <a:off x="727075" y="2133600"/>
            <a:ext cx="7802563" cy="3886200"/>
          </a:xfrm>
        </p:spPr>
        <p:txBody>
          <a:bodyPr vert="horz" wrap="square" lIns="91440" tIns="45720" rIns="91440" bIns="45720" numCol="1" anchor="t" anchorCtr="0" compatLnSpc="1"/>
          <a:lstStyle/>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4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2023</a:t>
            </a:r>
            <a:r>
              <a:rPr kumimoji="0" lang="zh-CN" altLang="en-US" sz="24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《行政复议法》修改的主要变化：</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扩大行政复议范围，明确对行政赔偿、工伤认定、行政协议、政府信息公开等行为不服的，可以申请行政复议；</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优化行政复议前置范围，明确对</a:t>
            </a:r>
            <a:r>
              <a:rPr kumimoji="0" lang="zh-CN" altLang="en-US" sz="2000" b="1" i="0" u="none" strike="noStrike" kern="1200" cap="none" spc="0" normalizeH="0" baseline="0" noProof="1">
                <a:ln>
                  <a:noFill/>
                </a:ln>
                <a:solidFill>
                  <a:srgbClr val="FF0000"/>
                </a:solidFill>
                <a:effectLst/>
                <a:uLnTx/>
                <a:uFillTx/>
                <a:latin typeface="华文楷体" panose="02010600040101010101" pitchFamily="2" charset="-122"/>
                <a:ea typeface="华文楷体" panose="02010600040101010101" pitchFamily="2" charset="-122"/>
                <a:cs typeface="+mn-cs"/>
              </a:rPr>
              <a:t>当场作出的行政处罚决定、未履行法定职责、不予公开政府信息等行为不服</a:t>
            </a: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的，应当先申请行政复议，将行政复议前置其他情形的设定权限明确为法律和行政法规。</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对行政复议前置情形，行政机关在作出行政行为时应当告知公民、法人或者其他组织先向行政复议机关申请行政复议。</a:t>
            </a:r>
          </a:p>
        </p:txBody>
      </p:sp>
      <p:sp>
        <p:nvSpPr>
          <p:cNvPr id="48131"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16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行政复议的范围——正面列举</a:t>
            </a:r>
          </a:p>
        </p:txBody>
      </p:sp>
      <p:sp>
        <p:nvSpPr>
          <p:cNvPr id="30723" name="内容占位符 2"/>
          <p:cNvSpPr>
            <a:spLocks noGrp="1"/>
          </p:cNvSpPr>
          <p:nvPr>
            <p:ph idx="1"/>
          </p:nvPr>
        </p:nvSpPr>
        <p:spPr>
          <a:xfrm>
            <a:off x="395288" y="2133600"/>
            <a:ext cx="8748713" cy="3886200"/>
          </a:xfrm>
        </p:spPr>
        <p:txBody>
          <a:bodyPr vert="horz" wrap="square" lIns="91440" tIns="45720" rIns="91440" bIns="45720" numCol="1" anchor="t" anchorCtr="0" compatLnSpc="1"/>
          <a:lstStyle/>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1.</a:t>
            </a:r>
            <a:r>
              <a:rPr kumimoji="0" lang="zh-CN" altLang="en-US"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可申请复议的行政行为（行政复议法第</a:t>
            </a:r>
            <a:r>
              <a:rPr kumimoji="0" lang="en-US" altLang="zh-CN"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11</a:t>
            </a:r>
            <a:r>
              <a:rPr kumimoji="0" lang="zh-CN" altLang="en-US"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条）</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 </a:t>
            </a:r>
            <a:r>
              <a:rPr kumimoji="0" lang="en-US" altLang="zh-CN"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行政处罚</a:t>
            </a:r>
            <a:r>
              <a:rPr kumimoji="0" lang="en-US" altLang="zh-CN"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对行政机关作出的行政处罚决定不服；</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 </a:t>
            </a:r>
            <a:r>
              <a:rPr kumimoji="0" lang="en-US" altLang="zh-CN"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行政强制</a:t>
            </a:r>
            <a:r>
              <a:rPr kumimoji="0" lang="en-US" altLang="zh-CN"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对行政机关作出的行政强制措施、行政强制执行决定不服；</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 </a:t>
            </a:r>
            <a:r>
              <a:rPr kumimoji="0" lang="en-US" altLang="zh-CN"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行政许可</a:t>
            </a:r>
            <a:r>
              <a:rPr kumimoji="0" lang="en-US" altLang="zh-CN"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申请行政许可，行政机关拒绝或者在法定期限内不予答复，或者对行政机关作出的有关行政许可的其他决定不服；</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权属确认</a:t>
            </a:r>
            <a:r>
              <a:rPr kumimoji="0" lang="en-US" altLang="zh-CN"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对行政机关作出的确认自然资源的所有权或者使用权的决定不服；</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【征收征用】对行政机关作出的征收征用决定及其补偿决定不服；</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FF0000"/>
                </a:solidFill>
                <a:effectLst/>
                <a:uLnTx/>
                <a:uFillTx/>
                <a:latin typeface="华文楷体" panose="02010600040101010101" pitchFamily="2" charset="-122"/>
                <a:ea typeface="华文楷体" panose="02010600040101010101" pitchFamily="2" charset="-122"/>
                <a:cs typeface="+mn-cs"/>
              </a:rPr>
              <a:t>【行政赔偿】</a:t>
            </a: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对行政机关作出的赔偿决定或者不予赔偿决定不服；</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endParaRPr>
          </a:p>
        </p:txBody>
      </p:sp>
      <p:sp>
        <p:nvSpPr>
          <p:cNvPr id="49155"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17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行政复议的范围——正面列举</a:t>
            </a:r>
          </a:p>
        </p:txBody>
      </p:sp>
      <p:sp>
        <p:nvSpPr>
          <p:cNvPr id="50178" name="内容占位符 2"/>
          <p:cNvSpPr>
            <a:spLocks noGrp="1"/>
          </p:cNvSpPr>
          <p:nvPr>
            <p:ph idx="1"/>
          </p:nvPr>
        </p:nvSpPr>
        <p:spPr>
          <a:xfrm>
            <a:off x="611188" y="2420938"/>
            <a:ext cx="7894637" cy="3598862"/>
          </a:xfrm>
          <a:ln/>
        </p:spPr>
        <p:txBody>
          <a:bodyPr vert="horz" wrap="square" lIns="91440" tIns="45720" rIns="91440" bIns="45720" anchor="t" anchorCtr="0"/>
          <a:lstStyle/>
          <a:p>
            <a:pPr algn="just"/>
            <a:r>
              <a:rPr lang="en-US" altLang="zh-CN" sz="2000" dirty="0">
                <a:solidFill>
                  <a:srgbClr val="FF0000"/>
                </a:solidFill>
                <a:latin typeface="华文楷体" panose="02010600040101010101" pitchFamily="2" charset="-122"/>
                <a:ea typeface="华文楷体" panose="02010600040101010101" pitchFamily="2" charset="-122"/>
              </a:rPr>
              <a:t>【</a:t>
            </a:r>
            <a:r>
              <a:rPr lang="zh-CN" altLang="en-US" sz="2000" dirty="0">
                <a:solidFill>
                  <a:srgbClr val="FF0000"/>
                </a:solidFill>
                <a:latin typeface="华文楷体" panose="02010600040101010101" pitchFamily="2" charset="-122"/>
                <a:ea typeface="华文楷体" panose="02010600040101010101" pitchFamily="2" charset="-122"/>
              </a:rPr>
              <a:t>工伤认定</a:t>
            </a:r>
            <a:r>
              <a:rPr lang="en-US" altLang="zh-CN" sz="2000" dirty="0">
                <a:solidFill>
                  <a:srgbClr val="FF0000"/>
                </a:solidFill>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对行政机关作出的不予受理工伤认定申请的决定或者工伤认定结论不服；</a:t>
            </a:r>
          </a:p>
          <a:p>
            <a:pPr algn="just"/>
            <a:r>
              <a:rPr lang="zh-CN" altLang="en-US" sz="2000" dirty="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侵犯经营权】认为行政机关侵犯其经营自主权或者农村土地承包经营权、农村土地经营权；</a:t>
            </a:r>
          </a:p>
          <a:p>
            <a:pPr algn="just"/>
            <a:r>
              <a:rPr lang="zh-CN" altLang="en-US" sz="2000" dirty="0">
                <a:latin typeface="华文楷体" panose="02010600040101010101" pitchFamily="2" charset="-122"/>
                <a:ea typeface="华文楷体" panose="02010600040101010101" pitchFamily="2" charset="-122"/>
              </a:rPr>
              <a:t>【排除或限制竞争】认为行政机关滥用行政权力排除或者限制竞争；</a:t>
            </a:r>
          </a:p>
          <a:p>
            <a:pPr algn="just"/>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违法要求履行义务</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认为行政机关违法集资、征收财物、摊派费用或者违法要求履行其他义务；</a:t>
            </a:r>
          </a:p>
          <a:p>
            <a:pPr algn="just"/>
            <a:r>
              <a:rPr lang="en-US" altLang="zh-CN" sz="2000" dirty="0">
                <a:latin typeface="华文楷体" panose="02010600040101010101" pitchFamily="2" charset="-122"/>
                <a:ea typeface="华文楷体" panose="02010600040101010101" pitchFamily="2" charset="-122"/>
                <a:sym typeface="宋体" panose="02010600030101010101" pitchFamily="2" charset="-122"/>
              </a:rPr>
              <a:t>【</a:t>
            </a:r>
            <a:r>
              <a:rPr lang="zh-CN" altLang="en-US" sz="2000" dirty="0">
                <a:latin typeface="华文楷体" panose="02010600040101010101" pitchFamily="2" charset="-122"/>
                <a:ea typeface="华文楷体" panose="02010600040101010101" pitchFamily="2" charset="-122"/>
                <a:sym typeface="宋体" panose="02010600030101010101" pitchFamily="2" charset="-122"/>
              </a:rPr>
              <a:t>未履行保护职责</a:t>
            </a:r>
            <a:r>
              <a:rPr lang="en-US" altLang="zh-CN" sz="2000" dirty="0">
                <a:latin typeface="华文楷体" panose="02010600040101010101" pitchFamily="2" charset="-122"/>
                <a:ea typeface="华文楷体" panose="02010600040101010101" pitchFamily="2" charset="-122"/>
                <a:sym typeface="宋体" panose="02010600030101010101" pitchFamily="2" charset="-122"/>
              </a:rPr>
              <a:t>】</a:t>
            </a:r>
            <a:r>
              <a:rPr lang="zh-CN" altLang="en-US" sz="2000" dirty="0">
                <a:latin typeface="华文楷体" panose="02010600040101010101" pitchFamily="2" charset="-122"/>
                <a:ea typeface="华文楷体" panose="02010600040101010101" pitchFamily="2" charset="-122"/>
                <a:sym typeface="宋体" panose="02010600030101010101" pitchFamily="2" charset="-122"/>
              </a:rPr>
              <a:t>申请行政机关履行保护人身权利、财产权利、受教育权利等合法权益的法定职责，行政机关拒绝履行、未依法履行或者不予答复；</a:t>
            </a:r>
            <a:endParaRPr lang="zh-CN" altLang="en-US" sz="2000" dirty="0">
              <a:latin typeface="华文楷体" panose="02010600040101010101" pitchFamily="2" charset="-122"/>
              <a:ea typeface="华文楷体" panose="02010600040101010101" pitchFamily="2" charset="-122"/>
            </a:endParaRPr>
          </a:p>
        </p:txBody>
      </p:sp>
      <p:sp>
        <p:nvSpPr>
          <p:cNvPr id="50179"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18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行政复议的范围——正面列举</a:t>
            </a:r>
          </a:p>
        </p:txBody>
      </p:sp>
      <p:sp>
        <p:nvSpPr>
          <p:cNvPr id="51202" name="内容占位符 2"/>
          <p:cNvSpPr>
            <a:spLocks noGrp="1"/>
          </p:cNvSpPr>
          <p:nvPr>
            <p:ph idx="1"/>
          </p:nvPr>
        </p:nvSpPr>
        <p:spPr>
          <a:xfrm>
            <a:off x="863600" y="2489200"/>
            <a:ext cx="7642225" cy="3530600"/>
          </a:xfrm>
          <a:ln/>
        </p:spPr>
        <p:txBody>
          <a:bodyPr vert="horz" wrap="square" lIns="91440" tIns="45720" rIns="91440" bIns="45720" anchor="t" anchorCtr="0"/>
          <a:lstStyle/>
          <a:p>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行政给付</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申请行政机关依法给付抚恤金、社会保险待遇或者最低生活保障等社会保障，行政机关没有依法给付；</a:t>
            </a:r>
          </a:p>
          <a:p>
            <a:r>
              <a:rPr lang="en-US" altLang="zh-CN" sz="2000" dirty="0">
                <a:solidFill>
                  <a:srgbClr val="FF0000"/>
                </a:solidFill>
                <a:latin typeface="华文楷体" panose="02010600040101010101" pitchFamily="2" charset="-122"/>
                <a:ea typeface="华文楷体" panose="02010600040101010101" pitchFamily="2" charset="-122"/>
              </a:rPr>
              <a:t>【</a:t>
            </a:r>
            <a:r>
              <a:rPr lang="zh-CN" altLang="en-US" sz="2000" dirty="0">
                <a:solidFill>
                  <a:srgbClr val="FF0000"/>
                </a:solidFill>
                <a:latin typeface="华文楷体" panose="02010600040101010101" pitchFamily="2" charset="-122"/>
                <a:ea typeface="华文楷体" panose="02010600040101010101" pitchFamily="2" charset="-122"/>
              </a:rPr>
              <a:t>行政协议</a:t>
            </a:r>
            <a:r>
              <a:rPr lang="en-US" altLang="zh-CN" sz="2000" dirty="0">
                <a:solidFill>
                  <a:srgbClr val="FF0000"/>
                </a:solidFill>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认为行政机关不依法订立、不依法履行、未按照约定履行或者违法变更、解除政府特许经营协议、土地房屋征收补偿协议等行政协议；</a:t>
            </a:r>
          </a:p>
          <a:p>
            <a:r>
              <a:rPr lang="zh-CN" altLang="en-US" sz="2000" dirty="0">
                <a:solidFill>
                  <a:srgbClr val="FF0000"/>
                </a:solidFill>
                <a:latin typeface="华文楷体" panose="02010600040101010101" pitchFamily="2" charset="-122"/>
                <a:ea typeface="华文楷体" panose="02010600040101010101" pitchFamily="2" charset="-122"/>
              </a:rPr>
              <a:t>【信息公开】</a:t>
            </a:r>
            <a:r>
              <a:rPr lang="zh-CN" altLang="en-US" sz="2000" dirty="0">
                <a:latin typeface="华文楷体" panose="02010600040101010101" pitchFamily="2" charset="-122"/>
                <a:ea typeface="华文楷体" panose="02010600040101010101" pitchFamily="2" charset="-122"/>
              </a:rPr>
              <a:t>认为行政机关在政府信息公开工作中侵犯其合法权益；</a:t>
            </a:r>
          </a:p>
          <a:p>
            <a:r>
              <a:rPr lang="zh-CN" altLang="en-US" sz="2000" dirty="0">
                <a:latin typeface="华文楷体" panose="02010600040101010101" pitchFamily="2" charset="-122"/>
                <a:ea typeface="华文楷体" panose="02010600040101010101" pitchFamily="2" charset="-122"/>
              </a:rPr>
              <a:t>【其他】认为行政机关的其他行政行为侵犯其合法权益。</a:t>
            </a:r>
          </a:p>
        </p:txBody>
      </p:sp>
      <p:sp>
        <p:nvSpPr>
          <p:cNvPr id="51203"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19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9458" name="内容占位符 2"/>
          <p:cNvSpPr>
            <a:spLocks noGrp="1"/>
          </p:cNvSpPr>
          <p:nvPr>
            <p:ph idx="1"/>
          </p:nvPr>
        </p:nvSpPr>
        <p:spPr>
          <a:xfrm>
            <a:off x="865188" y="2349500"/>
            <a:ext cx="7345362" cy="3670300"/>
          </a:xfrm>
          <a:ln/>
        </p:spPr>
        <p:txBody>
          <a:bodyPr vert="horz" wrap="square" lIns="91440" tIns="45720" rIns="91440" bIns="45720" anchor="t" anchorCtr="0"/>
          <a:lstStyle/>
          <a:p>
            <a:r>
              <a:rPr lang="zh-CN" altLang="en-US" sz="2400" b="1" dirty="0">
                <a:solidFill>
                  <a:srgbClr val="7030A0"/>
                </a:solidFill>
                <a:latin typeface="楷体" panose="02010609060101010101" pitchFamily="49" charset="-122"/>
                <a:ea typeface="楷体" panose="02010609060101010101" pitchFamily="49" charset="-122"/>
              </a:rPr>
              <a:t>一、什么是行政司法</a:t>
            </a:r>
          </a:p>
          <a:p>
            <a:r>
              <a:rPr lang="zh-CN" altLang="en-US" sz="2400" dirty="0">
                <a:latin typeface="楷体" panose="02010609060101010101" pitchFamily="49" charset="-122"/>
                <a:ea typeface="楷体" panose="02010609060101010101" pitchFamily="49" charset="-122"/>
              </a:rPr>
              <a:t> 行政机关作为行政或者民事争议双方之外的第三方，按照准司法程序审理特定案件、裁决特定争议的活动。</a:t>
            </a:r>
            <a:endParaRPr lang="en-US" altLang="zh-CN" sz="2400" dirty="0">
              <a:latin typeface="楷体" panose="02010609060101010101" pitchFamily="49" charset="-122"/>
              <a:ea typeface="楷体" panose="02010609060101010101" pitchFamily="49" charset="-122"/>
            </a:endParaRPr>
          </a:p>
        </p:txBody>
      </p:sp>
      <p:sp>
        <p:nvSpPr>
          <p:cNvPr id="19459"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行政复议的范围——反向排除</a:t>
            </a:r>
          </a:p>
        </p:txBody>
      </p:sp>
      <p:sp>
        <p:nvSpPr>
          <p:cNvPr id="34819" name="内容占位符 2"/>
          <p:cNvSpPr>
            <a:spLocks noGrp="1"/>
          </p:cNvSpPr>
          <p:nvPr>
            <p:ph idx="1"/>
          </p:nvPr>
        </p:nvSpPr>
        <p:spPr>
          <a:xfrm>
            <a:off x="539750" y="2349500"/>
            <a:ext cx="7488238" cy="3670300"/>
          </a:xfrm>
        </p:spPr>
        <p:txBody>
          <a:bodyPr vert="horz" wrap="square" lIns="91440" tIns="45720" rIns="91440" bIns="45720" numCol="1" anchor="t" anchorCtr="0" compatLnSpc="1"/>
          <a:lstStyle/>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2.</a:t>
            </a:r>
            <a:r>
              <a:rPr kumimoji="0" lang="zh-CN" altLang="en-US"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不属于行政复议范围（行政复议法第</a:t>
            </a:r>
            <a:r>
              <a:rPr kumimoji="0" lang="en-US" altLang="zh-CN"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12</a:t>
            </a:r>
            <a:r>
              <a:rPr kumimoji="0" lang="zh-CN" altLang="en-US"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条）</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国防、外交等国家行为；</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行政法规、规章或者行政机关制定、发布的具有普遍约束力的决定、命令等规范性文件；</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行政机关对行政机关工作人员的奖惩、任免等决定；</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行政机关对民事纠纷作出的调解。</a:t>
            </a:r>
          </a:p>
        </p:txBody>
      </p:sp>
      <p:sp>
        <p:nvSpPr>
          <p:cNvPr id="52227"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20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行政复议的范围——附带审查</a:t>
            </a:r>
          </a:p>
        </p:txBody>
      </p:sp>
      <p:sp>
        <p:nvSpPr>
          <p:cNvPr id="33795" name="内容占位符 2"/>
          <p:cNvSpPr>
            <a:spLocks noGrp="1"/>
          </p:cNvSpPr>
          <p:nvPr>
            <p:ph idx="1"/>
          </p:nvPr>
        </p:nvSpPr>
        <p:spPr>
          <a:xfrm>
            <a:off x="582613" y="2349500"/>
            <a:ext cx="7924800" cy="3670300"/>
          </a:xfrm>
        </p:spPr>
        <p:txBody>
          <a:bodyPr vert="horz" wrap="square" lIns="91440" tIns="45720" rIns="91440" bIns="45720" numCol="1" anchor="t" anchorCtr="0" compatLnSpc="1"/>
          <a:lstStyle/>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3.</a:t>
            </a:r>
            <a:r>
              <a:rPr kumimoji="0" lang="zh-CN" altLang="en-US"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规范性文件的附带审查（行政复议法第</a:t>
            </a:r>
            <a:r>
              <a:rPr kumimoji="0" lang="en-US" altLang="zh-CN"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13</a:t>
            </a:r>
            <a:r>
              <a:rPr kumimoji="0" lang="zh-CN" altLang="en-US"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条）</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公民、法人或者其他组织认为行政机关的行政行为</a:t>
            </a:r>
            <a:r>
              <a:rPr kumimoji="0" lang="zh-CN" altLang="en-US" sz="2000" b="1" i="0" u="none" strike="noStrike" kern="1200" cap="none" spc="0" normalizeH="0" baseline="0" noProof="1">
                <a:ln>
                  <a:noFill/>
                </a:ln>
                <a:solidFill>
                  <a:srgbClr val="C00000"/>
                </a:solidFill>
                <a:effectLst/>
                <a:uLnTx/>
                <a:uFillTx/>
                <a:latin typeface="华文楷体" panose="02010600040101010101" pitchFamily="2" charset="-122"/>
                <a:ea typeface="华文楷体" panose="02010600040101010101" pitchFamily="2" charset="-122"/>
                <a:cs typeface="+mn-cs"/>
              </a:rPr>
              <a:t>所依据的下列规范性文件不合法</a:t>
            </a: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，在对行政行为申请行政复议时，可以一并向行政复议机关提出对该规范性文件的附带审查申请：</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（一）国务院部门的规范性文件；</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（二）县级以上地方各级人民政府及其工作部门的规范性文件；</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（三）乡、镇人民政府的规范性文件；</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（四）法律、法规、规章授权的组织的规范性文件。</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前款所列规范性文件不含规章。规章的审查依照法律、行政法规办理</a:t>
            </a:r>
          </a:p>
        </p:txBody>
      </p:sp>
      <p:sp>
        <p:nvSpPr>
          <p:cNvPr id="53251"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21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行政复议的范围——复议前置</a:t>
            </a:r>
          </a:p>
        </p:txBody>
      </p:sp>
      <p:sp>
        <p:nvSpPr>
          <p:cNvPr id="33795" name="内容占位符 2"/>
          <p:cNvSpPr>
            <a:spLocks noGrp="1"/>
          </p:cNvSpPr>
          <p:nvPr>
            <p:ph idx="1"/>
          </p:nvPr>
        </p:nvSpPr>
        <p:spPr>
          <a:xfrm>
            <a:off x="582613" y="2349500"/>
            <a:ext cx="7924800" cy="3670300"/>
          </a:xfrm>
        </p:spPr>
        <p:txBody>
          <a:bodyPr vert="horz" wrap="square" lIns="91440" tIns="45720" rIns="91440" bIns="45720" numCol="1" anchor="t" anchorCtr="0" compatLnSpc="1"/>
          <a:lstStyle/>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3.</a:t>
            </a:r>
            <a:r>
              <a:rPr kumimoji="0" lang="zh-CN" altLang="en-US"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复议前置的情形（行政复议法第</a:t>
            </a:r>
            <a:r>
              <a:rPr kumimoji="0" lang="en-US" altLang="zh-CN"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23</a:t>
            </a:r>
            <a:r>
              <a:rPr kumimoji="0" lang="zh-CN" altLang="en-US" sz="2400" b="1"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条）</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（一）对当场作出的行政处罚决定不服；</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（二）对行政机关作出的侵犯其已经依法取得的自然资源的所有权或者使用权的决定不服；</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（三）认为行政机关存在本法第十一条规定的未履行法定职责情形；</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（四）申请政府信息公开，行政机关不予公开；</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（五）法律、行政法规规定应当先向行政复议机关申请行政复议的其他情形。</a:t>
            </a:r>
          </a:p>
        </p:txBody>
      </p:sp>
      <p:sp>
        <p:nvSpPr>
          <p:cNvPr id="54275"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22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四、行政复议组织设置</a:t>
            </a:r>
            <a:endParaRPr lang="zh-CN" altLang="en-US" kern="1200" dirty="0">
              <a:latin typeface="+mj-lt"/>
              <a:ea typeface="宋体" panose="02010600030101010101" pitchFamily="2" charset="-122"/>
              <a:cs typeface="+mj-cs"/>
            </a:endParaRPr>
          </a:p>
        </p:txBody>
      </p:sp>
      <p:sp>
        <p:nvSpPr>
          <p:cNvPr id="56322" name="内容占位符 2"/>
          <p:cNvSpPr>
            <a:spLocks noGrp="1"/>
          </p:cNvSpPr>
          <p:nvPr>
            <p:ph idx="1"/>
          </p:nvPr>
        </p:nvSpPr>
        <p:spPr>
          <a:xfrm>
            <a:off x="539750" y="2060575"/>
            <a:ext cx="8353425" cy="4502150"/>
          </a:xfrm>
          <a:ln/>
        </p:spPr>
        <p:txBody>
          <a:bodyPr vert="horz" wrap="square" lIns="91440" tIns="45720" rIns="91440" bIns="45720" anchor="t" anchorCtr="0"/>
          <a:lstStyle/>
          <a:p>
            <a:pPr marL="0" indent="0">
              <a:buNone/>
            </a:pPr>
            <a:r>
              <a:rPr lang="zh-CN" altLang="en-US" sz="1800" dirty="0">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 </a:t>
            </a:r>
            <a:r>
              <a:rPr lang="en-US" altLang="zh-CN" sz="2400" b="1" dirty="0">
                <a:solidFill>
                  <a:srgbClr val="FF0000"/>
                </a:solidFill>
                <a:latin typeface="华文楷体" panose="02010600040101010101" pitchFamily="2" charset="-122"/>
                <a:ea typeface="华文楷体" panose="02010600040101010101" pitchFamily="2" charset="-122"/>
              </a:rPr>
              <a:t>1.</a:t>
            </a:r>
            <a:r>
              <a:rPr lang="zh-CN" altLang="en-US" sz="2400" b="1" dirty="0">
                <a:solidFill>
                  <a:srgbClr val="FF0000"/>
                </a:solidFill>
                <a:latin typeface="华文楷体" panose="02010600040101010101" pitchFamily="2" charset="-122"/>
                <a:ea typeface="华文楷体" panose="02010600040101010101" pitchFamily="2" charset="-122"/>
              </a:rPr>
              <a:t>行政复议机关（行政复议法第四条）</a:t>
            </a:r>
          </a:p>
          <a:p>
            <a:pPr marL="0" indent="0">
              <a:buNone/>
            </a:pPr>
            <a:r>
              <a:rPr lang="zh-CN" altLang="en-US" sz="2000" dirty="0">
                <a:latin typeface="楷体" panose="02010609060101010101" pitchFamily="49" charset="-122"/>
                <a:ea typeface="楷体" panose="02010609060101010101" pitchFamily="49" charset="-122"/>
              </a:rPr>
              <a:t>县级以上各级人民政府以及其他依照本法履行行政复议职责的行政机关是行政复议机关。</a:t>
            </a:r>
            <a:endParaRPr lang="zh-CN" altLang="en-US" sz="1800" dirty="0">
              <a:latin typeface="楷体" panose="02010609060101010101" pitchFamily="49" charset="-122"/>
              <a:ea typeface="楷体" panose="02010609060101010101" pitchFamily="49" charset="-122"/>
            </a:endParaRPr>
          </a:p>
          <a:p>
            <a:pPr lvl="1"/>
            <a:r>
              <a:rPr lang="zh-CN" altLang="en-US" sz="1800" dirty="0">
                <a:latin typeface="华文楷体" panose="02010600040101010101" pitchFamily="2" charset="-122"/>
                <a:ea typeface="华文楷体" panose="02010600040101010101" pitchFamily="2" charset="-122"/>
              </a:rPr>
              <a:t>行政行为的作出机关（少数情形）</a:t>
            </a:r>
          </a:p>
          <a:p>
            <a:pPr lvl="1"/>
            <a:r>
              <a:rPr lang="zh-CN" altLang="en-US" sz="1800" dirty="0">
                <a:latin typeface="华文楷体" panose="02010600040101010101" pitchFamily="2" charset="-122"/>
                <a:ea typeface="华文楷体" panose="02010600040101010101" pitchFamily="2" charset="-122"/>
              </a:rPr>
              <a:t>行政行为作出机关所属的人民政府（横向）</a:t>
            </a:r>
          </a:p>
          <a:p>
            <a:pPr lvl="1"/>
            <a:r>
              <a:rPr lang="zh-CN" altLang="en-US" sz="1800" dirty="0">
                <a:latin typeface="华文楷体" panose="02010600040101010101" pitchFamily="2" charset="-122"/>
                <a:ea typeface="华文楷体" panose="02010600040101010101" pitchFamily="2" charset="-122"/>
                <a:sym typeface="宋体" panose="02010600030101010101" pitchFamily="2" charset="-122"/>
              </a:rPr>
              <a:t>行政行为作出机关的上一级垂直领导的行政机关（纵向）</a:t>
            </a:r>
            <a:endParaRPr lang="zh-CN" altLang="en-US" sz="1800" dirty="0">
              <a:latin typeface="华文楷体" panose="02010600040101010101" pitchFamily="2" charset="-122"/>
              <a:ea typeface="华文楷体" panose="02010600040101010101" pitchFamily="2" charset="-122"/>
            </a:endParaRPr>
          </a:p>
          <a:p>
            <a:pPr marL="0" indent="0">
              <a:buNone/>
            </a:pPr>
            <a:r>
              <a:rPr lang="zh-CN" altLang="en-US" sz="1800" dirty="0">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 </a:t>
            </a:r>
            <a:r>
              <a:rPr lang="en-US" altLang="zh-CN" sz="2400" b="1" dirty="0">
                <a:solidFill>
                  <a:srgbClr val="FF0000"/>
                </a:solidFill>
                <a:latin typeface="华文楷体" panose="02010600040101010101" pitchFamily="2" charset="-122"/>
                <a:ea typeface="华文楷体" panose="02010600040101010101" pitchFamily="2" charset="-122"/>
              </a:rPr>
              <a:t>2.</a:t>
            </a:r>
            <a:r>
              <a:rPr lang="zh-CN" altLang="en-US" sz="2400" b="1" dirty="0">
                <a:solidFill>
                  <a:srgbClr val="FF0000"/>
                </a:solidFill>
                <a:latin typeface="华文楷体" panose="02010600040101010101" pitchFamily="2" charset="-122"/>
                <a:ea typeface="华文楷体" panose="02010600040101010101" pitchFamily="2" charset="-122"/>
              </a:rPr>
              <a:t>行政复议机构</a:t>
            </a:r>
            <a:r>
              <a:rPr lang="zh-CN" altLang="en-US" sz="2400" b="1" dirty="0">
                <a:solidFill>
                  <a:srgbClr val="FF0000"/>
                </a:solidFill>
                <a:latin typeface="华文楷体" panose="02010600040101010101" pitchFamily="2" charset="-122"/>
                <a:ea typeface="华文楷体" panose="02010600040101010101" pitchFamily="2" charset="-122"/>
                <a:sym typeface="宋体" panose="02010600030101010101" pitchFamily="2" charset="-122"/>
              </a:rPr>
              <a:t>（行政复议法第四条）</a:t>
            </a:r>
            <a:endParaRPr lang="zh-CN" altLang="en-US" sz="2400" b="1" dirty="0">
              <a:solidFill>
                <a:srgbClr val="FF0000"/>
              </a:solidFill>
              <a:latin typeface="华文楷体" panose="02010600040101010101" pitchFamily="2" charset="-122"/>
              <a:ea typeface="华文楷体" panose="02010600040101010101" pitchFamily="2" charset="-122"/>
            </a:endParaRPr>
          </a:p>
          <a:p>
            <a:pPr marL="0" indent="0">
              <a:buNone/>
            </a:pPr>
            <a:r>
              <a:rPr lang="zh-CN" altLang="en-US" sz="2000" dirty="0">
                <a:latin typeface="楷体" panose="02010609060101010101" pitchFamily="49" charset="-122"/>
                <a:ea typeface="楷体" panose="02010609060101010101" pitchFamily="49" charset="-122"/>
              </a:rPr>
              <a:t>行政复议机关办理行政复议事项的机构是行政复议机构。</a:t>
            </a:r>
            <a:endParaRPr lang="zh-CN" altLang="en-US" sz="2000" b="1" dirty="0">
              <a:solidFill>
                <a:srgbClr val="FF0000"/>
              </a:solidFill>
              <a:latin typeface="楷体" panose="02010609060101010101" pitchFamily="49" charset="-122"/>
              <a:ea typeface="楷体" panose="02010609060101010101" pitchFamily="49" charset="-122"/>
            </a:endParaRPr>
          </a:p>
          <a:p>
            <a:pPr lvl="1"/>
            <a:r>
              <a:rPr lang="zh-CN" altLang="en-US" sz="1800" dirty="0">
                <a:latin typeface="楷体" panose="02010609060101010101" pitchFamily="49" charset="-122"/>
                <a:ea typeface="楷体" panose="02010609060101010101" pitchFamily="49" charset="-122"/>
              </a:rPr>
              <a:t>享有行政复议权的行政机关内部设立的专门办理行政复议事项的机构</a:t>
            </a:r>
            <a:endParaRPr lang="en-US" altLang="zh-CN" sz="1800" dirty="0">
              <a:latin typeface="楷体" panose="02010609060101010101" pitchFamily="49" charset="-122"/>
              <a:ea typeface="楷体" panose="02010609060101010101" pitchFamily="49" charset="-122"/>
            </a:endParaRPr>
          </a:p>
          <a:p>
            <a:pPr lvl="1"/>
            <a:r>
              <a:rPr lang="zh-CN" altLang="en-US" sz="1800" dirty="0">
                <a:latin typeface="楷体" panose="02010609060101010101" pitchFamily="49" charset="-122"/>
                <a:ea typeface="楷体" panose="02010609060101010101" pitchFamily="49" charset="-122"/>
              </a:rPr>
              <a:t>上级行政复议机构对下级行政复议机构的行政复议工作进行指导、监督。</a:t>
            </a:r>
          </a:p>
          <a:p>
            <a:pPr lvl="1"/>
            <a:r>
              <a:rPr lang="zh-CN" altLang="en-US" sz="1800" dirty="0">
                <a:latin typeface="楷体" panose="02010609060101010101" pitchFamily="49" charset="-122"/>
                <a:ea typeface="楷体" panose="02010609060101010101" pitchFamily="49" charset="-122"/>
              </a:rPr>
              <a:t>行政复议机构以复议机关的名义作出行政复议决定</a:t>
            </a:r>
          </a:p>
        </p:txBody>
      </p:sp>
      <p:sp>
        <p:nvSpPr>
          <p:cNvPr id="56323"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23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五、行政复议的管辖</a:t>
            </a:r>
          </a:p>
        </p:txBody>
      </p:sp>
      <p:sp>
        <p:nvSpPr>
          <p:cNvPr id="45059" name="内容占位符 2"/>
          <p:cNvSpPr>
            <a:spLocks noGrp="1"/>
          </p:cNvSpPr>
          <p:nvPr>
            <p:ph idx="1"/>
          </p:nvPr>
        </p:nvSpPr>
        <p:spPr>
          <a:xfrm>
            <a:off x="584200" y="2489200"/>
            <a:ext cx="8078788" cy="3530600"/>
          </a:xfrm>
        </p:spPr>
        <p:txBody>
          <a:bodyPr vert="horz" wrap="square" lIns="91440" tIns="45720" rIns="91440" bIns="45720" numCol="1" anchor="t" anchorCtr="0" compatLnSpc="1"/>
          <a:lstStyle/>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altLang="zh-CN" sz="24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2023</a:t>
            </a:r>
            <a:r>
              <a:rPr kumimoji="0" lang="zh-CN" altLang="en-US" sz="24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年《</a:t>
            </a:r>
            <a:r>
              <a:rPr kumimoji="0" lang="zh-CN" altLang="en-US" sz="24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sym typeface="+mn-ea"/>
              </a:rPr>
              <a:t>行政复议法</a:t>
            </a:r>
            <a:r>
              <a:rPr kumimoji="0" lang="zh-CN" altLang="en-US" sz="24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》修改的主要变化：</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取消地方人民政府工作部门的行政复议职责，由县级以上地方人民政府统一行使</a:t>
            </a: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行政复议权；</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保留实行垂直领导的行政机关、税务和国家安全机关的特殊情形</a:t>
            </a: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a:t>
            </a:r>
            <a:endParaRPr kumimoji="0" lang="en-US" altLang="zh-CN"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调整国务院部门的管辖权限</a:t>
            </a:r>
            <a:r>
              <a:rPr kumimoji="0" lang="zh-CN" altLang="en-US"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a:t>
            </a:r>
            <a:endParaRPr kumimoji="0" lang="en-US" altLang="zh-CN"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0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rPr>
              <a:t>对有关派出机构作出灵活规定</a:t>
            </a:r>
            <a:endParaRPr kumimoji="0" lang="en-US" altLang="zh-CN" sz="24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400" b="0" i="0" u="none" strike="noStrike" kern="1200" cap="none" spc="0" normalizeH="0" baseline="0" noProof="1">
              <a:ln>
                <a:noFill/>
              </a:ln>
              <a:solidFill>
                <a:srgbClr val="404040"/>
              </a:solidFill>
              <a:effectLst/>
              <a:uLnTx/>
              <a:uFillTx/>
              <a:latin typeface="华文楷体" panose="02010600040101010101" pitchFamily="2" charset="-122"/>
              <a:ea typeface="华文楷体" panose="02010600040101010101" pitchFamily="2" charset="-122"/>
              <a:cs typeface="+mn-cs"/>
            </a:endParaRPr>
          </a:p>
        </p:txBody>
      </p:sp>
      <p:sp>
        <p:nvSpPr>
          <p:cNvPr id="57347"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24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行政复议的管辖</a:t>
            </a:r>
            <a:b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br>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——县级以上人民政府</a:t>
            </a:r>
          </a:p>
        </p:txBody>
      </p:sp>
      <p:sp>
        <p:nvSpPr>
          <p:cNvPr id="58370" name="内容占位符 2"/>
          <p:cNvSpPr>
            <a:spLocks noGrp="1"/>
          </p:cNvSpPr>
          <p:nvPr>
            <p:ph idx="1"/>
          </p:nvPr>
        </p:nvSpPr>
        <p:spPr>
          <a:xfrm>
            <a:off x="584200" y="2489200"/>
            <a:ext cx="8078788" cy="3530600"/>
          </a:xfrm>
          <a:ln/>
        </p:spPr>
        <p:txBody>
          <a:bodyPr vert="horz" wrap="square" lIns="91440" tIns="45720" rIns="91440" bIns="45720" anchor="t" anchorCtr="0"/>
          <a:lstStyle/>
          <a:p>
            <a:r>
              <a:rPr lang="en-US" altLang="zh-CN" sz="2000" dirty="0">
                <a:latin typeface="华文楷体" panose="02010600040101010101" pitchFamily="2" charset="-122"/>
                <a:ea typeface="华文楷体" panose="02010600040101010101" pitchFamily="2" charset="-122"/>
              </a:rPr>
              <a:t>第二十四条</a:t>
            </a:r>
            <a:r>
              <a:rPr lang="zh-CN" altLang="en-US" sz="2000" dirty="0">
                <a:latin typeface="华文楷体" panose="02010600040101010101" pitchFamily="2" charset="-122"/>
                <a:ea typeface="华文楷体" panose="02010600040101010101" pitchFamily="2" charset="-122"/>
              </a:rPr>
              <a:t>第一款</a:t>
            </a:r>
            <a:r>
              <a:rPr lang="en-US" altLang="zh-CN" sz="2000" dirty="0">
                <a:latin typeface="华文楷体" panose="02010600040101010101" pitchFamily="2" charset="-122"/>
                <a:ea typeface="华文楷体" panose="02010600040101010101" pitchFamily="2" charset="-122"/>
              </a:rPr>
              <a:t>　</a:t>
            </a:r>
          </a:p>
          <a:p>
            <a:r>
              <a:rPr lang="en-US" altLang="zh-CN" sz="2000" dirty="0">
                <a:latin typeface="华文楷体" panose="02010600040101010101" pitchFamily="2" charset="-122"/>
                <a:ea typeface="华文楷体" panose="02010600040101010101" pitchFamily="2" charset="-122"/>
              </a:rPr>
              <a:t>（一）对本级人民政府</a:t>
            </a:r>
            <a:r>
              <a:rPr lang="en-US" altLang="zh-CN" sz="2000" dirty="0">
                <a:solidFill>
                  <a:srgbClr val="00B0F0"/>
                </a:solidFill>
                <a:latin typeface="华文楷体" panose="02010600040101010101" pitchFamily="2" charset="-122"/>
                <a:ea typeface="华文楷体" panose="02010600040101010101" pitchFamily="2" charset="-122"/>
              </a:rPr>
              <a:t>工作部门</a:t>
            </a:r>
            <a:r>
              <a:rPr lang="en-US" altLang="zh-CN" sz="2000" dirty="0">
                <a:latin typeface="华文楷体" panose="02010600040101010101" pitchFamily="2" charset="-122"/>
                <a:ea typeface="华文楷体" panose="02010600040101010101" pitchFamily="2" charset="-122"/>
              </a:rPr>
              <a:t>作出的行政行为不服的；</a:t>
            </a:r>
          </a:p>
          <a:p>
            <a:r>
              <a:rPr lang="en-US" altLang="zh-CN" sz="2000" dirty="0">
                <a:latin typeface="华文楷体" panose="02010600040101010101" pitchFamily="2" charset="-122"/>
                <a:ea typeface="华文楷体" panose="02010600040101010101" pitchFamily="2" charset="-122"/>
              </a:rPr>
              <a:t>（二）对</a:t>
            </a:r>
            <a:r>
              <a:rPr lang="en-US" altLang="zh-CN" sz="2000" dirty="0">
                <a:solidFill>
                  <a:srgbClr val="00B0F0"/>
                </a:solidFill>
                <a:latin typeface="华文楷体" panose="02010600040101010101" pitchFamily="2" charset="-122"/>
                <a:ea typeface="华文楷体" panose="02010600040101010101" pitchFamily="2" charset="-122"/>
              </a:rPr>
              <a:t>下一级人民政府</a:t>
            </a:r>
            <a:r>
              <a:rPr lang="en-US" altLang="zh-CN" sz="2000" dirty="0">
                <a:latin typeface="华文楷体" panose="02010600040101010101" pitchFamily="2" charset="-122"/>
                <a:ea typeface="华文楷体" panose="02010600040101010101" pitchFamily="2" charset="-122"/>
              </a:rPr>
              <a:t>作出的行政行为不服的；</a:t>
            </a:r>
          </a:p>
          <a:p>
            <a:r>
              <a:rPr lang="en-US" altLang="zh-CN" sz="2000" dirty="0">
                <a:latin typeface="华文楷体" panose="02010600040101010101" pitchFamily="2" charset="-122"/>
                <a:ea typeface="华文楷体" panose="02010600040101010101" pitchFamily="2" charset="-122"/>
              </a:rPr>
              <a:t>（三）对本级人民政府依法设立的</a:t>
            </a:r>
            <a:r>
              <a:rPr lang="en-US" altLang="zh-CN" sz="2000" dirty="0">
                <a:solidFill>
                  <a:srgbClr val="00B0F0"/>
                </a:solidFill>
                <a:latin typeface="华文楷体" panose="02010600040101010101" pitchFamily="2" charset="-122"/>
                <a:ea typeface="华文楷体" panose="02010600040101010101" pitchFamily="2" charset="-122"/>
              </a:rPr>
              <a:t>派出机关</a:t>
            </a:r>
            <a:r>
              <a:rPr lang="en-US" altLang="zh-CN" sz="2000" dirty="0">
                <a:latin typeface="华文楷体" panose="02010600040101010101" pitchFamily="2" charset="-122"/>
                <a:ea typeface="华文楷体" panose="02010600040101010101" pitchFamily="2" charset="-122"/>
              </a:rPr>
              <a:t>作出的行政行为不服的</a:t>
            </a:r>
          </a:p>
          <a:p>
            <a:r>
              <a:rPr lang="en-US" altLang="zh-CN" sz="2000" dirty="0">
                <a:latin typeface="华文楷体" panose="02010600040101010101" pitchFamily="2" charset="-122"/>
                <a:ea typeface="华文楷体" panose="02010600040101010101" pitchFamily="2" charset="-122"/>
              </a:rPr>
              <a:t>（四）对本级人民政府或者其工作部门管理的法律、法规、规章</a:t>
            </a:r>
            <a:r>
              <a:rPr lang="en-US" altLang="zh-CN" sz="2000" dirty="0">
                <a:solidFill>
                  <a:srgbClr val="00B0F0"/>
                </a:solidFill>
                <a:latin typeface="华文楷体" panose="02010600040101010101" pitchFamily="2" charset="-122"/>
                <a:ea typeface="华文楷体" panose="02010600040101010101" pitchFamily="2" charset="-122"/>
              </a:rPr>
              <a:t>授权的组织</a:t>
            </a:r>
            <a:r>
              <a:rPr lang="en-US" altLang="zh-CN" sz="2000" dirty="0">
                <a:latin typeface="华文楷体" panose="02010600040101010101" pitchFamily="2" charset="-122"/>
                <a:ea typeface="华文楷体" panose="02010600040101010101" pitchFamily="2" charset="-122"/>
              </a:rPr>
              <a:t>作出的行政行为不服的。</a:t>
            </a:r>
            <a:endParaRPr lang="zh-CN" altLang="en-US" sz="2000" dirty="0">
              <a:latin typeface="华文楷体" panose="02010600040101010101" pitchFamily="2" charset="-122"/>
              <a:ea typeface="华文楷体" panose="02010600040101010101" pitchFamily="2" charset="-122"/>
            </a:endParaRPr>
          </a:p>
          <a:p>
            <a:endParaRPr lang="en-US" altLang="zh-CN" sz="2000" dirty="0">
              <a:latin typeface="华文楷体" panose="02010600040101010101" pitchFamily="2" charset="-122"/>
              <a:ea typeface="华文楷体" panose="02010600040101010101" pitchFamily="2" charset="-122"/>
            </a:endParaRPr>
          </a:p>
          <a:p>
            <a:endParaRPr lang="zh-CN" altLang="en-US" sz="2000" dirty="0">
              <a:latin typeface="华文楷体" panose="02010600040101010101" pitchFamily="2" charset="-122"/>
              <a:ea typeface="华文楷体" panose="02010600040101010101" pitchFamily="2" charset="-122"/>
            </a:endParaRPr>
          </a:p>
        </p:txBody>
      </p:sp>
      <p:sp>
        <p:nvSpPr>
          <p:cNvPr id="58371"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25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行政复议的管辖</a:t>
            </a:r>
            <a:b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br>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——县级以上人民政府</a:t>
            </a:r>
            <a:endParaRPr lang="zh-CN" altLang="en-US" kern="1200" dirty="0">
              <a:latin typeface="+mj-lt"/>
              <a:ea typeface="宋体" panose="02010600030101010101" pitchFamily="2" charset="-122"/>
              <a:cs typeface="+mj-cs"/>
            </a:endParaRPr>
          </a:p>
        </p:txBody>
      </p:sp>
      <p:sp>
        <p:nvSpPr>
          <p:cNvPr id="59394" name="内容占位符 2"/>
          <p:cNvSpPr>
            <a:spLocks noGrp="1"/>
          </p:cNvSpPr>
          <p:nvPr>
            <p:ph idx="1"/>
          </p:nvPr>
        </p:nvSpPr>
        <p:spPr>
          <a:xfrm>
            <a:off x="863600" y="2489200"/>
            <a:ext cx="7696200" cy="3530600"/>
          </a:xfrm>
          <a:ln/>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sym typeface="宋体" panose="02010600030101010101" pitchFamily="2" charset="-122"/>
              </a:rPr>
              <a:t>第三款</a:t>
            </a:r>
            <a:r>
              <a:rPr lang="en-US" altLang="zh-CN" sz="2000" dirty="0">
                <a:latin typeface="楷体" panose="02010609060101010101" pitchFamily="49" charset="-122"/>
                <a:ea typeface="楷体" panose="02010609060101010101" pitchFamily="49" charset="-122"/>
                <a:sym typeface="宋体" panose="02010600030101010101" pitchFamily="2" charset="-122"/>
              </a:rPr>
              <a:t>  </a:t>
            </a:r>
            <a:r>
              <a:rPr lang="zh-CN" altLang="en-US" sz="2000" dirty="0">
                <a:latin typeface="楷体" panose="02010609060101010101" pitchFamily="49" charset="-122"/>
                <a:ea typeface="楷体" panose="02010609060101010101" pitchFamily="49" charset="-122"/>
                <a:sym typeface="宋体" panose="02010600030101010101" pitchFamily="2" charset="-122"/>
              </a:rPr>
              <a:t>对县级以上地方各级人民政府</a:t>
            </a:r>
            <a:r>
              <a:rPr lang="zh-CN" altLang="en-US" sz="2000" b="1" dirty="0">
                <a:latin typeface="楷体" panose="02010609060101010101" pitchFamily="49" charset="-122"/>
                <a:ea typeface="楷体" panose="02010609060101010101" pitchFamily="49" charset="-122"/>
                <a:sym typeface="宋体" panose="02010600030101010101" pitchFamily="2" charset="-122"/>
              </a:rPr>
              <a:t>工作部门</a:t>
            </a:r>
            <a:r>
              <a:rPr lang="zh-CN" altLang="en-US" sz="2000" dirty="0">
                <a:latin typeface="楷体" panose="02010609060101010101" pitchFamily="49" charset="-122"/>
                <a:ea typeface="楷体" panose="02010609060101010101" pitchFamily="49" charset="-122"/>
                <a:sym typeface="宋体" panose="02010600030101010101" pitchFamily="2" charset="-122"/>
              </a:rPr>
              <a:t>依法设立的</a:t>
            </a:r>
            <a:r>
              <a:rPr lang="zh-CN" altLang="en-US" sz="2000" b="1" dirty="0">
                <a:solidFill>
                  <a:srgbClr val="00B0F0"/>
                </a:solidFill>
                <a:latin typeface="楷体" panose="02010609060101010101" pitchFamily="49" charset="-122"/>
                <a:ea typeface="楷体" panose="02010609060101010101" pitchFamily="49" charset="-122"/>
                <a:sym typeface="宋体" panose="02010600030101010101" pitchFamily="2" charset="-122"/>
              </a:rPr>
              <a:t>派出机构</a:t>
            </a:r>
            <a:r>
              <a:rPr lang="zh-CN" altLang="en-US" sz="2000" dirty="0">
                <a:latin typeface="楷体" panose="02010609060101010101" pitchFamily="49" charset="-122"/>
                <a:ea typeface="楷体" panose="02010609060101010101" pitchFamily="49" charset="-122"/>
                <a:sym typeface="宋体" panose="02010600030101010101" pitchFamily="2" charset="-122"/>
              </a:rPr>
              <a:t>依照法律、法规、规章规定，以派出机构的名义作出的行政行为不服的行政复议案件，由</a:t>
            </a:r>
            <a:r>
              <a:rPr lang="zh-CN" altLang="en-US" sz="2000" b="1" dirty="0">
                <a:latin typeface="楷体" panose="02010609060101010101" pitchFamily="49" charset="-122"/>
                <a:ea typeface="楷体" panose="02010609060101010101" pitchFamily="49" charset="-122"/>
                <a:sym typeface="宋体" panose="02010600030101010101" pitchFamily="2" charset="-122"/>
              </a:rPr>
              <a:t>本级人民政府</a:t>
            </a:r>
            <a:r>
              <a:rPr lang="zh-CN" altLang="en-US" sz="2000" dirty="0">
                <a:latin typeface="楷体" panose="02010609060101010101" pitchFamily="49" charset="-122"/>
                <a:ea typeface="楷体" panose="02010609060101010101" pitchFamily="49" charset="-122"/>
                <a:sym typeface="宋体" panose="02010600030101010101" pitchFamily="2" charset="-122"/>
              </a:rPr>
              <a:t>管辖；</a:t>
            </a:r>
          </a:p>
          <a:p>
            <a:r>
              <a:rPr lang="zh-CN" altLang="en-US" sz="2000" dirty="0">
                <a:latin typeface="楷体" panose="02010609060101010101" pitchFamily="49" charset="-122"/>
                <a:ea typeface="楷体" panose="02010609060101010101" pitchFamily="49" charset="-122"/>
                <a:sym typeface="宋体" panose="02010600030101010101" pitchFamily="2" charset="-122"/>
              </a:rPr>
              <a:t>其中，对直辖市、设区的市人民</a:t>
            </a:r>
            <a:r>
              <a:rPr lang="zh-CN" altLang="en-US" sz="2000" b="1" dirty="0">
                <a:latin typeface="楷体" panose="02010609060101010101" pitchFamily="49" charset="-122"/>
                <a:ea typeface="楷体" panose="02010609060101010101" pitchFamily="49" charset="-122"/>
                <a:sym typeface="宋体" panose="02010600030101010101" pitchFamily="2" charset="-122"/>
              </a:rPr>
              <a:t>政府工作部门</a:t>
            </a:r>
            <a:r>
              <a:rPr lang="zh-CN" altLang="en-US" sz="2000" dirty="0">
                <a:latin typeface="楷体" panose="02010609060101010101" pitchFamily="49" charset="-122"/>
                <a:ea typeface="楷体" panose="02010609060101010101" pitchFamily="49" charset="-122"/>
                <a:sym typeface="宋体" panose="02010600030101010101" pitchFamily="2" charset="-122"/>
              </a:rPr>
              <a:t>按照行政区划设立的</a:t>
            </a:r>
            <a:r>
              <a:rPr lang="zh-CN" altLang="en-US" sz="2000" b="1" dirty="0">
                <a:latin typeface="楷体" panose="02010609060101010101" pitchFamily="49" charset="-122"/>
                <a:ea typeface="楷体" panose="02010609060101010101" pitchFamily="49" charset="-122"/>
                <a:sym typeface="宋体" panose="02010600030101010101" pitchFamily="2" charset="-122"/>
              </a:rPr>
              <a:t>派出机构</a:t>
            </a:r>
            <a:r>
              <a:rPr lang="zh-CN" altLang="en-US" sz="2000" dirty="0">
                <a:latin typeface="楷体" panose="02010609060101010101" pitchFamily="49" charset="-122"/>
                <a:ea typeface="楷体" panose="02010609060101010101" pitchFamily="49" charset="-122"/>
                <a:sym typeface="宋体" panose="02010600030101010101" pitchFamily="2" charset="-122"/>
              </a:rPr>
              <a:t>作出的行政行为不服的，也可以由其所在地的人民政府管辖。</a:t>
            </a:r>
          </a:p>
          <a:p>
            <a:pPr lvl="1"/>
            <a:endParaRPr lang="zh-CN" altLang="en-US" sz="2000" dirty="0">
              <a:latin typeface="楷体" panose="02010609060101010101" pitchFamily="49" charset="-122"/>
              <a:ea typeface="楷体" panose="02010609060101010101" pitchFamily="49" charset="-122"/>
              <a:sym typeface="宋体" panose="02010600030101010101" pitchFamily="2" charset="-122"/>
            </a:endParaRPr>
          </a:p>
        </p:txBody>
      </p:sp>
      <p:sp>
        <p:nvSpPr>
          <p:cNvPr id="59395"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26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行政复议的管辖</a:t>
            </a:r>
            <a:b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br>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——县级以上人民政府</a:t>
            </a:r>
            <a:endParaRPr lang="zh-CN" altLang="en-US" kern="1200" dirty="0">
              <a:latin typeface="+mj-lt"/>
              <a:ea typeface="宋体" panose="02010600030101010101" pitchFamily="2" charset="-122"/>
              <a:cs typeface="+mj-cs"/>
            </a:endParaRPr>
          </a:p>
        </p:txBody>
      </p:sp>
      <p:sp>
        <p:nvSpPr>
          <p:cNvPr id="60418" name="内容占位符 2"/>
          <p:cNvSpPr>
            <a:spLocks noGrp="1"/>
          </p:cNvSpPr>
          <p:nvPr>
            <p:ph idx="1"/>
          </p:nvPr>
        </p:nvSpPr>
        <p:spPr>
          <a:xfrm>
            <a:off x="539750" y="2492375"/>
            <a:ext cx="8077200" cy="3530600"/>
          </a:xfrm>
          <a:ln/>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政府管辖的例外：司法局</a:t>
            </a:r>
          </a:p>
          <a:p>
            <a:r>
              <a:rPr lang="zh-CN" altLang="en-US" sz="2000" dirty="0">
                <a:latin typeface="楷体" panose="02010609060101010101" pitchFamily="49" charset="-122"/>
                <a:ea typeface="楷体" panose="02010609060101010101" pitchFamily="49" charset="-122"/>
              </a:rPr>
              <a:t>二十八条　对履行行政复议机构职责的地方人民政府</a:t>
            </a:r>
            <a:r>
              <a:rPr lang="zh-CN" altLang="en-US" sz="2000" b="1" dirty="0">
                <a:solidFill>
                  <a:srgbClr val="FF0000"/>
                </a:solidFill>
                <a:latin typeface="楷体" panose="02010609060101010101" pitchFamily="49" charset="-122"/>
                <a:ea typeface="楷体" panose="02010609060101010101" pitchFamily="49" charset="-122"/>
              </a:rPr>
              <a:t>司法行政部门</a:t>
            </a:r>
            <a:r>
              <a:rPr lang="zh-CN" altLang="en-US" sz="2000" dirty="0">
                <a:latin typeface="楷体" panose="02010609060101010101" pitchFamily="49" charset="-122"/>
                <a:ea typeface="楷体" panose="02010609060101010101" pitchFamily="49" charset="-122"/>
              </a:rPr>
              <a:t>的行政行为不服的，可以向本级人民政府申请行政复议，也可以向上一级司法行政部门申请行政复议。</a:t>
            </a:r>
          </a:p>
          <a:p>
            <a:r>
              <a:rPr lang="zh-CN" altLang="en-US" sz="2000" dirty="0">
                <a:latin typeface="楷体" panose="02010609060101010101" pitchFamily="49" charset="-122"/>
                <a:ea typeface="楷体" panose="02010609060101010101" pitchFamily="49" charset="-122"/>
              </a:rPr>
              <a:t>省级政府的管辖权例外：自我管辖</a:t>
            </a:r>
          </a:p>
          <a:p>
            <a:r>
              <a:rPr lang="zh-CN" altLang="en-US" sz="2000" dirty="0">
                <a:latin typeface="楷体" panose="02010609060101010101" pitchFamily="49" charset="-122"/>
                <a:ea typeface="楷体" panose="02010609060101010101" pitchFamily="49" charset="-122"/>
              </a:rPr>
              <a:t>第二十四条第二款：除前款规定外，省、自治区、直辖市人民政府同时管辖对</a:t>
            </a:r>
            <a:r>
              <a:rPr lang="zh-CN" altLang="en-US" sz="2000" dirty="0">
                <a:solidFill>
                  <a:srgbClr val="FF0000"/>
                </a:solidFill>
                <a:latin typeface="楷体" panose="02010609060101010101" pitchFamily="49" charset="-122"/>
                <a:ea typeface="楷体" panose="02010609060101010101" pitchFamily="49" charset="-122"/>
              </a:rPr>
              <a:t>本机关</a:t>
            </a:r>
            <a:r>
              <a:rPr lang="zh-CN" altLang="en-US" sz="2000" dirty="0">
                <a:latin typeface="楷体" panose="02010609060101010101" pitchFamily="49" charset="-122"/>
                <a:ea typeface="楷体" panose="02010609060101010101" pitchFamily="49" charset="-122"/>
              </a:rPr>
              <a:t>作出的行政行为不服的行政复议案件。</a:t>
            </a:r>
          </a:p>
          <a:p>
            <a:endParaRPr lang="zh-CN" altLang="en-US" sz="2000" dirty="0">
              <a:latin typeface="楷体" panose="02010609060101010101" pitchFamily="49" charset="-122"/>
              <a:ea typeface="楷体" panose="02010609060101010101" pitchFamily="49" charset="-122"/>
            </a:endParaRPr>
          </a:p>
        </p:txBody>
      </p:sp>
      <p:sp>
        <p:nvSpPr>
          <p:cNvPr id="60419"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27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a:xfrm>
            <a:off x="865188" y="927100"/>
            <a:ext cx="6780212" cy="709613"/>
          </a:xfrm>
          <a:ln/>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行政复议的管辖——国务院部门</a:t>
            </a:r>
          </a:p>
        </p:txBody>
      </p:sp>
      <p:sp>
        <p:nvSpPr>
          <p:cNvPr id="61442" name="内容占位符 2"/>
          <p:cNvSpPr>
            <a:spLocks noGrp="1"/>
          </p:cNvSpPr>
          <p:nvPr>
            <p:ph idx="1"/>
          </p:nvPr>
        </p:nvSpPr>
        <p:spPr>
          <a:xfrm>
            <a:off x="863600" y="2492375"/>
            <a:ext cx="7453313" cy="3527425"/>
          </a:xfrm>
          <a:ln/>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第二十五条　国务院部门管辖下列行政复议案件：</a:t>
            </a:r>
          </a:p>
          <a:p>
            <a:r>
              <a:rPr lang="zh-CN" altLang="en-US" sz="2000" dirty="0">
                <a:latin typeface="楷体" panose="02010609060101010101" pitchFamily="49" charset="-122"/>
                <a:ea typeface="楷体" panose="02010609060101010101" pitchFamily="49" charset="-122"/>
              </a:rPr>
              <a:t>（一）对</a:t>
            </a:r>
            <a:r>
              <a:rPr lang="zh-CN" altLang="en-US" sz="2000" dirty="0">
                <a:solidFill>
                  <a:srgbClr val="00B0F0"/>
                </a:solidFill>
                <a:latin typeface="楷体" panose="02010609060101010101" pitchFamily="49" charset="-122"/>
                <a:ea typeface="楷体" panose="02010609060101010101" pitchFamily="49" charset="-122"/>
              </a:rPr>
              <a:t>本部门</a:t>
            </a:r>
            <a:r>
              <a:rPr lang="zh-CN" altLang="en-US" sz="2000" dirty="0">
                <a:latin typeface="楷体" panose="02010609060101010101" pitchFamily="49" charset="-122"/>
                <a:ea typeface="楷体" panose="02010609060101010101" pitchFamily="49" charset="-122"/>
              </a:rPr>
              <a:t>作出的行政行为不服的；</a:t>
            </a:r>
          </a:p>
          <a:p>
            <a:r>
              <a:rPr lang="zh-CN" altLang="en-US" sz="2000" dirty="0">
                <a:latin typeface="楷体" panose="02010609060101010101" pitchFamily="49" charset="-122"/>
                <a:ea typeface="楷体" panose="02010609060101010101" pitchFamily="49" charset="-122"/>
              </a:rPr>
              <a:t>（二）对本部门依法设立的</a:t>
            </a:r>
            <a:r>
              <a:rPr lang="zh-CN" altLang="en-US" sz="2000" dirty="0">
                <a:solidFill>
                  <a:srgbClr val="00B0F0"/>
                </a:solidFill>
                <a:latin typeface="楷体" panose="02010609060101010101" pitchFamily="49" charset="-122"/>
                <a:ea typeface="楷体" panose="02010609060101010101" pitchFamily="49" charset="-122"/>
              </a:rPr>
              <a:t>派出机构</a:t>
            </a:r>
            <a:r>
              <a:rPr lang="zh-CN" altLang="en-US" sz="2000" dirty="0">
                <a:latin typeface="楷体" panose="02010609060101010101" pitchFamily="49" charset="-122"/>
                <a:ea typeface="楷体" panose="02010609060101010101" pitchFamily="49" charset="-122"/>
              </a:rPr>
              <a:t>依照法律、行政法规、部门规章规定，以派出机构的名义作出的行政行为不服的；</a:t>
            </a:r>
          </a:p>
          <a:p>
            <a:r>
              <a:rPr lang="zh-CN" altLang="en-US" sz="2000" dirty="0">
                <a:latin typeface="楷体" panose="02010609060101010101" pitchFamily="49" charset="-122"/>
                <a:ea typeface="楷体" panose="02010609060101010101" pitchFamily="49" charset="-122"/>
              </a:rPr>
              <a:t>（三）对本部门管理的法律、行政法规、部门规章</a:t>
            </a:r>
            <a:r>
              <a:rPr lang="zh-CN" altLang="en-US" sz="2000" dirty="0">
                <a:solidFill>
                  <a:srgbClr val="00B0F0"/>
                </a:solidFill>
                <a:latin typeface="楷体" panose="02010609060101010101" pitchFamily="49" charset="-122"/>
                <a:ea typeface="楷体" panose="02010609060101010101" pitchFamily="49" charset="-122"/>
              </a:rPr>
              <a:t>授权的组织</a:t>
            </a:r>
            <a:r>
              <a:rPr lang="zh-CN" altLang="en-US" sz="2000" dirty="0">
                <a:latin typeface="楷体" panose="02010609060101010101" pitchFamily="49" charset="-122"/>
                <a:ea typeface="楷体" panose="02010609060101010101" pitchFamily="49" charset="-122"/>
              </a:rPr>
              <a:t>作出的行政行为不服的。</a:t>
            </a:r>
          </a:p>
          <a:p>
            <a:r>
              <a:rPr lang="zh-CN" altLang="zh-CN" sz="2000" dirty="0">
                <a:latin typeface="楷体" panose="02010609060101010101" pitchFamily="49" charset="-122"/>
                <a:ea typeface="楷体" panose="02010609060101010101" pitchFamily="49" charset="-122"/>
              </a:rPr>
              <a:t>国务院的最终裁决权：针对省级政府及国务院部门的</a:t>
            </a:r>
            <a:r>
              <a:rPr lang="zh-CN" altLang="zh-CN" sz="2000" dirty="0">
                <a:solidFill>
                  <a:srgbClr val="FF0000"/>
                </a:solidFill>
                <a:latin typeface="楷体" panose="02010609060101010101" pitchFamily="49" charset="-122"/>
                <a:ea typeface="楷体" panose="02010609060101010101" pitchFamily="49" charset="-122"/>
              </a:rPr>
              <a:t>自我复议</a:t>
            </a:r>
            <a:endParaRPr lang="zh-CN"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第二十六条</a:t>
            </a:r>
            <a:r>
              <a:rPr lang="en-US" altLang="zh-CN" sz="2000" dirty="0">
                <a:latin typeface="楷体" panose="02010609060101010101" pitchFamily="49" charset="-122"/>
                <a:ea typeface="楷体" panose="02010609060101010101" pitchFamily="49" charset="-122"/>
              </a:rPr>
              <a:t>  </a:t>
            </a:r>
            <a:r>
              <a:rPr lang="zh-CN" altLang="zh-CN" sz="2000" dirty="0">
                <a:latin typeface="楷体" panose="02010609060101010101" pitchFamily="49" charset="-122"/>
                <a:ea typeface="楷体" panose="02010609060101010101" pitchFamily="49" charset="-122"/>
              </a:rPr>
              <a:t>对省、自治区、直辖市人民政府依照本法第二十四条第二款的规定、国务院部门依照本法第二十五条第一项的规定作出的行政复议决定不服的，可以向人民法院提起行政诉讼；也可以</a:t>
            </a:r>
            <a:r>
              <a:rPr lang="zh-CN" altLang="zh-CN" sz="2000" dirty="0">
                <a:solidFill>
                  <a:srgbClr val="FF0000"/>
                </a:solidFill>
                <a:latin typeface="楷体" panose="02010609060101010101" pitchFamily="49" charset="-122"/>
                <a:ea typeface="楷体" panose="02010609060101010101" pitchFamily="49" charset="-122"/>
              </a:rPr>
              <a:t>向国务院申请裁决</a:t>
            </a:r>
            <a:r>
              <a:rPr lang="zh-CN" altLang="zh-CN" sz="2000" dirty="0">
                <a:latin typeface="楷体" panose="02010609060101010101" pitchFamily="49" charset="-122"/>
                <a:ea typeface="楷体" panose="02010609060101010101" pitchFamily="49" charset="-122"/>
              </a:rPr>
              <a:t>，国务院依照本法的规定作出最终裁决</a:t>
            </a:r>
          </a:p>
        </p:txBody>
      </p:sp>
      <p:sp>
        <p:nvSpPr>
          <p:cNvPr id="61443"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28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华文楷体" panose="02010600040101010101" pitchFamily="2" charset="-122"/>
                <a:ea typeface="华文楷体" panose="02010600040101010101" pitchFamily="2" charset="-122"/>
                <a:cs typeface="+mj-cs"/>
                <a:sym typeface="宋体" panose="02010600030101010101" pitchFamily="2" charset="-122"/>
              </a:rPr>
              <a:t>行政复议的管辖——垂直机关</a:t>
            </a:r>
          </a:p>
        </p:txBody>
      </p:sp>
      <p:sp>
        <p:nvSpPr>
          <p:cNvPr id="62466" name="内容占位符 2"/>
          <p:cNvSpPr>
            <a:spLocks noGrp="1"/>
          </p:cNvSpPr>
          <p:nvPr>
            <p:ph idx="1"/>
          </p:nvPr>
        </p:nvSpPr>
        <p:spPr>
          <a:xfrm>
            <a:off x="498475" y="2420938"/>
            <a:ext cx="8070850" cy="3959225"/>
          </a:xfrm>
          <a:ln/>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第二十七条　对海关、金融、外汇管理等实行垂直领导的行政机关、税务和国家安全机关的行政行为不服的，向上一级主管部门申请行政复议。</a:t>
            </a:r>
          </a:p>
          <a:p>
            <a:r>
              <a:rPr lang="zh-CN" altLang="en-US" sz="2000" dirty="0">
                <a:latin typeface="楷体" panose="02010609060101010101" pitchFamily="49" charset="-122"/>
                <a:ea typeface="楷体" panose="02010609060101010101" pitchFamily="49" charset="-122"/>
              </a:rPr>
              <a:t>本次行政复议法修订关于管辖制度的</a:t>
            </a:r>
            <a:r>
              <a:rPr lang="zh-CN" altLang="en-US" sz="2000" dirty="0">
                <a:solidFill>
                  <a:srgbClr val="FF0000"/>
                </a:solidFill>
                <a:latin typeface="楷体" panose="02010609060101010101" pitchFamily="49" charset="-122"/>
                <a:ea typeface="楷体" panose="02010609060101010101" pitchFamily="49" charset="-122"/>
              </a:rPr>
              <a:t>最主要的修改</a:t>
            </a:r>
            <a:r>
              <a:rPr lang="zh-CN" altLang="en-US" sz="2000" dirty="0">
                <a:latin typeface="楷体" panose="02010609060101010101" pitchFamily="49" charset="-122"/>
                <a:ea typeface="楷体" panose="02010609060101010101" pitchFamily="49" charset="-122"/>
              </a:rPr>
              <a:t>是，除垂直领导等特殊情形外，申请人对县级以上地方各级人民政府工作部门及其派出机构、授权组织等作出的行政行为不服的，以前是选择向本级人民政府申请行政复议或者上一级主管部门申请行政复议，今后是统一向本级人民政府申请行政复议。</a:t>
            </a:r>
          </a:p>
        </p:txBody>
      </p:sp>
      <p:sp>
        <p:nvSpPr>
          <p:cNvPr id="62467"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29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0482" name="内容占位符 2"/>
          <p:cNvSpPr>
            <a:spLocks noGrp="1"/>
          </p:cNvSpPr>
          <p:nvPr>
            <p:ph idx="1"/>
          </p:nvPr>
        </p:nvSpPr>
        <p:spPr>
          <a:xfrm>
            <a:off x="863600" y="2492375"/>
            <a:ext cx="8029575" cy="3527425"/>
          </a:xfrm>
          <a:ln/>
        </p:spPr>
        <p:txBody>
          <a:bodyPr vert="horz" wrap="square" lIns="91440" tIns="45720" rIns="91440" bIns="45720" anchor="t" anchorCtr="0"/>
          <a:lstStyle/>
          <a:p>
            <a:r>
              <a:rPr lang="zh-CN" altLang="en-US" sz="2400" b="1" dirty="0">
                <a:solidFill>
                  <a:srgbClr val="7030A0"/>
                </a:solidFill>
                <a:latin typeface="楷体" panose="02010609060101010101" pitchFamily="49" charset="-122"/>
                <a:ea typeface="楷体" panose="02010609060101010101" pitchFamily="49" charset="-122"/>
              </a:rPr>
              <a:t>二、行政仲裁</a:t>
            </a:r>
          </a:p>
          <a:p>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、概念</a:t>
            </a:r>
            <a:endParaRPr lang="en-US" altLang="zh-CN" sz="2400" b="1"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行政仲裁是行政主体以第三人身份对平等主体之间的民事纠纷进行裁断的行为或制度。</a:t>
            </a:r>
          </a:p>
          <a:p>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、特定争议仲裁机构</a:t>
            </a:r>
          </a:p>
          <a:p>
            <a:r>
              <a:rPr lang="zh-CN" altLang="en-US" sz="2400" dirty="0">
                <a:latin typeface="楷体" panose="02010609060101010101" pitchFamily="49" charset="-122"/>
                <a:ea typeface="楷体" panose="02010609060101010101" pitchFamily="49" charset="-122"/>
              </a:rPr>
              <a:t>劳动人事争议仲裁委员会：劳动、人事</a:t>
            </a:r>
          </a:p>
          <a:p>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劳动人事争议仲裁组织规则</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2010</a:t>
            </a:r>
            <a:r>
              <a:rPr lang="zh-CN" altLang="en-US"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月发；</a:t>
            </a:r>
            <a:r>
              <a:rPr lang="en-US" altLang="zh-CN" sz="2400" dirty="0">
                <a:latin typeface="楷体" panose="02010609060101010101" pitchFamily="49" charset="-122"/>
                <a:ea typeface="楷体" panose="02010609060101010101" pitchFamily="49" charset="-122"/>
              </a:rPr>
              <a:t>2017</a:t>
            </a:r>
            <a:r>
              <a:rPr lang="zh-CN" altLang="en-US"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月修订）</a:t>
            </a:r>
            <a:endParaRPr lang="en-US" altLang="zh-CN" sz="2400" dirty="0">
              <a:latin typeface="楷体" panose="02010609060101010101" pitchFamily="49" charset="-122"/>
              <a:ea typeface="楷体" panose="02010609060101010101" pitchFamily="49" charset="-122"/>
            </a:endParaRPr>
          </a:p>
        </p:txBody>
      </p:sp>
      <p:sp>
        <p:nvSpPr>
          <p:cNvPr id="20483"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b="1" kern="1200" dirty="0">
                <a:latin typeface="楷体" panose="02010609060101010101" pitchFamily="49" charset="-122"/>
                <a:ea typeface="楷体" panose="02010609060101010101" pitchFamily="49" charset="-122"/>
                <a:cs typeface="+mj-cs"/>
                <a:sym typeface="宋体" panose="02010600030101010101" pitchFamily="2" charset="-122"/>
              </a:rPr>
              <a:t>六、经复议案件的行政诉讼</a:t>
            </a:r>
            <a:endParaRPr lang="zh-CN" altLang="en-US" kern="1200" dirty="0">
              <a:latin typeface="+mj-lt"/>
              <a:ea typeface="宋体" panose="02010600030101010101" pitchFamily="2" charset="-122"/>
              <a:cs typeface="+mj-cs"/>
            </a:endParaRPr>
          </a:p>
        </p:txBody>
      </p:sp>
      <p:sp>
        <p:nvSpPr>
          <p:cNvPr id="87042" name="内容占位符 2"/>
          <p:cNvSpPr>
            <a:spLocks noGrp="1"/>
          </p:cNvSpPr>
          <p:nvPr>
            <p:ph idx="1"/>
          </p:nvPr>
        </p:nvSpPr>
        <p:spPr>
          <a:xfrm>
            <a:off x="865188" y="2098675"/>
            <a:ext cx="7526337" cy="4464050"/>
          </a:xfrm>
          <a:ln/>
        </p:spPr>
        <p:txBody>
          <a:bodyPr vert="horz" wrap="square" lIns="91440" tIns="45720" rIns="91440" bIns="45720" anchor="t" anchorCtr="0"/>
          <a:lstStyle/>
          <a:p>
            <a:r>
              <a:rPr lang="zh-CN" altLang="en-US" sz="2000" dirty="0">
                <a:latin typeface="楷体" panose="02010609060101010101" pitchFamily="49" charset="-122"/>
                <a:ea typeface="楷体" panose="02010609060101010101" pitchFamily="49" charset="-122"/>
              </a:rPr>
              <a:t>起诉时限：自收到行政复议决定书之日起或者行政复议期限届满之日起</a:t>
            </a:r>
            <a:r>
              <a:rPr lang="zh-CN" altLang="en-US" sz="2000" dirty="0">
                <a:solidFill>
                  <a:srgbClr val="FF0000"/>
                </a:solidFill>
                <a:latin typeface="楷体" panose="02010609060101010101" pitchFamily="49" charset="-122"/>
                <a:ea typeface="楷体" panose="02010609060101010101" pitchFamily="49" charset="-122"/>
              </a:rPr>
              <a:t>十五日内</a:t>
            </a:r>
            <a:r>
              <a:rPr lang="zh-CN" altLang="en-US" sz="2000" dirty="0">
                <a:latin typeface="楷体" panose="02010609060101010101" pitchFamily="49" charset="-122"/>
                <a:ea typeface="楷体" panose="02010609060101010101" pitchFamily="49" charset="-122"/>
              </a:rPr>
              <a:t>，依法向人民法院提起行政诉讼。</a:t>
            </a:r>
          </a:p>
          <a:p>
            <a:r>
              <a:rPr lang="zh-CN" altLang="en-US" sz="2000" dirty="0">
                <a:latin typeface="楷体" panose="02010609060101010101" pitchFamily="49" charset="-122"/>
                <a:ea typeface="楷体" panose="02010609060101010101" pitchFamily="49" charset="-122"/>
              </a:rPr>
              <a:t>管辖法院：经复议的案件,可以由作出原行政行为</a:t>
            </a:r>
            <a:r>
              <a:rPr lang="zh-CN" altLang="en-US" sz="2000" dirty="0">
                <a:latin typeface="楷体" panose="02010609060101010101" pitchFamily="49" charset="-122"/>
                <a:ea typeface="楷体" panose="02010609060101010101" pitchFamily="49" charset="-122"/>
                <a:sym typeface="宋体" panose="02010600030101010101" pitchFamily="2" charset="-122"/>
              </a:rPr>
              <a:t>的行政机关所在地人民法院管辖，</a:t>
            </a:r>
            <a:r>
              <a:rPr lang="zh-CN" altLang="en-US" sz="2000" dirty="0">
                <a:latin typeface="楷体" panose="02010609060101010101" pitchFamily="49" charset="-122"/>
                <a:ea typeface="楷体" panose="02010609060101010101" pitchFamily="49" charset="-122"/>
              </a:rPr>
              <a:t>也可以由复议机关所在地人民法院管辖。</a:t>
            </a:r>
          </a:p>
          <a:p>
            <a:pPr lvl="1"/>
            <a:r>
              <a:rPr lang="zh-CN" altLang="en-US" sz="2000" dirty="0">
                <a:latin typeface="楷体" panose="02010609060101010101" pitchFamily="49" charset="-122"/>
                <a:ea typeface="楷体" panose="02010609060101010101" pitchFamily="49" charset="-122"/>
              </a:rPr>
              <a:t>目前，天津试点行政案件交叉管辖：河西区河东区、南开区红桥区交叉管辖行政诉讼案件。</a:t>
            </a:r>
          </a:p>
          <a:p>
            <a:r>
              <a:rPr lang="zh-CN" altLang="en-US" sz="2000" dirty="0">
                <a:latin typeface="楷体" panose="02010609060101010101" pitchFamily="49" charset="-122"/>
                <a:ea typeface="楷体" panose="02010609060101010101" pitchFamily="49" charset="-122"/>
              </a:rPr>
              <a:t>原告：申请人、第三人</a:t>
            </a:r>
          </a:p>
          <a:p>
            <a:r>
              <a:rPr lang="zh-CN" altLang="en-US" sz="2000" dirty="0">
                <a:latin typeface="楷体" panose="02010609060101010101" pitchFamily="49" charset="-122"/>
                <a:ea typeface="楷体" panose="02010609060101010101" pitchFamily="49" charset="-122"/>
              </a:rPr>
              <a:t>被告：</a:t>
            </a:r>
            <a:r>
              <a:rPr lang="zh-CN" altLang="en-US" sz="2000" dirty="0">
                <a:solidFill>
                  <a:srgbClr val="FF0000"/>
                </a:solidFill>
                <a:latin typeface="楷体" panose="02010609060101010101" pitchFamily="49" charset="-122"/>
                <a:ea typeface="楷体" panose="02010609060101010101" pitchFamily="49" charset="-122"/>
                <a:sym typeface="宋体" panose="02010600030101010101" pitchFamily="2" charset="-122"/>
              </a:rPr>
              <a:t>复议维持</a:t>
            </a:r>
            <a:r>
              <a:rPr lang="zh-CN" altLang="en-US" sz="2000" dirty="0">
                <a:latin typeface="楷体" panose="02010609060101010101" pitchFamily="49" charset="-122"/>
                <a:ea typeface="楷体" panose="02010609060101010101" pitchFamily="49" charset="-122"/>
                <a:sym typeface="宋体" panose="02010600030101010101" pitchFamily="2" charset="-122"/>
              </a:rPr>
              <a:t>：原行政行为的行政机关和复议机关是共同被告;</a:t>
            </a:r>
            <a:r>
              <a:rPr lang="zh-CN" altLang="en-US" sz="2000" dirty="0">
                <a:solidFill>
                  <a:srgbClr val="FF0000"/>
                </a:solidFill>
                <a:latin typeface="楷体" panose="02010609060101010101" pitchFamily="49" charset="-122"/>
                <a:ea typeface="楷体" panose="02010609060101010101" pitchFamily="49" charset="-122"/>
                <a:sym typeface="宋体" panose="02010600030101010101" pitchFamily="2" charset="-122"/>
              </a:rPr>
              <a:t>复议改变</a:t>
            </a:r>
            <a:r>
              <a:rPr lang="zh-CN" altLang="en-US" sz="2000" dirty="0">
                <a:latin typeface="楷体" panose="02010609060101010101" pitchFamily="49" charset="-122"/>
                <a:ea typeface="楷体" panose="02010609060101010101" pitchFamily="49" charset="-122"/>
                <a:sym typeface="宋体" panose="02010600030101010101" pitchFamily="2" charset="-122"/>
              </a:rPr>
              <a:t>：复议机关是被告；</a:t>
            </a:r>
            <a:endParaRPr lang="zh-CN" altLang="en-US" sz="2000" dirty="0">
              <a:latin typeface="楷体" panose="02010609060101010101" pitchFamily="49" charset="-122"/>
              <a:ea typeface="楷体" panose="02010609060101010101" pitchFamily="49" charset="-122"/>
            </a:endParaRPr>
          </a:p>
          <a:p>
            <a:pPr lvl="1"/>
            <a:r>
              <a:rPr lang="zh-CN" altLang="en-US" sz="2000" dirty="0">
                <a:latin typeface="楷体" panose="02010609060101010101" pitchFamily="49" charset="-122"/>
                <a:ea typeface="楷体" panose="02010609060101010101" pitchFamily="49" charset="-122"/>
                <a:sym typeface="宋体" panose="02010600030101010101" pitchFamily="2" charset="-122"/>
              </a:rPr>
              <a:t>复议机关在法定期限内</a:t>
            </a:r>
            <a:r>
              <a:rPr lang="zh-CN" altLang="en-US" sz="2000" dirty="0">
                <a:solidFill>
                  <a:srgbClr val="FF0000"/>
                </a:solidFill>
                <a:latin typeface="楷体" panose="02010609060101010101" pitchFamily="49" charset="-122"/>
                <a:ea typeface="楷体" panose="02010609060101010101" pitchFamily="49" charset="-122"/>
                <a:sym typeface="宋体" panose="02010600030101010101" pitchFamily="2" charset="-122"/>
              </a:rPr>
              <a:t>未作出复议决定</a:t>
            </a:r>
            <a:r>
              <a:rPr lang="en-US" altLang="zh-CN" sz="2000" dirty="0">
                <a:solidFill>
                  <a:srgbClr val="FF0000"/>
                </a:solidFill>
                <a:latin typeface="楷体" panose="02010609060101010101" pitchFamily="49" charset="-122"/>
                <a:ea typeface="楷体" panose="02010609060101010101" pitchFamily="49" charset="-122"/>
                <a:sym typeface="宋体" panose="02010600030101010101" pitchFamily="2" charset="-122"/>
              </a:rPr>
              <a:t>——</a:t>
            </a:r>
            <a:r>
              <a:rPr lang="zh-CN" altLang="en-US" sz="2000" dirty="0">
                <a:solidFill>
                  <a:srgbClr val="FF0000"/>
                </a:solidFill>
                <a:latin typeface="楷体" panose="02010609060101010101" pitchFamily="49" charset="-122"/>
                <a:ea typeface="楷体" panose="02010609060101010101" pitchFamily="49" charset="-122"/>
                <a:sym typeface="宋体" panose="02010600030101010101" pitchFamily="2" charset="-122"/>
              </a:rPr>
              <a:t>原告可选择：</a:t>
            </a:r>
            <a:r>
              <a:rPr lang="zh-CN" altLang="en-US" sz="2000" dirty="0">
                <a:latin typeface="楷体" panose="02010609060101010101" pitchFamily="49" charset="-122"/>
                <a:ea typeface="楷体" panose="02010609060101010101" pitchFamily="49" charset="-122"/>
                <a:sym typeface="宋体" panose="02010600030101010101" pitchFamily="2" charset="-122"/>
              </a:rPr>
              <a:t>起诉原行政行为的,作出原行政行为的行政机关是被告;起诉复议机关不作为的,复议机关是被告。</a:t>
            </a:r>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a:p>
            <a:endParaRPr lang="zh-CN" altLang="en-US" sz="1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sp>
        <p:nvSpPr>
          <p:cNvPr id="87043"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30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1506" name="内容占位符 2"/>
          <p:cNvSpPr>
            <a:spLocks noGrp="1"/>
          </p:cNvSpPr>
          <p:nvPr>
            <p:ph idx="1"/>
          </p:nvPr>
        </p:nvSpPr>
        <p:spPr>
          <a:xfrm>
            <a:off x="395288" y="2060575"/>
            <a:ext cx="8353425" cy="3814763"/>
          </a:xfrm>
          <a:ln/>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3</a:t>
            </a:r>
            <a:r>
              <a:rPr lang="zh-CN" altLang="en-US" sz="2000" b="1" dirty="0">
                <a:latin typeface="楷体" panose="02010609060101010101" pitchFamily="49" charset="-122"/>
                <a:ea typeface="楷体" panose="02010609060101010101" pitchFamily="49" charset="-122"/>
              </a:rPr>
              <a:t>、特定争议或纠纷</a:t>
            </a:r>
          </a:p>
          <a:p>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劳动人事争议仲裁办案规则</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条：本规则适用下列争议的仲裁： （一）企业、个体经济组织、民办非企业单位等组织与劳动者之间，以及机关、事业单位、社会团体与其建立劳动关系的劳动者之间，因确认劳动关系，订立、履行、变更、解除和终止劳动合同，工作时间、休息休假、社会保险、福利、培训以及劳动保护，劳动报酬、工伤医疗费、经济补偿或者赔偿金等发生的争议；（二）实施公务员法的机关与聘任制公务员之间、参照公务员法管理的机关（单位）与聘任工作人员之间因履行聘任合同发生的争议；（三）事业单位</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（四）社会团体</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（五）军队文职人员</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（六）法律、法规规定由劳动人事争议仲裁委员会（以下简称仲裁委员会）处理的其他争议。</a:t>
            </a:r>
          </a:p>
          <a:p>
            <a:endParaRPr lang="zh-CN" altLang="en-US" sz="2000" dirty="0">
              <a:latin typeface="楷体" panose="02010609060101010101" pitchFamily="49" charset="-122"/>
              <a:ea typeface="楷体" panose="02010609060101010101" pitchFamily="49" charset="-122"/>
            </a:endParaRPr>
          </a:p>
        </p:txBody>
      </p:sp>
      <p:sp>
        <p:nvSpPr>
          <p:cNvPr id="21507"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539750" y="2349500"/>
            <a:ext cx="8135938" cy="3670300"/>
          </a:xfrm>
        </p:spPr>
        <p:txBody>
          <a:bodyPr vert="horz" wrap="square" lIns="91440" tIns="45720" rIns="91440" bIns="45720" numCol="1" anchor="t" anchorCtr="0" compatLnSpc="1"/>
          <a:lstStyle/>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4</a:t>
            </a: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、“先仲裁、后诉讼”模式</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1</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）劳动争议仲裁</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劳动法</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2</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）人事争议仲裁</a:t>
            </a:r>
            <a:endPar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人事争议处理规定</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p>
          <a:p>
            <a:pPr marL="0" marR="0" lvl="0" indent="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另参</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最高人民法院关于人民法院审理事业单位人事争议案件若干问题的规定</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最高人民法院关于事业单位人事争议案件适用法律等问题的答复</a:t>
            </a:r>
            <a:r>
              <a:rPr kumimoji="0" lang="en-US" altLang="zh-CN"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r>
              <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a:t>
            </a:r>
          </a:p>
        </p:txBody>
      </p:sp>
      <p:sp>
        <p:nvSpPr>
          <p:cNvPr id="22531"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5</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3554" name="内容占位符 2"/>
          <p:cNvSpPr>
            <a:spLocks noGrp="1"/>
          </p:cNvSpPr>
          <p:nvPr>
            <p:ph idx="1"/>
          </p:nvPr>
        </p:nvSpPr>
        <p:spPr>
          <a:xfrm>
            <a:off x="107950" y="1989138"/>
            <a:ext cx="8785225" cy="4030662"/>
          </a:xfrm>
          <a:ln/>
        </p:spPr>
        <p:txBody>
          <a:bodyPr vert="horz" wrap="square" lIns="91440" tIns="45720" rIns="91440" bIns="45720" anchor="t" anchorCtr="0"/>
          <a:lstStyle/>
          <a:p>
            <a:r>
              <a:rPr lang="zh-CN" altLang="en-US" sz="2200" b="1" dirty="0">
                <a:latin typeface="华文楷体" panose="02010600040101010101" pitchFamily="2" charset="-122"/>
                <a:ea typeface="华文楷体" panose="02010600040101010101" pitchFamily="2" charset="-122"/>
              </a:rPr>
              <a:t>三、行政调解</a:t>
            </a:r>
          </a:p>
          <a:p>
            <a:r>
              <a:rPr lang="zh-CN" altLang="en-US" sz="2200" b="1" dirty="0">
                <a:latin typeface="华文楷体" panose="02010600040101010101" pitchFamily="2" charset="-122"/>
                <a:ea typeface="华文楷体" panose="02010600040101010101" pitchFamily="2" charset="-122"/>
              </a:rPr>
              <a:t> </a:t>
            </a:r>
            <a:r>
              <a:rPr lang="en-US" altLang="zh-CN" sz="2200" b="1" dirty="0">
                <a:latin typeface="华文楷体" panose="02010600040101010101" pitchFamily="2" charset="-122"/>
                <a:ea typeface="华文楷体" panose="02010600040101010101" pitchFamily="2" charset="-122"/>
              </a:rPr>
              <a:t>1</a:t>
            </a:r>
            <a:r>
              <a:rPr lang="zh-CN" altLang="en-US" sz="2200" b="1" dirty="0">
                <a:latin typeface="华文楷体" panose="02010600040101010101" pitchFamily="2" charset="-122"/>
                <a:ea typeface="华文楷体" panose="02010600040101010101" pitchFamily="2" charset="-122"/>
              </a:rPr>
              <a:t>、什么是行政调解</a:t>
            </a:r>
          </a:p>
          <a:p>
            <a:r>
              <a:rPr lang="zh-CN" altLang="en-US" sz="2200" dirty="0">
                <a:latin typeface="华文楷体" panose="02010600040101010101" pitchFamily="2" charset="-122"/>
                <a:ea typeface="华文楷体" panose="02010600040101010101" pitchFamily="2" charset="-122"/>
              </a:rPr>
              <a:t>行政调解是行政主体以第三人的身份，对当事人之间的纠纷进行调停、斡旋，促使双方在平等协商、互谅互让的基础上达成协议以解决其纠纷的行为。</a:t>
            </a:r>
          </a:p>
          <a:p>
            <a:r>
              <a:rPr lang="en-US" altLang="zh-CN" sz="2200" b="1" dirty="0">
                <a:latin typeface="华文楷体" panose="02010600040101010101" pitchFamily="2" charset="-122"/>
                <a:ea typeface="华文楷体" panose="02010600040101010101" pitchFamily="2" charset="-122"/>
              </a:rPr>
              <a:t>2</a:t>
            </a:r>
            <a:r>
              <a:rPr lang="zh-CN" altLang="en-US" sz="2200" b="1" dirty="0">
                <a:latin typeface="华文楷体" panose="02010600040101010101" pitchFamily="2" charset="-122"/>
                <a:ea typeface="华文楷体" panose="02010600040101010101" pitchFamily="2" charset="-122"/>
              </a:rPr>
              <a:t>、行政调解的制度例释</a:t>
            </a: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合同争议行政调解办法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（中华人民共和国国家工商行政管理局令，第</a:t>
            </a:r>
            <a:r>
              <a:rPr lang="en-US" altLang="zh-CN" sz="2200" dirty="0">
                <a:latin typeface="楷体" panose="02010609060101010101" pitchFamily="49" charset="-122"/>
                <a:ea typeface="楷体" panose="02010609060101010101" pitchFamily="49" charset="-122"/>
              </a:rPr>
              <a:t>79</a:t>
            </a:r>
            <a:r>
              <a:rPr lang="zh-CN" altLang="en-US" sz="2200" dirty="0">
                <a:latin typeface="楷体" panose="02010609060101010101" pitchFamily="49" charset="-122"/>
                <a:ea typeface="楷体" panose="02010609060101010101" pitchFamily="49" charset="-122"/>
              </a:rPr>
              <a:t>号，</a:t>
            </a:r>
            <a:r>
              <a:rPr lang="en-US" altLang="zh-CN" sz="2200" dirty="0">
                <a:latin typeface="楷体" panose="02010609060101010101" pitchFamily="49" charset="-122"/>
                <a:ea typeface="楷体" panose="02010609060101010101" pitchFamily="49" charset="-122"/>
              </a:rPr>
              <a:t>1997</a:t>
            </a:r>
            <a:r>
              <a:rPr lang="zh-CN" altLang="en-US" sz="2200" dirty="0">
                <a:latin typeface="楷体" panose="02010609060101010101" pitchFamily="49" charset="-122"/>
                <a:ea typeface="楷体" panose="02010609060101010101" pitchFamily="49" charset="-122"/>
              </a:rPr>
              <a:t>年）</a:t>
            </a:r>
          </a:p>
          <a:p>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汽车维修质量纠纷调解办法</a:t>
            </a:r>
            <a:r>
              <a:rPr lang="en-US" altLang="zh-CN" sz="2200" dirty="0">
                <a:latin typeface="楷体" panose="02010609060101010101" pitchFamily="49" charset="-122"/>
                <a:ea typeface="楷体" panose="02010609060101010101" pitchFamily="49" charset="-122"/>
              </a:rPr>
              <a:t>》</a:t>
            </a:r>
            <a:r>
              <a:rPr lang="zh-CN" altLang="en-US" sz="2200" dirty="0">
                <a:latin typeface="楷体" panose="02010609060101010101" pitchFamily="49" charset="-122"/>
                <a:ea typeface="楷体" panose="02010609060101010101" pitchFamily="49" charset="-122"/>
              </a:rPr>
              <a:t>（</a:t>
            </a:r>
            <a:r>
              <a:rPr lang="en-US" altLang="zh-CN" sz="2200" dirty="0">
                <a:latin typeface="楷体" panose="02010609060101010101" pitchFamily="49" charset="-122"/>
                <a:ea typeface="楷体" panose="02010609060101010101" pitchFamily="49" charset="-122"/>
              </a:rPr>
              <a:t>1998</a:t>
            </a:r>
            <a:r>
              <a:rPr lang="zh-CN" altLang="en-US" sz="2200" dirty="0">
                <a:latin typeface="楷体" panose="02010609060101010101" pitchFamily="49" charset="-122"/>
                <a:ea typeface="楷体" panose="02010609060101010101" pitchFamily="49" charset="-122"/>
              </a:rPr>
              <a:t>年</a:t>
            </a:r>
            <a:r>
              <a:rPr lang="en-US" altLang="zh-CN" sz="2200" dirty="0">
                <a:latin typeface="楷体" panose="02010609060101010101" pitchFamily="49" charset="-122"/>
                <a:ea typeface="楷体" panose="02010609060101010101" pitchFamily="49" charset="-122"/>
              </a:rPr>
              <a:t>6</a:t>
            </a:r>
            <a:r>
              <a:rPr lang="zh-CN" altLang="en-US" sz="2200" dirty="0">
                <a:latin typeface="楷体" panose="02010609060101010101" pitchFamily="49" charset="-122"/>
                <a:ea typeface="楷体" panose="02010609060101010101" pitchFamily="49" charset="-122"/>
              </a:rPr>
              <a:t>月</a:t>
            </a:r>
            <a:r>
              <a:rPr lang="en-US" altLang="zh-CN" sz="2200" dirty="0">
                <a:latin typeface="楷体" panose="02010609060101010101" pitchFamily="49" charset="-122"/>
                <a:ea typeface="楷体" panose="02010609060101010101" pitchFamily="49" charset="-122"/>
              </a:rPr>
              <a:t>12</a:t>
            </a:r>
            <a:r>
              <a:rPr lang="zh-CN" altLang="en-US" sz="2200" dirty="0">
                <a:latin typeface="楷体" panose="02010609060101010101" pitchFamily="49" charset="-122"/>
                <a:ea typeface="楷体" panose="02010609060101010101" pitchFamily="49" charset="-122"/>
              </a:rPr>
              <a:t>日交通部交公路发</a:t>
            </a:r>
            <a:r>
              <a:rPr lang="en-US" altLang="zh-CN" sz="2200" dirty="0">
                <a:latin typeface="楷体" panose="02010609060101010101" pitchFamily="49" charset="-122"/>
                <a:ea typeface="楷体" panose="02010609060101010101" pitchFamily="49" charset="-122"/>
              </a:rPr>
              <a:t>〔1998〕349</a:t>
            </a:r>
            <a:r>
              <a:rPr lang="zh-CN" altLang="en-US" sz="2200" dirty="0">
                <a:latin typeface="楷体" panose="02010609060101010101" pitchFamily="49" charset="-122"/>
                <a:ea typeface="楷体" panose="02010609060101010101" pitchFamily="49" charset="-122"/>
              </a:rPr>
              <a:t>号文印发）</a:t>
            </a:r>
          </a:p>
        </p:txBody>
      </p:sp>
      <p:sp>
        <p:nvSpPr>
          <p:cNvPr id="23555"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4578" name="内容占位符 2"/>
          <p:cNvSpPr>
            <a:spLocks noGrp="1"/>
          </p:cNvSpPr>
          <p:nvPr>
            <p:ph idx="1"/>
          </p:nvPr>
        </p:nvSpPr>
        <p:spPr>
          <a:xfrm>
            <a:off x="539750" y="2328863"/>
            <a:ext cx="6346825" cy="3530600"/>
          </a:xfrm>
          <a:ln/>
        </p:spPr>
        <p:txBody>
          <a:bodyPr vert="horz" wrap="square" lIns="91440" tIns="45720" rIns="91440" bIns="45720" anchor="t" anchorCtr="0"/>
          <a:lstStyle/>
          <a:p>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、行政调解的基本原则</a:t>
            </a:r>
          </a:p>
          <a:p>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）自愿原则</a:t>
            </a:r>
          </a:p>
          <a:p>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）合法原则</a:t>
            </a:r>
          </a:p>
          <a:p>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）公正原则</a:t>
            </a:r>
          </a:p>
          <a:p>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）公开原则</a:t>
            </a:r>
          </a:p>
          <a:p>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）及时原则</a:t>
            </a:r>
          </a:p>
          <a:p>
            <a:r>
              <a:rPr lang="zh-CN" altLang="en-US" sz="2400" dirty="0">
                <a:latin typeface="华文楷体" panose="02010600040101010101" pitchFamily="2" charset="-122"/>
                <a:ea typeface="华文楷体" panose="02010600040101010101" pitchFamily="2" charset="-122"/>
              </a:rPr>
              <a:t></a:t>
            </a:r>
          </a:p>
        </p:txBody>
      </p:sp>
      <p:sp>
        <p:nvSpPr>
          <p:cNvPr id="24579"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7</a:t>
            </a:fld>
            <a:endParaRPr lang="en-US" altLang="zh-CN" sz="2800" dirty="0">
              <a:solidFill>
                <a:schemeClr val="bg1"/>
              </a:solidFill>
              <a:latin typeface="Century Gothic" panose="020B0502020202020204" pitchFamily="34" charset="0"/>
            </a:endParaRPr>
          </a:p>
        </p:txBody>
      </p:sp>
      <p:pic>
        <p:nvPicPr>
          <p:cNvPr id="24580" name="图片 4"/>
          <p:cNvPicPr>
            <a:picLocks noChangeAspect="1"/>
          </p:cNvPicPr>
          <p:nvPr/>
        </p:nvPicPr>
        <p:blipFill>
          <a:blip r:embed="rId2"/>
          <a:stretch>
            <a:fillRect/>
          </a:stretch>
        </p:blipFill>
        <p:spPr>
          <a:xfrm>
            <a:off x="5514975" y="1916113"/>
            <a:ext cx="3389313" cy="4354512"/>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5602" name="内容占位符 2"/>
          <p:cNvSpPr>
            <a:spLocks noGrp="1"/>
          </p:cNvSpPr>
          <p:nvPr>
            <p:ph idx="1"/>
          </p:nvPr>
        </p:nvSpPr>
        <p:spPr>
          <a:xfrm>
            <a:off x="468313" y="2276475"/>
            <a:ext cx="8351837" cy="3959225"/>
          </a:xfrm>
          <a:ln/>
        </p:spPr>
        <p:txBody>
          <a:bodyPr vert="horz" wrap="square" lIns="91440" tIns="45720" rIns="91440" bIns="45720" anchor="t" anchorCtr="0"/>
          <a:lstStyle/>
          <a:p>
            <a:r>
              <a:rPr lang="zh-CN" altLang="en-US" sz="2400" b="1" dirty="0">
                <a:solidFill>
                  <a:srgbClr val="7030A0"/>
                </a:solidFill>
                <a:latin typeface="楷体" panose="02010609060101010101" pitchFamily="49" charset="-122"/>
                <a:ea typeface="楷体" panose="02010609060101010101" pitchFamily="49" charset="-122"/>
              </a:rPr>
              <a:t>四、行政裁决</a:t>
            </a:r>
          </a:p>
          <a:p>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、什么是行政裁决</a:t>
            </a:r>
          </a:p>
          <a:p>
            <a:r>
              <a:rPr lang="zh-CN" altLang="en-US" sz="2400" dirty="0">
                <a:latin typeface="楷体" panose="02010609060101010101" pitchFamily="49" charset="-122"/>
                <a:ea typeface="楷体" panose="02010609060101010101" pitchFamily="49" charset="-122"/>
              </a:rPr>
              <a:t>行政主体依法律授权对与行政管理活动有关的民事纠纷依法进行审理和裁断的行政行为。</a:t>
            </a:r>
            <a:endParaRPr lang="en-US" altLang="zh-CN" sz="2400" dirty="0">
              <a:latin typeface="楷体" panose="02010609060101010101" pitchFamily="49" charset="-122"/>
              <a:ea typeface="楷体" panose="02010609060101010101" pitchFamily="49" charset="-122"/>
            </a:endParaRPr>
          </a:p>
          <a:p>
            <a:endParaRPr lang="zh-CN" altLang="en-US" sz="2400" dirty="0">
              <a:latin typeface="楷体" panose="02010609060101010101" pitchFamily="49" charset="-122"/>
              <a:ea typeface="楷体" panose="02010609060101010101" pitchFamily="49" charset="-122"/>
            </a:endParaRPr>
          </a:p>
        </p:txBody>
      </p:sp>
      <p:sp>
        <p:nvSpPr>
          <p:cNvPr id="25603"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6626" name="内容占位符 2"/>
          <p:cNvSpPr>
            <a:spLocks noGrp="1"/>
          </p:cNvSpPr>
          <p:nvPr>
            <p:ph idx="1"/>
          </p:nvPr>
        </p:nvSpPr>
        <p:spPr>
          <a:xfrm>
            <a:off x="323850" y="2133600"/>
            <a:ext cx="8532813" cy="3886200"/>
          </a:xfrm>
          <a:ln/>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a:t>
            </a:r>
            <a:r>
              <a:rPr lang="zh-CN" altLang="zh-CN" sz="2000" b="1" dirty="0">
                <a:latin typeface="楷体" panose="02010609060101010101" pitchFamily="49" charset="-122"/>
                <a:ea typeface="楷体" panose="02010609060101010101" pitchFamily="49" charset="-122"/>
              </a:rPr>
              <a:t>权属纠纷的裁决</a:t>
            </a:r>
            <a:endParaRPr lang="zh-CN" altLang="zh-CN" sz="2000" dirty="0">
              <a:latin typeface="楷体" panose="02010609060101010101" pitchFamily="49" charset="-122"/>
              <a:ea typeface="楷体" panose="02010609060101010101" pitchFamily="49" charset="-122"/>
            </a:endParaRPr>
          </a:p>
          <a:p>
            <a:r>
              <a:rPr lang="zh-CN" altLang="zh-CN" sz="2000" b="1" dirty="0">
                <a:solidFill>
                  <a:srgbClr val="C00000"/>
                </a:solidFill>
                <a:latin typeface="楷体" panose="02010609060101010101" pitchFamily="49" charset="-122"/>
                <a:ea typeface="楷体" panose="02010609060101010101" pitchFamily="49" charset="-122"/>
              </a:rPr>
              <a:t>权属纠纷</a:t>
            </a:r>
            <a:r>
              <a:rPr lang="zh-CN" altLang="zh-CN" sz="2000" dirty="0">
                <a:latin typeface="楷体" panose="02010609060101010101" pitchFamily="49" charset="-122"/>
                <a:ea typeface="楷体" panose="02010609060101010101" pitchFamily="49" charset="-122"/>
              </a:rPr>
              <a:t>，是指双方当事人因某一财产的所有权或使用权的归属产生争议，包括草原、土地、水、滩涂及矿产等自然资源的权属的争议，双方当事人可依法向有关行政机关请求确认，并做出裁决。</a:t>
            </a:r>
          </a:p>
          <a:p>
            <a:r>
              <a:rPr lang="zh-CN" altLang="zh-CN" sz="2000" dirty="0">
                <a:latin typeface="楷体" panose="02010609060101010101" pitchFamily="49" charset="-122"/>
                <a:ea typeface="楷体" panose="02010609060101010101" pitchFamily="49" charset="-122"/>
              </a:rPr>
              <a:t>例如《中华人民共和国土地管理法》第</a:t>
            </a:r>
            <a:r>
              <a:rPr lang="en-US" altLang="zh-CN" sz="2000" dirty="0">
                <a:latin typeface="楷体" panose="02010609060101010101" pitchFamily="49" charset="-122"/>
                <a:ea typeface="楷体" panose="02010609060101010101" pitchFamily="49" charset="-122"/>
              </a:rPr>
              <a:t>16</a:t>
            </a:r>
            <a:r>
              <a:rPr lang="zh-CN" altLang="zh-CN" sz="2000" dirty="0">
                <a:latin typeface="楷体" panose="02010609060101010101" pitchFamily="49" charset="-122"/>
                <a:ea typeface="楷体" panose="02010609060101010101" pitchFamily="49" charset="-122"/>
              </a:rPr>
              <a:t>条规定，</a:t>
            </a:r>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rPr>
              <a:t>土地所有权和使用权争议，由当事人协商解决；协商不成的，由人民政府处理。</a:t>
            </a:r>
            <a:r>
              <a:rPr lang="zh-CN" altLang="en-US" sz="2000" dirty="0">
                <a:latin typeface="楷体" panose="02010609060101010101" pitchFamily="49" charset="-122"/>
                <a:ea typeface="楷体" panose="02010609060101010101" pitchFamily="49" charset="-122"/>
              </a:rPr>
              <a:t>单位之间的争议，由县级以上人民政府处理；个人之间、个人与单位之间的争议，由乡级人民政府或者县级以上人民政府处理。</a:t>
            </a:r>
            <a:r>
              <a:rPr lang="en-US" altLang="zh-CN" sz="2000" dirty="0">
                <a:latin typeface="楷体" panose="02010609060101010101" pitchFamily="49" charset="-122"/>
                <a:ea typeface="楷体" panose="02010609060101010101" pitchFamily="49" charset="-122"/>
              </a:rPr>
              <a:t>”</a:t>
            </a:r>
            <a:endParaRPr lang="zh-CN" altLang="zh-CN" sz="2000" dirty="0">
              <a:latin typeface="楷体" panose="02010609060101010101" pitchFamily="49" charset="-122"/>
              <a:ea typeface="楷体" panose="02010609060101010101" pitchFamily="49" charset="-122"/>
            </a:endParaRPr>
          </a:p>
          <a:p>
            <a:r>
              <a:rPr lang="zh-CN" altLang="zh-CN" sz="2000" dirty="0">
                <a:latin typeface="楷体" panose="02010609060101010101" pitchFamily="49" charset="-122"/>
                <a:ea typeface="楷体" panose="02010609060101010101" pitchFamily="49" charset="-122"/>
              </a:rPr>
              <a:t>《森林法》中对林木、林地所有权和使用权争议，《草原法》中对草原所有权和使用权争议，《水法》中对水事纠纷争议，《矿产资源法》中对矿山企业之间矿区范围争议的裁决，都规定由行政机关处理。</a:t>
            </a:r>
          </a:p>
          <a:p>
            <a:endParaRPr lang="zh-CN" altLang="en-US" sz="2000" dirty="0">
              <a:latin typeface="楷体" panose="02010609060101010101" pitchFamily="49" charset="-122"/>
              <a:ea typeface="楷体" panose="02010609060101010101" pitchFamily="49" charset="-122"/>
            </a:endParaRPr>
          </a:p>
        </p:txBody>
      </p:sp>
      <p:sp>
        <p:nvSpPr>
          <p:cNvPr id="26627"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a:buSzTx/>
            </a:pPr>
            <a:fld id="{9A0DB2DC-4C9A-4742-B13C-FB6460FD3503}" type="slidenum">
              <a:rPr lang="en-US" altLang="zh-CN" sz="2800" dirty="0">
                <a:solidFill>
                  <a:schemeClr val="bg1"/>
                </a:solidFill>
                <a:latin typeface="Century Gothic" panose="020B0502020202020204" pitchFamily="34" charset="0"/>
              </a:rPr>
              <a:t>9</a:t>
            </a:fld>
            <a:endParaRPr lang="en-US" altLang="zh-CN" sz="2800" dirty="0">
              <a:solidFill>
                <a:schemeClr val="bg1"/>
              </a:solidFill>
              <a:latin typeface="Century Gothic" panose="020B0502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UwM2M0YTEyMWNkODhlODVmNGRhNDg3YjM2NWI0Mj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54</TotalTime>
  <Words>2806</Words>
  <Application>Microsoft Office PowerPoint</Application>
  <PresentationFormat>全屏显示(4:3)</PresentationFormat>
  <Paragraphs>187</Paragraphs>
  <Slides>30</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华文楷体</vt:lpstr>
      <vt:lpstr>楷体</vt:lpstr>
      <vt:lpstr>Arial</vt:lpstr>
      <vt:lpstr>Calibri</vt:lpstr>
      <vt:lpstr>Century Gothic</vt:lpstr>
      <vt:lpstr>Wingdings</vt:lpstr>
      <vt:lpstr>Wingdings 3</vt:lpstr>
      <vt:lpstr>离子会议室</vt:lpstr>
      <vt:lpstr>       第十讲 行政司法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行政复议 </vt:lpstr>
      <vt:lpstr>一、什么是行政复议</vt:lpstr>
      <vt:lpstr>行政复议制度主要法律和行政法规</vt:lpstr>
      <vt:lpstr>二、行政复议的功能</vt:lpstr>
      <vt:lpstr>二、行政复议的功能</vt:lpstr>
      <vt:lpstr>二、行政复议的功能</vt:lpstr>
      <vt:lpstr>三、行政复议的范围</vt:lpstr>
      <vt:lpstr>行政复议的范围——正面列举</vt:lpstr>
      <vt:lpstr>行政复议的范围——正面列举</vt:lpstr>
      <vt:lpstr>行政复议的范围——正面列举</vt:lpstr>
      <vt:lpstr>行政复议的范围——反向排除</vt:lpstr>
      <vt:lpstr>行政复议的范围——附带审查</vt:lpstr>
      <vt:lpstr>行政复议的范围——复议前置</vt:lpstr>
      <vt:lpstr>四、行政复议组织设置</vt:lpstr>
      <vt:lpstr>五、行政复议的管辖</vt:lpstr>
      <vt:lpstr>行政复议的管辖 ——县级以上人民政府</vt:lpstr>
      <vt:lpstr>行政复议的管辖 ——县级以上人民政府</vt:lpstr>
      <vt:lpstr>行政复议的管辖 ——县级以上人民政府</vt:lpstr>
      <vt:lpstr>行政复议的管辖——国务院部门</vt:lpstr>
      <vt:lpstr>行政复议的管辖——垂直机关</vt:lpstr>
      <vt:lpstr>六、经复议案件的行政诉讼</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531</cp:revision>
  <dcterms:created xsi:type="dcterms:W3CDTF">2014-04-19T21:45:27Z</dcterms:created>
  <dcterms:modified xsi:type="dcterms:W3CDTF">2024-12-25T06:32:35Z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613E9B5AC8EE4EBBBC3B3DB1E34DEE23_12</vt:lpwstr>
  </property>
</Properties>
</file>