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3" r:id="rId5"/>
    <p:sldId id="260" r:id="rId6"/>
    <p:sldId id="310" r:id="rId7"/>
    <p:sldId id="311" r:id="rId8"/>
    <p:sldId id="312" r:id="rId9"/>
    <p:sldId id="313" r:id="rId10"/>
    <p:sldId id="314" r:id="rId11"/>
    <p:sldId id="315" r:id="rId12"/>
    <p:sldId id="261" r:id="rId13"/>
    <p:sldId id="267" r:id="rId14"/>
    <p:sldId id="316" r:id="rId15"/>
    <p:sldId id="317" r:id="rId16"/>
    <p:sldId id="322" r:id="rId17"/>
    <p:sldId id="323" r:id="rId18"/>
    <p:sldId id="262" r:id="rId19"/>
    <p:sldId id="307" r:id="rId20"/>
    <p:sldId id="318" r:id="rId21"/>
    <p:sldId id="319" r:id="rId22"/>
    <p:sldId id="308" r:id="rId23"/>
    <p:sldId id="320" r:id="rId24"/>
    <p:sldId id="309" r:id="rId25"/>
    <p:sldId id="321" r:id="rId26"/>
    <p:sldId id="274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6339"/>
    <a:srgbClr val="2E3F55"/>
    <a:srgbClr val="ECE1DB"/>
    <a:srgbClr val="D0A793"/>
    <a:srgbClr val="D4B5B2"/>
    <a:srgbClr val="EFE6DD"/>
    <a:srgbClr val="7F7D7E"/>
    <a:srgbClr val="CECCCF"/>
    <a:srgbClr val="E6E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6" autoAdjust="0"/>
    <p:restoredTop sz="75436" autoAdjust="0"/>
  </p:normalViewPr>
  <p:slideViewPr>
    <p:cSldViewPr snapToGrid="0">
      <p:cViewPr varScale="1">
        <p:scale>
          <a:sx n="65" d="100"/>
          <a:sy n="65" d="100"/>
        </p:scale>
        <p:origin x="15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ADD44-F234-45CD-A068-3D40607DEF61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B849B-8AA4-462E-90D4-30B99F7942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政府即将出台的碳排放政策、配额调整等信息；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企业的碳排放情况、减排技术进展、排放配额需求等内部信息；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以及市场参与者通过非公开渠道获得的其他信息，如预测和分析数据等。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268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98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029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486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08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347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场外市场</a:t>
            </a:r>
            <a:r>
              <a:rPr lang="en-US" altLang="zh-CN" dirty="0" smtClean="0"/>
              <a:t>:</a:t>
            </a:r>
            <a:r>
              <a:rPr lang="zh-CN" altLang="en-US" dirty="0" smtClean="0"/>
              <a:t>是在</a:t>
            </a:r>
            <a:r>
              <a:rPr lang="zh-CN" altLang="en-US" b="1" dirty="0" smtClean="0"/>
              <a:t>券商之间进行证券交易</a:t>
            </a:r>
            <a:r>
              <a:rPr lang="zh-CN" altLang="en-US" dirty="0" smtClean="0"/>
              <a:t>的市场。在这种市场上，买卖双方</a:t>
            </a:r>
            <a:r>
              <a:rPr lang="zh-CN" altLang="en-US" b="1" dirty="0" smtClean="0"/>
              <a:t>不需要到交易所</a:t>
            </a:r>
            <a:r>
              <a:rPr lang="zh-CN" altLang="en-US" dirty="0" smtClean="0"/>
              <a:t>，而是直接由券商提供报价，通过电话或电子终端进行交易。这种市场受到政府监管，由投资者参与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场内市场</a:t>
            </a:r>
            <a:r>
              <a:rPr lang="en-US" altLang="zh-CN" dirty="0" smtClean="0"/>
              <a:t>:</a:t>
            </a:r>
            <a:r>
              <a:rPr lang="zh-CN" altLang="en-US" dirty="0" smtClean="0"/>
              <a:t>是一种由</a:t>
            </a:r>
            <a:r>
              <a:rPr lang="zh-CN" altLang="en-US" b="1" dirty="0" smtClean="0"/>
              <a:t>交易所进行监管</a:t>
            </a:r>
            <a:r>
              <a:rPr lang="zh-CN" altLang="en-US" dirty="0" smtClean="0"/>
              <a:t>的正式券商机构，主要由投资者参与的机构。在这种市场中，买卖双方都可以从交易所获取</a:t>
            </a:r>
            <a:r>
              <a:rPr lang="zh-CN" altLang="en-US" b="1" dirty="0" smtClean="0"/>
              <a:t>官方报价</a:t>
            </a:r>
            <a:r>
              <a:rPr lang="en-US" altLang="zh-CN" dirty="0" smtClean="0"/>
              <a:t>,</a:t>
            </a:r>
            <a:r>
              <a:rPr lang="zh-CN" altLang="en-US" b="1" dirty="0" smtClean="0"/>
              <a:t>交易透明度高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大宗交易：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大宗交易又称为大宗买卖，是指达到规定的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最低限额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的证券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单笔买卖申报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，买卖双方经过协议达成一致并经交易所确定成交的证券交易。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196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98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2ACB1D-D715-4100-A7A4-409A4C8082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68782" y="-795917"/>
            <a:ext cx="2496807" cy="2496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A1B-1716-48F7-B377-487684ACE437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AEB9-FE7E-41DF-9470-02B669FE5E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6DA1B-1716-48F7-B377-487684ACE437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1AEB9-FE7E-41DF-9470-02B669FE5E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: 形状 21"/>
          <p:cNvSpPr/>
          <p:nvPr/>
        </p:nvSpPr>
        <p:spPr>
          <a:xfrm>
            <a:off x="0" y="0"/>
            <a:ext cx="4052262" cy="3016345"/>
          </a:xfrm>
          <a:custGeom>
            <a:avLst/>
            <a:gdLst>
              <a:gd name="connsiteX0" fmla="*/ 0 w 4052262"/>
              <a:gd name="connsiteY0" fmla="*/ 0 h 3016345"/>
              <a:gd name="connsiteX1" fmla="*/ 4052262 w 4052262"/>
              <a:gd name="connsiteY1" fmla="*/ 0 h 3016345"/>
              <a:gd name="connsiteX2" fmla="*/ 3939818 w 4052262"/>
              <a:gd name="connsiteY2" fmla="*/ 42030 h 3016345"/>
              <a:gd name="connsiteX3" fmla="*/ 2418080 w 4052262"/>
              <a:gd name="connsiteY3" fmla="*/ 762001 h 3016345"/>
              <a:gd name="connsiteX4" fmla="*/ 1503680 w 4052262"/>
              <a:gd name="connsiteY4" fmla="*/ 1899921 h 3016345"/>
              <a:gd name="connsiteX5" fmla="*/ 77467 w 4052262"/>
              <a:gd name="connsiteY5" fmla="*/ 3016345 h 3016345"/>
              <a:gd name="connsiteX6" fmla="*/ 0 w 4052262"/>
              <a:gd name="connsiteY6" fmla="*/ 3015938 h 3016345"/>
              <a:gd name="connsiteX7" fmla="*/ 0 w 4052262"/>
              <a:gd name="connsiteY7" fmla="*/ 0 h 301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2262" h="3016345">
                <a:moveTo>
                  <a:pt x="0" y="0"/>
                </a:moveTo>
                <a:lnTo>
                  <a:pt x="4052262" y="0"/>
                </a:lnTo>
                <a:lnTo>
                  <a:pt x="3939818" y="42030"/>
                </a:lnTo>
                <a:cubicBezTo>
                  <a:pt x="3347561" y="268447"/>
                  <a:pt x="2797810" y="501651"/>
                  <a:pt x="2418080" y="762001"/>
                </a:cubicBezTo>
                <a:cubicBezTo>
                  <a:pt x="1911773" y="1109134"/>
                  <a:pt x="1930400" y="1539241"/>
                  <a:pt x="1503680" y="1899921"/>
                </a:cubicBezTo>
                <a:cubicBezTo>
                  <a:pt x="1156970" y="2192974"/>
                  <a:pt x="472665" y="2961119"/>
                  <a:pt x="77467" y="3016345"/>
                </a:cubicBezTo>
                <a:lnTo>
                  <a:pt x="0" y="3015938"/>
                </a:lnTo>
                <a:lnTo>
                  <a:pt x="0" y="0"/>
                </a:lnTo>
                <a:close/>
              </a:path>
            </a:pathLst>
          </a:cu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9993672" y="2964606"/>
            <a:ext cx="2198329" cy="3893394"/>
          </a:xfrm>
          <a:custGeom>
            <a:avLst/>
            <a:gdLst>
              <a:gd name="connsiteX0" fmla="*/ 2198329 w 2198329"/>
              <a:gd name="connsiteY0" fmla="*/ 0 h 3893394"/>
              <a:gd name="connsiteX1" fmla="*/ 2198329 w 2198329"/>
              <a:gd name="connsiteY1" fmla="*/ 3893394 h 3893394"/>
              <a:gd name="connsiteX2" fmla="*/ 0 w 2198329"/>
              <a:gd name="connsiteY2" fmla="*/ 3893394 h 3893394"/>
              <a:gd name="connsiteX3" fmla="*/ 35142 w 2198329"/>
              <a:gd name="connsiteY3" fmla="*/ 3797340 h 3893394"/>
              <a:gd name="connsiteX4" fmla="*/ 1060409 w 2198329"/>
              <a:gd name="connsiteY4" fmla="*/ 1830914 h 3893394"/>
              <a:gd name="connsiteX5" fmla="*/ 2183125 w 2198329"/>
              <a:gd name="connsiteY5" fmla="*/ 16110 h 3893394"/>
              <a:gd name="connsiteX6" fmla="*/ 2198329 w 2198329"/>
              <a:gd name="connsiteY6" fmla="*/ 0 h 389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8329" h="3893394">
                <a:moveTo>
                  <a:pt x="2198329" y="0"/>
                </a:moveTo>
                <a:lnTo>
                  <a:pt x="2198329" y="3893394"/>
                </a:lnTo>
                <a:lnTo>
                  <a:pt x="0" y="3893394"/>
                </a:lnTo>
                <a:lnTo>
                  <a:pt x="35142" y="3797340"/>
                </a:lnTo>
                <a:cubicBezTo>
                  <a:pt x="238825" y="3265353"/>
                  <a:pt x="678139" y="2429508"/>
                  <a:pt x="1060409" y="1830914"/>
                </a:cubicBezTo>
                <a:cubicBezTo>
                  <a:pt x="1360764" y="1360591"/>
                  <a:pt x="1823593" y="417252"/>
                  <a:pt x="2183125" y="16110"/>
                </a:cubicBezTo>
                <a:lnTo>
                  <a:pt x="2198329" y="0"/>
                </a:lnTo>
                <a:close/>
              </a:path>
            </a:pathLst>
          </a:custGeom>
          <a:solidFill>
            <a:srgbClr val="AE6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>
          <a:xfrm>
            <a:off x="2227226" y="6530831"/>
            <a:ext cx="7766446" cy="327169"/>
          </a:xfrm>
          <a:custGeom>
            <a:avLst/>
            <a:gdLst>
              <a:gd name="connsiteX0" fmla="*/ 2552410 w 7766446"/>
              <a:gd name="connsiteY0" fmla="*/ 217 h 327169"/>
              <a:gd name="connsiteX1" fmla="*/ 4402755 w 7766446"/>
              <a:gd name="connsiteY1" fmla="*/ 93489 h 327169"/>
              <a:gd name="connsiteX2" fmla="*/ 5784515 w 7766446"/>
              <a:gd name="connsiteY2" fmla="*/ 144289 h 327169"/>
              <a:gd name="connsiteX3" fmla="*/ 6861475 w 7766446"/>
              <a:gd name="connsiteY3" fmla="*/ 32529 h 327169"/>
              <a:gd name="connsiteX4" fmla="*/ 7636175 w 7766446"/>
              <a:gd name="connsiteY4" fmla="*/ 271289 h 327169"/>
              <a:gd name="connsiteX5" fmla="*/ 7766446 w 7766446"/>
              <a:gd name="connsiteY5" fmla="*/ 327169 h 327169"/>
              <a:gd name="connsiteX6" fmla="*/ 0 w 7766446"/>
              <a:gd name="connsiteY6" fmla="*/ 327169 h 327169"/>
              <a:gd name="connsiteX7" fmla="*/ 32753 w 7766446"/>
              <a:gd name="connsiteY7" fmla="*/ 318531 h 327169"/>
              <a:gd name="connsiteX8" fmla="*/ 2045635 w 7766446"/>
              <a:gd name="connsiteY8" fmla="*/ 12209 h 327169"/>
              <a:gd name="connsiteX9" fmla="*/ 2552410 w 7766446"/>
              <a:gd name="connsiteY9" fmla="*/ 217 h 32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66446" h="327169">
                <a:moveTo>
                  <a:pt x="2552410" y="217"/>
                </a:moveTo>
                <a:cubicBezTo>
                  <a:pt x="3360905" y="5178"/>
                  <a:pt x="4402755" y="93489"/>
                  <a:pt x="4402755" y="93489"/>
                </a:cubicBezTo>
                <a:cubicBezTo>
                  <a:pt x="5025902" y="115502"/>
                  <a:pt x="5374728" y="154449"/>
                  <a:pt x="5784515" y="144289"/>
                </a:cubicBezTo>
                <a:cubicBezTo>
                  <a:pt x="6194302" y="134129"/>
                  <a:pt x="6456768" y="-43671"/>
                  <a:pt x="6861475" y="32529"/>
                </a:cubicBezTo>
                <a:cubicBezTo>
                  <a:pt x="7063828" y="70629"/>
                  <a:pt x="7366512" y="163339"/>
                  <a:pt x="7636175" y="271289"/>
                </a:cubicBezTo>
                <a:lnTo>
                  <a:pt x="7766446" y="327169"/>
                </a:lnTo>
                <a:lnTo>
                  <a:pt x="0" y="327169"/>
                </a:lnTo>
                <a:lnTo>
                  <a:pt x="32753" y="318531"/>
                </a:lnTo>
                <a:cubicBezTo>
                  <a:pt x="557413" y="186940"/>
                  <a:pt x="1412752" y="54860"/>
                  <a:pt x="2045635" y="12209"/>
                </a:cubicBezTo>
                <a:cubicBezTo>
                  <a:pt x="2191685" y="2367"/>
                  <a:pt x="2365834" y="-927"/>
                  <a:pt x="2552410" y="217"/>
                </a:cubicBezTo>
                <a:close/>
              </a:path>
            </a:pathLst>
          </a:custGeom>
          <a:solidFill>
            <a:srgbClr val="D4B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318982" y="2841732"/>
            <a:ext cx="12186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华文仿宋" panose="02010600040101010101" pitchFamily="2" charset="-122"/>
                <a:ea typeface="华文仿宋" panose="02010600040101010101" pitchFamily="2" charset="-122"/>
                <a:cs typeface="Segoe UI Semilight" panose="020B0402040204020203" pitchFamily="34" charset="0"/>
              </a:rPr>
              <a:t>碳排放权内幕交易规制的必要性与制度设想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039134" y="4158565"/>
            <a:ext cx="6488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华文仿宋" panose="02010600040101010101" pitchFamily="2" charset="-122"/>
                <a:ea typeface="华文仿宋" panose="02010600040101010101" pitchFamily="2" charset="-122"/>
                <a:cs typeface="Segoe UI Semilight" panose="020B0402040204020203" pitchFamily="34" charset="0"/>
              </a:rPr>
              <a:t>——</a:t>
            </a:r>
            <a:r>
              <a:rPr lang="zh-CN" altLang="en-US" sz="2800" dirty="0" smtClean="0">
                <a:latin typeface="华文仿宋" panose="02010600040101010101" pitchFamily="2" charset="-122"/>
                <a:ea typeface="华文仿宋" panose="02010600040101010101" pitchFamily="2" charset="-122"/>
                <a:cs typeface="Segoe UI Semilight" panose="020B0402040204020203" pitchFamily="34" charset="0"/>
              </a:rPr>
              <a:t>钟文财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  <a:cs typeface="Segoe UI Semilight" panose="020B0402040204020203" pitchFamily="34" charset="0"/>
              </a:rPr>
              <a:t>(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  <a:cs typeface="Segoe UI Semilight" panose="020B0402040204020203" pitchFamily="34" charset="0"/>
              </a:rPr>
              <a:t>广东金融学院法学院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cs typeface="Segoe UI Semilight" panose="020B0402040204020203" pitchFamily="34" charset="0"/>
              </a:rPr>
              <a:t>教授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  <a:cs typeface="Segoe UI Semilight" panose="020B0402040204020203" pitchFamily="34" charset="0"/>
              </a:rPr>
              <a:t>)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  <a:cs typeface="Segoe UI Semilight" panose="020B0402040204020203" pitchFamily="34" charset="0"/>
            </a:endParaRPr>
          </a:p>
          <a:p>
            <a:r>
              <a:rPr lang="en-US" altLang="zh-CN" sz="2800" dirty="0" smtClean="0">
                <a:latin typeface="华文仿宋" panose="02010600040101010101" pitchFamily="2" charset="-122"/>
                <a:ea typeface="华文仿宋" panose="02010600040101010101" pitchFamily="2" charset="-122"/>
                <a:cs typeface="Segoe UI Semilight" panose="020B0402040204020203" pitchFamily="34" charset="0"/>
              </a:rPr>
              <a:t>——</a:t>
            </a:r>
            <a:r>
              <a:rPr lang="zh-CN" altLang="en-US" sz="2800" dirty="0" smtClean="0">
                <a:latin typeface="华文仿宋" panose="02010600040101010101" pitchFamily="2" charset="-122"/>
                <a:ea typeface="华文仿宋" panose="02010600040101010101" pitchFamily="2" charset="-122"/>
                <a:cs typeface="Segoe UI Semilight" panose="020B0402040204020203" pitchFamily="34" charset="0"/>
              </a:rPr>
              <a:t>证券市场导报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  <a:cs typeface="Segoe UI Semilight" panose="020B0402040204020203" pitchFamily="34" charset="0"/>
              </a:rPr>
              <a:t> </a:t>
            </a:r>
            <a:r>
              <a:rPr lang="en-US" altLang="zh-CN" sz="2800" dirty="0" smtClean="0">
                <a:latin typeface="华文仿宋" panose="02010600040101010101" pitchFamily="2" charset="-122"/>
                <a:ea typeface="华文仿宋" panose="02010600040101010101" pitchFamily="2" charset="-122"/>
                <a:cs typeface="Segoe UI Semilight" panose="020B0402040204020203" pitchFamily="34" charset="0"/>
              </a:rPr>
              <a:t>   2024-5-17</a:t>
            </a:r>
            <a:endParaRPr lang="en-US" altLang="zh-CN" sz="2800" dirty="0">
              <a:latin typeface="华文仿宋" panose="02010600040101010101" pitchFamily="2" charset="-122"/>
              <a:ea typeface="华文仿宋" panose="02010600040101010101" pitchFamily="2" charset="-122"/>
              <a:cs typeface="Segoe UI Semilight" panose="020B0402040204020203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7875" y="5464574"/>
            <a:ext cx="6096000" cy="787006"/>
            <a:chOff x="561539" y="4814728"/>
            <a:chExt cx="6096000" cy="787006"/>
          </a:xfrm>
        </p:grpSpPr>
        <p:sp>
          <p:nvSpPr>
            <p:cNvPr id="52" name="矩形 51"/>
            <p:cNvSpPr/>
            <p:nvPr/>
          </p:nvSpPr>
          <p:spPr>
            <a:xfrm>
              <a:off x="561539" y="4814728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b="1" dirty="0">
                  <a:latin typeface="华文仿宋" panose="02010600040101010101" pitchFamily="2" charset="-122"/>
                  <a:ea typeface="华文仿宋" panose="02010600040101010101" pitchFamily="2" charset="-122"/>
                  <a:cs typeface="Segoe UI Semilight" panose="020B0402040204020203" pitchFamily="34" charset="0"/>
                </a:rPr>
                <a:t>汇报</a:t>
              </a:r>
              <a:r>
                <a:rPr lang="zh-CN" altLang="en-US" b="1" dirty="0" smtClean="0">
                  <a:latin typeface="华文仿宋" panose="02010600040101010101" pitchFamily="2" charset="-122"/>
                  <a:ea typeface="华文仿宋" panose="02010600040101010101" pitchFamily="2" charset="-122"/>
                  <a:cs typeface="Segoe UI Semilight" panose="020B0402040204020203" pitchFamily="34" charset="0"/>
                </a:rPr>
                <a:t>人</a:t>
              </a:r>
              <a:r>
                <a:rPr lang="zh-CN" altLang="en-US" dirty="0" smtClean="0">
                  <a:latin typeface="华文仿宋" panose="02010600040101010101" pitchFamily="2" charset="-122"/>
                  <a:ea typeface="华文仿宋" panose="02010600040101010101" pitchFamily="2" charset="-122"/>
                  <a:cs typeface="Segoe UI Semilight" panose="020B0402040204020203" pitchFamily="34" charset="0"/>
                </a:rPr>
                <a:t>：刘阳</a:t>
              </a:r>
              <a:endPara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  <a:cs typeface="Segoe UI Semilight" panose="020B0402040204020203" pitchFamily="34" charset="0"/>
              </a:endParaRPr>
            </a:p>
            <a:p>
              <a:r>
                <a:rPr lang="zh-CN" altLang="en-US" b="1" dirty="0">
                  <a:latin typeface="华文仿宋" panose="02010600040101010101" pitchFamily="2" charset="-122"/>
                  <a:ea typeface="华文仿宋" panose="02010600040101010101" pitchFamily="2" charset="-122"/>
                  <a:cs typeface="Segoe UI Semilight" panose="020B0402040204020203" pitchFamily="34" charset="0"/>
                </a:rPr>
                <a:t>汇报</a:t>
              </a:r>
              <a:r>
                <a:rPr lang="zh-CN" altLang="en-US" b="1" dirty="0" smtClean="0">
                  <a:latin typeface="华文仿宋" panose="02010600040101010101" pitchFamily="2" charset="-122"/>
                  <a:ea typeface="华文仿宋" panose="02010600040101010101" pitchFamily="2" charset="-122"/>
                  <a:cs typeface="Segoe UI Semilight" panose="020B0402040204020203" pitchFamily="34" charset="0"/>
                </a:rPr>
                <a:t>时间</a:t>
              </a:r>
              <a:r>
                <a:rPr lang="zh-CN" altLang="en-US" dirty="0" smtClean="0">
                  <a:latin typeface="华文仿宋" panose="02010600040101010101" pitchFamily="2" charset="-122"/>
                  <a:ea typeface="华文仿宋" panose="02010600040101010101" pitchFamily="2" charset="-122"/>
                  <a:cs typeface="Segoe UI Semilight" panose="020B0402040204020203" pitchFamily="34" charset="0"/>
                </a:rPr>
                <a:t>：</a:t>
              </a:r>
              <a:r>
                <a:rPr lang="en-US" altLang="zh-CN" dirty="0" smtClean="0">
                  <a:latin typeface="华文仿宋" panose="02010600040101010101" pitchFamily="2" charset="-122"/>
                  <a:ea typeface="华文仿宋" panose="02010600040101010101" pitchFamily="2" charset="-122"/>
                  <a:cs typeface="Segoe UI Semilight" panose="020B0402040204020203" pitchFamily="34" charset="0"/>
                </a:rPr>
                <a:t>2024.11.13</a:t>
              </a:r>
              <a:endParaRPr lang="en-US" altLang="zh-CN" dirty="0">
                <a:latin typeface="华文仿宋" panose="02010600040101010101" pitchFamily="2" charset="-122"/>
                <a:ea typeface="华文仿宋" panose="02010600040101010101" pitchFamily="2" charset="-122"/>
                <a:cs typeface="Segoe UI Semilight" panose="020B0402040204020203" pitchFamily="34" charset="0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>
              <a:off x="664683" y="5601734"/>
              <a:ext cx="221723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C4EE8FE2-2B45-B6FF-DBB4-3673EB055F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939" y="5190110"/>
            <a:ext cx="1506030" cy="1504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-113024" y="507052"/>
            <a:ext cx="9052837" cy="649559"/>
          </a:xfrm>
          <a:prstGeom prst="ellipse">
            <a:avLst/>
          </a:prstGeom>
          <a:solidFill>
            <a:srgbClr val="AE6339"/>
          </a:solidFill>
          <a:ln>
            <a:solidFill>
              <a:srgbClr val="AE6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5147" y="570222"/>
            <a:ext cx="77316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ECE1D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交易机制：</a:t>
            </a:r>
            <a:r>
              <a:rPr lang="zh-CN" altLang="en-US" sz="2400" dirty="0">
                <a:solidFill>
                  <a:srgbClr val="ECE1D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内幕交易规制并不专属于集中竞价市场</a:t>
            </a:r>
            <a:endParaRPr lang="zh-CN" altLang="en-US" sz="2000" dirty="0">
              <a:solidFill>
                <a:srgbClr val="ECE1DB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56539" y="1512884"/>
            <a:ext cx="10208239" cy="4877014"/>
            <a:chOff x="674005" y="2506011"/>
            <a:chExt cx="10208239" cy="4877014"/>
          </a:xfrm>
        </p:grpSpPr>
        <p:sp>
          <p:nvSpPr>
            <p:cNvPr id="9" name="TextBox 13"/>
            <p:cNvSpPr txBox="1"/>
            <p:nvPr/>
          </p:nvSpPr>
          <p:spPr>
            <a:xfrm>
              <a:off x="674005" y="4145216"/>
              <a:ext cx="2983305" cy="323780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现有</a:t>
              </a:r>
              <a:r>
                <a:rPr lang="zh-CN" altLang="en-US" sz="2400" b="1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规定和状况</a:t>
              </a:r>
              <a:endParaRPr lang="en-US" altLang="zh-CN" sz="2400" b="1" dirty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US" altLang="zh-CN" sz="1600" dirty="0"/>
                <a:t>2011</a:t>
              </a:r>
              <a:r>
                <a:rPr lang="zh-CN" altLang="en-US" sz="1600" dirty="0"/>
                <a:t>年</a:t>
              </a:r>
              <a:r>
                <a:rPr lang="zh-CN" altLang="en-US" sz="1600" dirty="0" smtClean="0"/>
                <a:t>国务院规定</a:t>
              </a:r>
              <a:r>
                <a:rPr lang="zh-CN" altLang="en-US" sz="1600" dirty="0"/>
                <a:t>碳交所</a:t>
              </a:r>
              <a:r>
                <a:rPr lang="zh-CN" altLang="en-US" sz="1600" b="1" dirty="0"/>
                <a:t>不得</a:t>
              </a:r>
              <a:r>
                <a:rPr lang="zh-CN" altLang="en-US" sz="1600" b="1" dirty="0" smtClean="0"/>
                <a:t>采取集中</a:t>
              </a:r>
              <a:r>
                <a:rPr lang="zh-CN" altLang="en-US" sz="1600" b="1" dirty="0"/>
                <a:t>交易方式</a:t>
              </a:r>
              <a:r>
                <a:rPr lang="zh-CN" altLang="en-US" sz="1600" dirty="0"/>
                <a:t>，碳排放权交易</a:t>
              </a:r>
              <a:r>
                <a:rPr lang="zh-CN" altLang="en-US" sz="1600" b="1" dirty="0"/>
                <a:t>只能采用挂牌协议、</a:t>
              </a:r>
              <a:r>
                <a:rPr lang="zh-CN" altLang="en-US" sz="1600" b="1" dirty="0" smtClean="0"/>
                <a:t>协议转让</a:t>
              </a:r>
              <a:r>
                <a:rPr lang="zh-CN" altLang="en-US" sz="1600" b="1" dirty="0"/>
                <a:t>和单向竞价方式等其他方式</a:t>
              </a:r>
              <a:r>
                <a:rPr lang="zh-CN" altLang="en-US" sz="1600" b="1" dirty="0" smtClean="0"/>
                <a:t>。</a:t>
              </a:r>
              <a:endParaRPr lang="en-US" altLang="zh-CN" sz="1600" b="1" dirty="0" smtClean="0"/>
            </a:p>
            <a:p>
              <a:pPr defTabSz="121666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US" altLang="zh-CN" sz="1600" dirty="0"/>
                <a:t>2022</a:t>
              </a:r>
              <a:r>
                <a:rPr lang="zh-CN" altLang="en-US" sz="1600" dirty="0"/>
                <a:t>年全国碳市场通过</a:t>
              </a:r>
              <a:r>
                <a:rPr lang="zh-CN" altLang="en-US" sz="1600" b="1" dirty="0"/>
                <a:t>大宗协议方式</a:t>
              </a:r>
              <a:r>
                <a:rPr lang="zh-CN" altLang="en-US" sz="1600" dirty="0"/>
                <a:t>完成的年成交量和年成交额约占</a:t>
              </a:r>
              <a:r>
                <a:rPr lang="en-US" altLang="zh-CN" sz="1600" dirty="0"/>
                <a:t>86</a:t>
              </a:r>
              <a:r>
                <a:rPr lang="en-US" altLang="zh-CN" sz="1600" dirty="0" smtClean="0"/>
                <a:t>%</a:t>
              </a:r>
              <a:r>
                <a:rPr lang="zh-CN" altLang="en-US" sz="1600" dirty="0" smtClean="0"/>
                <a:t>。</a:t>
              </a:r>
              <a:endParaRPr lang="en-US" altLang="zh-CN" sz="1600" dirty="0"/>
            </a:p>
          </p:txBody>
        </p:sp>
        <p:sp>
          <p:nvSpPr>
            <p:cNvPr id="10" name="TextBox 13"/>
            <p:cNvSpPr txBox="1"/>
            <p:nvPr/>
          </p:nvSpPr>
          <p:spPr>
            <a:xfrm>
              <a:off x="4456590" y="4170119"/>
              <a:ext cx="2747238" cy="246163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一些理论</a:t>
              </a:r>
              <a:endParaRPr lang="en-US" altLang="zh-CN" sz="2400" b="1" dirty="0" smtClean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sz="1600" dirty="0">
                  <a:sym typeface="Calibri" panose="020F0502020204030204" pitchFamily="34" charset="0"/>
                </a:rPr>
                <a:t>内幕交易规制通常被认为</a:t>
              </a:r>
              <a:r>
                <a:rPr lang="zh-CN" altLang="en-US" sz="1600" b="1" dirty="0">
                  <a:sym typeface="Calibri" panose="020F0502020204030204" pitchFamily="34" charset="0"/>
                </a:rPr>
                <a:t>只存在于</a:t>
              </a:r>
              <a:r>
                <a:rPr lang="zh-CN" altLang="en-US" sz="1600" b="1" dirty="0" smtClean="0">
                  <a:sym typeface="Calibri" panose="020F0502020204030204" pitchFamily="34" charset="0"/>
                </a:rPr>
                <a:t>公开</a:t>
              </a:r>
              <a:r>
                <a:rPr lang="zh-CN" altLang="en-US" sz="1600" b="1" dirty="0">
                  <a:sym typeface="Calibri" panose="020F0502020204030204" pitchFamily="34" charset="0"/>
                </a:rPr>
                <a:t>市场</a:t>
              </a:r>
              <a:r>
                <a:rPr lang="zh-CN" altLang="en-US" sz="1600" dirty="0" smtClean="0">
                  <a:sym typeface="Calibri" panose="020F0502020204030204" pitchFamily="34" charset="0"/>
                </a:rPr>
                <a:t>，</a:t>
              </a:r>
              <a:endParaRPr lang="en-US" altLang="zh-CN" sz="1600" dirty="0" smtClean="0">
                <a:sym typeface="Calibri" panose="020F0502020204030204" pitchFamily="34" charset="0"/>
              </a:endParaRPr>
            </a:p>
            <a:p>
              <a:pPr defTabSz="121666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sz="1600" dirty="0" smtClean="0">
                  <a:sym typeface="Calibri" panose="020F0502020204030204" pitchFamily="34" charset="0"/>
                </a:rPr>
                <a:t>大宗</a:t>
              </a:r>
              <a:r>
                <a:rPr lang="zh-CN" altLang="en-US" sz="1600" dirty="0">
                  <a:sym typeface="Calibri" panose="020F0502020204030204" pitchFamily="34" charset="0"/>
                </a:rPr>
                <a:t>交易形式下不存在内幕交易问题，大宗</a:t>
              </a:r>
              <a:r>
                <a:rPr lang="zh-CN" altLang="en-US" sz="1600" dirty="0" smtClean="0">
                  <a:sym typeface="Calibri" panose="020F0502020204030204" pitchFamily="34" charset="0"/>
                </a:rPr>
                <a:t>交易</a:t>
              </a:r>
              <a:r>
                <a:rPr lang="zh-CN" altLang="en-US" sz="1600" dirty="0">
                  <a:sym typeface="Calibri" panose="020F0502020204030204" pitchFamily="34" charset="0"/>
                </a:rPr>
                <a:t>即便存在欺诈也</a:t>
              </a:r>
              <a:r>
                <a:rPr lang="zh-CN" altLang="en-US" sz="1600" b="1" dirty="0">
                  <a:solidFill>
                    <a:srgbClr val="AE6339"/>
                  </a:solidFill>
                  <a:sym typeface="Calibri" panose="020F0502020204030204" pitchFamily="34" charset="0"/>
                </a:rPr>
                <a:t>不损害公众投资者利益</a:t>
              </a:r>
              <a:endParaRPr lang="en-US" altLang="zh-CN" sz="1400" b="1" dirty="0">
                <a:solidFill>
                  <a:srgbClr val="AE6339"/>
                </a:solidFill>
              </a:endParaRPr>
            </a:p>
          </p:txBody>
        </p:sp>
        <p:sp>
          <p:nvSpPr>
            <p:cNvPr id="11" name="TextBox 13"/>
            <p:cNvSpPr txBox="1"/>
            <p:nvPr/>
          </p:nvSpPr>
          <p:spPr>
            <a:xfrm>
              <a:off x="8099121" y="4113972"/>
              <a:ext cx="2747238" cy="323780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作者观点</a:t>
              </a:r>
              <a:endParaRPr lang="en-US" altLang="zh-CN" sz="2400" b="1" dirty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endParaRPr>
            </a:p>
            <a:p>
              <a:pPr marL="285750" indent="-285750" defTabSz="1216660">
                <a:lnSpc>
                  <a:spcPct val="15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/>
              </a:pPr>
              <a:r>
                <a:rPr lang="zh-CN" altLang="en-US" sz="1600" dirty="0"/>
                <a:t>法律保护的“其他投资者”</a:t>
              </a:r>
              <a:r>
                <a:rPr lang="zh-CN" altLang="en-US" sz="1600" b="1" dirty="0">
                  <a:solidFill>
                    <a:srgbClr val="AE6339"/>
                  </a:solidFill>
                </a:rPr>
                <a:t>无 数量限制</a:t>
              </a:r>
              <a:r>
                <a:rPr lang="zh-CN" altLang="en-US" sz="1600" dirty="0"/>
                <a:t>，并不仅仅因为交易以非集中竞价方式进行而 不具违法性</a:t>
              </a:r>
              <a:endParaRPr lang="en-US" altLang="zh-CN" sz="1600" dirty="0" smtClean="0"/>
            </a:p>
            <a:p>
              <a:pPr marL="285750" indent="-285750" defTabSz="1216660">
                <a:lnSpc>
                  <a:spcPct val="15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/>
              </a:pPr>
              <a:r>
                <a:rPr lang="zh-CN" altLang="en-US" sz="1600" b="1" dirty="0" smtClean="0"/>
                <a:t>以</a:t>
              </a:r>
              <a:r>
                <a:rPr lang="zh-CN" altLang="en-US" sz="1600" b="1" dirty="0"/>
                <a:t>交易方式划分</a:t>
              </a:r>
              <a:r>
                <a:rPr lang="zh-CN" altLang="en-US" sz="1600" dirty="0"/>
                <a:t>内幕交易规制范畴也有</a:t>
              </a:r>
              <a:r>
                <a:rPr lang="zh-CN" altLang="en-US" sz="1600" dirty="0" smtClean="0"/>
                <a:t>违场</a:t>
              </a:r>
              <a:r>
                <a:rPr lang="zh-CN" altLang="en-US" sz="1600" dirty="0"/>
                <a:t>内场外市场融合趋势</a:t>
              </a:r>
              <a:endParaRPr lang="en-US" altLang="zh-CN" sz="1600" dirty="0">
                <a:sym typeface="Calibri" panose="020F0502020204030204" pitchFamily="34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078520" y="2506011"/>
              <a:ext cx="9803724" cy="1318317"/>
              <a:chOff x="1078520" y="2506011"/>
              <a:chExt cx="9803724" cy="1318317"/>
            </a:xfrm>
          </p:grpSpPr>
          <p:grpSp>
            <p:nvGrpSpPr>
              <p:cNvPr id="13" name="24939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  <p:cNvGrpSpPr>
                <a:grpSpLocks noChangeAspect="1"/>
              </p:cNvGrpSpPr>
              <p:nvPr>
                <p:custDataLst>
                  <p:tags r:id="rId1"/>
                </p:custDataLst>
              </p:nvPr>
            </p:nvGrpSpPr>
            <p:grpSpPr>
              <a:xfrm>
                <a:off x="1078520" y="2506011"/>
                <a:ext cx="9803724" cy="1318317"/>
                <a:chOff x="1078520" y="2506011"/>
                <a:chExt cx="9803724" cy="1318317"/>
              </a:xfrm>
            </p:grpSpPr>
            <p:sp>
              <p:nvSpPr>
                <p:cNvPr id="21" name="íśḻíḋê"/>
                <p:cNvSpPr/>
                <p:nvPr/>
              </p:nvSpPr>
              <p:spPr>
                <a:xfrm>
                  <a:off x="8042291" y="2506011"/>
                  <a:ext cx="2839953" cy="1303845"/>
                </a:xfrm>
                <a:custGeom>
                  <a:avLst/>
                  <a:gdLst>
                    <a:gd name="connsiteX0" fmla="*/ 9176008 w 10845799"/>
                    <a:gd name="connsiteY0" fmla="*/ 0 h 1627758"/>
                    <a:gd name="connsiteX1" fmla="*/ 10845799 w 10845799"/>
                    <a:gd name="connsiteY1" fmla="*/ 0 h 1627758"/>
                    <a:gd name="connsiteX2" fmla="*/ 10438860 w 10845799"/>
                    <a:gd name="connsiteY2" fmla="*/ 1627758 h 1627758"/>
                    <a:gd name="connsiteX3" fmla="*/ 8769068 w 10845799"/>
                    <a:gd name="connsiteY3" fmla="*/ 1627758 h 1627758"/>
                    <a:gd name="connsiteX4" fmla="*/ 7422195 w 10845799"/>
                    <a:gd name="connsiteY4" fmla="*/ 0 h 1627758"/>
                    <a:gd name="connsiteX5" fmla="*/ 9091986 w 10845799"/>
                    <a:gd name="connsiteY5" fmla="*/ 0 h 1627758"/>
                    <a:gd name="connsiteX6" fmla="*/ 8685047 w 10845799"/>
                    <a:gd name="connsiteY6" fmla="*/ 1627758 h 1627758"/>
                    <a:gd name="connsiteX7" fmla="*/ 7015255 w 10845799"/>
                    <a:gd name="connsiteY7" fmla="*/ 1627758 h 1627758"/>
                    <a:gd name="connsiteX8" fmla="*/ 5668381 w 10845799"/>
                    <a:gd name="connsiteY8" fmla="*/ 0 h 1627758"/>
                    <a:gd name="connsiteX9" fmla="*/ 7338172 w 10845799"/>
                    <a:gd name="connsiteY9" fmla="*/ 0 h 1627758"/>
                    <a:gd name="connsiteX10" fmla="*/ 6931233 w 10845799"/>
                    <a:gd name="connsiteY10" fmla="*/ 1627758 h 1627758"/>
                    <a:gd name="connsiteX11" fmla="*/ 5261441 w 10845799"/>
                    <a:gd name="connsiteY11" fmla="*/ 1627758 h 1627758"/>
                    <a:gd name="connsiteX12" fmla="*/ 3914567 w 10845799"/>
                    <a:gd name="connsiteY12" fmla="*/ 0 h 1627758"/>
                    <a:gd name="connsiteX13" fmla="*/ 5584358 w 10845799"/>
                    <a:gd name="connsiteY13" fmla="*/ 0 h 1627758"/>
                    <a:gd name="connsiteX14" fmla="*/ 5177419 w 10845799"/>
                    <a:gd name="connsiteY14" fmla="*/ 1627758 h 1627758"/>
                    <a:gd name="connsiteX15" fmla="*/ 3507628 w 10845799"/>
                    <a:gd name="connsiteY15" fmla="*/ 1627758 h 1627758"/>
                    <a:gd name="connsiteX16" fmla="*/ 2160753 w 10845799"/>
                    <a:gd name="connsiteY16" fmla="*/ 0 h 1627758"/>
                    <a:gd name="connsiteX17" fmla="*/ 3830544 w 10845799"/>
                    <a:gd name="connsiteY17" fmla="*/ 0 h 1627758"/>
                    <a:gd name="connsiteX18" fmla="*/ 3423606 w 10845799"/>
                    <a:gd name="connsiteY18" fmla="*/ 1627758 h 1627758"/>
                    <a:gd name="connsiteX19" fmla="*/ 1753814 w 10845799"/>
                    <a:gd name="connsiteY19" fmla="*/ 1627758 h 1627758"/>
                    <a:gd name="connsiteX20" fmla="*/ 406940 w 10845799"/>
                    <a:gd name="connsiteY20" fmla="*/ 0 h 1627758"/>
                    <a:gd name="connsiteX21" fmla="*/ 2076730 w 10845799"/>
                    <a:gd name="connsiteY21" fmla="*/ 0 h 1627758"/>
                    <a:gd name="connsiteX22" fmla="*/ 1669792 w 10845799"/>
                    <a:gd name="connsiteY22" fmla="*/ 1627758 h 1627758"/>
                    <a:gd name="connsiteX23" fmla="*/ 0 w 10845799"/>
                    <a:gd name="connsiteY23" fmla="*/ 1627758 h 1627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076731" h="1627758">
                      <a:moveTo>
                        <a:pt x="406940" y="0"/>
                      </a:moveTo>
                      <a:lnTo>
                        <a:pt x="2076731" y="0"/>
                      </a:lnTo>
                      <a:lnTo>
                        <a:pt x="1669792" y="1627758"/>
                      </a:lnTo>
                      <a:lnTo>
                        <a:pt x="0" y="1627758"/>
                      </a:lnTo>
                      <a:close/>
                    </a:path>
                  </a:pathLst>
                </a:custGeom>
                <a:solidFill>
                  <a:srgbClr val="D0A793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  <p:sp>
              <p:nvSpPr>
                <p:cNvPr id="22" name="ïsḻïḑê"/>
                <p:cNvSpPr/>
                <p:nvPr/>
              </p:nvSpPr>
              <p:spPr>
                <a:xfrm>
                  <a:off x="4655649" y="2520691"/>
                  <a:ext cx="2908692" cy="1303637"/>
                </a:xfrm>
                <a:custGeom>
                  <a:avLst/>
                  <a:gdLst>
                    <a:gd name="connsiteX0" fmla="*/ 9176008 w 10845799"/>
                    <a:gd name="connsiteY0" fmla="*/ 0 h 1627758"/>
                    <a:gd name="connsiteX1" fmla="*/ 10845799 w 10845799"/>
                    <a:gd name="connsiteY1" fmla="*/ 0 h 1627758"/>
                    <a:gd name="connsiteX2" fmla="*/ 10438860 w 10845799"/>
                    <a:gd name="connsiteY2" fmla="*/ 1627758 h 1627758"/>
                    <a:gd name="connsiteX3" fmla="*/ 8769068 w 10845799"/>
                    <a:gd name="connsiteY3" fmla="*/ 1627758 h 1627758"/>
                    <a:gd name="connsiteX4" fmla="*/ 7422195 w 10845799"/>
                    <a:gd name="connsiteY4" fmla="*/ 0 h 1627758"/>
                    <a:gd name="connsiteX5" fmla="*/ 9091986 w 10845799"/>
                    <a:gd name="connsiteY5" fmla="*/ 0 h 1627758"/>
                    <a:gd name="connsiteX6" fmla="*/ 8685047 w 10845799"/>
                    <a:gd name="connsiteY6" fmla="*/ 1627758 h 1627758"/>
                    <a:gd name="connsiteX7" fmla="*/ 7015255 w 10845799"/>
                    <a:gd name="connsiteY7" fmla="*/ 1627758 h 1627758"/>
                    <a:gd name="connsiteX8" fmla="*/ 5668381 w 10845799"/>
                    <a:gd name="connsiteY8" fmla="*/ 0 h 1627758"/>
                    <a:gd name="connsiteX9" fmla="*/ 7338172 w 10845799"/>
                    <a:gd name="connsiteY9" fmla="*/ 0 h 1627758"/>
                    <a:gd name="connsiteX10" fmla="*/ 6931233 w 10845799"/>
                    <a:gd name="connsiteY10" fmla="*/ 1627758 h 1627758"/>
                    <a:gd name="connsiteX11" fmla="*/ 5261441 w 10845799"/>
                    <a:gd name="connsiteY11" fmla="*/ 1627758 h 1627758"/>
                    <a:gd name="connsiteX12" fmla="*/ 3914567 w 10845799"/>
                    <a:gd name="connsiteY12" fmla="*/ 0 h 1627758"/>
                    <a:gd name="connsiteX13" fmla="*/ 5584358 w 10845799"/>
                    <a:gd name="connsiteY13" fmla="*/ 0 h 1627758"/>
                    <a:gd name="connsiteX14" fmla="*/ 5177419 w 10845799"/>
                    <a:gd name="connsiteY14" fmla="*/ 1627758 h 1627758"/>
                    <a:gd name="connsiteX15" fmla="*/ 3507628 w 10845799"/>
                    <a:gd name="connsiteY15" fmla="*/ 1627758 h 1627758"/>
                    <a:gd name="connsiteX16" fmla="*/ 2160753 w 10845799"/>
                    <a:gd name="connsiteY16" fmla="*/ 0 h 1627758"/>
                    <a:gd name="connsiteX17" fmla="*/ 3830544 w 10845799"/>
                    <a:gd name="connsiteY17" fmla="*/ 0 h 1627758"/>
                    <a:gd name="connsiteX18" fmla="*/ 3423606 w 10845799"/>
                    <a:gd name="connsiteY18" fmla="*/ 1627758 h 1627758"/>
                    <a:gd name="connsiteX19" fmla="*/ 1753814 w 10845799"/>
                    <a:gd name="connsiteY19" fmla="*/ 1627758 h 1627758"/>
                    <a:gd name="connsiteX20" fmla="*/ 406940 w 10845799"/>
                    <a:gd name="connsiteY20" fmla="*/ 0 h 1627758"/>
                    <a:gd name="connsiteX21" fmla="*/ 2076730 w 10845799"/>
                    <a:gd name="connsiteY21" fmla="*/ 0 h 1627758"/>
                    <a:gd name="connsiteX22" fmla="*/ 1669792 w 10845799"/>
                    <a:gd name="connsiteY22" fmla="*/ 1627758 h 1627758"/>
                    <a:gd name="connsiteX23" fmla="*/ 0 w 10845799"/>
                    <a:gd name="connsiteY23" fmla="*/ 1627758 h 1627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076730" h="1627758">
                      <a:moveTo>
                        <a:pt x="406939" y="0"/>
                      </a:moveTo>
                      <a:lnTo>
                        <a:pt x="2076730" y="0"/>
                      </a:lnTo>
                      <a:lnTo>
                        <a:pt x="1669792" y="1627758"/>
                      </a:lnTo>
                      <a:lnTo>
                        <a:pt x="0" y="1627758"/>
                      </a:lnTo>
                      <a:close/>
                    </a:path>
                  </a:pathLst>
                </a:custGeom>
                <a:solidFill>
                  <a:srgbClr val="D0A793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  <p:sp>
              <p:nvSpPr>
                <p:cNvPr id="23" name="íSḻiḑè"/>
                <p:cNvSpPr/>
                <p:nvPr/>
              </p:nvSpPr>
              <p:spPr>
                <a:xfrm>
                  <a:off x="1078520" y="2519052"/>
                  <a:ext cx="2931327" cy="1305276"/>
                </a:xfrm>
                <a:custGeom>
                  <a:avLst/>
                  <a:gdLst>
                    <a:gd name="connsiteX0" fmla="*/ 9176008 w 10845799"/>
                    <a:gd name="connsiteY0" fmla="*/ 0 h 1627758"/>
                    <a:gd name="connsiteX1" fmla="*/ 10845799 w 10845799"/>
                    <a:gd name="connsiteY1" fmla="*/ 0 h 1627758"/>
                    <a:gd name="connsiteX2" fmla="*/ 10438860 w 10845799"/>
                    <a:gd name="connsiteY2" fmla="*/ 1627758 h 1627758"/>
                    <a:gd name="connsiteX3" fmla="*/ 8769068 w 10845799"/>
                    <a:gd name="connsiteY3" fmla="*/ 1627758 h 1627758"/>
                    <a:gd name="connsiteX4" fmla="*/ 7422195 w 10845799"/>
                    <a:gd name="connsiteY4" fmla="*/ 0 h 1627758"/>
                    <a:gd name="connsiteX5" fmla="*/ 9091986 w 10845799"/>
                    <a:gd name="connsiteY5" fmla="*/ 0 h 1627758"/>
                    <a:gd name="connsiteX6" fmla="*/ 8685047 w 10845799"/>
                    <a:gd name="connsiteY6" fmla="*/ 1627758 h 1627758"/>
                    <a:gd name="connsiteX7" fmla="*/ 7015255 w 10845799"/>
                    <a:gd name="connsiteY7" fmla="*/ 1627758 h 1627758"/>
                    <a:gd name="connsiteX8" fmla="*/ 5668381 w 10845799"/>
                    <a:gd name="connsiteY8" fmla="*/ 0 h 1627758"/>
                    <a:gd name="connsiteX9" fmla="*/ 7338172 w 10845799"/>
                    <a:gd name="connsiteY9" fmla="*/ 0 h 1627758"/>
                    <a:gd name="connsiteX10" fmla="*/ 6931233 w 10845799"/>
                    <a:gd name="connsiteY10" fmla="*/ 1627758 h 1627758"/>
                    <a:gd name="connsiteX11" fmla="*/ 5261441 w 10845799"/>
                    <a:gd name="connsiteY11" fmla="*/ 1627758 h 1627758"/>
                    <a:gd name="connsiteX12" fmla="*/ 3914567 w 10845799"/>
                    <a:gd name="connsiteY12" fmla="*/ 0 h 1627758"/>
                    <a:gd name="connsiteX13" fmla="*/ 5584358 w 10845799"/>
                    <a:gd name="connsiteY13" fmla="*/ 0 h 1627758"/>
                    <a:gd name="connsiteX14" fmla="*/ 5177419 w 10845799"/>
                    <a:gd name="connsiteY14" fmla="*/ 1627758 h 1627758"/>
                    <a:gd name="connsiteX15" fmla="*/ 3507628 w 10845799"/>
                    <a:gd name="connsiteY15" fmla="*/ 1627758 h 1627758"/>
                    <a:gd name="connsiteX16" fmla="*/ 2160753 w 10845799"/>
                    <a:gd name="connsiteY16" fmla="*/ 0 h 1627758"/>
                    <a:gd name="connsiteX17" fmla="*/ 3830544 w 10845799"/>
                    <a:gd name="connsiteY17" fmla="*/ 0 h 1627758"/>
                    <a:gd name="connsiteX18" fmla="*/ 3423606 w 10845799"/>
                    <a:gd name="connsiteY18" fmla="*/ 1627758 h 1627758"/>
                    <a:gd name="connsiteX19" fmla="*/ 1753814 w 10845799"/>
                    <a:gd name="connsiteY19" fmla="*/ 1627758 h 1627758"/>
                    <a:gd name="connsiteX20" fmla="*/ 406940 w 10845799"/>
                    <a:gd name="connsiteY20" fmla="*/ 0 h 1627758"/>
                    <a:gd name="connsiteX21" fmla="*/ 2076730 w 10845799"/>
                    <a:gd name="connsiteY21" fmla="*/ 0 h 1627758"/>
                    <a:gd name="connsiteX22" fmla="*/ 1669792 w 10845799"/>
                    <a:gd name="connsiteY22" fmla="*/ 1627758 h 1627758"/>
                    <a:gd name="connsiteX23" fmla="*/ 0 w 10845799"/>
                    <a:gd name="connsiteY23" fmla="*/ 1627758 h 1627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076730" h="1627758">
                      <a:moveTo>
                        <a:pt x="406940" y="0"/>
                      </a:moveTo>
                      <a:lnTo>
                        <a:pt x="2076730" y="0"/>
                      </a:lnTo>
                      <a:lnTo>
                        <a:pt x="1669792" y="1627758"/>
                      </a:lnTo>
                      <a:lnTo>
                        <a:pt x="0" y="1627758"/>
                      </a:lnTo>
                      <a:close/>
                    </a:path>
                  </a:pathLst>
                </a:custGeom>
                <a:solidFill>
                  <a:srgbClr val="D0A793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dirty="0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</p:grpSp>
          <p:sp>
            <p:nvSpPr>
              <p:cNvPr id="14" name="Freeform 17"/>
              <p:cNvSpPr>
                <a:spLocks noEditPoints="1"/>
              </p:cNvSpPr>
              <p:nvPr/>
            </p:nvSpPr>
            <p:spPr bwMode="auto">
              <a:xfrm>
                <a:off x="5672778" y="2720164"/>
                <a:ext cx="741713" cy="769311"/>
              </a:xfrm>
              <a:custGeom>
                <a:avLst/>
                <a:gdLst>
                  <a:gd name="T0" fmla="*/ 109 w 215"/>
                  <a:gd name="T1" fmla="*/ 0 h 223"/>
                  <a:gd name="T2" fmla="*/ 0 w 215"/>
                  <a:gd name="T3" fmla="*/ 78 h 223"/>
                  <a:gd name="T4" fmla="*/ 0 w 215"/>
                  <a:gd name="T5" fmla="*/ 223 h 223"/>
                  <a:gd name="T6" fmla="*/ 215 w 215"/>
                  <a:gd name="T7" fmla="*/ 223 h 223"/>
                  <a:gd name="T8" fmla="*/ 215 w 215"/>
                  <a:gd name="T9" fmla="*/ 78 h 223"/>
                  <a:gd name="T10" fmla="*/ 109 w 215"/>
                  <a:gd name="T11" fmla="*/ 0 h 223"/>
                  <a:gd name="T12" fmla="*/ 195 w 215"/>
                  <a:gd name="T13" fmla="*/ 214 h 223"/>
                  <a:gd name="T14" fmla="*/ 140 w 215"/>
                  <a:gd name="T15" fmla="*/ 159 h 223"/>
                  <a:gd name="T16" fmla="*/ 75 w 215"/>
                  <a:gd name="T17" fmla="*/ 159 h 223"/>
                  <a:gd name="T18" fmla="*/ 20 w 215"/>
                  <a:gd name="T19" fmla="*/ 214 h 223"/>
                  <a:gd name="T20" fmla="*/ 9 w 215"/>
                  <a:gd name="T21" fmla="*/ 214 h 223"/>
                  <a:gd name="T22" fmla="*/ 75 w 215"/>
                  <a:gd name="T23" fmla="*/ 150 h 223"/>
                  <a:gd name="T24" fmla="*/ 9 w 215"/>
                  <a:gd name="T25" fmla="*/ 85 h 223"/>
                  <a:gd name="T26" fmla="*/ 9 w 215"/>
                  <a:gd name="T27" fmla="*/ 83 h 223"/>
                  <a:gd name="T28" fmla="*/ 109 w 215"/>
                  <a:gd name="T29" fmla="*/ 13 h 223"/>
                  <a:gd name="T30" fmla="*/ 207 w 215"/>
                  <a:gd name="T31" fmla="*/ 83 h 223"/>
                  <a:gd name="T32" fmla="*/ 207 w 215"/>
                  <a:gd name="T33" fmla="*/ 85 h 223"/>
                  <a:gd name="T34" fmla="*/ 142 w 215"/>
                  <a:gd name="T35" fmla="*/ 150 h 223"/>
                  <a:gd name="T36" fmla="*/ 207 w 215"/>
                  <a:gd name="T37" fmla="*/ 214 h 223"/>
                  <a:gd name="T38" fmla="*/ 207 w 215"/>
                  <a:gd name="T39" fmla="*/ 214 h 223"/>
                  <a:gd name="T40" fmla="*/ 195 w 215"/>
                  <a:gd name="T41" fmla="*/ 214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5" h="223">
                    <a:moveTo>
                      <a:pt x="109" y="0"/>
                    </a:moveTo>
                    <a:lnTo>
                      <a:pt x="0" y="78"/>
                    </a:lnTo>
                    <a:lnTo>
                      <a:pt x="0" y="223"/>
                    </a:lnTo>
                    <a:lnTo>
                      <a:pt x="215" y="223"/>
                    </a:lnTo>
                    <a:lnTo>
                      <a:pt x="215" y="78"/>
                    </a:lnTo>
                    <a:lnTo>
                      <a:pt x="109" y="0"/>
                    </a:lnTo>
                    <a:close/>
                    <a:moveTo>
                      <a:pt x="195" y="214"/>
                    </a:moveTo>
                    <a:lnTo>
                      <a:pt x="140" y="159"/>
                    </a:lnTo>
                    <a:lnTo>
                      <a:pt x="75" y="159"/>
                    </a:lnTo>
                    <a:lnTo>
                      <a:pt x="20" y="214"/>
                    </a:lnTo>
                    <a:lnTo>
                      <a:pt x="9" y="214"/>
                    </a:lnTo>
                    <a:lnTo>
                      <a:pt x="75" y="150"/>
                    </a:lnTo>
                    <a:lnTo>
                      <a:pt x="9" y="85"/>
                    </a:lnTo>
                    <a:lnTo>
                      <a:pt x="9" y="83"/>
                    </a:lnTo>
                    <a:lnTo>
                      <a:pt x="109" y="13"/>
                    </a:lnTo>
                    <a:lnTo>
                      <a:pt x="207" y="83"/>
                    </a:lnTo>
                    <a:lnTo>
                      <a:pt x="207" y="85"/>
                    </a:lnTo>
                    <a:lnTo>
                      <a:pt x="142" y="150"/>
                    </a:lnTo>
                    <a:lnTo>
                      <a:pt x="207" y="214"/>
                    </a:lnTo>
                    <a:lnTo>
                      <a:pt x="207" y="214"/>
                    </a:lnTo>
                    <a:lnTo>
                      <a:pt x="195" y="2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>
                  <a:solidFill>
                    <a:srgbClr val="AE6339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endParaRPr>
              </a:p>
            </p:txBody>
          </p:sp>
          <p:sp>
            <p:nvSpPr>
              <p:cNvPr id="15" name="AutoShape 83"/>
              <p:cNvSpPr/>
              <p:nvPr/>
            </p:nvSpPr>
            <p:spPr bwMode="auto">
              <a:xfrm>
                <a:off x="2082190" y="2888003"/>
                <a:ext cx="832981" cy="54677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1610" y="13990"/>
                    </a:moveTo>
                    <a:cubicBezTo>
                      <a:pt x="11373" y="14259"/>
                      <a:pt x="11093" y="14400"/>
                      <a:pt x="10800" y="14400"/>
                    </a:cubicBezTo>
                    <a:cubicBezTo>
                      <a:pt x="10505" y="14400"/>
                      <a:pt x="10225" y="14259"/>
                      <a:pt x="9990" y="13990"/>
                    </a:cubicBezTo>
                    <a:lnTo>
                      <a:pt x="7198" y="10800"/>
                    </a:lnTo>
                    <a:lnTo>
                      <a:pt x="6636" y="10157"/>
                    </a:lnTo>
                    <a:lnTo>
                      <a:pt x="1349" y="4115"/>
                    </a:lnTo>
                    <a:lnTo>
                      <a:pt x="1349" y="4114"/>
                    </a:lnTo>
                    <a:cubicBezTo>
                      <a:pt x="1349" y="2980"/>
                      <a:pt x="1955" y="2057"/>
                      <a:pt x="2699" y="2057"/>
                    </a:cubicBezTo>
                    <a:lnTo>
                      <a:pt x="18899" y="2057"/>
                    </a:lnTo>
                    <a:cubicBezTo>
                      <a:pt x="19643" y="2057"/>
                      <a:pt x="20249" y="2980"/>
                      <a:pt x="20249" y="4114"/>
                    </a:cubicBezTo>
                    <a:cubicBezTo>
                      <a:pt x="20249" y="4114"/>
                      <a:pt x="11610" y="13990"/>
                      <a:pt x="11610" y="13990"/>
                    </a:cubicBezTo>
                    <a:close/>
                    <a:moveTo>
                      <a:pt x="20249" y="16198"/>
                    </a:moveTo>
                    <a:lnTo>
                      <a:pt x="15525" y="10800"/>
                    </a:lnTo>
                    <a:lnTo>
                      <a:pt x="20249" y="5399"/>
                    </a:lnTo>
                    <a:cubicBezTo>
                      <a:pt x="20249" y="5399"/>
                      <a:pt x="20249" y="16198"/>
                      <a:pt x="20249" y="16198"/>
                    </a:cubicBezTo>
                    <a:close/>
                    <a:moveTo>
                      <a:pt x="20249" y="17484"/>
                    </a:moveTo>
                    <a:cubicBezTo>
                      <a:pt x="20249" y="18620"/>
                      <a:pt x="19643" y="19541"/>
                      <a:pt x="18899" y="19541"/>
                    </a:cubicBezTo>
                    <a:lnTo>
                      <a:pt x="2699" y="19541"/>
                    </a:lnTo>
                    <a:cubicBezTo>
                      <a:pt x="1955" y="19541"/>
                      <a:pt x="1349" y="18620"/>
                      <a:pt x="1349" y="17484"/>
                    </a:cubicBezTo>
                    <a:lnTo>
                      <a:pt x="6636" y="11442"/>
                    </a:lnTo>
                    <a:lnTo>
                      <a:pt x="9585" y="14813"/>
                    </a:lnTo>
                    <a:cubicBezTo>
                      <a:pt x="9945" y="15222"/>
                      <a:pt x="10372" y="15429"/>
                      <a:pt x="10800" y="15429"/>
                    </a:cubicBezTo>
                    <a:cubicBezTo>
                      <a:pt x="11228" y="15429"/>
                      <a:pt x="11654" y="15222"/>
                      <a:pt x="12015" y="14813"/>
                    </a:cubicBezTo>
                    <a:lnTo>
                      <a:pt x="14963" y="11442"/>
                    </a:lnTo>
                    <a:cubicBezTo>
                      <a:pt x="14963" y="11442"/>
                      <a:pt x="20249" y="17484"/>
                      <a:pt x="20249" y="17484"/>
                    </a:cubicBezTo>
                    <a:close/>
                    <a:moveTo>
                      <a:pt x="1349" y="5399"/>
                    </a:moveTo>
                    <a:lnTo>
                      <a:pt x="6074" y="10800"/>
                    </a:lnTo>
                    <a:lnTo>
                      <a:pt x="1349" y="16198"/>
                    </a:lnTo>
                    <a:cubicBezTo>
                      <a:pt x="1349" y="16198"/>
                      <a:pt x="1349" y="5399"/>
                      <a:pt x="1349" y="5399"/>
                    </a:cubicBezTo>
                    <a:close/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08" y="0"/>
                      <a:pt x="0" y="1842"/>
                      <a:pt x="0" y="4114"/>
                    </a:cubicBezTo>
                    <a:lnTo>
                      <a:pt x="0" y="17484"/>
                    </a:lnTo>
                    <a:cubicBezTo>
                      <a:pt x="0" y="19756"/>
                      <a:pt x="1208" y="21600"/>
                      <a:pt x="2699" y="21600"/>
                    </a:cubicBezTo>
                    <a:lnTo>
                      <a:pt x="18899" y="21600"/>
                    </a:lnTo>
                    <a:cubicBezTo>
                      <a:pt x="20391" y="21600"/>
                      <a:pt x="21600" y="19756"/>
                      <a:pt x="21600" y="17484"/>
                    </a:cubicBezTo>
                    <a:lnTo>
                      <a:pt x="21600" y="4114"/>
                    </a:lnTo>
                    <a:cubicBezTo>
                      <a:pt x="21600" y="1842"/>
                      <a:pt x="20391" y="0"/>
                      <a:pt x="18899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hangingPunct="0"/>
                <a:endParaRPr lang="en-US" sz="1500">
                  <a:solidFill>
                    <a:srgbClr val="AE633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思源宋体 Heavy" panose="02020900000000000000" pitchFamily="18" charset="-122"/>
                  <a:ea typeface="思源宋体 Heavy" panose="02020900000000000000" pitchFamily="18" charset="-122"/>
                  <a:sym typeface="Gill Sans" charset="0"/>
                </a:endParaRPr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9048263" y="2855495"/>
                <a:ext cx="962883" cy="650246"/>
                <a:chOff x="4237807" y="5415050"/>
                <a:chExt cx="681836" cy="460452"/>
              </a:xfrm>
              <a:solidFill>
                <a:schemeClr val="bg1"/>
              </a:solidFill>
            </p:grpSpPr>
            <p:sp>
              <p:nvSpPr>
                <p:cNvPr id="17" name="Freeform 1553"/>
                <p:cNvSpPr/>
                <p:nvPr/>
              </p:nvSpPr>
              <p:spPr bwMode="auto">
                <a:xfrm>
                  <a:off x="4237807" y="5415050"/>
                  <a:ext cx="157345" cy="460452"/>
                </a:xfrm>
                <a:custGeom>
                  <a:avLst/>
                  <a:gdLst>
                    <a:gd name="T0" fmla="*/ 25 w 26"/>
                    <a:gd name="T1" fmla="*/ 42 h 74"/>
                    <a:gd name="T2" fmla="*/ 22 w 26"/>
                    <a:gd name="T3" fmla="*/ 42 h 74"/>
                    <a:gd name="T4" fmla="*/ 20 w 26"/>
                    <a:gd name="T5" fmla="*/ 21 h 74"/>
                    <a:gd name="T6" fmla="*/ 13 w 26"/>
                    <a:gd name="T7" fmla="*/ 0 h 74"/>
                    <a:gd name="T8" fmla="*/ 6 w 26"/>
                    <a:gd name="T9" fmla="*/ 21 h 74"/>
                    <a:gd name="T10" fmla="*/ 4 w 26"/>
                    <a:gd name="T11" fmla="*/ 42 h 74"/>
                    <a:gd name="T12" fmla="*/ 1 w 26"/>
                    <a:gd name="T13" fmla="*/ 42 h 74"/>
                    <a:gd name="T14" fmla="*/ 0 w 26"/>
                    <a:gd name="T15" fmla="*/ 48 h 74"/>
                    <a:gd name="T16" fmla="*/ 0 w 26"/>
                    <a:gd name="T17" fmla="*/ 53 h 74"/>
                    <a:gd name="T18" fmla="*/ 4 w 26"/>
                    <a:gd name="T19" fmla="*/ 54 h 74"/>
                    <a:gd name="T20" fmla="*/ 6 w 26"/>
                    <a:gd name="T21" fmla="*/ 64 h 74"/>
                    <a:gd name="T22" fmla="*/ 13 w 26"/>
                    <a:gd name="T23" fmla="*/ 74 h 74"/>
                    <a:gd name="T24" fmla="*/ 20 w 26"/>
                    <a:gd name="T25" fmla="*/ 64 h 74"/>
                    <a:gd name="T26" fmla="*/ 22 w 26"/>
                    <a:gd name="T27" fmla="*/ 54 h 74"/>
                    <a:gd name="T28" fmla="*/ 25 w 26"/>
                    <a:gd name="T29" fmla="*/ 54 h 74"/>
                    <a:gd name="T30" fmla="*/ 26 w 26"/>
                    <a:gd name="T31" fmla="*/ 48 h 74"/>
                    <a:gd name="T32" fmla="*/ 25 w 26"/>
                    <a:gd name="T33" fmla="*/ 42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6" h="74">
                      <a:moveTo>
                        <a:pt x="25" y="42"/>
                      </a:moveTo>
                      <a:cubicBezTo>
                        <a:pt x="24" y="42"/>
                        <a:pt x="23" y="42"/>
                        <a:pt x="22" y="42"/>
                      </a:cubicBezTo>
                      <a:cubicBezTo>
                        <a:pt x="21" y="42"/>
                        <a:pt x="20" y="32"/>
                        <a:pt x="20" y="21"/>
                      </a:cubicBezTo>
                      <a:cubicBezTo>
                        <a:pt x="20" y="9"/>
                        <a:pt x="17" y="0"/>
                        <a:pt x="13" y="0"/>
                      </a:cubicBezTo>
                      <a:cubicBezTo>
                        <a:pt x="9" y="0"/>
                        <a:pt x="6" y="9"/>
                        <a:pt x="6" y="21"/>
                      </a:cubicBezTo>
                      <a:cubicBezTo>
                        <a:pt x="6" y="32"/>
                        <a:pt x="5" y="42"/>
                        <a:pt x="4" y="42"/>
                      </a:cubicBezTo>
                      <a:cubicBezTo>
                        <a:pt x="3" y="42"/>
                        <a:pt x="2" y="42"/>
                        <a:pt x="1" y="42"/>
                      </a:cubicBezTo>
                      <a:cubicBezTo>
                        <a:pt x="0" y="43"/>
                        <a:pt x="0" y="46"/>
                        <a:pt x="0" y="48"/>
                      </a:cubicBezTo>
                      <a:cubicBezTo>
                        <a:pt x="0" y="50"/>
                        <a:pt x="0" y="53"/>
                        <a:pt x="0" y="53"/>
                      </a:cubicBezTo>
                      <a:cubicBezTo>
                        <a:pt x="1" y="54"/>
                        <a:pt x="3" y="54"/>
                        <a:pt x="4" y="54"/>
                      </a:cubicBezTo>
                      <a:cubicBezTo>
                        <a:pt x="5" y="54"/>
                        <a:pt x="6" y="59"/>
                        <a:pt x="6" y="64"/>
                      </a:cubicBezTo>
                      <a:cubicBezTo>
                        <a:pt x="6" y="69"/>
                        <a:pt x="9" y="74"/>
                        <a:pt x="13" y="74"/>
                      </a:cubicBezTo>
                      <a:cubicBezTo>
                        <a:pt x="17" y="74"/>
                        <a:pt x="20" y="69"/>
                        <a:pt x="20" y="64"/>
                      </a:cubicBezTo>
                      <a:cubicBezTo>
                        <a:pt x="20" y="59"/>
                        <a:pt x="21" y="54"/>
                        <a:pt x="22" y="54"/>
                      </a:cubicBezTo>
                      <a:cubicBezTo>
                        <a:pt x="23" y="54"/>
                        <a:pt x="24" y="54"/>
                        <a:pt x="25" y="54"/>
                      </a:cubicBezTo>
                      <a:cubicBezTo>
                        <a:pt x="26" y="54"/>
                        <a:pt x="26" y="50"/>
                        <a:pt x="26" y="48"/>
                      </a:cubicBezTo>
                      <a:cubicBezTo>
                        <a:pt x="26" y="46"/>
                        <a:pt x="26" y="43"/>
                        <a:pt x="25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algn="ctr"/>
                  <a:endParaRPr lang="zh-CN" altLang="en-US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  <p:sp>
              <p:nvSpPr>
                <p:cNvPr id="18" name="Freeform 1554"/>
                <p:cNvSpPr/>
                <p:nvPr/>
              </p:nvSpPr>
              <p:spPr bwMode="auto">
                <a:xfrm>
                  <a:off x="4410137" y="5415050"/>
                  <a:ext cx="164840" cy="460452"/>
                </a:xfrm>
                <a:custGeom>
                  <a:avLst/>
                  <a:gdLst>
                    <a:gd name="T0" fmla="*/ 25 w 26"/>
                    <a:gd name="T1" fmla="*/ 18 h 74"/>
                    <a:gd name="T2" fmla="*/ 22 w 26"/>
                    <a:gd name="T3" fmla="*/ 18 h 74"/>
                    <a:gd name="T4" fmla="*/ 20 w 26"/>
                    <a:gd name="T5" fmla="*/ 9 h 74"/>
                    <a:gd name="T6" fmla="*/ 13 w 26"/>
                    <a:gd name="T7" fmla="*/ 0 h 74"/>
                    <a:gd name="T8" fmla="*/ 6 w 26"/>
                    <a:gd name="T9" fmla="*/ 9 h 74"/>
                    <a:gd name="T10" fmla="*/ 4 w 26"/>
                    <a:gd name="T11" fmla="*/ 18 h 74"/>
                    <a:gd name="T12" fmla="*/ 1 w 26"/>
                    <a:gd name="T13" fmla="*/ 18 h 74"/>
                    <a:gd name="T14" fmla="*/ 0 w 26"/>
                    <a:gd name="T15" fmla="*/ 24 h 74"/>
                    <a:gd name="T16" fmla="*/ 0 w 26"/>
                    <a:gd name="T17" fmla="*/ 29 h 74"/>
                    <a:gd name="T18" fmla="*/ 4 w 26"/>
                    <a:gd name="T19" fmla="*/ 30 h 74"/>
                    <a:gd name="T20" fmla="*/ 6 w 26"/>
                    <a:gd name="T21" fmla="*/ 52 h 74"/>
                    <a:gd name="T22" fmla="*/ 13 w 26"/>
                    <a:gd name="T23" fmla="*/ 74 h 74"/>
                    <a:gd name="T24" fmla="*/ 20 w 26"/>
                    <a:gd name="T25" fmla="*/ 52 h 74"/>
                    <a:gd name="T26" fmla="*/ 22 w 26"/>
                    <a:gd name="T27" fmla="*/ 30 h 74"/>
                    <a:gd name="T28" fmla="*/ 25 w 26"/>
                    <a:gd name="T29" fmla="*/ 30 h 74"/>
                    <a:gd name="T30" fmla="*/ 26 w 26"/>
                    <a:gd name="T31" fmla="*/ 24 h 74"/>
                    <a:gd name="T32" fmla="*/ 25 w 26"/>
                    <a:gd name="T33" fmla="*/ 18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6" h="74">
                      <a:moveTo>
                        <a:pt x="25" y="18"/>
                      </a:moveTo>
                      <a:cubicBezTo>
                        <a:pt x="24" y="18"/>
                        <a:pt x="23" y="18"/>
                        <a:pt x="22" y="18"/>
                      </a:cubicBezTo>
                      <a:cubicBezTo>
                        <a:pt x="21" y="18"/>
                        <a:pt x="20" y="14"/>
                        <a:pt x="20" y="9"/>
                      </a:cubicBezTo>
                      <a:cubicBezTo>
                        <a:pt x="20" y="4"/>
                        <a:pt x="17" y="0"/>
                        <a:pt x="13" y="0"/>
                      </a:cubicBezTo>
                      <a:cubicBezTo>
                        <a:pt x="9" y="0"/>
                        <a:pt x="6" y="4"/>
                        <a:pt x="6" y="9"/>
                      </a:cubicBezTo>
                      <a:cubicBezTo>
                        <a:pt x="6" y="14"/>
                        <a:pt x="5" y="18"/>
                        <a:pt x="4" y="18"/>
                      </a:cubicBezTo>
                      <a:cubicBezTo>
                        <a:pt x="3" y="18"/>
                        <a:pt x="2" y="18"/>
                        <a:pt x="1" y="18"/>
                      </a:cubicBezTo>
                      <a:cubicBezTo>
                        <a:pt x="0" y="19"/>
                        <a:pt x="0" y="22"/>
                        <a:pt x="0" y="24"/>
                      </a:cubicBezTo>
                      <a:cubicBezTo>
                        <a:pt x="0" y="26"/>
                        <a:pt x="0" y="29"/>
                        <a:pt x="0" y="29"/>
                      </a:cubicBezTo>
                      <a:cubicBezTo>
                        <a:pt x="1" y="30"/>
                        <a:pt x="3" y="30"/>
                        <a:pt x="4" y="30"/>
                      </a:cubicBezTo>
                      <a:cubicBezTo>
                        <a:pt x="5" y="30"/>
                        <a:pt x="6" y="40"/>
                        <a:pt x="6" y="52"/>
                      </a:cubicBezTo>
                      <a:cubicBezTo>
                        <a:pt x="6" y="64"/>
                        <a:pt x="9" y="74"/>
                        <a:pt x="13" y="74"/>
                      </a:cubicBezTo>
                      <a:cubicBezTo>
                        <a:pt x="17" y="74"/>
                        <a:pt x="20" y="64"/>
                        <a:pt x="20" y="52"/>
                      </a:cubicBezTo>
                      <a:cubicBezTo>
                        <a:pt x="20" y="40"/>
                        <a:pt x="21" y="30"/>
                        <a:pt x="22" y="30"/>
                      </a:cubicBezTo>
                      <a:cubicBezTo>
                        <a:pt x="23" y="30"/>
                        <a:pt x="24" y="30"/>
                        <a:pt x="25" y="30"/>
                      </a:cubicBezTo>
                      <a:cubicBezTo>
                        <a:pt x="26" y="30"/>
                        <a:pt x="26" y="26"/>
                        <a:pt x="26" y="24"/>
                      </a:cubicBezTo>
                      <a:cubicBezTo>
                        <a:pt x="26" y="22"/>
                        <a:pt x="26" y="19"/>
                        <a:pt x="25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algn="ctr"/>
                  <a:endParaRPr lang="zh-CN" altLang="en-US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  <p:sp>
              <p:nvSpPr>
                <p:cNvPr id="19" name="Freeform 1555"/>
                <p:cNvSpPr/>
                <p:nvPr/>
              </p:nvSpPr>
              <p:spPr bwMode="auto">
                <a:xfrm>
                  <a:off x="4582472" y="5415050"/>
                  <a:ext cx="164840" cy="460452"/>
                </a:xfrm>
                <a:custGeom>
                  <a:avLst/>
                  <a:gdLst>
                    <a:gd name="T0" fmla="*/ 25 w 26"/>
                    <a:gd name="T1" fmla="*/ 34 h 74"/>
                    <a:gd name="T2" fmla="*/ 22 w 26"/>
                    <a:gd name="T3" fmla="*/ 33 h 74"/>
                    <a:gd name="T4" fmla="*/ 20 w 26"/>
                    <a:gd name="T5" fmla="*/ 17 h 74"/>
                    <a:gd name="T6" fmla="*/ 13 w 26"/>
                    <a:gd name="T7" fmla="*/ 0 h 74"/>
                    <a:gd name="T8" fmla="*/ 6 w 26"/>
                    <a:gd name="T9" fmla="*/ 17 h 74"/>
                    <a:gd name="T10" fmla="*/ 4 w 26"/>
                    <a:gd name="T11" fmla="*/ 33 h 74"/>
                    <a:gd name="T12" fmla="*/ 1 w 26"/>
                    <a:gd name="T13" fmla="*/ 34 h 74"/>
                    <a:gd name="T14" fmla="*/ 0 w 26"/>
                    <a:gd name="T15" fmla="*/ 40 h 74"/>
                    <a:gd name="T16" fmla="*/ 0 w 26"/>
                    <a:gd name="T17" fmla="*/ 45 h 74"/>
                    <a:gd name="T18" fmla="*/ 4 w 26"/>
                    <a:gd name="T19" fmla="*/ 46 h 74"/>
                    <a:gd name="T20" fmla="*/ 6 w 26"/>
                    <a:gd name="T21" fmla="*/ 60 h 74"/>
                    <a:gd name="T22" fmla="*/ 13 w 26"/>
                    <a:gd name="T23" fmla="*/ 74 h 74"/>
                    <a:gd name="T24" fmla="*/ 20 w 26"/>
                    <a:gd name="T25" fmla="*/ 60 h 74"/>
                    <a:gd name="T26" fmla="*/ 22 w 26"/>
                    <a:gd name="T27" fmla="*/ 46 h 74"/>
                    <a:gd name="T28" fmla="*/ 25 w 26"/>
                    <a:gd name="T29" fmla="*/ 45 h 74"/>
                    <a:gd name="T30" fmla="*/ 26 w 26"/>
                    <a:gd name="T31" fmla="*/ 40 h 74"/>
                    <a:gd name="T32" fmla="*/ 25 w 26"/>
                    <a:gd name="T33" fmla="*/ 3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6" h="74">
                      <a:moveTo>
                        <a:pt x="25" y="34"/>
                      </a:moveTo>
                      <a:cubicBezTo>
                        <a:pt x="24" y="33"/>
                        <a:pt x="23" y="33"/>
                        <a:pt x="22" y="33"/>
                      </a:cubicBezTo>
                      <a:cubicBezTo>
                        <a:pt x="21" y="33"/>
                        <a:pt x="20" y="26"/>
                        <a:pt x="20" y="17"/>
                      </a:cubicBezTo>
                      <a:cubicBezTo>
                        <a:pt x="20" y="7"/>
                        <a:pt x="17" y="0"/>
                        <a:pt x="13" y="0"/>
                      </a:cubicBezTo>
                      <a:cubicBezTo>
                        <a:pt x="9" y="0"/>
                        <a:pt x="6" y="7"/>
                        <a:pt x="6" y="17"/>
                      </a:cubicBezTo>
                      <a:cubicBezTo>
                        <a:pt x="6" y="26"/>
                        <a:pt x="5" y="33"/>
                        <a:pt x="4" y="33"/>
                      </a:cubicBezTo>
                      <a:cubicBezTo>
                        <a:pt x="3" y="33"/>
                        <a:pt x="2" y="33"/>
                        <a:pt x="1" y="34"/>
                      </a:cubicBezTo>
                      <a:cubicBezTo>
                        <a:pt x="0" y="34"/>
                        <a:pt x="0" y="37"/>
                        <a:pt x="0" y="40"/>
                      </a:cubicBezTo>
                      <a:cubicBezTo>
                        <a:pt x="0" y="42"/>
                        <a:pt x="0" y="44"/>
                        <a:pt x="0" y="45"/>
                      </a:cubicBezTo>
                      <a:cubicBezTo>
                        <a:pt x="1" y="45"/>
                        <a:pt x="3" y="46"/>
                        <a:pt x="4" y="46"/>
                      </a:cubicBezTo>
                      <a:cubicBezTo>
                        <a:pt x="5" y="46"/>
                        <a:pt x="6" y="52"/>
                        <a:pt x="6" y="60"/>
                      </a:cubicBezTo>
                      <a:cubicBezTo>
                        <a:pt x="6" y="67"/>
                        <a:pt x="9" y="74"/>
                        <a:pt x="13" y="74"/>
                      </a:cubicBezTo>
                      <a:cubicBezTo>
                        <a:pt x="17" y="74"/>
                        <a:pt x="20" y="67"/>
                        <a:pt x="20" y="60"/>
                      </a:cubicBezTo>
                      <a:cubicBezTo>
                        <a:pt x="20" y="52"/>
                        <a:pt x="21" y="46"/>
                        <a:pt x="22" y="46"/>
                      </a:cubicBezTo>
                      <a:cubicBezTo>
                        <a:pt x="23" y="46"/>
                        <a:pt x="24" y="46"/>
                        <a:pt x="25" y="45"/>
                      </a:cubicBezTo>
                      <a:cubicBezTo>
                        <a:pt x="26" y="45"/>
                        <a:pt x="26" y="42"/>
                        <a:pt x="26" y="40"/>
                      </a:cubicBezTo>
                      <a:cubicBezTo>
                        <a:pt x="26" y="37"/>
                        <a:pt x="26" y="34"/>
                        <a:pt x="25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algn="ctr"/>
                  <a:endParaRPr lang="zh-CN" altLang="en-US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  <p:sp>
              <p:nvSpPr>
                <p:cNvPr id="20" name="Freeform 1556"/>
                <p:cNvSpPr/>
                <p:nvPr/>
              </p:nvSpPr>
              <p:spPr bwMode="auto">
                <a:xfrm>
                  <a:off x="4762298" y="5415050"/>
                  <a:ext cx="157345" cy="460452"/>
                </a:xfrm>
                <a:custGeom>
                  <a:avLst/>
                  <a:gdLst>
                    <a:gd name="T0" fmla="*/ 25 w 26"/>
                    <a:gd name="T1" fmla="*/ 19 h 74"/>
                    <a:gd name="T2" fmla="*/ 22 w 26"/>
                    <a:gd name="T3" fmla="*/ 19 h 74"/>
                    <a:gd name="T4" fmla="*/ 20 w 26"/>
                    <a:gd name="T5" fmla="*/ 9 h 74"/>
                    <a:gd name="T6" fmla="*/ 13 w 26"/>
                    <a:gd name="T7" fmla="*/ 0 h 74"/>
                    <a:gd name="T8" fmla="*/ 6 w 26"/>
                    <a:gd name="T9" fmla="*/ 9 h 74"/>
                    <a:gd name="T10" fmla="*/ 4 w 26"/>
                    <a:gd name="T11" fmla="*/ 19 h 74"/>
                    <a:gd name="T12" fmla="*/ 1 w 26"/>
                    <a:gd name="T13" fmla="*/ 19 h 74"/>
                    <a:gd name="T14" fmla="*/ 0 w 26"/>
                    <a:gd name="T15" fmla="*/ 25 h 74"/>
                    <a:gd name="T16" fmla="*/ 0 w 26"/>
                    <a:gd name="T17" fmla="*/ 30 h 74"/>
                    <a:gd name="T18" fmla="*/ 4 w 26"/>
                    <a:gd name="T19" fmla="*/ 31 h 74"/>
                    <a:gd name="T20" fmla="*/ 6 w 26"/>
                    <a:gd name="T21" fmla="*/ 53 h 74"/>
                    <a:gd name="T22" fmla="*/ 13 w 26"/>
                    <a:gd name="T23" fmla="*/ 74 h 74"/>
                    <a:gd name="T24" fmla="*/ 20 w 26"/>
                    <a:gd name="T25" fmla="*/ 53 h 74"/>
                    <a:gd name="T26" fmla="*/ 22 w 26"/>
                    <a:gd name="T27" fmla="*/ 31 h 74"/>
                    <a:gd name="T28" fmla="*/ 25 w 26"/>
                    <a:gd name="T29" fmla="*/ 31 h 74"/>
                    <a:gd name="T30" fmla="*/ 26 w 26"/>
                    <a:gd name="T31" fmla="*/ 25 h 74"/>
                    <a:gd name="T32" fmla="*/ 25 w 26"/>
                    <a:gd name="T33" fmla="*/ 19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6" h="74">
                      <a:moveTo>
                        <a:pt x="25" y="19"/>
                      </a:moveTo>
                      <a:cubicBezTo>
                        <a:pt x="24" y="19"/>
                        <a:pt x="23" y="19"/>
                        <a:pt x="22" y="19"/>
                      </a:cubicBezTo>
                      <a:cubicBezTo>
                        <a:pt x="21" y="19"/>
                        <a:pt x="20" y="15"/>
                        <a:pt x="20" y="9"/>
                      </a:cubicBezTo>
                      <a:cubicBezTo>
                        <a:pt x="20" y="4"/>
                        <a:pt x="17" y="0"/>
                        <a:pt x="13" y="0"/>
                      </a:cubicBezTo>
                      <a:cubicBezTo>
                        <a:pt x="9" y="0"/>
                        <a:pt x="6" y="4"/>
                        <a:pt x="6" y="9"/>
                      </a:cubicBezTo>
                      <a:cubicBezTo>
                        <a:pt x="6" y="15"/>
                        <a:pt x="5" y="19"/>
                        <a:pt x="4" y="19"/>
                      </a:cubicBezTo>
                      <a:cubicBezTo>
                        <a:pt x="3" y="19"/>
                        <a:pt x="2" y="19"/>
                        <a:pt x="1" y="19"/>
                      </a:cubicBezTo>
                      <a:cubicBezTo>
                        <a:pt x="0" y="20"/>
                        <a:pt x="0" y="23"/>
                        <a:pt x="0" y="25"/>
                      </a:cubicBezTo>
                      <a:cubicBezTo>
                        <a:pt x="0" y="27"/>
                        <a:pt x="0" y="30"/>
                        <a:pt x="0" y="30"/>
                      </a:cubicBezTo>
                      <a:cubicBezTo>
                        <a:pt x="1" y="31"/>
                        <a:pt x="3" y="31"/>
                        <a:pt x="4" y="31"/>
                      </a:cubicBezTo>
                      <a:cubicBezTo>
                        <a:pt x="5" y="31"/>
                        <a:pt x="6" y="41"/>
                        <a:pt x="6" y="53"/>
                      </a:cubicBezTo>
                      <a:cubicBezTo>
                        <a:pt x="6" y="64"/>
                        <a:pt x="9" y="74"/>
                        <a:pt x="13" y="74"/>
                      </a:cubicBezTo>
                      <a:cubicBezTo>
                        <a:pt x="17" y="74"/>
                        <a:pt x="20" y="64"/>
                        <a:pt x="20" y="53"/>
                      </a:cubicBezTo>
                      <a:cubicBezTo>
                        <a:pt x="20" y="41"/>
                        <a:pt x="21" y="31"/>
                        <a:pt x="22" y="31"/>
                      </a:cubicBezTo>
                      <a:cubicBezTo>
                        <a:pt x="23" y="31"/>
                        <a:pt x="24" y="31"/>
                        <a:pt x="25" y="31"/>
                      </a:cubicBezTo>
                      <a:cubicBezTo>
                        <a:pt x="26" y="31"/>
                        <a:pt x="26" y="27"/>
                        <a:pt x="26" y="25"/>
                      </a:cubicBezTo>
                      <a:cubicBezTo>
                        <a:pt x="26" y="23"/>
                        <a:pt x="26" y="20"/>
                        <a:pt x="25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algn="ctr"/>
                  <a:endParaRPr lang="zh-CN" altLang="en-US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17081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出自【趣你的PPT】(微信:qunideppt)：最优质的PPT资源库"/>
          <p:cNvCxnSpPr/>
          <p:nvPr/>
        </p:nvCxnSpPr>
        <p:spPr>
          <a:xfrm>
            <a:off x="770549" y="1336816"/>
            <a:ext cx="0" cy="3598452"/>
          </a:xfrm>
          <a:prstGeom prst="line">
            <a:avLst/>
          </a:prstGeom>
          <a:ln w="19050">
            <a:solidFill>
              <a:srgbClr val="AE633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出自【趣你的PPT】(微信:qunideppt)：最优质的PPT资源库"/>
          <p:cNvSpPr/>
          <p:nvPr/>
        </p:nvSpPr>
        <p:spPr>
          <a:xfrm>
            <a:off x="1076961" y="1600900"/>
            <a:ext cx="881326" cy="881326"/>
          </a:xfrm>
          <a:prstGeom prst="ellipse">
            <a:avLst/>
          </a:prstGeom>
          <a:solidFill>
            <a:srgbClr val="D0A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00" dirty="0">
              <a:solidFill>
                <a:srgbClr val="AE6339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2" name="出自【趣你的PPT】(微信:qunideppt)：最优质的PPT资源库"/>
          <p:cNvSpPr>
            <a:spLocks noChangeAspect="1"/>
          </p:cNvSpPr>
          <p:nvPr/>
        </p:nvSpPr>
        <p:spPr bwMode="auto">
          <a:xfrm>
            <a:off x="1328568" y="1833547"/>
            <a:ext cx="378112" cy="4160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6949"/>
                </a:moveTo>
                <a:cubicBezTo>
                  <a:pt x="21599" y="7542"/>
                  <a:pt x="21407" y="8153"/>
                  <a:pt x="21017" y="8781"/>
                </a:cubicBezTo>
                <a:cubicBezTo>
                  <a:pt x="20628" y="9416"/>
                  <a:pt x="20109" y="10015"/>
                  <a:pt x="19458" y="10585"/>
                </a:cubicBezTo>
                <a:cubicBezTo>
                  <a:pt x="18806" y="11152"/>
                  <a:pt x="18040" y="11651"/>
                  <a:pt x="17159" y="12083"/>
                </a:cubicBezTo>
                <a:cubicBezTo>
                  <a:pt x="16275" y="12512"/>
                  <a:pt x="15327" y="12820"/>
                  <a:pt x="14315" y="12996"/>
                </a:cubicBezTo>
                <a:cubicBezTo>
                  <a:pt x="13880" y="13090"/>
                  <a:pt x="13492" y="13284"/>
                  <a:pt x="13151" y="13578"/>
                </a:cubicBezTo>
                <a:cubicBezTo>
                  <a:pt x="12809" y="13872"/>
                  <a:pt x="12641" y="14204"/>
                  <a:pt x="12641" y="14571"/>
                </a:cubicBezTo>
                <a:cubicBezTo>
                  <a:pt x="12641" y="14900"/>
                  <a:pt x="12713" y="15140"/>
                  <a:pt x="12865" y="15293"/>
                </a:cubicBezTo>
                <a:cubicBezTo>
                  <a:pt x="13015" y="15449"/>
                  <a:pt x="13177" y="15596"/>
                  <a:pt x="13364" y="15728"/>
                </a:cubicBezTo>
                <a:cubicBezTo>
                  <a:pt x="13546" y="15866"/>
                  <a:pt x="13717" y="16010"/>
                  <a:pt x="13874" y="16169"/>
                </a:cubicBezTo>
                <a:cubicBezTo>
                  <a:pt x="14032" y="16330"/>
                  <a:pt x="14125" y="16574"/>
                  <a:pt x="14160" y="16903"/>
                </a:cubicBezTo>
                <a:cubicBezTo>
                  <a:pt x="14195" y="17117"/>
                  <a:pt x="14187" y="17340"/>
                  <a:pt x="14133" y="17564"/>
                </a:cubicBezTo>
                <a:cubicBezTo>
                  <a:pt x="14099" y="17696"/>
                  <a:pt x="14200" y="17805"/>
                  <a:pt x="14432" y="17893"/>
                </a:cubicBezTo>
                <a:cubicBezTo>
                  <a:pt x="14667" y="17981"/>
                  <a:pt x="14956" y="18069"/>
                  <a:pt x="15295" y="18154"/>
                </a:cubicBezTo>
                <a:cubicBezTo>
                  <a:pt x="15637" y="18236"/>
                  <a:pt x="15987" y="18342"/>
                  <a:pt x="16344" y="18468"/>
                </a:cubicBezTo>
                <a:cubicBezTo>
                  <a:pt x="16705" y="18595"/>
                  <a:pt x="16975" y="18756"/>
                  <a:pt x="17164" y="18953"/>
                </a:cubicBezTo>
                <a:cubicBezTo>
                  <a:pt x="17266" y="19050"/>
                  <a:pt x="17351" y="19232"/>
                  <a:pt x="17415" y="19511"/>
                </a:cubicBezTo>
                <a:cubicBezTo>
                  <a:pt x="17477" y="19790"/>
                  <a:pt x="17519" y="20090"/>
                  <a:pt x="17535" y="20416"/>
                </a:cubicBezTo>
                <a:cubicBezTo>
                  <a:pt x="17554" y="20727"/>
                  <a:pt x="17527" y="21000"/>
                  <a:pt x="17463" y="21241"/>
                </a:cubicBezTo>
                <a:cubicBezTo>
                  <a:pt x="17394" y="21479"/>
                  <a:pt x="17268" y="21599"/>
                  <a:pt x="17089" y="21599"/>
                </a:cubicBezTo>
                <a:lnTo>
                  <a:pt x="4496" y="21599"/>
                </a:lnTo>
                <a:cubicBezTo>
                  <a:pt x="4328" y="21599"/>
                  <a:pt x="4205" y="21479"/>
                  <a:pt x="4130" y="21241"/>
                </a:cubicBezTo>
                <a:cubicBezTo>
                  <a:pt x="4061" y="21000"/>
                  <a:pt x="4032" y="20727"/>
                  <a:pt x="4048" y="20416"/>
                </a:cubicBezTo>
                <a:cubicBezTo>
                  <a:pt x="4066" y="20090"/>
                  <a:pt x="4109" y="19790"/>
                  <a:pt x="4170" y="19511"/>
                </a:cubicBezTo>
                <a:cubicBezTo>
                  <a:pt x="4235" y="19232"/>
                  <a:pt x="4317" y="19050"/>
                  <a:pt x="4421" y="18953"/>
                </a:cubicBezTo>
                <a:cubicBezTo>
                  <a:pt x="4616" y="18768"/>
                  <a:pt x="4889" y="18606"/>
                  <a:pt x="5239" y="18474"/>
                </a:cubicBezTo>
                <a:cubicBezTo>
                  <a:pt x="5588" y="18345"/>
                  <a:pt x="5933" y="18236"/>
                  <a:pt x="6269" y="18154"/>
                </a:cubicBezTo>
                <a:cubicBezTo>
                  <a:pt x="6606" y="18069"/>
                  <a:pt x="6897" y="17984"/>
                  <a:pt x="7145" y="17901"/>
                </a:cubicBezTo>
                <a:cubicBezTo>
                  <a:pt x="7394" y="17816"/>
                  <a:pt x="7498" y="17705"/>
                  <a:pt x="7463" y="17564"/>
                </a:cubicBezTo>
                <a:cubicBezTo>
                  <a:pt x="7428" y="17432"/>
                  <a:pt x="7412" y="17311"/>
                  <a:pt x="7412" y="17205"/>
                </a:cubicBezTo>
                <a:lnTo>
                  <a:pt x="7412" y="16903"/>
                </a:lnTo>
                <a:cubicBezTo>
                  <a:pt x="7428" y="16574"/>
                  <a:pt x="7519" y="16330"/>
                  <a:pt x="7687" y="16169"/>
                </a:cubicBezTo>
                <a:cubicBezTo>
                  <a:pt x="7853" y="16010"/>
                  <a:pt x="8034" y="15866"/>
                  <a:pt x="8224" y="15728"/>
                </a:cubicBezTo>
                <a:cubicBezTo>
                  <a:pt x="8416" y="15593"/>
                  <a:pt x="8584" y="15446"/>
                  <a:pt x="8729" y="15293"/>
                </a:cubicBezTo>
                <a:cubicBezTo>
                  <a:pt x="8873" y="15140"/>
                  <a:pt x="8945" y="14900"/>
                  <a:pt x="8945" y="14571"/>
                </a:cubicBezTo>
                <a:cubicBezTo>
                  <a:pt x="8945" y="14204"/>
                  <a:pt x="8777" y="13875"/>
                  <a:pt x="8440" y="13578"/>
                </a:cubicBezTo>
                <a:cubicBezTo>
                  <a:pt x="8104" y="13281"/>
                  <a:pt x="7706" y="13090"/>
                  <a:pt x="7247" y="12996"/>
                </a:cubicBezTo>
                <a:cubicBezTo>
                  <a:pt x="6251" y="12811"/>
                  <a:pt x="5311" y="12497"/>
                  <a:pt x="4435" y="12062"/>
                </a:cubicBezTo>
                <a:cubicBezTo>
                  <a:pt x="3554" y="11628"/>
                  <a:pt x="2790" y="11128"/>
                  <a:pt x="2133" y="10570"/>
                </a:cubicBezTo>
                <a:cubicBezTo>
                  <a:pt x="1479" y="10012"/>
                  <a:pt x="958" y="9416"/>
                  <a:pt x="574" y="8781"/>
                </a:cubicBezTo>
                <a:cubicBezTo>
                  <a:pt x="189" y="8153"/>
                  <a:pt x="0" y="7542"/>
                  <a:pt x="0" y="6949"/>
                </a:cubicBezTo>
                <a:lnTo>
                  <a:pt x="0" y="4320"/>
                </a:lnTo>
                <a:cubicBezTo>
                  <a:pt x="0" y="4009"/>
                  <a:pt x="93" y="3756"/>
                  <a:pt x="285" y="3553"/>
                </a:cubicBezTo>
                <a:cubicBezTo>
                  <a:pt x="475" y="3354"/>
                  <a:pt x="712" y="3254"/>
                  <a:pt x="998" y="3254"/>
                </a:cubicBezTo>
                <a:lnTo>
                  <a:pt x="5124" y="3254"/>
                </a:lnTo>
                <a:cubicBezTo>
                  <a:pt x="5108" y="3139"/>
                  <a:pt x="5097" y="3025"/>
                  <a:pt x="5097" y="2901"/>
                </a:cubicBezTo>
                <a:lnTo>
                  <a:pt x="5097" y="2564"/>
                </a:lnTo>
                <a:lnTo>
                  <a:pt x="5097" y="2505"/>
                </a:lnTo>
                <a:cubicBezTo>
                  <a:pt x="5097" y="2005"/>
                  <a:pt x="5118" y="1594"/>
                  <a:pt x="5156" y="1265"/>
                </a:cubicBezTo>
                <a:cubicBezTo>
                  <a:pt x="5193" y="939"/>
                  <a:pt x="5260" y="684"/>
                  <a:pt x="5353" y="499"/>
                </a:cubicBezTo>
                <a:cubicBezTo>
                  <a:pt x="5444" y="320"/>
                  <a:pt x="5580" y="187"/>
                  <a:pt x="5754" y="111"/>
                </a:cubicBezTo>
                <a:cubicBezTo>
                  <a:pt x="5928" y="38"/>
                  <a:pt x="6165" y="0"/>
                  <a:pt x="6464" y="0"/>
                </a:cubicBezTo>
                <a:lnTo>
                  <a:pt x="15132" y="0"/>
                </a:lnTo>
                <a:cubicBezTo>
                  <a:pt x="15410" y="0"/>
                  <a:pt x="15645" y="38"/>
                  <a:pt x="15829" y="111"/>
                </a:cubicBezTo>
                <a:cubicBezTo>
                  <a:pt x="16011" y="187"/>
                  <a:pt x="16149" y="320"/>
                  <a:pt x="16243" y="499"/>
                </a:cubicBezTo>
                <a:cubicBezTo>
                  <a:pt x="16336" y="684"/>
                  <a:pt x="16403" y="939"/>
                  <a:pt x="16435" y="1265"/>
                </a:cubicBezTo>
                <a:cubicBezTo>
                  <a:pt x="16470" y="1594"/>
                  <a:pt x="16486" y="2006"/>
                  <a:pt x="16486" y="2505"/>
                </a:cubicBezTo>
                <a:lnTo>
                  <a:pt x="16486" y="2863"/>
                </a:lnTo>
                <a:cubicBezTo>
                  <a:pt x="16486" y="2989"/>
                  <a:pt x="16478" y="3119"/>
                  <a:pt x="16459" y="3251"/>
                </a:cubicBezTo>
                <a:lnTo>
                  <a:pt x="20603" y="3251"/>
                </a:lnTo>
                <a:cubicBezTo>
                  <a:pt x="20884" y="3251"/>
                  <a:pt x="21119" y="3351"/>
                  <a:pt x="21314" y="3550"/>
                </a:cubicBezTo>
                <a:cubicBezTo>
                  <a:pt x="21503" y="3753"/>
                  <a:pt x="21599" y="4006"/>
                  <a:pt x="21599" y="4317"/>
                </a:cubicBezTo>
                <a:lnTo>
                  <a:pt x="21599" y="6949"/>
                </a:lnTo>
                <a:close/>
                <a:moveTo>
                  <a:pt x="6283" y="10550"/>
                </a:moveTo>
                <a:cubicBezTo>
                  <a:pt x="6072" y="9798"/>
                  <a:pt x="5882" y="8978"/>
                  <a:pt x="5714" y="8082"/>
                </a:cubicBezTo>
                <a:cubicBezTo>
                  <a:pt x="5548" y="7189"/>
                  <a:pt x="5407" y="6299"/>
                  <a:pt x="5287" y="5415"/>
                </a:cubicBezTo>
                <a:lnTo>
                  <a:pt x="1962" y="5415"/>
                </a:lnTo>
                <a:lnTo>
                  <a:pt x="1962" y="6949"/>
                </a:lnTo>
                <a:cubicBezTo>
                  <a:pt x="1962" y="7137"/>
                  <a:pt x="2064" y="7389"/>
                  <a:pt x="2264" y="7709"/>
                </a:cubicBezTo>
                <a:cubicBezTo>
                  <a:pt x="2462" y="8029"/>
                  <a:pt x="2753" y="8358"/>
                  <a:pt x="3126" y="8699"/>
                </a:cubicBezTo>
                <a:cubicBezTo>
                  <a:pt x="3500" y="9040"/>
                  <a:pt x="3954" y="9381"/>
                  <a:pt x="4488" y="9707"/>
                </a:cubicBezTo>
                <a:cubicBezTo>
                  <a:pt x="5022" y="10033"/>
                  <a:pt x="5618" y="10315"/>
                  <a:pt x="6283" y="10550"/>
                </a:cubicBezTo>
                <a:moveTo>
                  <a:pt x="19629" y="5415"/>
                </a:moveTo>
                <a:lnTo>
                  <a:pt x="16280" y="5415"/>
                </a:lnTo>
                <a:cubicBezTo>
                  <a:pt x="16179" y="6299"/>
                  <a:pt x="16043" y="7189"/>
                  <a:pt x="15877" y="8082"/>
                </a:cubicBezTo>
                <a:cubicBezTo>
                  <a:pt x="15712" y="8978"/>
                  <a:pt x="15522" y="9798"/>
                  <a:pt x="15308" y="10550"/>
                </a:cubicBezTo>
                <a:cubicBezTo>
                  <a:pt x="15973" y="10315"/>
                  <a:pt x="16574" y="10033"/>
                  <a:pt x="17105" y="9707"/>
                </a:cubicBezTo>
                <a:cubicBezTo>
                  <a:pt x="17637" y="9381"/>
                  <a:pt x="18091" y="9040"/>
                  <a:pt x="18467" y="8699"/>
                </a:cubicBezTo>
                <a:cubicBezTo>
                  <a:pt x="18844" y="8358"/>
                  <a:pt x="19130" y="8029"/>
                  <a:pt x="19330" y="7709"/>
                </a:cubicBezTo>
                <a:cubicBezTo>
                  <a:pt x="19530" y="7389"/>
                  <a:pt x="19629" y="7137"/>
                  <a:pt x="19629" y="6949"/>
                </a:cubicBezTo>
                <a:lnTo>
                  <a:pt x="19629" y="54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092" tIns="38092" rIns="38092" bIns="38092" anchor="ctr"/>
          <a:lstStyle/>
          <a:p>
            <a:pPr defTabSz="342265">
              <a:defRPr/>
            </a:pPr>
            <a:endParaRPr lang="es-ES" sz="2000" dirty="0">
              <a:solidFill>
                <a:srgbClr val="AE633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思源宋体 Heavy" panose="02020900000000000000" pitchFamily="18" charset="-122"/>
              <a:ea typeface="思源宋体 Heavy" panose="02020900000000000000" pitchFamily="18" charset="-122"/>
              <a:cs typeface="Gill Sans" charset="0"/>
              <a:sym typeface="Gill Sans" charset="0"/>
            </a:endParaRPr>
          </a:p>
        </p:txBody>
      </p:sp>
      <p:sp>
        <p:nvSpPr>
          <p:cNvPr id="15" name="出自【趣你的PPT】(微信:qunideppt)：最优质的PPT资源库"/>
          <p:cNvSpPr/>
          <p:nvPr/>
        </p:nvSpPr>
        <p:spPr>
          <a:xfrm>
            <a:off x="1097756" y="3398791"/>
            <a:ext cx="881326" cy="881326"/>
          </a:xfrm>
          <a:prstGeom prst="ellipse">
            <a:avLst/>
          </a:prstGeom>
          <a:solidFill>
            <a:srgbClr val="D0A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00" dirty="0">
              <a:solidFill>
                <a:srgbClr val="AE6339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6" name="出自【趣你的PPT】(微信:qunideppt)：最优质的PPT资源库"/>
          <p:cNvSpPr>
            <a:spLocks noChangeAspect="1" noChangeArrowheads="1"/>
          </p:cNvSpPr>
          <p:nvPr/>
        </p:nvSpPr>
        <p:spPr bwMode="auto">
          <a:xfrm>
            <a:off x="1363459" y="3630053"/>
            <a:ext cx="349920" cy="418802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1400" dirty="0">
              <a:solidFill>
                <a:srgbClr val="AE6339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9" name="TextBox 13"/>
          <p:cNvSpPr txBox="1"/>
          <p:nvPr/>
        </p:nvSpPr>
        <p:spPr>
          <a:xfrm>
            <a:off x="2209894" y="1576578"/>
            <a:ext cx="7466766" cy="89255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rPr>
              <a:t>内幕交易的危害</a:t>
            </a:r>
            <a:endParaRPr lang="en-US" altLang="zh-CN" b="1" dirty="0">
              <a:solidFill>
                <a:srgbClr val="2E3F55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rPr>
              <a:t>碳排放权内幕交易属于一种</a:t>
            </a:r>
            <a:r>
              <a:rPr lang="zh-CN" altLang="en-US" sz="1400" b="1" dirty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rPr>
              <a:t>不</a:t>
            </a:r>
            <a:r>
              <a:rPr lang="zh-CN" altLang="en-US" sz="1400" b="1" dirty="0" smtClean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rPr>
              <a:t>正当竞争</a:t>
            </a:r>
            <a:r>
              <a:rPr lang="zh-CN" altLang="en-US" sz="1400" b="1" dirty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rPr>
              <a:t>行为</a:t>
            </a:r>
            <a:r>
              <a:rPr lang="zh-CN" altLang="en-US" sz="1400" dirty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rPr>
              <a:t>，并以公平竞争为价值</a:t>
            </a:r>
            <a:r>
              <a:rPr lang="zh-CN" altLang="en-US" sz="1400" dirty="0" smtClean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rPr>
              <a:t>目标。其最</a:t>
            </a:r>
            <a:r>
              <a:rPr lang="zh-CN" altLang="en-US" sz="1400" dirty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rPr>
              <a:t>基本的危害是</a:t>
            </a:r>
            <a:r>
              <a:rPr lang="zh-CN" altLang="en-US" sz="1400" b="1" dirty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rPr>
              <a:t>破坏市场</a:t>
            </a:r>
            <a:r>
              <a:rPr lang="zh-CN" altLang="en-US" sz="1400" b="1" dirty="0" smtClean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rPr>
              <a:t>公平性。</a:t>
            </a:r>
            <a:endParaRPr lang="en-US" altLang="zh-CN" sz="1400" b="1" dirty="0">
              <a:solidFill>
                <a:srgbClr val="2E3F55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2209893" y="3398791"/>
            <a:ext cx="7173804" cy="14957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rPr>
              <a:t>规制</a:t>
            </a:r>
            <a:r>
              <a:rPr lang="zh-CN" altLang="en-US" b="1" dirty="0" smtClean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rPr>
              <a:t>的价值基础</a:t>
            </a:r>
            <a:endParaRPr lang="en-US" altLang="zh-CN" b="1" dirty="0">
              <a:solidFill>
                <a:srgbClr val="2E3F55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rPr>
              <a:t>应当</a:t>
            </a:r>
            <a:r>
              <a:rPr lang="zh-CN" altLang="en-US" sz="1400" dirty="0" smtClean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rPr>
              <a:t>考虑</a:t>
            </a:r>
            <a:r>
              <a:rPr lang="zh-CN" altLang="en-US" sz="1400" dirty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rPr>
              <a:t>将</a:t>
            </a:r>
            <a:r>
              <a:rPr lang="zh-CN" altLang="en-US" sz="1400" b="1" dirty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rPr>
              <a:t>内幕交易</a:t>
            </a:r>
            <a:r>
              <a:rPr lang="zh-CN" altLang="en-US" sz="1400" dirty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rPr>
              <a:t>统一定性为</a:t>
            </a:r>
            <a:r>
              <a:rPr lang="zh-CN" altLang="en-US" sz="1600" b="1" dirty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rPr>
              <a:t>滥用信息优势</a:t>
            </a:r>
            <a:r>
              <a:rPr lang="zh-CN" altLang="en-US" sz="1400" dirty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rPr>
              <a:t>的</a:t>
            </a:r>
            <a:r>
              <a:rPr lang="zh-CN" altLang="en-US" sz="1400" b="1" dirty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rPr>
              <a:t>不公平竞争</a:t>
            </a:r>
            <a:r>
              <a:rPr lang="zh-CN" altLang="en-US" sz="1400" b="1" dirty="0" smtClean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rPr>
              <a:t>行为</a:t>
            </a:r>
            <a:r>
              <a:rPr lang="zh-CN" altLang="en-US" sz="1400" dirty="0" smtClean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rPr>
              <a:t>，如此</a:t>
            </a:r>
            <a:r>
              <a:rPr lang="zh-CN" altLang="en-US" sz="1400" dirty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rPr>
              <a:t>定性符合其行为在诸多市场的</a:t>
            </a:r>
            <a:r>
              <a:rPr lang="zh-CN" altLang="en-US" sz="1400" dirty="0" smtClean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rPr>
              <a:t>本质。</a:t>
            </a:r>
            <a:endParaRPr lang="en-US" altLang="zh-CN" sz="1400" dirty="0" smtClean="0">
              <a:solidFill>
                <a:srgbClr val="2E3F55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rPr>
              <a:t>以公平竞争为价值目标重在赋予内幕交易“</a:t>
            </a:r>
            <a:r>
              <a:rPr lang="zh-CN" altLang="en-US" sz="1400" dirty="0" smtClean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rPr>
              <a:t>不当</a:t>
            </a:r>
            <a:r>
              <a:rPr lang="zh-CN" altLang="en-US" sz="1400" dirty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rPr>
              <a:t>取用信息优势”的反竞争维度，并非要技术性地</a:t>
            </a:r>
            <a:r>
              <a:rPr lang="zh-CN" altLang="en-US" sz="1400" dirty="0" smtClean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rPr>
              <a:t>引进竞争</a:t>
            </a:r>
            <a:r>
              <a:rPr lang="zh-CN" altLang="en-US" sz="1400" dirty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rPr>
              <a:t>法的规制</a:t>
            </a:r>
            <a:r>
              <a:rPr lang="zh-CN" altLang="en-US" sz="1400" dirty="0" smtClean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rPr>
              <a:t>手段</a:t>
            </a:r>
            <a:endParaRPr lang="en-US" altLang="zh-CN" sz="1400" dirty="0">
              <a:solidFill>
                <a:srgbClr val="2E3F55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5" name="任意多边形: 形状 25"/>
          <p:cNvSpPr/>
          <p:nvPr/>
        </p:nvSpPr>
        <p:spPr>
          <a:xfrm flipH="1">
            <a:off x="1382817" y="6530831"/>
            <a:ext cx="7766446" cy="327169"/>
          </a:xfrm>
          <a:custGeom>
            <a:avLst/>
            <a:gdLst>
              <a:gd name="connsiteX0" fmla="*/ 2552410 w 7766446"/>
              <a:gd name="connsiteY0" fmla="*/ 217 h 327169"/>
              <a:gd name="connsiteX1" fmla="*/ 4402755 w 7766446"/>
              <a:gd name="connsiteY1" fmla="*/ 93489 h 327169"/>
              <a:gd name="connsiteX2" fmla="*/ 5784515 w 7766446"/>
              <a:gd name="connsiteY2" fmla="*/ 144289 h 327169"/>
              <a:gd name="connsiteX3" fmla="*/ 6861475 w 7766446"/>
              <a:gd name="connsiteY3" fmla="*/ 32529 h 327169"/>
              <a:gd name="connsiteX4" fmla="*/ 7636175 w 7766446"/>
              <a:gd name="connsiteY4" fmla="*/ 271289 h 327169"/>
              <a:gd name="connsiteX5" fmla="*/ 7766446 w 7766446"/>
              <a:gd name="connsiteY5" fmla="*/ 327169 h 327169"/>
              <a:gd name="connsiteX6" fmla="*/ 0 w 7766446"/>
              <a:gd name="connsiteY6" fmla="*/ 327169 h 327169"/>
              <a:gd name="connsiteX7" fmla="*/ 32753 w 7766446"/>
              <a:gd name="connsiteY7" fmla="*/ 318531 h 327169"/>
              <a:gd name="connsiteX8" fmla="*/ 2045635 w 7766446"/>
              <a:gd name="connsiteY8" fmla="*/ 12209 h 327169"/>
              <a:gd name="connsiteX9" fmla="*/ 2552410 w 7766446"/>
              <a:gd name="connsiteY9" fmla="*/ 217 h 32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66446" h="327169">
                <a:moveTo>
                  <a:pt x="2552410" y="217"/>
                </a:moveTo>
                <a:cubicBezTo>
                  <a:pt x="3360905" y="5178"/>
                  <a:pt x="4402755" y="93489"/>
                  <a:pt x="4402755" y="93489"/>
                </a:cubicBezTo>
                <a:cubicBezTo>
                  <a:pt x="5025902" y="115502"/>
                  <a:pt x="5374728" y="154449"/>
                  <a:pt x="5784515" y="144289"/>
                </a:cubicBezTo>
                <a:cubicBezTo>
                  <a:pt x="6194302" y="134129"/>
                  <a:pt x="6456768" y="-43671"/>
                  <a:pt x="6861475" y="32529"/>
                </a:cubicBezTo>
                <a:cubicBezTo>
                  <a:pt x="7063828" y="70629"/>
                  <a:pt x="7366512" y="163339"/>
                  <a:pt x="7636175" y="271289"/>
                </a:cubicBezTo>
                <a:lnTo>
                  <a:pt x="7766446" y="327169"/>
                </a:lnTo>
                <a:lnTo>
                  <a:pt x="0" y="327169"/>
                </a:lnTo>
                <a:lnTo>
                  <a:pt x="32753" y="318531"/>
                </a:lnTo>
                <a:cubicBezTo>
                  <a:pt x="557413" y="186940"/>
                  <a:pt x="1412752" y="54860"/>
                  <a:pt x="2045635" y="12209"/>
                </a:cubicBezTo>
                <a:cubicBezTo>
                  <a:pt x="2191685" y="2367"/>
                  <a:pt x="2365834" y="-927"/>
                  <a:pt x="2552410" y="217"/>
                </a:cubicBezTo>
                <a:close/>
              </a:path>
            </a:pathLst>
          </a:custGeom>
          <a:solidFill>
            <a:srgbClr val="D4B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785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78" y="2665557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1590" y="3444238"/>
            <a:ext cx="1357447" cy="0"/>
          </a:xfrm>
          <a:prstGeom prst="line">
            <a:avLst/>
          </a:prstGeom>
          <a:ln w="28575">
            <a:solidFill>
              <a:srgbClr val="2E3F55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2000410" y="2665557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0832375" y="3444238"/>
            <a:ext cx="1357447" cy="0"/>
          </a:xfrm>
          <a:prstGeom prst="line">
            <a:avLst/>
          </a:prstGeom>
          <a:ln w="28575">
            <a:solidFill>
              <a:srgbClr val="2E3F55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431177" y="627017"/>
            <a:ext cx="5207726" cy="4943937"/>
            <a:chOff x="3431177" y="627017"/>
            <a:chExt cx="5207726" cy="4943937"/>
          </a:xfrm>
        </p:grpSpPr>
        <p:sp>
          <p:nvSpPr>
            <p:cNvPr id="17" name="椭圆 16"/>
            <p:cNvSpPr/>
            <p:nvPr/>
          </p:nvSpPr>
          <p:spPr>
            <a:xfrm>
              <a:off x="4007031" y="1287045"/>
              <a:ext cx="4177938" cy="4283909"/>
            </a:xfrm>
            <a:prstGeom prst="ellipse">
              <a:avLst/>
            </a:prstGeom>
            <a:noFill/>
            <a:ln w="38100">
              <a:gradFill>
                <a:gsLst>
                  <a:gs pos="100000">
                    <a:srgbClr val="AE6339"/>
                  </a:gs>
                  <a:gs pos="65000">
                    <a:srgbClr val="EFE6D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" name="矩形 17"/>
            <p:cNvSpPr/>
            <p:nvPr/>
          </p:nvSpPr>
          <p:spPr>
            <a:xfrm>
              <a:off x="3431177" y="627017"/>
              <a:ext cx="5207726" cy="28019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342067" y="1775320"/>
              <a:ext cx="3682437" cy="3307361"/>
              <a:chOff x="4342067" y="1775320"/>
              <a:chExt cx="3682437" cy="3307361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489269" y="1775320"/>
                <a:ext cx="3213463" cy="3307361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Circle">
                  <a:avLst/>
                </a:prstTxWarp>
                <a:spAutoFit/>
              </a:bodyPr>
              <a:lstStyle/>
              <a:p>
                <a:r>
                  <a:rPr lang="en-US" altLang="zh-CN" sz="4000" b="1" dirty="0">
                    <a:solidFill>
                      <a:srgbClr val="AE633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PRESENTATION </a:t>
                </a:r>
                <a:endParaRPr lang="zh-CN" altLang="en-US" sz="4000" b="1" dirty="0">
                  <a:solidFill>
                    <a:srgbClr val="AE63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4342067" y="3030396"/>
                <a:ext cx="3682437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AE633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03</a:t>
                </a:r>
              </a:p>
              <a:p>
                <a:pPr algn="ctr"/>
                <a:r>
                  <a:rPr lang="zh-CN" altLang="en-US" sz="3600" b="1" dirty="0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rPr>
                  <a:t>内幕信息中心论</a:t>
                </a:r>
              </a:p>
            </p:txBody>
          </p:sp>
        </p:grpSp>
      </p:grpSp>
      <p:sp>
        <p:nvSpPr>
          <p:cNvPr id="20" name="矩形 19"/>
          <p:cNvSpPr/>
          <p:nvPr/>
        </p:nvSpPr>
        <p:spPr>
          <a:xfrm rot="5400000">
            <a:off x="6001293" y="5999852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5400000">
            <a:off x="5940334" y="-677622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226483" y="432659"/>
            <a:ext cx="10406500" cy="4985980"/>
            <a:chOff x="1069956" y="675684"/>
            <a:chExt cx="7406250" cy="3548496"/>
          </a:xfrm>
        </p:grpSpPr>
        <p:grpSp>
          <p:nvGrpSpPr>
            <p:cNvPr id="5" name="组合 4"/>
            <p:cNvGrpSpPr/>
            <p:nvPr/>
          </p:nvGrpSpPr>
          <p:grpSpPr>
            <a:xfrm>
              <a:off x="5988347" y="1275606"/>
              <a:ext cx="2487859" cy="2785901"/>
              <a:chOff x="4429919" y="1946660"/>
              <a:chExt cx="3998912" cy="4477977"/>
            </a:xfrm>
          </p:grpSpPr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>
                <a:off x="7728878" y="4537059"/>
                <a:ext cx="699953" cy="263917"/>
              </a:xfrm>
              <a:prstGeom prst="rect">
                <a:avLst/>
              </a:prstGeom>
              <a:solidFill>
                <a:srgbClr val="D4B5B2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E6339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endParaRPr>
              </a:p>
            </p:txBody>
          </p:sp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728878" y="2649481"/>
                <a:ext cx="699953" cy="261049"/>
              </a:xfrm>
              <a:prstGeom prst="rect">
                <a:avLst/>
              </a:prstGeom>
              <a:solidFill>
                <a:srgbClr val="D4B5B2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E6339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endParaRPr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4429919" y="1946660"/>
                <a:ext cx="3998912" cy="702823"/>
              </a:xfrm>
              <a:custGeom>
                <a:avLst/>
                <a:gdLst>
                  <a:gd name="T0" fmla="*/ 0 w 1394"/>
                  <a:gd name="T1" fmla="*/ 0 h 245"/>
                  <a:gd name="T2" fmla="*/ 1150 w 1394"/>
                  <a:gd name="T3" fmla="*/ 0 h 245"/>
                  <a:gd name="T4" fmla="*/ 1394 w 1394"/>
                  <a:gd name="T5" fmla="*/ 245 h 245"/>
                  <a:gd name="T6" fmla="*/ 241 w 1394"/>
                  <a:gd name="T7" fmla="*/ 245 h 245"/>
                  <a:gd name="T8" fmla="*/ 0 w 1394"/>
                  <a:gd name="T9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4" h="245">
                    <a:moveTo>
                      <a:pt x="0" y="0"/>
                    </a:moveTo>
                    <a:lnTo>
                      <a:pt x="1150" y="0"/>
                    </a:lnTo>
                    <a:lnTo>
                      <a:pt x="1394" y="245"/>
                    </a:lnTo>
                    <a:lnTo>
                      <a:pt x="241" y="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A79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2000" kern="0">
                  <a:solidFill>
                    <a:srgbClr val="AE6339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endParaRPr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4429919" y="3601876"/>
                <a:ext cx="691348" cy="238100"/>
              </a:xfrm>
              <a:prstGeom prst="rect">
                <a:avLst/>
              </a:prstGeom>
              <a:solidFill>
                <a:srgbClr val="D4B5B2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E6339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4429919" y="3834238"/>
                <a:ext cx="3998912" cy="702823"/>
              </a:xfrm>
              <a:custGeom>
                <a:avLst/>
                <a:gdLst>
                  <a:gd name="T0" fmla="*/ 0 w 1394"/>
                  <a:gd name="T1" fmla="*/ 0 h 245"/>
                  <a:gd name="T2" fmla="*/ 1150 w 1394"/>
                  <a:gd name="T3" fmla="*/ 0 h 245"/>
                  <a:gd name="T4" fmla="*/ 1394 w 1394"/>
                  <a:gd name="T5" fmla="*/ 245 h 245"/>
                  <a:gd name="T6" fmla="*/ 241 w 1394"/>
                  <a:gd name="T7" fmla="*/ 245 h 245"/>
                  <a:gd name="T8" fmla="*/ 0 w 1394"/>
                  <a:gd name="T9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4" h="245">
                    <a:moveTo>
                      <a:pt x="0" y="0"/>
                    </a:moveTo>
                    <a:lnTo>
                      <a:pt x="1150" y="0"/>
                    </a:lnTo>
                    <a:lnTo>
                      <a:pt x="1394" y="245"/>
                    </a:lnTo>
                    <a:lnTo>
                      <a:pt x="241" y="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A79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2000" kern="0">
                  <a:solidFill>
                    <a:srgbClr val="AE6339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4429919" y="5489454"/>
                <a:ext cx="691348" cy="246705"/>
              </a:xfrm>
              <a:prstGeom prst="rect">
                <a:avLst/>
              </a:prstGeom>
              <a:solidFill>
                <a:srgbClr val="D4B5B2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E6339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4429919" y="5730421"/>
                <a:ext cx="3597300" cy="694216"/>
              </a:xfrm>
              <a:custGeom>
                <a:avLst/>
                <a:gdLst>
                  <a:gd name="T0" fmla="*/ 0 w 1254"/>
                  <a:gd name="T1" fmla="*/ 0 h 242"/>
                  <a:gd name="T2" fmla="*/ 1254 w 1254"/>
                  <a:gd name="T3" fmla="*/ 0 h 242"/>
                  <a:gd name="T4" fmla="*/ 1254 w 1254"/>
                  <a:gd name="T5" fmla="*/ 242 h 242"/>
                  <a:gd name="T6" fmla="*/ 241 w 1254"/>
                  <a:gd name="T7" fmla="*/ 242 h 242"/>
                  <a:gd name="T8" fmla="*/ 0 w 1254"/>
                  <a:gd name="T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4" h="242">
                    <a:moveTo>
                      <a:pt x="0" y="0"/>
                    </a:moveTo>
                    <a:lnTo>
                      <a:pt x="1254" y="0"/>
                    </a:lnTo>
                    <a:lnTo>
                      <a:pt x="1254" y="242"/>
                    </a:lnTo>
                    <a:lnTo>
                      <a:pt x="241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A79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2000" kern="0">
                  <a:solidFill>
                    <a:srgbClr val="AE6339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endParaRPr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4429919" y="2899055"/>
                <a:ext cx="3998912" cy="702823"/>
              </a:xfrm>
              <a:custGeom>
                <a:avLst/>
                <a:gdLst>
                  <a:gd name="T0" fmla="*/ 241 w 1394"/>
                  <a:gd name="T1" fmla="*/ 0 h 245"/>
                  <a:gd name="T2" fmla="*/ 1394 w 1394"/>
                  <a:gd name="T3" fmla="*/ 0 h 245"/>
                  <a:gd name="T4" fmla="*/ 1150 w 1394"/>
                  <a:gd name="T5" fmla="*/ 245 h 245"/>
                  <a:gd name="T6" fmla="*/ 0 w 1394"/>
                  <a:gd name="T7" fmla="*/ 245 h 245"/>
                  <a:gd name="T8" fmla="*/ 241 w 1394"/>
                  <a:gd name="T9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4" h="245">
                    <a:moveTo>
                      <a:pt x="241" y="0"/>
                    </a:moveTo>
                    <a:lnTo>
                      <a:pt x="1394" y="0"/>
                    </a:lnTo>
                    <a:lnTo>
                      <a:pt x="1150" y="245"/>
                    </a:lnTo>
                    <a:lnTo>
                      <a:pt x="0" y="245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D0A79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2000" kern="0">
                  <a:solidFill>
                    <a:srgbClr val="AE6339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 bwMode="auto">
              <a:xfrm>
                <a:off x="4429919" y="4789501"/>
                <a:ext cx="3998912" cy="699953"/>
              </a:xfrm>
              <a:custGeom>
                <a:avLst/>
                <a:gdLst>
                  <a:gd name="T0" fmla="*/ 241 w 1394"/>
                  <a:gd name="T1" fmla="*/ 0 h 244"/>
                  <a:gd name="T2" fmla="*/ 1394 w 1394"/>
                  <a:gd name="T3" fmla="*/ 0 h 244"/>
                  <a:gd name="T4" fmla="*/ 1150 w 1394"/>
                  <a:gd name="T5" fmla="*/ 244 h 244"/>
                  <a:gd name="T6" fmla="*/ 0 w 1394"/>
                  <a:gd name="T7" fmla="*/ 244 h 244"/>
                  <a:gd name="T8" fmla="*/ 241 w 1394"/>
                  <a:gd name="T9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4" h="244">
                    <a:moveTo>
                      <a:pt x="241" y="0"/>
                    </a:moveTo>
                    <a:lnTo>
                      <a:pt x="1394" y="0"/>
                    </a:lnTo>
                    <a:lnTo>
                      <a:pt x="1150" y="244"/>
                    </a:lnTo>
                    <a:lnTo>
                      <a:pt x="0" y="244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D0A79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2000" kern="0">
                  <a:solidFill>
                    <a:srgbClr val="AE6339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endParaRPr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5238881" y="5856642"/>
                <a:ext cx="763063" cy="441774"/>
                <a:chOff x="5238881" y="5604205"/>
                <a:chExt cx="763063" cy="441774"/>
              </a:xfrm>
            </p:grpSpPr>
            <p:sp>
              <p:nvSpPr>
                <p:cNvPr id="42" name="Freeform 79"/>
                <p:cNvSpPr/>
                <p:nvPr/>
              </p:nvSpPr>
              <p:spPr bwMode="auto">
                <a:xfrm>
                  <a:off x="5238881" y="5652973"/>
                  <a:ext cx="203676" cy="344239"/>
                </a:xfrm>
                <a:custGeom>
                  <a:avLst/>
                  <a:gdLst>
                    <a:gd name="T0" fmla="*/ 61 w 71"/>
                    <a:gd name="T1" fmla="*/ 0 h 120"/>
                    <a:gd name="T2" fmla="*/ 65 w 71"/>
                    <a:gd name="T3" fmla="*/ 0 h 120"/>
                    <a:gd name="T4" fmla="*/ 67 w 71"/>
                    <a:gd name="T5" fmla="*/ 2 h 120"/>
                    <a:gd name="T6" fmla="*/ 71 w 71"/>
                    <a:gd name="T7" fmla="*/ 6 h 120"/>
                    <a:gd name="T8" fmla="*/ 71 w 71"/>
                    <a:gd name="T9" fmla="*/ 10 h 120"/>
                    <a:gd name="T10" fmla="*/ 71 w 71"/>
                    <a:gd name="T11" fmla="*/ 14 h 120"/>
                    <a:gd name="T12" fmla="*/ 67 w 71"/>
                    <a:gd name="T13" fmla="*/ 18 h 120"/>
                    <a:gd name="T14" fmla="*/ 26 w 71"/>
                    <a:gd name="T15" fmla="*/ 61 h 120"/>
                    <a:gd name="T16" fmla="*/ 67 w 71"/>
                    <a:gd name="T17" fmla="*/ 102 h 120"/>
                    <a:gd name="T18" fmla="*/ 71 w 71"/>
                    <a:gd name="T19" fmla="*/ 106 h 120"/>
                    <a:gd name="T20" fmla="*/ 71 w 71"/>
                    <a:gd name="T21" fmla="*/ 110 h 120"/>
                    <a:gd name="T22" fmla="*/ 71 w 71"/>
                    <a:gd name="T23" fmla="*/ 114 h 120"/>
                    <a:gd name="T24" fmla="*/ 67 w 71"/>
                    <a:gd name="T25" fmla="*/ 118 h 120"/>
                    <a:gd name="T26" fmla="*/ 61 w 71"/>
                    <a:gd name="T27" fmla="*/ 120 h 120"/>
                    <a:gd name="T28" fmla="*/ 53 w 71"/>
                    <a:gd name="T29" fmla="*/ 118 h 120"/>
                    <a:gd name="T30" fmla="*/ 4 w 71"/>
                    <a:gd name="T31" fmla="*/ 67 h 120"/>
                    <a:gd name="T32" fmla="*/ 0 w 71"/>
                    <a:gd name="T33" fmla="*/ 61 h 120"/>
                    <a:gd name="T34" fmla="*/ 4 w 71"/>
                    <a:gd name="T35" fmla="*/ 53 h 120"/>
                    <a:gd name="T36" fmla="*/ 53 w 71"/>
                    <a:gd name="T37" fmla="*/ 2 h 120"/>
                    <a:gd name="T38" fmla="*/ 57 w 71"/>
                    <a:gd name="T39" fmla="*/ 0 h 120"/>
                    <a:gd name="T40" fmla="*/ 61 w 71"/>
                    <a:gd name="T41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1" h="120">
                      <a:moveTo>
                        <a:pt x="61" y="0"/>
                      </a:moveTo>
                      <a:lnTo>
                        <a:pt x="65" y="0"/>
                      </a:lnTo>
                      <a:lnTo>
                        <a:pt x="67" y="2"/>
                      </a:lnTo>
                      <a:lnTo>
                        <a:pt x="71" y="6"/>
                      </a:lnTo>
                      <a:lnTo>
                        <a:pt x="71" y="10"/>
                      </a:lnTo>
                      <a:lnTo>
                        <a:pt x="71" y="14"/>
                      </a:lnTo>
                      <a:lnTo>
                        <a:pt x="67" y="18"/>
                      </a:lnTo>
                      <a:lnTo>
                        <a:pt x="26" y="61"/>
                      </a:lnTo>
                      <a:lnTo>
                        <a:pt x="67" y="102"/>
                      </a:lnTo>
                      <a:lnTo>
                        <a:pt x="71" y="106"/>
                      </a:lnTo>
                      <a:lnTo>
                        <a:pt x="71" y="110"/>
                      </a:lnTo>
                      <a:lnTo>
                        <a:pt x="71" y="114"/>
                      </a:lnTo>
                      <a:lnTo>
                        <a:pt x="67" y="118"/>
                      </a:lnTo>
                      <a:lnTo>
                        <a:pt x="61" y="120"/>
                      </a:lnTo>
                      <a:lnTo>
                        <a:pt x="53" y="118"/>
                      </a:lnTo>
                      <a:lnTo>
                        <a:pt x="4" y="67"/>
                      </a:lnTo>
                      <a:lnTo>
                        <a:pt x="0" y="61"/>
                      </a:lnTo>
                      <a:lnTo>
                        <a:pt x="4" y="53"/>
                      </a:lnTo>
                      <a:lnTo>
                        <a:pt x="53" y="2"/>
                      </a:lnTo>
                      <a:lnTo>
                        <a:pt x="57" y="0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  <p:grpSp>
              <p:nvGrpSpPr>
                <p:cNvPr id="43" name="组合 42"/>
                <p:cNvGrpSpPr/>
                <p:nvPr/>
              </p:nvGrpSpPr>
              <p:grpSpPr>
                <a:xfrm>
                  <a:off x="5557301" y="5604205"/>
                  <a:ext cx="444643" cy="441774"/>
                  <a:chOff x="5557301" y="5584126"/>
                  <a:chExt cx="444643" cy="441774"/>
                </a:xfrm>
              </p:grpSpPr>
              <p:sp>
                <p:nvSpPr>
                  <p:cNvPr id="44" name="Freeform 192"/>
                  <p:cNvSpPr>
                    <a:spLocks noEditPoints="1"/>
                  </p:cNvSpPr>
                  <p:nvPr/>
                </p:nvSpPr>
                <p:spPr bwMode="auto">
                  <a:xfrm>
                    <a:off x="5557301" y="5584126"/>
                    <a:ext cx="444643" cy="441774"/>
                  </a:xfrm>
                  <a:custGeom>
                    <a:avLst/>
                    <a:gdLst>
                      <a:gd name="T0" fmla="*/ 78 w 155"/>
                      <a:gd name="T1" fmla="*/ 10 h 154"/>
                      <a:gd name="T2" fmla="*/ 61 w 155"/>
                      <a:gd name="T3" fmla="*/ 12 h 154"/>
                      <a:gd name="T4" fmla="*/ 43 w 155"/>
                      <a:gd name="T5" fmla="*/ 18 h 154"/>
                      <a:gd name="T6" fmla="*/ 25 w 155"/>
                      <a:gd name="T7" fmla="*/ 34 h 154"/>
                      <a:gd name="T8" fmla="*/ 13 w 155"/>
                      <a:gd name="T9" fmla="*/ 55 h 154"/>
                      <a:gd name="T10" fmla="*/ 9 w 155"/>
                      <a:gd name="T11" fmla="*/ 77 h 154"/>
                      <a:gd name="T12" fmla="*/ 11 w 155"/>
                      <a:gd name="T13" fmla="*/ 95 h 154"/>
                      <a:gd name="T14" fmla="*/ 19 w 155"/>
                      <a:gd name="T15" fmla="*/ 112 h 154"/>
                      <a:gd name="T16" fmla="*/ 33 w 155"/>
                      <a:gd name="T17" fmla="*/ 130 h 154"/>
                      <a:gd name="T18" fmla="*/ 55 w 155"/>
                      <a:gd name="T19" fmla="*/ 142 h 154"/>
                      <a:gd name="T20" fmla="*/ 78 w 155"/>
                      <a:gd name="T21" fmla="*/ 146 h 154"/>
                      <a:gd name="T22" fmla="*/ 94 w 155"/>
                      <a:gd name="T23" fmla="*/ 144 h 154"/>
                      <a:gd name="T24" fmla="*/ 112 w 155"/>
                      <a:gd name="T25" fmla="*/ 138 h 154"/>
                      <a:gd name="T26" fmla="*/ 130 w 155"/>
                      <a:gd name="T27" fmla="*/ 122 h 154"/>
                      <a:gd name="T28" fmla="*/ 143 w 155"/>
                      <a:gd name="T29" fmla="*/ 101 h 154"/>
                      <a:gd name="T30" fmla="*/ 147 w 155"/>
                      <a:gd name="T31" fmla="*/ 77 h 154"/>
                      <a:gd name="T32" fmla="*/ 145 w 155"/>
                      <a:gd name="T33" fmla="*/ 61 h 154"/>
                      <a:gd name="T34" fmla="*/ 136 w 155"/>
                      <a:gd name="T35" fmla="*/ 44 h 154"/>
                      <a:gd name="T36" fmla="*/ 122 w 155"/>
                      <a:gd name="T37" fmla="*/ 24 h 154"/>
                      <a:gd name="T38" fmla="*/ 100 w 155"/>
                      <a:gd name="T39" fmla="*/ 14 h 154"/>
                      <a:gd name="T40" fmla="*/ 78 w 155"/>
                      <a:gd name="T41" fmla="*/ 10 h 154"/>
                      <a:gd name="T42" fmla="*/ 78 w 155"/>
                      <a:gd name="T43" fmla="*/ 0 h 154"/>
                      <a:gd name="T44" fmla="*/ 104 w 155"/>
                      <a:gd name="T45" fmla="*/ 6 h 154"/>
                      <a:gd name="T46" fmla="*/ 126 w 155"/>
                      <a:gd name="T47" fmla="*/ 18 h 154"/>
                      <a:gd name="T48" fmla="*/ 145 w 155"/>
                      <a:gd name="T49" fmla="*/ 40 h 154"/>
                      <a:gd name="T50" fmla="*/ 153 w 155"/>
                      <a:gd name="T51" fmla="*/ 59 h 154"/>
                      <a:gd name="T52" fmla="*/ 155 w 155"/>
                      <a:gd name="T53" fmla="*/ 77 h 154"/>
                      <a:gd name="T54" fmla="*/ 151 w 155"/>
                      <a:gd name="T55" fmla="*/ 103 h 154"/>
                      <a:gd name="T56" fmla="*/ 136 w 155"/>
                      <a:gd name="T57" fmla="*/ 128 h 154"/>
                      <a:gd name="T58" fmla="*/ 116 w 155"/>
                      <a:gd name="T59" fmla="*/ 144 h 154"/>
                      <a:gd name="T60" fmla="*/ 96 w 155"/>
                      <a:gd name="T61" fmla="*/ 152 h 154"/>
                      <a:gd name="T62" fmla="*/ 78 w 155"/>
                      <a:gd name="T63" fmla="*/ 154 h 154"/>
                      <a:gd name="T64" fmla="*/ 51 w 155"/>
                      <a:gd name="T65" fmla="*/ 150 h 154"/>
                      <a:gd name="T66" fmla="*/ 29 w 155"/>
                      <a:gd name="T67" fmla="*/ 136 h 154"/>
                      <a:gd name="T68" fmla="*/ 11 w 155"/>
                      <a:gd name="T69" fmla="*/ 116 h 154"/>
                      <a:gd name="T70" fmla="*/ 3 w 155"/>
                      <a:gd name="T71" fmla="*/ 97 h 154"/>
                      <a:gd name="T72" fmla="*/ 0 w 155"/>
                      <a:gd name="T73" fmla="*/ 77 h 154"/>
                      <a:gd name="T74" fmla="*/ 5 w 155"/>
                      <a:gd name="T75" fmla="*/ 50 h 154"/>
                      <a:gd name="T76" fmla="*/ 19 w 155"/>
                      <a:gd name="T77" fmla="*/ 28 h 154"/>
                      <a:gd name="T78" fmla="*/ 39 w 155"/>
                      <a:gd name="T79" fmla="*/ 10 h 154"/>
                      <a:gd name="T80" fmla="*/ 59 w 155"/>
                      <a:gd name="T81" fmla="*/ 4 h 154"/>
                      <a:gd name="T82" fmla="*/ 78 w 155"/>
                      <a:gd name="T83" fmla="*/ 0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55" h="154">
                        <a:moveTo>
                          <a:pt x="78" y="10"/>
                        </a:moveTo>
                        <a:lnTo>
                          <a:pt x="61" y="12"/>
                        </a:lnTo>
                        <a:lnTo>
                          <a:pt x="43" y="18"/>
                        </a:lnTo>
                        <a:lnTo>
                          <a:pt x="25" y="34"/>
                        </a:lnTo>
                        <a:lnTo>
                          <a:pt x="13" y="55"/>
                        </a:lnTo>
                        <a:lnTo>
                          <a:pt x="9" y="77"/>
                        </a:lnTo>
                        <a:lnTo>
                          <a:pt x="11" y="95"/>
                        </a:lnTo>
                        <a:lnTo>
                          <a:pt x="19" y="112"/>
                        </a:lnTo>
                        <a:lnTo>
                          <a:pt x="33" y="130"/>
                        </a:lnTo>
                        <a:lnTo>
                          <a:pt x="55" y="142"/>
                        </a:lnTo>
                        <a:lnTo>
                          <a:pt x="78" y="146"/>
                        </a:lnTo>
                        <a:lnTo>
                          <a:pt x="94" y="144"/>
                        </a:lnTo>
                        <a:lnTo>
                          <a:pt x="112" y="138"/>
                        </a:lnTo>
                        <a:lnTo>
                          <a:pt x="130" y="122"/>
                        </a:lnTo>
                        <a:lnTo>
                          <a:pt x="143" y="101"/>
                        </a:lnTo>
                        <a:lnTo>
                          <a:pt x="147" y="77"/>
                        </a:lnTo>
                        <a:lnTo>
                          <a:pt x="145" y="61"/>
                        </a:lnTo>
                        <a:lnTo>
                          <a:pt x="136" y="44"/>
                        </a:lnTo>
                        <a:lnTo>
                          <a:pt x="122" y="24"/>
                        </a:lnTo>
                        <a:lnTo>
                          <a:pt x="100" y="14"/>
                        </a:lnTo>
                        <a:lnTo>
                          <a:pt x="78" y="10"/>
                        </a:lnTo>
                        <a:close/>
                        <a:moveTo>
                          <a:pt x="78" y="0"/>
                        </a:moveTo>
                        <a:lnTo>
                          <a:pt x="104" y="6"/>
                        </a:lnTo>
                        <a:lnTo>
                          <a:pt x="126" y="18"/>
                        </a:lnTo>
                        <a:lnTo>
                          <a:pt x="145" y="40"/>
                        </a:lnTo>
                        <a:lnTo>
                          <a:pt x="153" y="59"/>
                        </a:lnTo>
                        <a:lnTo>
                          <a:pt x="155" y="77"/>
                        </a:lnTo>
                        <a:lnTo>
                          <a:pt x="151" y="103"/>
                        </a:lnTo>
                        <a:lnTo>
                          <a:pt x="136" y="128"/>
                        </a:lnTo>
                        <a:lnTo>
                          <a:pt x="116" y="144"/>
                        </a:lnTo>
                        <a:lnTo>
                          <a:pt x="96" y="152"/>
                        </a:lnTo>
                        <a:lnTo>
                          <a:pt x="78" y="154"/>
                        </a:lnTo>
                        <a:lnTo>
                          <a:pt x="51" y="150"/>
                        </a:lnTo>
                        <a:lnTo>
                          <a:pt x="29" y="136"/>
                        </a:lnTo>
                        <a:lnTo>
                          <a:pt x="11" y="116"/>
                        </a:lnTo>
                        <a:lnTo>
                          <a:pt x="3" y="97"/>
                        </a:lnTo>
                        <a:lnTo>
                          <a:pt x="0" y="77"/>
                        </a:lnTo>
                        <a:lnTo>
                          <a:pt x="5" y="50"/>
                        </a:lnTo>
                        <a:lnTo>
                          <a:pt x="19" y="28"/>
                        </a:lnTo>
                        <a:lnTo>
                          <a:pt x="39" y="10"/>
                        </a:lnTo>
                        <a:lnTo>
                          <a:pt x="59" y="4"/>
                        </a:lnTo>
                        <a:lnTo>
                          <a:pt x="78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  <p:sp>
                <p:nvSpPr>
                  <p:cNvPr id="45" name="Freeform 193"/>
                  <p:cNvSpPr/>
                  <p:nvPr/>
                </p:nvSpPr>
                <p:spPr bwMode="auto">
                  <a:xfrm>
                    <a:off x="5657705" y="5905416"/>
                    <a:ext cx="28687" cy="22949"/>
                  </a:xfrm>
                  <a:custGeom>
                    <a:avLst/>
                    <a:gdLst>
                      <a:gd name="T0" fmla="*/ 0 w 10"/>
                      <a:gd name="T1" fmla="*/ 0 h 8"/>
                      <a:gd name="T2" fmla="*/ 10 w 10"/>
                      <a:gd name="T3" fmla="*/ 8 h 8"/>
                      <a:gd name="T4" fmla="*/ 4 w 10"/>
                      <a:gd name="T5" fmla="*/ 8 h 8"/>
                      <a:gd name="T6" fmla="*/ 0 w 10"/>
                      <a:gd name="T7" fmla="*/ 8 h 8"/>
                      <a:gd name="T8" fmla="*/ 0 w 10"/>
                      <a:gd name="T9" fmla="*/ 4 h 8"/>
                      <a:gd name="T10" fmla="*/ 0 w 10"/>
                      <a:gd name="T1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0" h="8">
                        <a:moveTo>
                          <a:pt x="0" y="0"/>
                        </a:moveTo>
                        <a:lnTo>
                          <a:pt x="10" y="8"/>
                        </a:lnTo>
                        <a:lnTo>
                          <a:pt x="4" y="8"/>
                        </a:lnTo>
                        <a:lnTo>
                          <a:pt x="0" y="8"/>
                        </a:lnTo>
                        <a:lnTo>
                          <a:pt x="0" y="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  <p:sp>
                <p:nvSpPr>
                  <p:cNvPr id="46" name="Freeform 194"/>
                  <p:cNvSpPr/>
                  <p:nvPr/>
                </p:nvSpPr>
                <p:spPr bwMode="auto">
                  <a:xfrm>
                    <a:off x="5792532" y="5687397"/>
                    <a:ext cx="103272" cy="111879"/>
                  </a:xfrm>
                  <a:custGeom>
                    <a:avLst/>
                    <a:gdLst>
                      <a:gd name="T0" fmla="*/ 6 w 36"/>
                      <a:gd name="T1" fmla="*/ 0 h 39"/>
                      <a:gd name="T2" fmla="*/ 16 w 36"/>
                      <a:gd name="T3" fmla="*/ 0 h 39"/>
                      <a:gd name="T4" fmla="*/ 36 w 36"/>
                      <a:gd name="T5" fmla="*/ 21 h 39"/>
                      <a:gd name="T6" fmla="*/ 36 w 36"/>
                      <a:gd name="T7" fmla="*/ 31 h 39"/>
                      <a:gd name="T8" fmla="*/ 30 w 36"/>
                      <a:gd name="T9" fmla="*/ 39 h 39"/>
                      <a:gd name="T10" fmla="*/ 0 w 36"/>
                      <a:gd name="T11" fmla="*/ 6 h 39"/>
                      <a:gd name="T12" fmla="*/ 6 w 36"/>
                      <a:gd name="T13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6" h="39">
                        <a:moveTo>
                          <a:pt x="6" y="0"/>
                        </a:moveTo>
                        <a:lnTo>
                          <a:pt x="16" y="0"/>
                        </a:lnTo>
                        <a:lnTo>
                          <a:pt x="36" y="21"/>
                        </a:lnTo>
                        <a:lnTo>
                          <a:pt x="36" y="31"/>
                        </a:lnTo>
                        <a:lnTo>
                          <a:pt x="30" y="39"/>
                        </a:lnTo>
                        <a:lnTo>
                          <a:pt x="0" y="6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  <p:sp>
                <p:nvSpPr>
                  <p:cNvPr id="47" name="Freeform 195"/>
                  <p:cNvSpPr/>
                  <p:nvPr/>
                </p:nvSpPr>
                <p:spPr bwMode="auto">
                  <a:xfrm>
                    <a:off x="5715079" y="5747638"/>
                    <a:ext cx="123353" cy="120484"/>
                  </a:xfrm>
                  <a:custGeom>
                    <a:avLst/>
                    <a:gdLst>
                      <a:gd name="T0" fmla="*/ 35 w 43"/>
                      <a:gd name="T1" fmla="*/ 0 h 42"/>
                      <a:gd name="T2" fmla="*/ 43 w 43"/>
                      <a:gd name="T3" fmla="*/ 8 h 42"/>
                      <a:gd name="T4" fmla="*/ 8 w 43"/>
                      <a:gd name="T5" fmla="*/ 42 h 42"/>
                      <a:gd name="T6" fmla="*/ 0 w 43"/>
                      <a:gd name="T7" fmla="*/ 42 h 42"/>
                      <a:gd name="T8" fmla="*/ 0 w 43"/>
                      <a:gd name="T9" fmla="*/ 34 h 42"/>
                      <a:gd name="T10" fmla="*/ 0 w 43"/>
                      <a:gd name="T11" fmla="*/ 34 h 42"/>
                      <a:gd name="T12" fmla="*/ 35 w 43"/>
                      <a:gd name="T13" fmla="*/ 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3" h="42">
                        <a:moveTo>
                          <a:pt x="35" y="0"/>
                        </a:moveTo>
                        <a:lnTo>
                          <a:pt x="43" y="8"/>
                        </a:lnTo>
                        <a:lnTo>
                          <a:pt x="8" y="42"/>
                        </a:lnTo>
                        <a:lnTo>
                          <a:pt x="0" y="42"/>
                        </a:lnTo>
                        <a:lnTo>
                          <a:pt x="0" y="34"/>
                        </a:lnTo>
                        <a:lnTo>
                          <a:pt x="0" y="34"/>
                        </a:lnTo>
                        <a:lnTo>
                          <a:pt x="3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  <p:sp>
                <p:nvSpPr>
                  <p:cNvPr id="48" name="Freeform 196"/>
                  <p:cNvSpPr/>
                  <p:nvPr/>
                </p:nvSpPr>
                <p:spPr bwMode="auto">
                  <a:xfrm>
                    <a:off x="5680655" y="5716084"/>
                    <a:ext cx="123353" cy="123353"/>
                  </a:xfrm>
                  <a:custGeom>
                    <a:avLst/>
                    <a:gdLst>
                      <a:gd name="T0" fmla="*/ 35 w 43"/>
                      <a:gd name="T1" fmla="*/ 0 h 43"/>
                      <a:gd name="T2" fmla="*/ 43 w 43"/>
                      <a:gd name="T3" fmla="*/ 9 h 43"/>
                      <a:gd name="T4" fmla="*/ 8 w 43"/>
                      <a:gd name="T5" fmla="*/ 43 h 43"/>
                      <a:gd name="T6" fmla="*/ 8 w 43"/>
                      <a:gd name="T7" fmla="*/ 43 h 43"/>
                      <a:gd name="T8" fmla="*/ 0 w 43"/>
                      <a:gd name="T9" fmla="*/ 43 h 43"/>
                      <a:gd name="T10" fmla="*/ 0 w 43"/>
                      <a:gd name="T11" fmla="*/ 35 h 43"/>
                      <a:gd name="T12" fmla="*/ 35 w 43"/>
                      <a:gd name="T13" fmla="*/ 0 h 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3" h="43">
                        <a:moveTo>
                          <a:pt x="35" y="0"/>
                        </a:moveTo>
                        <a:lnTo>
                          <a:pt x="43" y="9"/>
                        </a:lnTo>
                        <a:lnTo>
                          <a:pt x="8" y="43"/>
                        </a:lnTo>
                        <a:lnTo>
                          <a:pt x="8" y="43"/>
                        </a:lnTo>
                        <a:lnTo>
                          <a:pt x="0" y="43"/>
                        </a:lnTo>
                        <a:lnTo>
                          <a:pt x="0" y="35"/>
                        </a:lnTo>
                        <a:lnTo>
                          <a:pt x="3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  <p:sp>
                <p:nvSpPr>
                  <p:cNvPr id="49" name="Freeform 197"/>
                  <p:cNvSpPr/>
                  <p:nvPr/>
                </p:nvSpPr>
                <p:spPr bwMode="auto">
                  <a:xfrm>
                    <a:off x="5663443" y="5833698"/>
                    <a:ext cx="86060" cy="94667"/>
                  </a:xfrm>
                  <a:custGeom>
                    <a:avLst/>
                    <a:gdLst>
                      <a:gd name="T0" fmla="*/ 2 w 30"/>
                      <a:gd name="T1" fmla="*/ 0 h 33"/>
                      <a:gd name="T2" fmla="*/ 4 w 30"/>
                      <a:gd name="T3" fmla="*/ 4 h 33"/>
                      <a:gd name="T4" fmla="*/ 12 w 30"/>
                      <a:gd name="T5" fmla="*/ 8 h 33"/>
                      <a:gd name="T6" fmla="*/ 16 w 30"/>
                      <a:gd name="T7" fmla="*/ 16 h 33"/>
                      <a:gd name="T8" fmla="*/ 24 w 30"/>
                      <a:gd name="T9" fmla="*/ 18 h 33"/>
                      <a:gd name="T10" fmla="*/ 26 w 30"/>
                      <a:gd name="T11" fmla="*/ 27 h 33"/>
                      <a:gd name="T12" fmla="*/ 30 w 30"/>
                      <a:gd name="T13" fmla="*/ 31 h 33"/>
                      <a:gd name="T14" fmla="*/ 12 w 30"/>
                      <a:gd name="T15" fmla="*/ 33 h 33"/>
                      <a:gd name="T16" fmla="*/ 0 w 30"/>
                      <a:gd name="T17" fmla="*/ 18 h 33"/>
                      <a:gd name="T18" fmla="*/ 2 w 30"/>
                      <a:gd name="T1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0" h="33">
                        <a:moveTo>
                          <a:pt x="2" y="0"/>
                        </a:moveTo>
                        <a:lnTo>
                          <a:pt x="4" y="4"/>
                        </a:lnTo>
                        <a:lnTo>
                          <a:pt x="12" y="8"/>
                        </a:lnTo>
                        <a:lnTo>
                          <a:pt x="16" y="16"/>
                        </a:lnTo>
                        <a:lnTo>
                          <a:pt x="24" y="18"/>
                        </a:lnTo>
                        <a:lnTo>
                          <a:pt x="26" y="27"/>
                        </a:lnTo>
                        <a:lnTo>
                          <a:pt x="30" y="31"/>
                        </a:lnTo>
                        <a:lnTo>
                          <a:pt x="12" y="33"/>
                        </a:lnTo>
                        <a:lnTo>
                          <a:pt x="0" y="18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  <p:sp>
                <p:nvSpPr>
                  <p:cNvPr id="50" name="Freeform 198"/>
                  <p:cNvSpPr/>
                  <p:nvPr/>
                </p:nvSpPr>
                <p:spPr bwMode="auto">
                  <a:xfrm>
                    <a:off x="5749503" y="5782062"/>
                    <a:ext cx="117616" cy="129091"/>
                  </a:xfrm>
                  <a:custGeom>
                    <a:avLst/>
                    <a:gdLst>
                      <a:gd name="T0" fmla="*/ 33 w 41"/>
                      <a:gd name="T1" fmla="*/ 0 h 45"/>
                      <a:gd name="T2" fmla="*/ 41 w 41"/>
                      <a:gd name="T3" fmla="*/ 8 h 45"/>
                      <a:gd name="T4" fmla="*/ 7 w 41"/>
                      <a:gd name="T5" fmla="*/ 45 h 45"/>
                      <a:gd name="T6" fmla="*/ 0 w 41"/>
                      <a:gd name="T7" fmla="*/ 43 h 45"/>
                      <a:gd name="T8" fmla="*/ 0 w 41"/>
                      <a:gd name="T9" fmla="*/ 34 h 45"/>
                      <a:gd name="T10" fmla="*/ 33 w 41"/>
                      <a:gd name="T11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1" h="45">
                        <a:moveTo>
                          <a:pt x="33" y="0"/>
                        </a:moveTo>
                        <a:lnTo>
                          <a:pt x="41" y="8"/>
                        </a:lnTo>
                        <a:lnTo>
                          <a:pt x="7" y="45"/>
                        </a:lnTo>
                        <a:lnTo>
                          <a:pt x="0" y="43"/>
                        </a:lnTo>
                        <a:lnTo>
                          <a:pt x="0" y="34"/>
                        </a:lnTo>
                        <a:lnTo>
                          <a:pt x="3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</p:grpSp>
          </p:grpSp>
          <p:grpSp>
            <p:nvGrpSpPr>
              <p:cNvPr id="17" name="组合 16"/>
              <p:cNvGrpSpPr/>
              <p:nvPr/>
            </p:nvGrpSpPr>
            <p:grpSpPr>
              <a:xfrm>
                <a:off x="6839593" y="4918590"/>
                <a:ext cx="745852" cy="441774"/>
                <a:chOff x="6839593" y="4666153"/>
                <a:chExt cx="745852" cy="441774"/>
              </a:xfrm>
            </p:grpSpPr>
            <p:sp>
              <p:nvSpPr>
                <p:cNvPr id="36" name="Freeform 81"/>
                <p:cNvSpPr/>
                <p:nvPr/>
              </p:nvSpPr>
              <p:spPr bwMode="auto">
                <a:xfrm>
                  <a:off x="7381769" y="4714921"/>
                  <a:ext cx="203676" cy="344239"/>
                </a:xfrm>
                <a:custGeom>
                  <a:avLst/>
                  <a:gdLst>
                    <a:gd name="T0" fmla="*/ 10 w 71"/>
                    <a:gd name="T1" fmla="*/ 0 h 120"/>
                    <a:gd name="T2" fmla="*/ 14 w 71"/>
                    <a:gd name="T3" fmla="*/ 2 h 120"/>
                    <a:gd name="T4" fmla="*/ 18 w 71"/>
                    <a:gd name="T5" fmla="*/ 4 h 120"/>
                    <a:gd name="T6" fmla="*/ 67 w 71"/>
                    <a:gd name="T7" fmla="*/ 53 h 120"/>
                    <a:gd name="T8" fmla="*/ 71 w 71"/>
                    <a:gd name="T9" fmla="*/ 61 h 120"/>
                    <a:gd name="T10" fmla="*/ 67 w 71"/>
                    <a:gd name="T11" fmla="*/ 69 h 120"/>
                    <a:gd name="T12" fmla="*/ 18 w 71"/>
                    <a:gd name="T13" fmla="*/ 118 h 120"/>
                    <a:gd name="T14" fmla="*/ 10 w 71"/>
                    <a:gd name="T15" fmla="*/ 120 h 120"/>
                    <a:gd name="T16" fmla="*/ 4 w 71"/>
                    <a:gd name="T17" fmla="*/ 118 h 120"/>
                    <a:gd name="T18" fmla="*/ 0 w 71"/>
                    <a:gd name="T19" fmla="*/ 114 h 120"/>
                    <a:gd name="T20" fmla="*/ 0 w 71"/>
                    <a:gd name="T21" fmla="*/ 110 h 120"/>
                    <a:gd name="T22" fmla="*/ 0 w 71"/>
                    <a:gd name="T23" fmla="*/ 106 h 120"/>
                    <a:gd name="T24" fmla="*/ 4 w 71"/>
                    <a:gd name="T25" fmla="*/ 104 h 120"/>
                    <a:gd name="T26" fmla="*/ 44 w 71"/>
                    <a:gd name="T27" fmla="*/ 61 h 120"/>
                    <a:gd name="T28" fmla="*/ 4 w 71"/>
                    <a:gd name="T29" fmla="*/ 18 h 120"/>
                    <a:gd name="T30" fmla="*/ 0 w 71"/>
                    <a:gd name="T31" fmla="*/ 14 h 120"/>
                    <a:gd name="T32" fmla="*/ 0 w 71"/>
                    <a:gd name="T33" fmla="*/ 10 h 120"/>
                    <a:gd name="T34" fmla="*/ 0 w 71"/>
                    <a:gd name="T35" fmla="*/ 8 h 120"/>
                    <a:gd name="T36" fmla="*/ 4 w 71"/>
                    <a:gd name="T37" fmla="*/ 4 h 120"/>
                    <a:gd name="T38" fmla="*/ 6 w 71"/>
                    <a:gd name="T39" fmla="*/ 2 h 120"/>
                    <a:gd name="T40" fmla="*/ 10 w 71"/>
                    <a:gd name="T41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1" h="120">
                      <a:moveTo>
                        <a:pt x="10" y="0"/>
                      </a:moveTo>
                      <a:lnTo>
                        <a:pt x="14" y="2"/>
                      </a:lnTo>
                      <a:lnTo>
                        <a:pt x="18" y="4"/>
                      </a:lnTo>
                      <a:lnTo>
                        <a:pt x="67" y="53"/>
                      </a:lnTo>
                      <a:lnTo>
                        <a:pt x="71" y="61"/>
                      </a:lnTo>
                      <a:lnTo>
                        <a:pt x="67" y="69"/>
                      </a:lnTo>
                      <a:lnTo>
                        <a:pt x="18" y="118"/>
                      </a:lnTo>
                      <a:lnTo>
                        <a:pt x="10" y="120"/>
                      </a:lnTo>
                      <a:lnTo>
                        <a:pt x="4" y="118"/>
                      </a:lnTo>
                      <a:lnTo>
                        <a:pt x="0" y="114"/>
                      </a:lnTo>
                      <a:lnTo>
                        <a:pt x="0" y="110"/>
                      </a:lnTo>
                      <a:lnTo>
                        <a:pt x="0" y="106"/>
                      </a:lnTo>
                      <a:lnTo>
                        <a:pt x="4" y="104"/>
                      </a:lnTo>
                      <a:lnTo>
                        <a:pt x="44" y="61"/>
                      </a:lnTo>
                      <a:lnTo>
                        <a:pt x="4" y="18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0" y="8"/>
                      </a:lnTo>
                      <a:lnTo>
                        <a:pt x="4" y="4"/>
                      </a:lnTo>
                      <a:lnTo>
                        <a:pt x="6" y="2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  <p:grpSp>
              <p:nvGrpSpPr>
                <p:cNvPr id="37" name="组合 36"/>
                <p:cNvGrpSpPr/>
                <p:nvPr/>
              </p:nvGrpSpPr>
              <p:grpSpPr>
                <a:xfrm>
                  <a:off x="6839593" y="4666153"/>
                  <a:ext cx="441774" cy="441774"/>
                  <a:chOff x="6839593" y="4666155"/>
                  <a:chExt cx="441774" cy="441774"/>
                </a:xfrm>
              </p:grpSpPr>
              <p:sp>
                <p:nvSpPr>
                  <p:cNvPr id="38" name="Freeform 199"/>
                  <p:cNvSpPr>
                    <a:spLocks noEditPoints="1"/>
                  </p:cNvSpPr>
                  <p:nvPr/>
                </p:nvSpPr>
                <p:spPr bwMode="auto">
                  <a:xfrm>
                    <a:off x="6839593" y="4666155"/>
                    <a:ext cx="441774" cy="441774"/>
                  </a:xfrm>
                  <a:custGeom>
                    <a:avLst/>
                    <a:gdLst>
                      <a:gd name="T0" fmla="*/ 77 w 154"/>
                      <a:gd name="T1" fmla="*/ 8 h 154"/>
                      <a:gd name="T2" fmla="*/ 59 w 154"/>
                      <a:gd name="T3" fmla="*/ 10 h 154"/>
                      <a:gd name="T4" fmla="*/ 42 w 154"/>
                      <a:gd name="T5" fmla="*/ 16 h 154"/>
                      <a:gd name="T6" fmla="*/ 24 w 154"/>
                      <a:gd name="T7" fmla="*/ 32 h 154"/>
                      <a:gd name="T8" fmla="*/ 12 w 154"/>
                      <a:gd name="T9" fmla="*/ 53 h 154"/>
                      <a:gd name="T10" fmla="*/ 8 w 154"/>
                      <a:gd name="T11" fmla="*/ 77 h 154"/>
                      <a:gd name="T12" fmla="*/ 10 w 154"/>
                      <a:gd name="T13" fmla="*/ 93 h 154"/>
                      <a:gd name="T14" fmla="*/ 16 w 154"/>
                      <a:gd name="T15" fmla="*/ 110 h 154"/>
                      <a:gd name="T16" fmla="*/ 32 w 154"/>
                      <a:gd name="T17" fmla="*/ 130 h 154"/>
                      <a:gd name="T18" fmla="*/ 53 w 154"/>
                      <a:gd name="T19" fmla="*/ 142 h 154"/>
                      <a:gd name="T20" fmla="*/ 77 w 154"/>
                      <a:gd name="T21" fmla="*/ 146 h 154"/>
                      <a:gd name="T22" fmla="*/ 93 w 154"/>
                      <a:gd name="T23" fmla="*/ 144 h 154"/>
                      <a:gd name="T24" fmla="*/ 109 w 154"/>
                      <a:gd name="T25" fmla="*/ 136 h 154"/>
                      <a:gd name="T26" fmla="*/ 130 w 154"/>
                      <a:gd name="T27" fmla="*/ 122 h 154"/>
                      <a:gd name="T28" fmla="*/ 140 w 154"/>
                      <a:gd name="T29" fmla="*/ 99 h 154"/>
                      <a:gd name="T30" fmla="*/ 144 w 154"/>
                      <a:gd name="T31" fmla="*/ 77 h 154"/>
                      <a:gd name="T32" fmla="*/ 142 w 154"/>
                      <a:gd name="T33" fmla="*/ 59 h 154"/>
                      <a:gd name="T34" fmla="*/ 136 w 154"/>
                      <a:gd name="T35" fmla="*/ 42 h 154"/>
                      <a:gd name="T36" fmla="*/ 120 w 154"/>
                      <a:gd name="T37" fmla="*/ 24 h 154"/>
                      <a:gd name="T38" fmla="*/ 99 w 154"/>
                      <a:gd name="T39" fmla="*/ 12 h 154"/>
                      <a:gd name="T40" fmla="*/ 77 w 154"/>
                      <a:gd name="T41" fmla="*/ 8 h 154"/>
                      <a:gd name="T42" fmla="*/ 77 w 154"/>
                      <a:gd name="T43" fmla="*/ 0 h 154"/>
                      <a:gd name="T44" fmla="*/ 103 w 154"/>
                      <a:gd name="T45" fmla="*/ 4 h 154"/>
                      <a:gd name="T46" fmla="*/ 126 w 154"/>
                      <a:gd name="T47" fmla="*/ 18 h 154"/>
                      <a:gd name="T48" fmla="*/ 144 w 154"/>
                      <a:gd name="T49" fmla="*/ 38 h 154"/>
                      <a:gd name="T50" fmla="*/ 150 w 154"/>
                      <a:gd name="T51" fmla="*/ 57 h 154"/>
                      <a:gd name="T52" fmla="*/ 154 w 154"/>
                      <a:gd name="T53" fmla="*/ 77 h 154"/>
                      <a:gd name="T54" fmla="*/ 148 w 154"/>
                      <a:gd name="T55" fmla="*/ 103 h 154"/>
                      <a:gd name="T56" fmla="*/ 136 w 154"/>
                      <a:gd name="T57" fmla="*/ 126 h 154"/>
                      <a:gd name="T58" fmla="*/ 114 w 154"/>
                      <a:gd name="T59" fmla="*/ 144 h 154"/>
                      <a:gd name="T60" fmla="*/ 95 w 154"/>
                      <a:gd name="T61" fmla="*/ 152 h 154"/>
                      <a:gd name="T62" fmla="*/ 77 w 154"/>
                      <a:gd name="T63" fmla="*/ 154 h 154"/>
                      <a:gd name="T64" fmla="*/ 51 w 154"/>
                      <a:gd name="T65" fmla="*/ 148 h 154"/>
                      <a:gd name="T66" fmla="*/ 26 w 154"/>
                      <a:gd name="T67" fmla="*/ 136 h 154"/>
                      <a:gd name="T68" fmla="*/ 10 w 154"/>
                      <a:gd name="T69" fmla="*/ 114 h 154"/>
                      <a:gd name="T70" fmla="*/ 2 w 154"/>
                      <a:gd name="T71" fmla="*/ 95 h 154"/>
                      <a:gd name="T72" fmla="*/ 0 w 154"/>
                      <a:gd name="T73" fmla="*/ 77 h 154"/>
                      <a:gd name="T74" fmla="*/ 4 w 154"/>
                      <a:gd name="T75" fmla="*/ 50 h 154"/>
                      <a:gd name="T76" fmla="*/ 18 w 154"/>
                      <a:gd name="T77" fmla="*/ 28 h 154"/>
                      <a:gd name="T78" fmla="*/ 38 w 154"/>
                      <a:gd name="T79" fmla="*/ 10 h 154"/>
                      <a:gd name="T80" fmla="*/ 57 w 154"/>
                      <a:gd name="T81" fmla="*/ 2 h 154"/>
                      <a:gd name="T82" fmla="*/ 77 w 154"/>
                      <a:gd name="T83" fmla="*/ 0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54" h="154">
                        <a:moveTo>
                          <a:pt x="77" y="8"/>
                        </a:moveTo>
                        <a:lnTo>
                          <a:pt x="59" y="10"/>
                        </a:lnTo>
                        <a:lnTo>
                          <a:pt x="42" y="16"/>
                        </a:lnTo>
                        <a:lnTo>
                          <a:pt x="24" y="32"/>
                        </a:lnTo>
                        <a:lnTo>
                          <a:pt x="12" y="53"/>
                        </a:lnTo>
                        <a:lnTo>
                          <a:pt x="8" y="77"/>
                        </a:lnTo>
                        <a:lnTo>
                          <a:pt x="10" y="93"/>
                        </a:lnTo>
                        <a:lnTo>
                          <a:pt x="16" y="110"/>
                        </a:lnTo>
                        <a:lnTo>
                          <a:pt x="32" y="130"/>
                        </a:lnTo>
                        <a:lnTo>
                          <a:pt x="53" y="142"/>
                        </a:lnTo>
                        <a:lnTo>
                          <a:pt x="77" y="146"/>
                        </a:lnTo>
                        <a:lnTo>
                          <a:pt x="93" y="144"/>
                        </a:lnTo>
                        <a:lnTo>
                          <a:pt x="109" y="136"/>
                        </a:lnTo>
                        <a:lnTo>
                          <a:pt x="130" y="122"/>
                        </a:lnTo>
                        <a:lnTo>
                          <a:pt x="140" y="99"/>
                        </a:lnTo>
                        <a:lnTo>
                          <a:pt x="144" y="77"/>
                        </a:lnTo>
                        <a:lnTo>
                          <a:pt x="142" y="59"/>
                        </a:lnTo>
                        <a:lnTo>
                          <a:pt x="136" y="42"/>
                        </a:lnTo>
                        <a:lnTo>
                          <a:pt x="120" y="24"/>
                        </a:lnTo>
                        <a:lnTo>
                          <a:pt x="99" y="12"/>
                        </a:lnTo>
                        <a:lnTo>
                          <a:pt x="77" y="8"/>
                        </a:lnTo>
                        <a:close/>
                        <a:moveTo>
                          <a:pt x="77" y="0"/>
                        </a:moveTo>
                        <a:lnTo>
                          <a:pt x="103" y="4"/>
                        </a:lnTo>
                        <a:lnTo>
                          <a:pt x="126" y="18"/>
                        </a:lnTo>
                        <a:lnTo>
                          <a:pt x="144" y="38"/>
                        </a:lnTo>
                        <a:lnTo>
                          <a:pt x="150" y="57"/>
                        </a:lnTo>
                        <a:lnTo>
                          <a:pt x="154" y="77"/>
                        </a:lnTo>
                        <a:lnTo>
                          <a:pt x="148" y="103"/>
                        </a:lnTo>
                        <a:lnTo>
                          <a:pt x="136" y="126"/>
                        </a:lnTo>
                        <a:lnTo>
                          <a:pt x="114" y="144"/>
                        </a:lnTo>
                        <a:lnTo>
                          <a:pt x="95" y="152"/>
                        </a:lnTo>
                        <a:lnTo>
                          <a:pt x="77" y="154"/>
                        </a:lnTo>
                        <a:lnTo>
                          <a:pt x="51" y="148"/>
                        </a:lnTo>
                        <a:lnTo>
                          <a:pt x="26" y="136"/>
                        </a:lnTo>
                        <a:lnTo>
                          <a:pt x="10" y="114"/>
                        </a:lnTo>
                        <a:lnTo>
                          <a:pt x="2" y="95"/>
                        </a:lnTo>
                        <a:lnTo>
                          <a:pt x="0" y="77"/>
                        </a:lnTo>
                        <a:lnTo>
                          <a:pt x="4" y="50"/>
                        </a:lnTo>
                        <a:lnTo>
                          <a:pt x="18" y="28"/>
                        </a:lnTo>
                        <a:lnTo>
                          <a:pt x="38" y="10"/>
                        </a:lnTo>
                        <a:lnTo>
                          <a:pt x="57" y="2"/>
                        </a:lnTo>
                        <a:lnTo>
                          <a:pt x="7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  <p:sp>
                <p:nvSpPr>
                  <p:cNvPr id="39" name="Freeform 200"/>
                  <p:cNvSpPr>
                    <a:spLocks noEditPoints="1"/>
                  </p:cNvSpPr>
                  <p:nvPr/>
                </p:nvSpPr>
                <p:spPr bwMode="auto">
                  <a:xfrm>
                    <a:off x="6902704" y="4818193"/>
                    <a:ext cx="197938" cy="192201"/>
                  </a:xfrm>
                  <a:custGeom>
                    <a:avLst/>
                    <a:gdLst>
                      <a:gd name="T0" fmla="*/ 35 w 69"/>
                      <a:gd name="T1" fmla="*/ 16 h 67"/>
                      <a:gd name="T2" fmla="*/ 29 w 69"/>
                      <a:gd name="T3" fmla="*/ 16 h 67"/>
                      <a:gd name="T4" fmla="*/ 23 w 69"/>
                      <a:gd name="T5" fmla="*/ 20 h 67"/>
                      <a:gd name="T6" fmla="*/ 18 w 69"/>
                      <a:gd name="T7" fmla="*/ 26 h 67"/>
                      <a:gd name="T8" fmla="*/ 16 w 69"/>
                      <a:gd name="T9" fmla="*/ 34 h 67"/>
                      <a:gd name="T10" fmla="*/ 18 w 69"/>
                      <a:gd name="T11" fmla="*/ 40 h 67"/>
                      <a:gd name="T12" fmla="*/ 23 w 69"/>
                      <a:gd name="T13" fmla="*/ 46 h 67"/>
                      <a:gd name="T14" fmla="*/ 29 w 69"/>
                      <a:gd name="T15" fmla="*/ 50 h 67"/>
                      <a:gd name="T16" fmla="*/ 35 w 69"/>
                      <a:gd name="T17" fmla="*/ 50 h 67"/>
                      <a:gd name="T18" fmla="*/ 43 w 69"/>
                      <a:gd name="T19" fmla="*/ 50 h 67"/>
                      <a:gd name="T20" fmla="*/ 47 w 69"/>
                      <a:gd name="T21" fmla="*/ 46 h 67"/>
                      <a:gd name="T22" fmla="*/ 51 w 69"/>
                      <a:gd name="T23" fmla="*/ 40 h 67"/>
                      <a:gd name="T24" fmla="*/ 53 w 69"/>
                      <a:gd name="T25" fmla="*/ 34 h 67"/>
                      <a:gd name="T26" fmla="*/ 51 w 69"/>
                      <a:gd name="T27" fmla="*/ 26 h 67"/>
                      <a:gd name="T28" fmla="*/ 47 w 69"/>
                      <a:gd name="T29" fmla="*/ 20 h 67"/>
                      <a:gd name="T30" fmla="*/ 43 w 69"/>
                      <a:gd name="T31" fmla="*/ 16 h 67"/>
                      <a:gd name="T32" fmla="*/ 35 w 69"/>
                      <a:gd name="T33" fmla="*/ 16 h 67"/>
                      <a:gd name="T34" fmla="*/ 29 w 69"/>
                      <a:gd name="T35" fmla="*/ 0 h 67"/>
                      <a:gd name="T36" fmla="*/ 41 w 69"/>
                      <a:gd name="T37" fmla="*/ 0 h 67"/>
                      <a:gd name="T38" fmla="*/ 41 w 69"/>
                      <a:gd name="T39" fmla="*/ 6 h 67"/>
                      <a:gd name="T40" fmla="*/ 51 w 69"/>
                      <a:gd name="T41" fmla="*/ 10 h 67"/>
                      <a:gd name="T42" fmla="*/ 55 w 69"/>
                      <a:gd name="T43" fmla="*/ 6 h 67"/>
                      <a:gd name="T44" fmla="*/ 63 w 69"/>
                      <a:gd name="T45" fmla="*/ 14 h 67"/>
                      <a:gd name="T46" fmla="*/ 59 w 69"/>
                      <a:gd name="T47" fmla="*/ 18 h 67"/>
                      <a:gd name="T48" fmla="*/ 63 w 69"/>
                      <a:gd name="T49" fmla="*/ 28 h 67"/>
                      <a:gd name="T50" fmla="*/ 69 w 69"/>
                      <a:gd name="T51" fmla="*/ 28 h 67"/>
                      <a:gd name="T52" fmla="*/ 69 w 69"/>
                      <a:gd name="T53" fmla="*/ 38 h 67"/>
                      <a:gd name="T54" fmla="*/ 63 w 69"/>
                      <a:gd name="T55" fmla="*/ 38 h 67"/>
                      <a:gd name="T56" fmla="*/ 59 w 69"/>
                      <a:gd name="T57" fmla="*/ 48 h 67"/>
                      <a:gd name="T58" fmla="*/ 63 w 69"/>
                      <a:gd name="T59" fmla="*/ 53 h 67"/>
                      <a:gd name="T60" fmla="*/ 55 w 69"/>
                      <a:gd name="T61" fmla="*/ 61 h 67"/>
                      <a:gd name="T62" fmla="*/ 51 w 69"/>
                      <a:gd name="T63" fmla="*/ 57 h 67"/>
                      <a:gd name="T64" fmla="*/ 41 w 69"/>
                      <a:gd name="T65" fmla="*/ 61 h 67"/>
                      <a:gd name="T66" fmla="*/ 41 w 69"/>
                      <a:gd name="T67" fmla="*/ 67 h 67"/>
                      <a:gd name="T68" fmla="*/ 29 w 69"/>
                      <a:gd name="T69" fmla="*/ 67 h 67"/>
                      <a:gd name="T70" fmla="*/ 29 w 69"/>
                      <a:gd name="T71" fmla="*/ 61 h 67"/>
                      <a:gd name="T72" fmla="*/ 18 w 69"/>
                      <a:gd name="T73" fmla="*/ 57 h 67"/>
                      <a:gd name="T74" fmla="*/ 14 w 69"/>
                      <a:gd name="T75" fmla="*/ 61 h 67"/>
                      <a:gd name="T76" fmla="*/ 6 w 69"/>
                      <a:gd name="T77" fmla="*/ 53 h 67"/>
                      <a:gd name="T78" fmla="*/ 12 w 69"/>
                      <a:gd name="T79" fmla="*/ 48 h 67"/>
                      <a:gd name="T80" fmla="*/ 8 w 69"/>
                      <a:gd name="T81" fmla="*/ 38 h 67"/>
                      <a:gd name="T82" fmla="*/ 0 w 69"/>
                      <a:gd name="T83" fmla="*/ 38 h 67"/>
                      <a:gd name="T84" fmla="*/ 0 w 69"/>
                      <a:gd name="T85" fmla="*/ 28 h 67"/>
                      <a:gd name="T86" fmla="*/ 8 w 69"/>
                      <a:gd name="T87" fmla="*/ 28 h 67"/>
                      <a:gd name="T88" fmla="*/ 12 w 69"/>
                      <a:gd name="T89" fmla="*/ 18 h 67"/>
                      <a:gd name="T90" fmla="*/ 6 w 69"/>
                      <a:gd name="T91" fmla="*/ 14 h 67"/>
                      <a:gd name="T92" fmla="*/ 14 w 69"/>
                      <a:gd name="T93" fmla="*/ 6 h 67"/>
                      <a:gd name="T94" fmla="*/ 20 w 69"/>
                      <a:gd name="T95" fmla="*/ 10 h 67"/>
                      <a:gd name="T96" fmla="*/ 29 w 69"/>
                      <a:gd name="T97" fmla="*/ 6 h 67"/>
                      <a:gd name="T98" fmla="*/ 29 w 69"/>
                      <a:gd name="T99" fmla="*/ 0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69" h="67">
                        <a:moveTo>
                          <a:pt x="35" y="16"/>
                        </a:moveTo>
                        <a:lnTo>
                          <a:pt x="29" y="16"/>
                        </a:lnTo>
                        <a:lnTo>
                          <a:pt x="23" y="20"/>
                        </a:lnTo>
                        <a:lnTo>
                          <a:pt x="18" y="26"/>
                        </a:lnTo>
                        <a:lnTo>
                          <a:pt x="16" y="34"/>
                        </a:lnTo>
                        <a:lnTo>
                          <a:pt x="18" y="40"/>
                        </a:lnTo>
                        <a:lnTo>
                          <a:pt x="23" y="46"/>
                        </a:lnTo>
                        <a:lnTo>
                          <a:pt x="29" y="50"/>
                        </a:lnTo>
                        <a:lnTo>
                          <a:pt x="35" y="50"/>
                        </a:lnTo>
                        <a:lnTo>
                          <a:pt x="43" y="50"/>
                        </a:lnTo>
                        <a:lnTo>
                          <a:pt x="47" y="46"/>
                        </a:lnTo>
                        <a:lnTo>
                          <a:pt x="51" y="40"/>
                        </a:lnTo>
                        <a:lnTo>
                          <a:pt x="53" y="34"/>
                        </a:lnTo>
                        <a:lnTo>
                          <a:pt x="51" y="26"/>
                        </a:lnTo>
                        <a:lnTo>
                          <a:pt x="47" y="20"/>
                        </a:lnTo>
                        <a:lnTo>
                          <a:pt x="43" y="16"/>
                        </a:lnTo>
                        <a:lnTo>
                          <a:pt x="35" y="16"/>
                        </a:lnTo>
                        <a:close/>
                        <a:moveTo>
                          <a:pt x="29" y="0"/>
                        </a:moveTo>
                        <a:lnTo>
                          <a:pt x="41" y="0"/>
                        </a:lnTo>
                        <a:lnTo>
                          <a:pt x="41" y="6"/>
                        </a:lnTo>
                        <a:lnTo>
                          <a:pt x="51" y="10"/>
                        </a:lnTo>
                        <a:lnTo>
                          <a:pt x="55" y="6"/>
                        </a:lnTo>
                        <a:lnTo>
                          <a:pt x="63" y="14"/>
                        </a:lnTo>
                        <a:lnTo>
                          <a:pt x="59" y="18"/>
                        </a:lnTo>
                        <a:lnTo>
                          <a:pt x="63" y="28"/>
                        </a:lnTo>
                        <a:lnTo>
                          <a:pt x="69" y="28"/>
                        </a:lnTo>
                        <a:lnTo>
                          <a:pt x="69" y="38"/>
                        </a:lnTo>
                        <a:lnTo>
                          <a:pt x="63" y="38"/>
                        </a:lnTo>
                        <a:lnTo>
                          <a:pt x="59" y="48"/>
                        </a:lnTo>
                        <a:lnTo>
                          <a:pt x="63" y="53"/>
                        </a:lnTo>
                        <a:lnTo>
                          <a:pt x="55" y="61"/>
                        </a:lnTo>
                        <a:lnTo>
                          <a:pt x="51" y="57"/>
                        </a:lnTo>
                        <a:lnTo>
                          <a:pt x="41" y="61"/>
                        </a:lnTo>
                        <a:lnTo>
                          <a:pt x="41" y="67"/>
                        </a:lnTo>
                        <a:lnTo>
                          <a:pt x="29" y="67"/>
                        </a:lnTo>
                        <a:lnTo>
                          <a:pt x="29" y="61"/>
                        </a:lnTo>
                        <a:lnTo>
                          <a:pt x="18" y="57"/>
                        </a:lnTo>
                        <a:lnTo>
                          <a:pt x="14" y="61"/>
                        </a:lnTo>
                        <a:lnTo>
                          <a:pt x="6" y="53"/>
                        </a:lnTo>
                        <a:lnTo>
                          <a:pt x="12" y="48"/>
                        </a:lnTo>
                        <a:lnTo>
                          <a:pt x="8" y="38"/>
                        </a:lnTo>
                        <a:lnTo>
                          <a:pt x="0" y="38"/>
                        </a:lnTo>
                        <a:lnTo>
                          <a:pt x="0" y="28"/>
                        </a:lnTo>
                        <a:lnTo>
                          <a:pt x="8" y="28"/>
                        </a:lnTo>
                        <a:lnTo>
                          <a:pt x="12" y="18"/>
                        </a:lnTo>
                        <a:lnTo>
                          <a:pt x="6" y="14"/>
                        </a:lnTo>
                        <a:lnTo>
                          <a:pt x="14" y="6"/>
                        </a:lnTo>
                        <a:lnTo>
                          <a:pt x="20" y="10"/>
                        </a:lnTo>
                        <a:lnTo>
                          <a:pt x="29" y="6"/>
                        </a:lnTo>
                        <a:lnTo>
                          <a:pt x="2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  <p:sp>
                <p:nvSpPr>
                  <p:cNvPr id="40" name="Freeform 201"/>
                  <p:cNvSpPr>
                    <a:spLocks noEditPoints="1"/>
                  </p:cNvSpPr>
                  <p:nvPr/>
                </p:nvSpPr>
                <p:spPr bwMode="auto">
                  <a:xfrm>
                    <a:off x="7077691" y="4763689"/>
                    <a:ext cx="134828" cy="129091"/>
                  </a:xfrm>
                  <a:custGeom>
                    <a:avLst/>
                    <a:gdLst>
                      <a:gd name="T0" fmla="*/ 24 w 47"/>
                      <a:gd name="T1" fmla="*/ 10 h 45"/>
                      <a:gd name="T2" fmla="*/ 16 w 47"/>
                      <a:gd name="T3" fmla="*/ 12 h 45"/>
                      <a:gd name="T4" fmla="*/ 12 w 47"/>
                      <a:gd name="T5" fmla="*/ 23 h 45"/>
                      <a:gd name="T6" fmla="*/ 14 w 47"/>
                      <a:gd name="T7" fmla="*/ 31 h 45"/>
                      <a:gd name="T8" fmla="*/ 22 w 47"/>
                      <a:gd name="T9" fmla="*/ 35 h 45"/>
                      <a:gd name="T10" fmla="*/ 31 w 47"/>
                      <a:gd name="T11" fmla="*/ 33 h 45"/>
                      <a:gd name="T12" fmla="*/ 37 w 47"/>
                      <a:gd name="T13" fmla="*/ 25 h 45"/>
                      <a:gd name="T14" fmla="*/ 33 w 47"/>
                      <a:gd name="T15" fmla="*/ 14 h 45"/>
                      <a:gd name="T16" fmla="*/ 24 w 47"/>
                      <a:gd name="T17" fmla="*/ 10 h 45"/>
                      <a:gd name="T18" fmla="*/ 22 w 47"/>
                      <a:gd name="T19" fmla="*/ 0 h 45"/>
                      <a:gd name="T20" fmla="*/ 28 w 47"/>
                      <a:gd name="T21" fmla="*/ 0 h 45"/>
                      <a:gd name="T22" fmla="*/ 28 w 47"/>
                      <a:gd name="T23" fmla="*/ 4 h 45"/>
                      <a:gd name="T24" fmla="*/ 35 w 47"/>
                      <a:gd name="T25" fmla="*/ 8 h 45"/>
                      <a:gd name="T26" fmla="*/ 39 w 47"/>
                      <a:gd name="T27" fmla="*/ 4 h 45"/>
                      <a:gd name="T28" fmla="*/ 43 w 47"/>
                      <a:gd name="T29" fmla="*/ 10 h 45"/>
                      <a:gd name="T30" fmla="*/ 41 w 47"/>
                      <a:gd name="T31" fmla="*/ 14 h 45"/>
                      <a:gd name="T32" fmla="*/ 43 w 47"/>
                      <a:gd name="T33" fmla="*/ 21 h 45"/>
                      <a:gd name="T34" fmla="*/ 47 w 47"/>
                      <a:gd name="T35" fmla="*/ 21 h 45"/>
                      <a:gd name="T36" fmla="*/ 47 w 47"/>
                      <a:gd name="T37" fmla="*/ 29 h 45"/>
                      <a:gd name="T38" fmla="*/ 43 w 47"/>
                      <a:gd name="T39" fmla="*/ 29 h 45"/>
                      <a:gd name="T40" fmla="*/ 39 w 47"/>
                      <a:gd name="T41" fmla="*/ 35 h 45"/>
                      <a:gd name="T42" fmla="*/ 41 w 47"/>
                      <a:gd name="T43" fmla="*/ 37 h 45"/>
                      <a:gd name="T44" fmla="*/ 35 w 47"/>
                      <a:gd name="T45" fmla="*/ 43 h 45"/>
                      <a:gd name="T46" fmla="*/ 33 w 47"/>
                      <a:gd name="T47" fmla="*/ 39 h 45"/>
                      <a:gd name="T48" fmla="*/ 26 w 47"/>
                      <a:gd name="T49" fmla="*/ 41 h 45"/>
                      <a:gd name="T50" fmla="*/ 24 w 47"/>
                      <a:gd name="T51" fmla="*/ 45 h 45"/>
                      <a:gd name="T52" fmla="*/ 18 w 47"/>
                      <a:gd name="T53" fmla="*/ 45 h 45"/>
                      <a:gd name="T54" fmla="*/ 18 w 47"/>
                      <a:gd name="T55" fmla="*/ 41 h 45"/>
                      <a:gd name="T56" fmla="*/ 12 w 47"/>
                      <a:gd name="T57" fmla="*/ 37 h 45"/>
                      <a:gd name="T58" fmla="*/ 8 w 47"/>
                      <a:gd name="T59" fmla="*/ 41 h 45"/>
                      <a:gd name="T60" fmla="*/ 4 w 47"/>
                      <a:gd name="T61" fmla="*/ 35 h 45"/>
                      <a:gd name="T62" fmla="*/ 6 w 47"/>
                      <a:gd name="T63" fmla="*/ 31 h 45"/>
                      <a:gd name="T64" fmla="*/ 4 w 47"/>
                      <a:gd name="T65" fmla="*/ 25 h 45"/>
                      <a:gd name="T66" fmla="*/ 0 w 47"/>
                      <a:gd name="T67" fmla="*/ 25 h 45"/>
                      <a:gd name="T68" fmla="*/ 2 w 47"/>
                      <a:gd name="T69" fmla="*/ 16 h 45"/>
                      <a:gd name="T70" fmla="*/ 6 w 47"/>
                      <a:gd name="T71" fmla="*/ 16 h 45"/>
                      <a:gd name="T72" fmla="*/ 8 w 47"/>
                      <a:gd name="T73" fmla="*/ 10 h 45"/>
                      <a:gd name="T74" fmla="*/ 6 w 47"/>
                      <a:gd name="T75" fmla="*/ 8 h 45"/>
                      <a:gd name="T76" fmla="*/ 12 w 47"/>
                      <a:gd name="T77" fmla="*/ 2 h 45"/>
                      <a:gd name="T78" fmla="*/ 14 w 47"/>
                      <a:gd name="T79" fmla="*/ 6 h 45"/>
                      <a:gd name="T80" fmla="*/ 22 w 47"/>
                      <a:gd name="T81" fmla="*/ 4 h 45"/>
                      <a:gd name="T82" fmla="*/ 22 w 47"/>
                      <a:gd name="T83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47" h="45">
                        <a:moveTo>
                          <a:pt x="24" y="10"/>
                        </a:moveTo>
                        <a:lnTo>
                          <a:pt x="16" y="12"/>
                        </a:lnTo>
                        <a:lnTo>
                          <a:pt x="12" y="23"/>
                        </a:lnTo>
                        <a:lnTo>
                          <a:pt x="14" y="31"/>
                        </a:lnTo>
                        <a:lnTo>
                          <a:pt x="22" y="35"/>
                        </a:lnTo>
                        <a:lnTo>
                          <a:pt x="31" y="33"/>
                        </a:lnTo>
                        <a:lnTo>
                          <a:pt x="37" y="25"/>
                        </a:lnTo>
                        <a:lnTo>
                          <a:pt x="33" y="14"/>
                        </a:lnTo>
                        <a:lnTo>
                          <a:pt x="24" y="10"/>
                        </a:lnTo>
                        <a:close/>
                        <a:moveTo>
                          <a:pt x="22" y="0"/>
                        </a:moveTo>
                        <a:lnTo>
                          <a:pt x="28" y="0"/>
                        </a:lnTo>
                        <a:lnTo>
                          <a:pt x="28" y="4"/>
                        </a:lnTo>
                        <a:lnTo>
                          <a:pt x="35" y="8"/>
                        </a:lnTo>
                        <a:lnTo>
                          <a:pt x="39" y="4"/>
                        </a:lnTo>
                        <a:lnTo>
                          <a:pt x="43" y="10"/>
                        </a:lnTo>
                        <a:lnTo>
                          <a:pt x="41" y="14"/>
                        </a:lnTo>
                        <a:lnTo>
                          <a:pt x="43" y="21"/>
                        </a:lnTo>
                        <a:lnTo>
                          <a:pt x="47" y="21"/>
                        </a:lnTo>
                        <a:lnTo>
                          <a:pt x="47" y="29"/>
                        </a:lnTo>
                        <a:lnTo>
                          <a:pt x="43" y="29"/>
                        </a:lnTo>
                        <a:lnTo>
                          <a:pt x="39" y="35"/>
                        </a:lnTo>
                        <a:lnTo>
                          <a:pt x="41" y="37"/>
                        </a:lnTo>
                        <a:lnTo>
                          <a:pt x="35" y="43"/>
                        </a:lnTo>
                        <a:lnTo>
                          <a:pt x="33" y="39"/>
                        </a:lnTo>
                        <a:lnTo>
                          <a:pt x="26" y="41"/>
                        </a:lnTo>
                        <a:lnTo>
                          <a:pt x="24" y="45"/>
                        </a:lnTo>
                        <a:lnTo>
                          <a:pt x="18" y="45"/>
                        </a:lnTo>
                        <a:lnTo>
                          <a:pt x="18" y="41"/>
                        </a:lnTo>
                        <a:lnTo>
                          <a:pt x="12" y="37"/>
                        </a:lnTo>
                        <a:lnTo>
                          <a:pt x="8" y="41"/>
                        </a:lnTo>
                        <a:lnTo>
                          <a:pt x="4" y="35"/>
                        </a:lnTo>
                        <a:lnTo>
                          <a:pt x="6" y="31"/>
                        </a:lnTo>
                        <a:lnTo>
                          <a:pt x="4" y="25"/>
                        </a:lnTo>
                        <a:lnTo>
                          <a:pt x="0" y="25"/>
                        </a:lnTo>
                        <a:lnTo>
                          <a:pt x="2" y="16"/>
                        </a:lnTo>
                        <a:lnTo>
                          <a:pt x="6" y="16"/>
                        </a:lnTo>
                        <a:lnTo>
                          <a:pt x="8" y="10"/>
                        </a:lnTo>
                        <a:lnTo>
                          <a:pt x="6" y="8"/>
                        </a:lnTo>
                        <a:lnTo>
                          <a:pt x="12" y="2"/>
                        </a:lnTo>
                        <a:lnTo>
                          <a:pt x="14" y="6"/>
                        </a:lnTo>
                        <a:lnTo>
                          <a:pt x="22" y="4"/>
                        </a:lnTo>
                        <a:lnTo>
                          <a:pt x="22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  <p:sp>
                <p:nvSpPr>
                  <p:cNvPr id="41" name="Freeform 202"/>
                  <p:cNvSpPr>
                    <a:spLocks noEditPoints="1"/>
                  </p:cNvSpPr>
                  <p:nvPr/>
                </p:nvSpPr>
                <p:spPr bwMode="auto">
                  <a:xfrm>
                    <a:off x="7094903" y="4898515"/>
                    <a:ext cx="88929" cy="94667"/>
                  </a:xfrm>
                  <a:custGeom>
                    <a:avLst/>
                    <a:gdLst>
                      <a:gd name="T0" fmla="*/ 16 w 31"/>
                      <a:gd name="T1" fmla="*/ 8 h 33"/>
                      <a:gd name="T2" fmla="*/ 10 w 31"/>
                      <a:gd name="T3" fmla="*/ 10 h 33"/>
                      <a:gd name="T4" fmla="*/ 8 w 31"/>
                      <a:gd name="T5" fmla="*/ 16 h 33"/>
                      <a:gd name="T6" fmla="*/ 10 w 31"/>
                      <a:gd name="T7" fmla="*/ 22 h 33"/>
                      <a:gd name="T8" fmla="*/ 14 w 31"/>
                      <a:gd name="T9" fmla="*/ 25 h 33"/>
                      <a:gd name="T10" fmla="*/ 20 w 31"/>
                      <a:gd name="T11" fmla="*/ 22 h 33"/>
                      <a:gd name="T12" fmla="*/ 25 w 31"/>
                      <a:gd name="T13" fmla="*/ 16 h 33"/>
                      <a:gd name="T14" fmla="*/ 22 w 31"/>
                      <a:gd name="T15" fmla="*/ 10 h 33"/>
                      <a:gd name="T16" fmla="*/ 16 w 31"/>
                      <a:gd name="T17" fmla="*/ 8 h 33"/>
                      <a:gd name="T18" fmla="*/ 14 w 31"/>
                      <a:gd name="T19" fmla="*/ 0 h 33"/>
                      <a:gd name="T20" fmla="*/ 20 w 31"/>
                      <a:gd name="T21" fmla="*/ 2 h 33"/>
                      <a:gd name="T22" fmla="*/ 20 w 31"/>
                      <a:gd name="T23" fmla="*/ 4 h 33"/>
                      <a:gd name="T24" fmla="*/ 25 w 31"/>
                      <a:gd name="T25" fmla="*/ 6 h 33"/>
                      <a:gd name="T26" fmla="*/ 27 w 31"/>
                      <a:gd name="T27" fmla="*/ 4 h 33"/>
                      <a:gd name="T28" fmla="*/ 29 w 31"/>
                      <a:gd name="T29" fmla="*/ 8 h 33"/>
                      <a:gd name="T30" fmla="*/ 27 w 31"/>
                      <a:gd name="T31" fmla="*/ 10 h 33"/>
                      <a:gd name="T32" fmla="*/ 29 w 31"/>
                      <a:gd name="T33" fmla="*/ 14 h 33"/>
                      <a:gd name="T34" fmla="*/ 31 w 31"/>
                      <a:gd name="T35" fmla="*/ 14 h 33"/>
                      <a:gd name="T36" fmla="*/ 31 w 31"/>
                      <a:gd name="T37" fmla="*/ 20 h 33"/>
                      <a:gd name="T38" fmla="*/ 29 w 31"/>
                      <a:gd name="T39" fmla="*/ 20 h 33"/>
                      <a:gd name="T40" fmla="*/ 27 w 31"/>
                      <a:gd name="T41" fmla="*/ 25 h 33"/>
                      <a:gd name="T42" fmla="*/ 29 w 31"/>
                      <a:gd name="T43" fmla="*/ 27 h 33"/>
                      <a:gd name="T44" fmla="*/ 25 w 31"/>
                      <a:gd name="T45" fmla="*/ 31 h 33"/>
                      <a:gd name="T46" fmla="*/ 22 w 31"/>
                      <a:gd name="T47" fmla="*/ 29 h 33"/>
                      <a:gd name="T48" fmla="*/ 18 w 31"/>
                      <a:gd name="T49" fmla="*/ 29 h 33"/>
                      <a:gd name="T50" fmla="*/ 16 w 31"/>
                      <a:gd name="T51" fmla="*/ 33 h 33"/>
                      <a:gd name="T52" fmla="*/ 12 w 31"/>
                      <a:gd name="T53" fmla="*/ 31 h 33"/>
                      <a:gd name="T54" fmla="*/ 12 w 31"/>
                      <a:gd name="T55" fmla="*/ 29 h 33"/>
                      <a:gd name="T56" fmla="*/ 8 w 31"/>
                      <a:gd name="T57" fmla="*/ 27 h 33"/>
                      <a:gd name="T58" fmla="*/ 6 w 31"/>
                      <a:gd name="T59" fmla="*/ 29 h 33"/>
                      <a:gd name="T60" fmla="*/ 2 w 31"/>
                      <a:gd name="T61" fmla="*/ 25 h 33"/>
                      <a:gd name="T62" fmla="*/ 4 w 31"/>
                      <a:gd name="T63" fmla="*/ 22 h 33"/>
                      <a:gd name="T64" fmla="*/ 4 w 31"/>
                      <a:gd name="T65" fmla="*/ 18 h 33"/>
                      <a:gd name="T66" fmla="*/ 0 w 31"/>
                      <a:gd name="T67" fmla="*/ 18 h 33"/>
                      <a:gd name="T68" fmla="*/ 0 w 31"/>
                      <a:gd name="T69" fmla="*/ 12 h 33"/>
                      <a:gd name="T70" fmla="*/ 4 w 31"/>
                      <a:gd name="T71" fmla="*/ 12 h 33"/>
                      <a:gd name="T72" fmla="*/ 6 w 31"/>
                      <a:gd name="T73" fmla="*/ 8 h 33"/>
                      <a:gd name="T74" fmla="*/ 4 w 31"/>
                      <a:gd name="T75" fmla="*/ 6 h 33"/>
                      <a:gd name="T76" fmla="*/ 8 w 31"/>
                      <a:gd name="T77" fmla="*/ 2 h 33"/>
                      <a:gd name="T78" fmla="*/ 10 w 31"/>
                      <a:gd name="T79" fmla="*/ 6 h 33"/>
                      <a:gd name="T80" fmla="*/ 14 w 31"/>
                      <a:gd name="T81" fmla="*/ 4 h 33"/>
                      <a:gd name="T82" fmla="*/ 14 w 31"/>
                      <a:gd name="T83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31" h="33">
                        <a:moveTo>
                          <a:pt x="16" y="8"/>
                        </a:moveTo>
                        <a:lnTo>
                          <a:pt x="10" y="10"/>
                        </a:lnTo>
                        <a:lnTo>
                          <a:pt x="8" y="16"/>
                        </a:lnTo>
                        <a:lnTo>
                          <a:pt x="10" y="22"/>
                        </a:lnTo>
                        <a:lnTo>
                          <a:pt x="14" y="25"/>
                        </a:lnTo>
                        <a:lnTo>
                          <a:pt x="20" y="22"/>
                        </a:lnTo>
                        <a:lnTo>
                          <a:pt x="25" y="16"/>
                        </a:lnTo>
                        <a:lnTo>
                          <a:pt x="22" y="10"/>
                        </a:lnTo>
                        <a:lnTo>
                          <a:pt x="16" y="8"/>
                        </a:lnTo>
                        <a:close/>
                        <a:moveTo>
                          <a:pt x="14" y="0"/>
                        </a:moveTo>
                        <a:lnTo>
                          <a:pt x="20" y="2"/>
                        </a:lnTo>
                        <a:lnTo>
                          <a:pt x="20" y="4"/>
                        </a:lnTo>
                        <a:lnTo>
                          <a:pt x="25" y="6"/>
                        </a:lnTo>
                        <a:lnTo>
                          <a:pt x="27" y="4"/>
                        </a:lnTo>
                        <a:lnTo>
                          <a:pt x="29" y="8"/>
                        </a:lnTo>
                        <a:lnTo>
                          <a:pt x="27" y="10"/>
                        </a:lnTo>
                        <a:lnTo>
                          <a:pt x="29" y="14"/>
                        </a:lnTo>
                        <a:lnTo>
                          <a:pt x="31" y="14"/>
                        </a:lnTo>
                        <a:lnTo>
                          <a:pt x="31" y="20"/>
                        </a:lnTo>
                        <a:lnTo>
                          <a:pt x="29" y="20"/>
                        </a:lnTo>
                        <a:lnTo>
                          <a:pt x="27" y="25"/>
                        </a:lnTo>
                        <a:lnTo>
                          <a:pt x="29" y="27"/>
                        </a:lnTo>
                        <a:lnTo>
                          <a:pt x="25" y="31"/>
                        </a:lnTo>
                        <a:lnTo>
                          <a:pt x="22" y="29"/>
                        </a:lnTo>
                        <a:lnTo>
                          <a:pt x="18" y="29"/>
                        </a:lnTo>
                        <a:lnTo>
                          <a:pt x="16" y="33"/>
                        </a:lnTo>
                        <a:lnTo>
                          <a:pt x="12" y="31"/>
                        </a:lnTo>
                        <a:lnTo>
                          <a:pt x="12" y="29"/>
                        </a:lnTo>
                        <a:lnTo>
                          <a:pt x="8" y="27"/>
                        </a:lnTo>
                        <a:lnTo>
                          <a:pt x="6" y="29"/>
                        </a:lnTo>
                        <a:lnTo>
                          <a:pt x="2" y="25"/>
                        </a:lnTo>
                        <a:lnTo>
                          <a:pt x="4" y="22"/>
                        </a:lnTo>
                        <a:lnTo>
                          <a:pt x="4" y="18"/>
                        </a:lnTo>
                        <a:lnTo>
                          <a:pt x="0" y="18"/>
                        </a:lnTo>
                        <a:lnTo>
                          <a:pt x="0" y="12"/>
                        </a:lnTo>
                        <a:lnTo>
                          <a:pt x="4" y="12"/>
                        </a:lnTo>
                        <a:lnTo>
                          <a:pt x="6" y="8"/>
                        </a:lnTo>
                        <a:lnTo>
                          <a:pt x="4" y="6"/>
                        </a:lnTo>
                        <a:lnTo>
                          <a:pt x="8" y="2"/>
                        </a:lnTo>
                        <a:lnTo>
                          <a:pt x="10" y="6"/>
                        </a:lnTo>
                        <a:lnTo>
                          <a:pt x="14" y="4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</p:grpSp>
          </p:grpSp>
          <p:grpSp>
            <p:nvGrpSpPr>
              <p:cNvPr id="18" name="组合 17"/>
              <p:cNvGrpSpPr/>
              <p:nvPr/>
            </p:nvGrpSpPr>
            <p:grpSpPr>
              <a:xfrm>
                <a:off x="6839593" y="3028145"/>
                <a:ext cx="745852" cy="444643"/>
                <a:chOff x="6839593" y="2775708"/>
                <a:chExt cx="745852" cy="444643"/>
              </a:xfrm>
            </p:grpSpPr>
            <p:sp>
              <p:nvSpPr>
                <p:cNvPr id="30" name="Freeform 83"/>
                <p:cNvSpPr/>
                <p:nvPr/>
              </p:nvSpPr>
              <p:spPr bwMode="auto">
                <a:xfrm>
                  <a:off x="7381769" y="2824475"/>
                  <a:ext cx="203676" cy="347109"/>
                </a:xfrm>
                <a:custGeom>
                  <a:avLst/>
                  <a:gdLst>
                    <a:gd name="T0" fmla="*/ 10 w 71"/>
                    <a:gd name="T1" fmla="*/ 0 h 121"/>
                    <a:gd name="T2" fmla="*/ 14 w 71"/>
                    <a:gd name="T3" fmla="*/ 3 h 121"/>
                    <a:gd name="T4" fmla="*/ 18 w 71"/>
                    <a:gd name="T5" fmla="*/ 5 h 121"/>
                    <a:gd name="T6" fmla="*/ 67 w 71"/>
                    <a:gd name="T7" fmla="*/ 53 h 121"/>
                    <a:gd name="T8" fmla="*/ 71 w 71"/>
                    <a:gd name="T9" fmla="*/ 62 h 121"/>
                    <a:gd name="T10" fmla="*/ 67 w 71"/>
                    <a:gd name="T11" fmla="*/ 68 h 121"/>
                    <a:gd name="T12" fmla="*/ 18 w 71"/>
                    <a:gd name="T13" fmla="*/ 119 h 121"/>
                    <a:gd name="T14" fmla="*/ 10 w 71"/>
                    <a:gd name="T15" fmla="*/ 121 h 121"/>
                    <a:gd name="T16" fmla="*/ 4 w 71"/>
                    <a:gd name="T17" fmla="*/ 119 h 121"/>
                    <a:gd name="T18" fmla="*/ 0 w 71"/>
                    <a:gd name="T19" fmla="*/ 115 h 121"/>
                    <a:gd name="T20" fmla="*/ 0 w 71"/>
                    <a:gd name="T21" fmla="*/ 111 h 121"/>
                    <a:gd name="T22" fmla="*/ 0 w 71"/>
                    <a:gd name="T23" fmla="*/ 106 h 121"/>
                    <a:gd name="T24" fmla="*/ 4 w 71"/>
                    <a:gd name="T25" fmla="*/ 104 h 121"/>
                    <a:gd name="T26" fmla="*/ 44 w 71"/>
                    <a:gd name="T27" fmla="*/ 62 h 121"/>
                    <a:gd name="T28" fmla="*/ 4 w 71"/>
                    <a:gd name="T29" fmla="*/ 19 h 121"/>
                    <a:gd name="T30" fmla="*/ 0 w 71"/>
                    <a:gd name="T31" fmla="*/ 15 h 121"/>
                    <a:gd name="T32" fmla="*/ 0 w 71"/>
                    <a:gd name="T33" fmla="*/ 11 h 121"/>
                    <a:gd name="T34" fmla="*/ 0 w 71"/>
                    <a:gd name="T35" fmla="*/ 7 h 121"/>
                    <a:gd name="T36" fmla="*/ 4 w 71"/>
                    <a:gd name="T37" fmla="*/ 5 h 121"/>
                    <a:gd name="T38" fmla="*/ 6 w 71"/>
                    <a:gd name="T39" fmla="*/ 3 h 121"/>
                    <a:gd name="T40" fmla="*/ 10 w 71"/>
                    <a:gd name="T4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1" h="121">
                      <a:moveTo>
                        <a:pt x="10" y="0"/>
                      </a:moveTo>
                      <a:lnTo>
                        <a:pt x="14" y="3"/>
                      </a:lnTo>
                      <a:lnTo>
                        <a:pt x="18" y="5"/>
                      </a:lnTo>
                      <a:lnTo>
                        <a:pt x="67" y="53"/>
                      </a:lnTo>
                      <a:lnTo>
                        <a:pt x="71" y="62"/>
                      </a:lnTo>
                      <a:lnTo>
                        <a:pt x="67" y="68"/>
                      </a:lnTo>
                      <a:lnTo>
                        <a:pt x="18" y="119"/>
                      </a:lnTo>
                      <a:lnTo>
                        <a:pt x="10" y="121"/>
                      </a:lnTo>
                      <a:lnTo>
                        <a:pt x="4" y="119"/>
                      </a:lnTo>
                      <a:lnTo>
                        <a:pt x="0" y="115"/>
                      </a:lnTo>
                      <a:lnTo>
                        <a:pt x="0" y="111"/>
                      </a:lnTo>
                      <a:lnTo>
                        <a:pt x="0" y="106"/>
                      </a:lnTo>
                      <a:lnTo>
                        <a:pt x="4" y="104"/>
                      </a:lnTo>
                      <a:lnTo>
                        <a:pt x="44" y="62"/>
                      </a:lnTo>
                      <a:lnTo>
                        <a:pt x="4" y="19"/>
                      </a:lnTo>
                      <a:lnTo>
                        <a:pt x="0" y="15"/>
                      </a:lnTo>
                      <a:lnTo>
                        <a:pt x="0" y="11"/>
                      </a:lnTo>
                      <a:lnTo>
                        <a:pt x="0" y="7"/>
                      </a:lnTo>
                      <a:lnTo>
                        <a:pt x="4" y="5"/>
                      </a:lnTo>
                      <a:lnTo>
                        <a:pt x="6" y="3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  <p:grpSp>
              <p:nvGrpSpPr>
                <p:cNvPr id="31" name="组合 30"/>
                <p:cNvGrpSpPr/>
                <p:nvPr/>
              </p:nvGrpSpPr>
              <p:grpSpPr>
                <a:xfrm>
                  <a:off x="6839593" y="2775708"/>
                  <a:ext cx="441774" cy="444643"/>
                  <a:chOff x="6839593" y="2769970"/>
                  <a:chExt cx="441774" cy="444643"/>
                </a:xfrm>
              </p:grpSpPr>
              <p:sp>
                <p:nvSpPr>
                  <p:cNvPr id="32" name="Freeform 203"/>
                  <p:cNvSpPr>
                    <a:spLocks noEditPoints="1"/>
                  </p:cNvSpPr>
                  <p:nvPr/>
                </p:nvSpPr>
                <p:spPr bwMode="auto">
                  <a:xfrm>
                    <a:off x="6839593" y="2769970"/>
                    <a:ext cx="441774" cy="444643"/>
                  </a:xfrm>
                  <a:custGeom>
                    <a:avLst/>
                    <a:gdLst>
                      <a:gd name="T0" fmla="*/ 77 w 154"/>
                      <a:gd name="T1" fmla="*/ 10 h 155"/>
                      <a:gd name="T2" fmla="*/ 59 w 154"/>
                      <a:gd name="T3" fmla="*/ 12 h 155"/>
                      <a:gd name="T4" fmla="*/ 42 w 154"/>
                      <a:gd name="T5" fmla="*/ 19 h 155"/>
                      <a:gd name="T6" fmla="*/ 24 w 154"/>
                      <a:gd name="T7" fmla="*/ 35 h 155"/>
                      <a:gd name="T8" fmla="*/ 12 w 154"/>
                      <a:gd name="T9" fmla="*/ 55 h 155"/>
                      <a:gd name="T10" fmla="*/ 8 w 154"/>
                      <a:gd name="T11" fmla="*/ 78 h 155"/>
                      <a:gd name="T12" fmla="*/ 10 w 154"/>
                      <a:gd name="T13" fmla="*/ 96 h 155"/>
                      <a:gd name="T14" fmla="*/ 16 w 154"/>
                      <a:gd name="T15" fmla="*/ 112 h 155"/>
                      <a:gd name="T16" fmla="*/ 32 w 154"/>
                      <a:gd name="T17" fmla="*/ 131 h 155"/>
                      <a:gd name="T18" fmla="*/ 53 w 154"/>
                      <a:gd name="T19" fmla="*/ 143 h 155"/>
                      <a:gd name="T20" fmla="*/ 77 w 154"/>
                      <a:gd name="T21" fmla="*/ 147 h 155"/>
                      <a:gd name="T22" fmla="*/ 93 w 154"/>
                      <a:gd name="T23" fmla="*/ 145 h 155"/>
                      <a:gd name="T24" fmla="*/ 109 w 154"/>
                      <a:gd name="T25" fmla="*/ 139 h 155"/>
                      <a:gd name="T26" fmla="*/ 130 w 154"/>
                      <a:gd name="T27" fmla="*/ 122 h 155"/>
                      <a:gd name="T28" fmla="*/ 140 w 154"/>
                      <a:gd name="T29" fmla="*/ 102 h 155"/>
                      <a:gd name="T30" fmla="*/ 144 w 154"/>
                      <a:gd name="T31" fmla="*/ 78 h 155"/>
                      <a:gd name="T32" fmla="*/ 142 w 154"/>
                      <a:gd name="T33" fmla="*/ 61 h 155"/>
                      <a:gd name="T34" fmla="*/ 136 w 154"/>
                      <a:gd name="T35" fmla="*/ 45 h 155"/>
                      <a:gd name="T36" fmla="*/ 120 w 154"/>
                      <a:gd name="T37" fmla="*/ 25 h 155"/>
                      <a:gd name="T38" fmla="*/ 99 w 154"/>
                      <a:gd name="T39" fmla="*/ 14 h 155"/>
                      <a:gd name="T40" fmla="*/ 77 w 154"/>
                      <a:gd name="T41" fmla="*/ 10 h 155"/>
                      <a:gd name="T42" fmla="*/ 77 w 154"/>
                      <a:gd name="T43" fmla="*/ 0 h 155"/>
                      <a:gd name="T44" fmla="*/ 103 w 154"/>
                      <a:gd name="T45" fmla="*/ 6 h 155"/>
                      <a:gd name="T46" fmla="*/ 126 w 154"/>
                      <a:gd name="T47" fmla="*/ 19 h 155"/>
                      <a:gd name="T48" fmla="*/ 144 w 154"/>
                      <a:gd name="T49" fmla="*/ 41 h 155"/>
                      <a:gd name="T50" fmla="*/ 150 w 154"/>
                      <a:gd name="T51" fmla="*/ 59 h 155"/>
                      <a:gd name="T52" fmla="*/ 154 w 154"/>
                      <a:gd name="T53" fmla="*/ 78 h 155"/>
                      <a:gd name="T54" fmla="*/ 148 w 154"/>
                      <a:gd name="T55" fmla="*/ 104 h 155"/>
                      <a:gd name="T56" fmla="*/ 136 w 154"/>
                      <a:gd name="T57" fmla="*/ 129 h 155"/>
                      <a:gd name="T58" fmla="*/ 114 w 154"/>
                      <a:gd name="T59" fmla="*/ 145 h 155"/>
                      <a:gd name="T60" fmla="*/ 95 w 154"/>
                      <a:gd name="T61" fmla="*/ 153 h 155"/>
                      <a:gd name="T62" fmla="*/ 77 w 154"/>
                      <a:gd name="T63" fmla="*/ 155 h 155"/>
                      <a:gd name="T64" fmla="*/ 51 w 154"/>
                      <a:gd name="T65" fmla="*/ 151 h 155"/>
                      <a:gd name="T66" fmla="*/ 26 w 154"/>
                      <a:gd name="T67" fmla="*/ 137 h 155"/>
                      <a:gd name="T68" fmla="*/ 10 w 154"/>
                      <a:gd name="T69" fmla="*/ 116 h 155"/>
                      <a:gd name="T70" fmla="*/ 2 w 154"/>
                      <a:gd name="T71" fmla="*/ 98 h 155"/>
                      <a:gd name="T72" fmla="*/ 0 w 154"/>
                      <a:gd name="T73" fmla="*/ 78 h 155"/>
                      <a:gd name="T74" fmla="*/ 4 w 154"/>
                      <a:gd name="T75" fmla="*/ 51 h 155"/>
                      <a:gd name="T76" fmla="*/ 18 w 154"/>
                      <a:gd name="T77" fmla="*/ 29 h 155"/>
                      <a:gd name="T78" fmla="*/ 38 w 154"/>
                      <a:gd name="T79" fmla="*/ 10 h 155"/>
                      <a:gd name="T80" fmla="*/ 57 w 154"/>
                      <a:gd name="T81" fmla="*/ 4 h 155"/>
                      <a:gd name="T82" fmla="*/ 77 w 154"/>
                      <a:gd name="T83" fmla="*/ 0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54" h="155">
                        <a:moveTo>
                          <a:pt x="77" y="10"/>
                        </a:moveTo>
                        <a:lnTo>
                          <a:pt x="59" y="12"/>
                        </a:lnTo>
                        <a:lnTo>
                          <a:pt x="42" y="19"/>
                        </a:lnTo>
                        <a:lnTo>
                          <a:pt x="24" y="35"/>
                        </a:lnTo>
                        <a:lnTo>
                          <a:pt x="12" y="55"/>
                        </a:lnTo>
                        <a:lnTo>
                          <a:pt x="8" y="78"/>
                        </a:lnTo>
                        <a:lnTo>
                          <a:pt x="10" y="96"/>
                        </a:lnTo>
                        <a:lnTo>
                          <a:pt x="16" y="112"/>
                        </a:lnTo>
                        <a:lnTo>
                          <a:pt x="32" y="131"/>
                        </a:lnTo>
                        <a:lnTo>
                          <a:pt x="53" y="143"/>
                        </a:lnTo>
                        <a:lnTo>
                          <a:pt x="77" y="147"/>
                        </a:lnTo>
                        <a:lnTo>
                          <a:pt x="93" y="145"/>
                        </a:lnTo>
                        <a:lnTo>
                          <a:pt x="109" y="139"/>
                        </a:lnTo>
                        <a:lnTo>
                          <a:pt x="130" y="122"/>
                        </a:lnTo>
                        <a:lnTo>
                          <a:pt x="140" y="102"/>
                        </a:lnTo>
                        <a:lnTo>
                          <a:pt x="144" y="78"/>
                        </a:lnTo>
                        <a:lnTo>
                          <a:pt x="142" y="61"/>
                        </a:lnTo>
                        <a:lnTo>
                          <a:pt x="136" y="45"/>
                        </a:lnTo>
                        <a:lnTo>
                          <a:pt x="120" y="25"/>
                        </a:lnTo>
                        <a:lnTo>
                          <a:pt x="99" y="14"/>
                        </a:lnTo>
                        <a:lnTo>
                          <a:pt x="77" y="10"/>
                        </a:lnTo>
                        <a:close/>
                        <a:moveTo>
                          <a:pt x="77" y="0"/>
                        </a:moveTo>
                        <a:lnTo>
                          <a:pt x="103" y="6"/>
                        </a:lnTo>
                        <a:lnTo>
                          <a:pt x="126" y="19"/>
                        </a:lnTo>
                        <a:lnTo>
                          <a:pt x="144" y="41"/>
                        </a:lnTo>
                        <a:lnTo>
                          <a:pt x="150" y="59"/>
                        </a:lnTo>
                        <a:lnTo>
                          <a:pt x="154" y="78"/>
                        </a:lnTo>
                        <a:lnTo>
                          <a:pt x="148" y="104"/>
                        </a:lnTo>
                        <a:lnTo>
                          <a:pt x="136" y="129"/>
                        </a:lnTo>
                        <a:lnTo>
                          <a:pt x="114" y="145"/>
                        </a:lnTo>
                        <a:lnTo>
                          <a:pt x="95" y="153"/>
                        </a:lnTo>
                        <a:lnTo>
                          <a:pt x="77" y="155"/>
                        </a:lnTo>
                        <a:lnTo>
                          <a:pt x="51" y="151"/>
                        </a:lnTo>
                        <a:lnTo>
                          <a:pt x="26" y="137"/>
                        </a:lnTo>
                        <a:lnTo>
                          <a:pt x="10" y="116"/>
                        </a:lnTo>
                        <a:lnTo>
                          <a:pt x="2" y="98"/>
                        </a:lnTo>
                        <a:lnTo>
                          <a:pt x="0" y="78"/>
                        </a:lnTo>
                        <a:lnTo>
                          <a:pt x="4" y="51"/>
                        </a:lnTo>
                        <a:lnTo>
                          <a:pt x="18" y="29"/>
                        </a:lnTo>
                        <a:lnTo>
                          <a:pt x="38" y="10"/>
                        </a:lnTo>
                        <a:lnTo>
                          <a:pt x="57" y="4"/>
                        </a:lnTo>
                        <a:lnTo>
                          <a:pt x="7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  <p:sp>
                <p:nvSpPr>
                  <p:cNvPr id="33" name="Freeform 204"/>
                  <p:cNvSpPr>
                    <a:spLocks noEditPoints="1"/>
                  </p:cNvSpPr>
                  <p:nvPr/>
                </p:nvSpPr>
                <p:spPr bwMode="auto">
                  <a:xfrm>
                    <a:off x="6925653" y="2870374"/>
                    <a:ext cx="269654" cy="186464"/>
                  </a:xfrm>
                  <a:custGeom>
                    <a:avLst/>
                    <a:gdLst>
                      <a:gd name="T0" fmla="*/ 6 w 94"/>
                      <a:gd name="T1" fmla="*/ 6 h 65"/>
                      <a:gd name="T2" fmla="*/ 6 w 94"/>
                      <a:gd name="T3" fmla="*/ 55 h 65"/>
                      <a:gd name="T4" fmla="*/ 88 w 94"/>
                      <a:gd name="T5" fmla="*/ 55 h 65"/>
                      <a:gd name="T6" fmla="*/ 88 w 94"/>
                      <a:gd name="T7" fmla="*/ 6 h 65"/>
                      <a:gd name="T8" fmla="*/ 6 w 94"/>
                      <a:gd name="T9" fmla="*/ 6 h 65"/>
                      <a:gd name="T10" fmla="*/ 4 w 94"/>
                      <a:gd name="T11" fmla="*/ 0 h 65"/>
                      <a:gd name="T12" fmla="*/ 88 w 94"/>
                      <a:gd name="T13" fmla="*/ 0 h 65"/>
                      <a:gd name="T14" fmla="*/ 94 w 94"/>
                      <a:gd name="T15" fmla="*/ 4 h 65"/>
                      <a:gd name="T16" fmla="*/ 94 w 94"/>
                      <a:gd name="T17" fmla="*/ 61 h 65"/>
                      <a:gd name="T18" fmla="*/ 88 w 94"/>
                      <a:gd name="T19" fmla="*/ 65 h 65"/>
                      <a:gd name="T20" fmla="*/ 67 w 94"/>
                      <a:gd name="T21" fmla="*/ 65 h 65"/>
                      <a:gd name="T22" fmla="*/ 29 w 94"/>
                      <a:gd name="T23" fmla="*/ 65 h 65"/>
                      <a:gd name="T24" fmla="*/ 4 w 94"/>
                      <a:gd name="T25" fmla="*/ 65 h 65"/>
                      <a:gd name="T26" fmla="*/ 0 w 94"/>
                      <a:gd name="T27" fmla="*/ 61 h 65"/>
                      <a:gd name="T28" fmla="*/ 0 w 94"/>
                      <a:gd name="T29" fmla="*/ 4 h 65"/>
                      <a:gd name="T30" fmla="*/ 4 w 94"/>
                      <a:gd name="T31" fmla="*/ 0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94" h="65">
                        <a:moveTo>
                          <a:pt x="6" y="6"/>
                        </a:moveTo>
                        <a:lnTo>
                          <a:pt x="6" y="55"/>
                        </a:lnTo>
                        <a:lnTo>
                          <a:pt x="88" y="55"/>
                        </a:lnTo>
                        <a:lnTo>
                          <a:pt x="88" y="6"/>
                        </a:lnTo>
                        <a:lnTo>
                          <a:pt x="6" y="6"/>
                        </a:lnTo>
                        <a:close/>
                        <a:moveTo>
                          <a:pt x="4" y="0"/>
                        </a:moveTo>
                        <a:lnTo>
                          <a:pt x="88" y="0"/>
                        </a:lnTo>
                        <a:lnTo>
                          <a:pt x="94" y="4"/>
                        </a:lnTo>
                        <a:lnTo>
                          <a:pt x="94" y="61"/>
                        </a:lnTo>
                        <a:lnTo>
                          <a:pt x="88" y="65"/>
                        </a:lnTo>
                        <a:lnTo>
                          <a:pt x="67" y="65"/>
                        </a:lnTo>
                        <a:lnTo>
                          <a:pt x="29" y="65"/>
                        </a:lnTo>
                        <a:lnTo>
                          <a:pt x="4" y="65"/>
                        </a:lnTo>
                        <a:lnTo>
                          <a:pt x="0" y="61"/>
                        </a:lnTo>
                        <a:lnTo>
                          <a:pt x="0" y="4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  <p:sp>
                <p:nvSpPr>
                  <p:cNvPr id="34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7026055" y="3068310"/>
                    <a:ext cx="68848" cy="22949"/>
                  </a:xfrm>
                  <a:prstGeom prst="rect">
                    <a:avLst/>
                  </a:prstGeom>
                  <a:solidFill>
                    <a:srgbClr val="FFFFFF"/>
                  </a:solidFill>
                  <a:ln w="0">
                    <a:noFill/>
                    <a:prstDash val="solid"/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  <p:sp>
                <p:nvSpPr>
                  <p:cNvPr id="35" name="Freeform 207"/>
                  <p:cNvSpPr/>
                  <p:nvPr/>
                </p:nvSpPr>
                <p:spPr bwMode="auto">
                  <a:xfrm>
                    <a:off x="6991631" y="3102734"/>
                    <a:ext cx="131958" cy="17212"/>
                  </a:xfrm>
                  <a:custGeom>
                    <a:avLst/>
                    <a:gdLst>
                      <a:gd name="T0" fmla="*/ 4 w 46"/>
                      <a:gd name="T1" fmla="*/ 0 h 6"/>
                      <a:gd name="T2" fmla="*/ 44 w 46"/>
                      <a:gd name="T3" fmla="*/ 0 h 6"/>
                      <a:gd name="T4" fmla="*/ 46 w 46"/>
                      <a:gd name="T5" fmla="*/ 2 h 6"/>
                      <a:gd name="T6" fmla="*/ 44 w 46"/>
                      <a:gd name="T7" fmla="*/ 6 h 6"/>
                      <a:gd name="T8" fmla="*/ 4 w 46"/>
                      <a:gd name="T9" fmla="*/ 6 h 6"/>
                      <a:gd name="T10" fmla="*/ 0 w 46"/>
                      <a:gd name="T11" fmla="*/ 2 h 6"/>
                      <a:gd name="T12" fmla="*/ 4 w 46"/>
                      <a:gd name="T1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6" h="6">
                        <a:moveTo>
                          <a:pt x="4" y="0"/>
                        </a:moveTo>
                        <a:lnTo>
                          <a:pt x="44" y="0"/>
                        </a:lnTo>
                        <a:lnTo>
                          <a:pt x="46" y="2"/>
                        </a:lnTo>
                        <a:lnTo>
                          <a:pt x="44" y="6"/>
                        </a:lnTo>
                        <a:lnTo>
                          <a:pt x="4" y="6"/>
                        </a:lnTo>
                        <a:lnTo>
                          <a:pt x="0" y="2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</p:grpSp>
          </p:grpSp>
          <p:grpSp>
            <p:nvGrpSpPr>
              <p:cNvPr id="19" name="组合 18"/>
              <p:cNvGrpSpPr/>
              <p:nvPr/>
            </p:nvGrpSpPr>
            <p:grpSpPr>
              <a:xfrm>
                <a:off x="5238881" y="2078618"/>
                <a:ext cx="763063" cy="438906"/>
                <a:chOff x="5238881" y="1826181"/>
                <a:chExt cx="763063" cy="438906"/>
              </a:xfrm>
            </p:grpSpPr>
            <p:sp>
              <p:nvSpPr>
                <p:cNvPr id="26" name="Freeform 80"/>
                <p:cNvSpPr/>
                <p:nvPr/>
              </p:nvSpPr>
              <p:spPr bwMode="auto">
                <a:xfrm>
                  <a:off x="5238881" y="1872080"/>
                  <a:ext cx="203676" cy="347109"/>
                </a:xfrm>
                <a:custGeom>
                  <a:avLst/>
                  <a:gdLst>
                    <a:gd name="T0" fmla="*/ 61 w 71"/>
                    <a:gd name="T1" fmla="*/ 0 h 121"/>
                    <a:gd name="T2" fmla="*/ 65 w 71"/>
                    <a:gd name="T3" fmla="*/ 0 h 121"/>
                    <a:gd name="T4" fmla="*/ 67 w 71"/>
                    <a:gd name="T5" fmla="*/ 2 h 121"/>
                    <a:gd name="T6" fmla="*/ 71 w 71"/>
                    <a:gd name="T7" fmla="*/ 7 h 121"/>
                    <a:gd name="T8" fmla="*/ 71 w 71"/>
                    <a:gd name="T9" fmla="*/ 11 h 121"/>
                    <a:gd name="T10" fmla="*/ 71 w 71"/>
                    <a:gd name="T11" fmla="*/ 15 h 121"/>
                    <a:gd name="T12" fmla="*/ 67 w 71"/>
                    <a:gd name="T13" fmla="*/ 17 h 121"/>
                    <a:gd name="T14" fmla="*/ 26 w 71"/>
                    <a:gd name="T15" fmla="*/ 60 h 121"/>
                    <a:gd name="T16" fmla="*/ 67 w 71"/>
                    <a:gd name="T17" fmla="*/ 102 h 121"/>
                    <a:gd name="T18" fmla="*/ 71 w 71"/>
                    <a:gd name="T19" fmla="*/ 106 h 121"/>
                    <a:gd name="T20" fmla="*/ 71 w 71"/>
                    <a:gd name="T21" fmla="*/ 108 h 121"/>
                    <a:gd name="T22" fmla="*/ 71 w 71"/>
                    <a:gd name="T23" fmla="*/ 112 h 121"/>
                    <a:gd name="T24" fmla="*/ 67 w 71"/>
                    <a:gd name="T25" fmla="*/ 117 h 121"/>
                    <a:gd name="T26" fmla="*/ 61 w 71"/>
                    <a:gd name="T27" fmla="*/ 121 h 121"/>
                    <a:gd name="T28" fmla="*/ 53 w 71"/>
                    <a:gd name="T29" fmla="*/ 117 h 121"/>
                    <a:gd name="T30" fmla="*/ 4 w 71"/>
                    <a:gd name="T31" fmla="*/ 68 h 121"/>
                    <a:gd name="T32" fmla="*/ 0 w 71"/>
                    <a:gd name="T33" fmla="*/ 60 h 121"/>
                    <a:gd name="T34" fmla="*/ 4 w 71"/>
                    <a:gd name="T35" fmla="*/ 51 h 121"/>
                    <a:gd name="T36" fmla="*/ 53 w 71"/>
                    <a:gd name="T37" fmla="*/ 2 h 121"/>
                    <a:gd name="T38" fmla="*/ 57 w 71"/>
                    <a:gd name="T39" fmla="*/ 0 h 121"/>
                    <a:gd name="T40" fmla="*/ 61 w 71"/>
                    <a:gd name="T4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1" h="121">
                      <a:moveTo>
                        <a:pt x="61" y="0"/>
                      </a:moveTo>
                      <a:lnTo>
                        <a:pt x="65" y="0"/>
                      </a:lnTo>
                      <a:lnTo>
                        <a:pt x="67" y="2"/>
                      </a:lnTo>
                      <a:lnTo>
                        <a:pt x="71" y="7"/>
                      </a:lnTo>
                      <a:lnTo>
                        <a:pt x="71" y="11"/>
                      </a:lnTo>
                      <a:lnTo>
                        <a:pt x="71" y="15"/>
                      </a:lnTo>
                      <a:lnTo>
                        <a:pt x="67" y="17"/>
                      </a:lnTo>
                      <a:lnTo>
                        <a:pt x="26" y="60"/>
                      </a:lnTo>
                      <a:lnTo>
                        <a:pt x="67" y="102"/>
                      </a:lnTo>
                      <a:lnTo>
                        <a:pt x="71" y="106"/>
                      </a:lnTo>
                      <a:lnTo>
                        <a:pt x="71" y="108"/>
                      </a:lnTo>
                      <a:lnTo>
                        <a:pt x="71" y="112"/>
                      </a:lnTo>
                      <a:lnTo>
                        <a:pt x="67" y="117"/>
                      </a:lnTo>
                      <a:lnTo>
                        <a:pt x="61" y="121"/>
                      </a:lnTo>
                      <a:lnTo>
                        <a:pt x="53" y="117"/>
                      </a:lnTo>
                      <a:lnTo>
                        <a:pt x="4" y="68"/>
                      </a:lnTo>
                      <a:lnTo>
                        <a:pt x="0" y="60"/>
                      </a:lnTo>
                      <a:lnTo>
                        <a:pt x="4" y="51"/>
                      </a:lnTo>
                      <a:lnTo>
                        <a:pt x="53" y="2"/>
                      </a:lnTo>
                      <a:lnTo>
                        <a:pt x="57" y="0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  <p:grpSp>
              <p:nvGrpSpPr>
                <p:cNvPr id="27" name="组合 26"/>
                <p:cNvGrpSpPr/>
                <p:nvPr/>
              </p:nvGrpSpPr>
              <p:grpSpPr>
                <a:xfrm>
                  <a:off x="5557301" y="1826181"/>
                  <a:ext cx="444643" cy="438906"/>
                  <a:chOff x="5557301" y="1829049"/>
                  <a:chExt cx="444643" cy="438906"/>
                </a:xfrm>
              </p:grpSpPr>
              <p:sp>
                <p:nvSpPr>
                  <p:cNvPr id="28" name="Freeform 208"/>
                  <p:cNvSpPr>
                    <a:spLocks noEditPoints="1"/>
                  </p:cNvSpPr>
                  <p:nvPr/>
                </p:nvSpPr>
                <p:spPr bwMode="auto">
                  <a:xfrm>
                    <a:off x="5557301" y="1829049"/>
                    <a:ext cx="444643" cy="438906"/>
                  </a:xfrm>
                  <a:custGeom>
                    <a:avLst/>
                    <a:gdLst>
                      <a:gd name="T0" fmla="*/ 78 w 155"/>
                      <a:gd name="T1" fmla="*/ 8 h 153"/>
                      <a:gd name="T2" fmla="*/ 61 w 155"/>
                      <a:gd name="T3" fmla="*/ 10 h 153"/>
                      <a:gd name="T4" fmla="*/ 43 w 155"/>
                      <a:gd name="T5" fmla="*/ 16 h 153"/>
                      <a:gd name="T6" fmla="*/ 25 w 155"/>
                      <a:gd name="T7" fmla="*/ 33 h 153"/>
                      <a:gd name="T8" fmla="*/ 13 w 155"/>
                      <a:gd name="T9" fmla="*/ 53 h 153"/>
                      <a:gd name="T10" fmla="*/ 9 w 155"/>
                      <a:gd name="T11" fmla="*/ 77 h 153"/>
                      <a:gd name="T12" fmla="*/ 11 w 155"/>
                      <a:gd name="T13" fmla="*/ 94 h 153"/>
                      <a:gd name="T14" fmla="*/ 19 w 155"/>
                      <a:gd name="T15" fmla="*/ 110 h 153"/>
                      <a:gd name="T16" fmla="*/ 33 w 155"/>
                      <a:gd name="T17" fmla="*/ 128 h 153"/>
                      <a:gd name="T18" fmla="*/ 55 w 155"/>
                      <a:gd name="T19" fmla="*/ 141 h 153"/>
                      <a:gd name="T20" fmla="*/ 78 w 155"/>
                      <a:gd name="T21" fmla="*/ 145 h 153"/>
                      <a:gd name="T22" fmla="*/ 94 w 155"/>
                      <a:gd name="T23" fmla="*/ 143 h 153"/>
                      <a:gd name="T24" fmla="*/ 112 w 155"/>
                      <a:gd name="T25" fmla="*/ 137 h 153"/>
                      <a:gd name="T26" fmla="*/ 130 w 155"/>
                      <a:gd name="T27" fmla="*/ 120 h 153"/>
                      <a:gd name="T28" fmla="*/ 143 w 155"/>
                      <a:gd name="T29" fmla="*/ 100 h 153"/>
                      <a:gd name="T30" fmla="*/ 147 w 155"/>
                      <a:gd name="T31" fmla="*/ 77 h 153"/>
                      <a:gd name="T32" fmla="*/ 145 w 155"/>
                      <a:gd name="T33" fmla="*/ 59 h 153"/>
                      <a:gd name="T34" fmla="*/ 136 w 155"/>
                      <a:gd name="T35" fmla="*/ 43 h 153"/>
                      <a:gd name="T36" fmla="*/ 122 w 155"/>
                      <a:gd name="T37" fmla="*/ 24 h 153"/>
                      <a:gd name="T38" fmla="*/ 100 w 155"/>
                      <a:gd name="T39" fmla="*/ 12 h 153"/>
                      <a:gd name="T40" fmla="*/ 78 w 155"/>
                      <a:gd name="T41" fmla="*/ 8 h 153"/>
                      <a:gd name="T42" fmla="*/ 78 w 155"/>
                      <a:gd name="T43" fmla="*/ 0 h 153"/>
                      <a:gd name="T44" fmla="*/ 104 w 155"/>
                      <a:gd name="T45" fmla="*/ 4 h 153"/>
                      <a:gd name="T46" fmla="*/ 126 w 155"/>
                      <a:gd name="T47" fmla="*/ 18 h 153"/>
                      <a:gd name="T48" fmla="*/ 145 w 155"/>
                      <a:gd name="T49" fmla="*/ 39 h 153"/>
                      <a:gd name="T50" fmla="*/ 153 w 155"/>
                      <a:gd name="T51" fmla="*/ 57 h 153"/>
                      <a:gd name="T52" fmla="*/ 155 w 155"/>
                      <a:gd name="T53" fmla="*/ 77 h 153"/>
                      <a:gd name="T54" fmla="*/ 151 w 155"/>
                      <a:gd name="T55" fmla="*/ 102 h 153"/>
                      <a:gd name="T56" fmla="*/ 136 w 155"/>
                      <a:gd name="T57" fmla="*/ 126 h 153"/>
                      <a:gd name="T58" fmla="*/ 116 w 155"/>
                      <a:gd name="T59" fmla="*/ 145 h 153"/>
                      <a:gd name="T60" fmla="*/ 96 w 155"/>
                      <a:gd name="T61" fmla="*/ 151 h 153"/>
                      <a:gd name="T62" fmla="*/ 78 w 155"/>
                      <a:gd name="T63" fmla="*/ 153 h 153"/>
                      <a:gd name="T64" fmla="*/ 51 w 155"/>
                      <a:gd name="T65" fmla="*/ 149 h 153"/>
                      <a:gd name="T66" fmla="*/ 29 w 155"/>
                      <a:gd name="T67" fmla="*/ 137 h 153"/>
                      <a:gd name="T68" fmla="*/ 11 w 155"/>
                      <a:gd name="T69" fmla="*/ 114 h 153"/>
                      <a:gd name="T70" fmla="*/ 3 w 155"/>
                      <a:gd name="T71" fmla="*/ 96 h 153"/>
                      <a:gd name="T72" fmla="*/ 0 w 155"/>
                      <a:gd name="T73" fmla="*/ 77 h 153"/>
                      <a:gd name="T74" fmla="*/ 5 w 155"/>
                      <a:gd name="T75" fmla="*/ 51 h 153"/>
                      <a:gd name="T76" fmla="*/ 19 w 155"/>
                      <a:gd name="T77" fmla="*/ 27 h 153"/>
                      <a:gd name="T78" fmla="*/ 39 w 155"/>
                      <a:gd name="T79" fmla="*/ 10 h 153"/>
                      <a:gd name="T80" fmla="*/ 59 w 155"/>
                      <a:gd name="T81" fmla="*/ 2 h 153"/>
                      <a:gd name="T82" fmla="*/ 78 w 155"/>
                      <a:gd name="T83" fmla="*/ 0 h 1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55" h="153">
                        <a:moveTo>
                          <a:pt x="78" y="8"/>
                        </a:moveTo>
                        <a:lnTo>
                          <a:pt x="61" y="10"/>
                        </a:lnTo>
                        <a:lnTo>
                          <a:pt x="43" y="16"/>
                        </a:lnTo>
                        <a:lnTo>
                          <a:pt x="25" y="33"/>
                        </a:lnTo>
                        <a:lnTo>
                          <a:pt x="13" y="53"/>
                        </a:lnTo>
                        <a:lnTo>
                          <a:pt x="9" y="77"/>
                        </a:lnTo>
                        <a:lnTo>
                          <a:pt x="11" y="94"/>
                        </a:lnTo>
                        <a:lnTo>
                          <a:pt x="19" y="110"/>
                        </a:lnTo>
                        <a:lnTo>
                          <a:pt x="33" y="128"/>
                        </a:lnTo>
                        <a:lnTo>
                          <a:pt x="55" y="141"/>
                        </a:lnTo>
                        <a:lnTo>
                          <a:pt x="78" y="145"/>
                        </a:lnTo>
                        <a:lnTo>
                          <a:pt x="94" y="143"/>
                        </a:lnTo>
                        <a:lnTo>
                          <a:pt x="112" y="137"/>
                        </a:lnTo>
                        <a:lnTo>
                          <a:pt x="130" y="120"/>
                        </a:lnTo>
                        <a:lnTo>
                          <a:pt x="143" y="100"/>
                        </a:lnTo>
                        <a:lnTo>
                          <a:pt x="147" y="77"/>
                        </a:lnTo>
                        <a:lnTo>
                          <a:pt x="145" y="59"/>
                        </a:lnTo>
                        <a:lnTo>
                          <a:pt x="136" y="43"/>
                        </a:lnTo>
                        <a:lnTo>
                          <a:pt x="122" y="24"/>
                        </a:lnTo>
                        <a:lnTo>
                          <a:pt x="100" y="12"/>
                        </a:lnTo>
                        <a:lnTo>
                          <a:pt x="78" y="8"/>
                        </a:lnTo>
                        <a:close/>
                        <a:moveTo>
                          <a:pt x="78" y="0"/>
                        </a:moveTo>
                        <a:lnTo>
                          <a:pt x="104" y="4"/>
                        </a:lnTo>
                        <a:lnTo>
                          <a:pt x="126" y="18"/>
                        </a:lnTo>
                        <a:lnTo>
                          <a:pt x="145" y="39"/>
                        </a:lnTo>
                        <a:lnTo>
                          <a:pt x="153" y="57"/>
                        </a:lnTo>
                        <a:lnTo>
                          <a:pt x="155" y="77"/>
                        </a:lnTo>
                        <a:lnTo>
                          <a:pt x="151" y="102"/>
                        </a:lnTo>
                        <a:lnTo>
                          <a:pt x="136" y="126"/>
                        </a:lnTo>
                        <a:lnTo>
                          <a:pt x="116" y="145"/>
                        </a:lnTo>
                        <a:lnTo>
                          <a:pt x="96" y="151"/>
                        </a:lnTo>
                        <a:lnTo>
                          <a:pt x="78" y="153"/>
                        </a:lnTo>
                        <a:lnTo>
                          <a:pt x="51" y="149"/>
                        </a:lnTo>
                        <a:lnTo>
                          <a:pt x="29" y="137"/>
                        </a:lnTo>
                        <a:lnTo>
                          <a:pt x="11" y="114"/>
                        </a:lnTo>
                        <a:lnTo>
                          <a:pt x="3" y="96"/>
                        </a:lnTo>
                        <a:lnTo>
                          <a:pt x="0" y="77"/>
                        </a:lnTo>
                        <a:lnTo>
                          <a:pt x="5" y="51"/>
                        </a:lnTo>
                        <a:lnTo>
                          <a:pt x="19" y="27"/>
                        </a:lnTo>
                        <a:lnTo>
                          <a:pt x="39" y="10"/>
                        </a:lnTo>
                        <a:lnTo>
                          <a:pt x="59" y="2"/>
                        </a:lnTo>
                        <a:lnTo>
                          <a:pt x="78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  <p:sp>
                <p:nvSpPr>
                  <p:cNvPr id="29" name="Freeform 209"/>
                  <p:cNvSpPr>
                    <a:spLocks noEditPoints="1"/>
                  </p:cNvSpPr>
                  <p:nvPr/>
                </p:nvSpPr>
                <p:spPr bwMode="auto">
                  <a:xfrm>
                    <a:off x="5640494" y="1906504"/>
                    <a:ext cx="278261" cy="283998"/>
                  </a:xfrm>
                  <a:custGeom>
                    <a:avLst/>
                    <a:gdLst>
                      <a:gd name="T0" fmla="*/ 65 w 97"/>
                      <a:gd name="T1" fmla="*/ 79 h 99"/>
                      <a:gd name="T2" fmla="*/ 59 w 97"/>
                      <a:gd name="T3" fmla="*/ 89 h 99"/>
                      <a:gd name="T4" fmla="*/ 73 w 97"/>
                      <a:gd name="T5" fmla="*/ 81 h 99"/>
                      <a:gd name="T6" fmla="*/ 69 w 97"/>
                      <a:gd name="T7" fmla="*/ 73 h 99"/>
                      <a:gd name="T8" fmla="*/ 18 w 97"/>
                      <a:gd name="T9" fmla="*/ 75 h 99"/>
                      <a:gd name="T10" fmla="*/ 30 w 97"/>
                      <a:gd name="T11" fmla="*/ 85 h 99"/>
                      <a:gd name="T12" fmla="*/ 34 w 97"/>
                      <a:gd name="T13" fmla="*/ 85 h 99"/>
                      <a:gd name="T14" fmla="*/ 28 w 97"/>
                      <a:gd name="T15" fmla="*/ 73 h 99"/>
                      <a:gd name="T16" fmla="*/ 51 w 97"/>
                      <a:gd name="T17" fmla="*/ 87 h 99"/>
                      <a:gd name="T18" fmla="*/ 61 w 97"/>
                      <a:gd name="T19" fmla="*/ 77 h 99"/>
                      <a:gd name="T20" fmla="*/ 51 w 97"/>
                      <a:gd name="T21" fmla="*/ 71 h 99"/>
                      <a:gd name="T22" fmla="*/ 34 w 97"/>
                      <a:gd name="T23" fmla="*/ 73 h 99"/>
                      <a:gd name="T24" fmla="*/ 42 w 97"/>
                      <a:gd name="T25" fmla="*/ 85 h 99"/>
                      <a:gd name="T26" fmla="*/ 47 w 97"/>
                      <a:gd name="T27" fmla="*/ 71 h 99"/>
                      <a:gd name="T28" fmla="*/ 71 w 97"/>
                      <a:gd name="T29" fmla="*/ 61 h 99"/>
                      <a:gd name="T30" fmla="*/ 83 w 97"/>
                      <a:gd name="T31" fmla="*/ 71 h 99"/>
                      <a:gd name="T32" fmla="*/ 89 w 97"/>
                      <a:gd name="T33" fmla="*/ 53 h 99"/>
                      <a:gd name="T34" fmla="*/ 51 w 97"/>
                      <a:gd name="T35" fmla="*/ 53 h 99"/>
                      <a:gd name="T36" fmla="*/ 65 w 97"/>
                      <a:gd name="T37" fmla="*/ 67 h 99"/>
                      <a:gd name="T38" fmla="*/ 67 w 97"/>
                      <a:gd name="T39" fmla="*/ 53 h 99"/>
                      <a:gd name="T40" fmla="*/ 30 w 97"/>
                      <a:gd name="T41" fmla="*/ 53 h 99"/>
                      <a:gd name="T42" fmla="*/ 32 w 97"/>
                      <a:gd name="T43" fmla="*/ 67 h 99"/>
                      <a:gd name="T44" fmla="*/ 47 w 97"/>
                      <a:gd name="T45" fmla="*/ 53 h 99"/>
                      <a:gd name="T46" fmla="*/ 8 w 97"/>
                      <a:gd name="T47" fmla="*/ 53 h 99"/>
                      <a:gd name="T48" fmla="*/ 14 w 97"/>
                      <a:gd name="T49" fmla="*/ 71 h 99"/>
                      <a:gd name="T50" fmla="*/ 26 w 97"/>
                      <a:gd name="T51" fmla="*/ 61 h 99"/>
                      <a:gd name="T52" fmla="*/ 8 w 97"/>
                      <a:gd name="T53" fmla="*/ 53 h 99"/>
                      <a:gd name="T54" fmla="*/ 30 w 97"/>
                      <a:gd name="T55" fmla="*/ 38 h 99"/>
                      <a:gd name="T56" fmla="*/ 47 w 97"/>
                      <a:gd name="T57" fmla="*/ 46 h 99"/>
                      <a:gd name="T58" fmla="*/ 32 w 97"/>
                      <a:gd name="T59" fmla="*/ 32 h 99"/>
                      <a:gd name="T60" fmla="*/ 51 w 97"/>
                      <a:gd name="T61" fmla="*/ 32 h 99"/>
                      <a:gd name="T62" fmla="*/ 67 w 97"/>
                      <a:gd name="T63" fmla="*/ 46 h 99"/>
                      <a:gd name="T64" fmla="*/ 65 w 97"/>
                      <a:gd name="T65" fmla="*/ 32 h 99"/>
                      <a:gd name="T66" fmla="*/ 10 w 97"/>
                      <a:gd name="T67" fmla="*/ 36 h 99"/>
                      <a:gd name="T68" fmla="*/ 26 w 97"/>
                      <a:gd name="T69" fmla="*/ 46 h 99"/>
                      <a:gd name="T70" fmla="*/ 28 w 97"/>
                      <a:gd name="T71" fmla="*/ 30 h 99"/>
                      <a:gd name="T72" fmla="*/ 83 w 97"/>
                      <a:gd name="T73" fmla="*/ 28 h 99"/>
                      <a:gd name="T74" fmla="*/ 71 w 97"/>
                      <a:gd name="T75" fmla="*/ 38 h 99"/>
                      <a:gd name="T76" fmla="*/ 89 w 97"/>
                      <a:gd name="T77" fmla="*/ 46 h 99"/>
                      <a:gd name="T78" fmla="*/ 83 w 97"/>
                      <a:gd name="T79" fmla="*/ 28 h 99"/>
                      <a:gd name="T80" fmla="*/ 51 w 97"/>
                      <a:gd name="T81" fmla="*/ 28 h 99"/>
                      <a:gd name="T82" fmla="*/ 59 w 97"/>
                      <a:gd name="T83" fmla="*/ 20 h 99"/>
                      <a:gd name="T84" fmla="*/ 51 w 97"/>
                      <a:gd name="T85" fmla="*/ 12 h 99"/>
                      <a:gd name="T86" fmla="*/ 42 w 97"/>
                      <a:gd name="T87" fmla="*/ 14 h 99"/>
                      <a:gd name="T88" fmla="*/ 34 w 97"/>
                      <a:gd name="T89" fmla="*/ 28 h 99"/>
                      <a:gd name="T90" fmla="*/ 47 w 97"/>
                      <a:gd name="T91" fmla="*/ 12 h 99"/>
                      <a:gd name="T92" fmla="*/ 63 w 97"/>
                      <a:gd name="T93" fmla="*/ 14 h 99"/>
                      <a:gd name="T94" fmla="*/ 69 w 97"/>
                      <a:gd name="T95" fmla="*/ 26 h 99"/>
                      <a:gd name="T96" fmla="*/ 73 w 97"/>
                      <a:gd name="T97" fmla="*/ 18 h 99"/>
                      <a:gd name="T98" fmla="*/ 59 w 97"/>
                      <a:gd name="T99" fmla="*/ 10 h 99"/>
                      <a:gd name="T100" fmla="*/ 30 w 97"/>
                      <a:gd name="T101" fmla="*/ 14 h 99"/>
                      <a:gd name="T102" fmla="*/ 18 w 97"/>
                      <a:gd name="T103" fmla="*/ 24 h 99"/>
                      <a:gd name="T104" fmla="*/ 32 w 97"/>
                      <a:gd name="T105" fmla="*/ 20 h 99"/>
                      <a:gd name="T106" fmla="*/ 38 w 97"/>
                      <a:gd name="T107" fmla="*/ 10 h 99"/>
                      <a:gd name="T108" fmla="*/ 67 w 97"/>
                      <a:gd name="T109" fmla="*/ 4 h 99"/>
                      <a:gd name="T110" fmla="*/ 93 w 97"/>
                      <a:gd name="T111" fmla="*/ 30 h 99"/>
                      <a:gd name="T112" fmla="*/ 93 w 97"/>
                      <a:gd name="T113" fmla="*/ 69 h 99"/>
                      <a:gd name="T114" fmla="*/ 67 w 97"/>
                      <a:gd name="T115" fmla="*/ 95 h 99"/>
                      <a:gd name="T116" fmla="*/ 30 w 97"/>
                      <a:gd name="T117" fmla="*/ 95 h 99"/>
                      <a:gd name="T118" fmla="*/ 4 w 97"/>
                      <a:gd name="T119" fmla="*/ 69 h 99"/>
                      <a:gd name="T120" fmla="*/ 4 w 97"/>
                      <a:gd name="T121" fmla="*/ 30 h 99"/>
                      <a:gd name="T122" fmla="*/ 30 w 97"/>
                      <a:gd name="T123" fmla="*/ 4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97" h="99">
                        <a:moveTo>
                          <a:pt x="69" y="73"/>
                        </a:moveTo>
                        <a:lnTo>
                          <a:pt x="65" y="79"/>
                        </a:lnTo>
                        <a:lnTo>
                          <a:pt x="63" y="85"/>
                        </a:lnTo>
                        <a:lnTo>
                          <a:pt x="59" y="89"/>
                        </a:lnTo>
                        <a:lnTo>
                          <a:pt x="67" y="85"/>
                        </a:lnTo>
                        <a:lnTo>
                          <a:pt x="73" y="81"/>
                        </a:lnTo>
                        <a:lnTo>
                          <a:pt x="79" y="75"/>
                        </a:lnTo>
                        <a:lnTo>
                          <a:pt x="69" y="73"/>
                        </a:lnTo>
                        <a:close/>
                        <a:moveTo>
                          <a:pt x="28" y="73"/>
                        </a:moveTo>
                        <a:lnTo>
                          <a:pt x="18" y="75"/>
                        </a:lnTo>
                        <a:lnTo>
                          <a:pt x="24" y="81"/>
                        </a:lnTo>
                        <a:lnTo>
                          <a:pt x="30" y="85"/>
                        </a:lnTo>
                        <a:lnTo>
                          <a:pt x="38" y="89"/>
                        </a:lnTo>
                        <a:lnTo>
                          <a:pt x="34" y="85"/>
                        </a:lnTo>
                        <a:lnTo>
                          <a:pt x="32" y="79"/>
                        </a:lnTo>
                        <a:lnTo>
                          <a:pt x="28" y="73"/>
                        </a:lnTo>
                        <a:close/>
                        <a:moveTo>
                          <a:pt x="51" y="71"/>
                        </a:moveTo>
                        <a:lnTo>
                          <a:pt x="51" y="87"/>
                        </a:lnTo>
                        <a:lnTo>
                          <a:pt x="55" y="85"/>
                        </a:lnTo>
                        <a:lnTo>
                          <a:pt x="61" y="77"/>
                        </a:lnTo>
                        <a:lnTo>
                          <a:pt x="63" y="73"/>
                        </a:lnTo>
                        <a:lnTo>
                          <a:pt x="51" y="71"/>
                        </a:lnTo>
                        <a:close/>
                        <a:moveTo>
                          <a:pt x="47" y="71"/>
                        </a:moveTo>
                        <a:lnTo>
                          <a:pt x="34" y="73"/>
                        </a:lnTo>
                        <a:lnTo>
                          <a:pt x="38" y="79"/>
                        </a:lnTo>
                        <a:lnTo>
                          <a:pt x="42" y="85"/>
                        </a:lnTo>
                        <a:lnTo>
                          <a:pt x="47" y="87"/>
                        </a:lnTo>
                        <a:lnTo>
                          <a:pt x="47" y="71"/>
                        </a:lnTo>
                        <a:close/>
                        <a:moveTo>
                          <a:pt x="71" y="53"/>
                        </a:moveTo>
                        <a:lnTo>
                          <a:pt x="71" y="61"/>
                        </a:lnTo>
                        <a:lnTo>
                          <a:pt x="69" y="69"/>
                        </a:lnTo>
                        <a:lnTo>
                          <a:pt x="83" y="71"/>
                        </a:lnTo>
                        <a:lnTo>
                          <a:pt x="87" y="63"/>
                        </a:lnTo>
                        <a:lnTo>
                          <a:pt x="89" y="53"/>
                        </a:lnTo>
                        <a:lnTo>
                          <a:pt x="71" y="53"/>
                        </a:lnTo>
                        <a:close/>
                        <a:moveTo>
                          <a:pt x="51" y="53"/>
                        </a:moveTo>
                        <a:lnTo>
                          <a:pt x="51" y="67"/>
                        </a:lnTo>
                        <a:lnTo>
                          <a:pt x="65" y="67"/>
                        </a:lnTo>
                        <a:lnTo>
                          <a:pt x="67" y="61"/>
                        </a:lnTo>
                        <a:lnTo>
                          <a:pt x="67" y="53"/>
                        </a:lnTo>
                        <a:lnTo>
                          <a:pt x="51" y="53"/>
                        </a:lnTo>
                        <a:close/>
                        <a:moveTo>
                          <a:pt x="30" y="53"/>
                        </a:moveTo>
                        <a:lnTo>
                          <a:pt x="30" y="61"/>
                        </a:lnTo>
                        <a:lnTo>
                          <a:pt x="32" y="67"/>
                        </a:lnTo>
                        <a:lnTo>
                          <a:pt x="47" y="67"/>
                        </a:lnTo>
                        <a:lnTo>
                          <a:pt x="47" y="53"/>
                        </a:lnTo>
                        <a:lnTo>
                          <a:pt x="30" y="53"/>
                        </a:lnTo>
                        <a:close/>
                        <a:moveTo>
                          <a:pt x="8" y="53"/>
                        </a:moveTo>
                        <a:lnTo>
                          <a:pt x="10" y="63"/>
                        </a:lnTo>
                        <a:lnTo>
                          <a:pt x="14" y="71"/>
                        </a:lnTo>
                        <a:lnTo>
                          <a:pt x="28" y="69"/>
                        </a:lnTo>
                        <a:lnTo>
                          <a:pt x="26" y="61"/>
                        </a:lnTo>
                        <a:lnTo>
                          <a:pt x="26" y="53"/>
                        </a:lnTo>
                        <a:lnTo>
                          <a:pt x="8" y="53"/>
                        </a:lnTo>
                        <a:close/>
                        <a:moveTo>
                          <a:pt x="32" y="32"/>
                        </a:moveTo>
                        <a:lnTo>
                          <a:pt x="30" y="38"/>
                        </a:lnTo>
                        <a:lnTo>
                          <a:pt x="30" y="46"/>
                        </a:lnTo>
                        <a:lnTo>
                          <a:pt x="47" y="46"/>
                        </a:lnTo>
                        <a:lnTo>
                          <a:pt x="47" y="32"/>
                        </a:lnTo>
                        <a:lnTo>
                          <a:pt x="32" y="32"/>
                        </a:lnTo>
                        <a:close/>
                        <a:moveTo>
                          <a:pt x="65" y="32"/>
                        </a:moveTo>
                        <a:lnTo>
                          <a:pt x="51" y="32"/>
                        </a:lnTo>
                        <a:lnTo>
                          <a:pt x="51" y="46"/>
                        </a:lnTo>
                        <a:lnTo>
                          <a:pt x="67" y="46"/>
                        </a:lnTo>
                        <a:lnTo>
                          <a:pt x="67" y="38"/>
                        </a:lnTo>
                        <a:lnTo>
                          <a:pt x="65" y="32"/>
                        </a:lnTo>
                        <a:close/>
                        <a:moveTo>
                          <a:pt x="14" y="28"/>
                        </a:moveTo>
                        <a:lnTo>
                          <a:pt x="10" y="36"/>
                        </a:lnTo>
                        <a:lnTo>
                          <a:pt x="8" y="46"/>
                        </a:lnTo>
                        <a:lnTo>
                          <a:pt x="26" y="46"/>
                        </a:lnTo>
                        <a:lnTo>
                          <a:pt x="26" y="38"/>
                        </a:lnTo>
                        <a:lnTo>
                          <a:pt x="28" y="30"/>
                        </a:lnTo>
                        <a:lnTo>
                          <a:pt x="14" y="28"/>
                        </a:lnTo>
                        <a:close/>
                        <a:moveTo>
                          <a:pt x="83" y="28"/>
                        </a:moveTo>
                        <a:lnTo>
                          <a:pt x="69" y="30"/>
                        </a:lnTo>
                        <a:lnTo>
                          <a:pt x="71" y="38"/>
                        </a:lnTo>
                        <a:lnTo>
                          <a:pt x="71" y="46"/>
                        </a:lnTo>
                        <a:lnTo>
                          <a:pt x="89" y="46"/>
                        </a:lnTo>
                        <a:lnTo>
                          <a:pt x="87" y="36"/>
                        </a:lnTo>
                        <a:lnTo>
                          <a:pt x="83" y="28"/>
                        </a:lnTo>
                        <a:close/>
                        <a:moveTo>
                          <a:pt x="51" y="12"/>
                        </a:moveTo>
                        <a:lnTo>
                          <a:pt x="51" y="28"/>
                        </a:lnTo>
                        <a:lnTo>
                          <a:pt x="63" y="28"/>
                        </a:lnTo>
                        <a:lnTo>
                          <a:pt x="59" y="20"/>
                        </a:lnTo>
                        <a:lnTo>
                          <a:pt x="55" y="14"/>
                        </a:lnTo>
                        <a:lnTo>
                          <a:pt x="51" y="12"/>
                        </a:lnTo>
                        <a:close/>
                        <a:moveTo>
                          <a:pt x="47" y="12"/>
                        </a:moveTo>
                        <a:lnTo>
                          <a:pt x="42" y="14"/>
                        </a:lnTo>
                        <a:lnTo>
                          <a:pt x="36" y="22"/>
                        </a:lnTo>
                        <a:lnTo>
                          <a:pt x="34" y="28"/>
                        </a:lnTo>
                        <a:lnTo>
                          <a:pt x="47" y="28"/>
                        </a:lnTo>
                        <a:lnTo>
                          <a:pt x="47" y="12"/>
                        </a:lnTo>
                        <a:close/>
                        <a:moveTo>
                          <a:pt x="59" y="10"/>
                        </a:moveTo>
                        <a:lnTo>
                          <a:pt x="63" y="14"/>
                        </a:lnTo>
                        <a:lnTo>
                          <a:pt x="65" y="20"/>
                        </a:lnTo>
                        <a:lnTo>
                          <a:pt x="69" y="26"/>
                        </a:lnTo>
                        <a:lnTo>
                          <a:pt x="79" y="24"/>
                        </a:lnTo>
                        <a:lnTo>
                          <a:pt x="73" y="18"/>
                        </a:lnTo>
                        <a:lnTo>
                          <a:pt x="67" y="14"/>
                        </a:lnTo>
                        <a:lnTo>
                          <a:pt x="59" y="10"/>
                        </a:lnTo>
                        <a:close/>
                        <a:moveTo>
                          <a:pt x="38" y="10"/>
                        </a:moveTo>
                        <a:lnTo>
                          <a:pt x="30" y="14"/>
                        </a:lnTo>
                        <a:lnTo>
                          <a:pt x="24" y="18"/>
                        </a:lnTo>
                        <a:lnTo>
                          <a:pt x="18" y="24"/>
                        </a:lnTo>
                        <a:lnTo>
                          <a:pt x="28" y="26"/>
                        </a:lnTo>
                        <a:lnTo>
                          <a:pt x="32" y="20"/>
                        </a:lnTo>
                        <a:lnTo>
                          <a:pt x="34" y="14"/>
                        </a:lnTo>
                        <a:lnTo>
                          <a:pt x="38" y="10"/>
                        </a:lnTo>
                        <a:close/>
                        <a:moveTo>
                          <a:pt x="49" y="0"/>
                        </a:moveTo>
                        <a:lnTo>
                          <a:pt x="67" y="4"/>
                        </a:lnTo>
                        <a:lnTo>
                          <a:pt x="83" y="14"/>
                        </a:lnTo>
                        <a:lnTo>
                          <a:pt x="93" y="30"/>
                        </a:lnTo>
                        <a:lnTo>
                          <a:pt x="97" y="50"/>
                        </a:lnTo>
                        <a:lnTo>
                          <a:pt x="93" y="69"/>
                        </a:lnTo>
                        <a:lnTo>
                          <a:pt x="83" y="85"/>
                        </a:lnTo>
                        <a:lnTo>
                          <a:pt x="67" y="95"/>
                        </a:lnTo>
                        <a:lnTo>
                          <a:pt x="49" y="99"/>
                        </a:lnTo>
                        <a:lnTo>
                          <a:pt x="30" y="95"/>
                        </a:lnTo>
                        <a:lnTo>
                          <a:pt x="14" y="85"/>
                        </a:lnTo>
                        <a:lnTo>
                          <a:pt x="4" y="69"/>
                        </a:lnTo>
                        <a:lnTo>
                          <a:pt x="0" y="50"/>
                        </a:lnTo>
                        <a:lnTo>
                          <a:pt x="4" y="30"/>
                        </a:lnTo>
                        <a:lnTo>
                          <a:pt x="14" y="14"/>
                        </a:lnTo>
                        <a:lnTo>
                          <a:pt x="30" y="4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</p:grpSp>
          </p:grpSp>
          <p:grpSp>
            <p:nvGrpSpPr>
              <p:cNvPr id="20" name="组合 19"/>
              <p:cNvGrpSpPr/>
              <p:nvPr/>
            </p:nvGrpSpPr>
            <p:grpSpPr>
              <a:xfrm>
                <a:off x="5238881" y="3963328"/>
                <a:ext cx="763063" cy="444643"/>
                <a:chOff x="5238881" y="3710891"/>
                <a:chExt cx="763063" cy="444643"/>
              </a:xfrm>
              <a:solidFill>
                <a:schemeClr val="bg1"/>
              </a:solidFill>
            </p:grpSpPr>
            <p:sp>
              <p:nvSpPr>
                <p:cNvPr id="21" name="Freeform 82"/>
                <p:cNvSpPr/>
                <p:nvPr/>
              </p:nvSpPr>
              <p:spPr bwMode="auto">
                <a:xfrm>
                  <a:off x="5238881" y="3759658"/>
                  <a:ext cx="203676" cy="347109"/>
                </a:xfrm>
                <a:custGeom>
                  <a:avLst/>
                  <a:gdLst>
                    <a:gd name="T0" fmla="*/ 61 w 71"/>
                    <a:gd name="T1" fmla="*/ 0 h 121"/>
                    <a:gd name="T2" fmla="*/ 65 w 71"/>
                    <a:gd name="T3" fmla="*/ 0 h 121"/>
                    <a:gd name="T4" fmla="*/ 67 w 71"/>
                    <a:gd name="T5" fmla="*/ 3 h 121"/>
                    <a:gd name="T6" fmla="*/ 71 w 71"/>
                    <a:gd name="T7" fmla="*/ 7 h 121"/>
                    <a:gd name="T8" fmla="*/ 71 w 71"/>
                    <a:gd name="T9" fmla="*/ 11 h 121"/>
                    <a:gd name="T10" fmla="*/ 71 w 71"/>
                    <a:gd name="T11" fmla="*/ 15 h 121"/>
                    <a:gd name="T12" fmla="*/ 67 w 71"/>
                    <a:gd name="T13" fmla="*/ 19 h 121"/>
                    <a:gd name="T14" fmla="*/ 26 w 71"/>
                    <a:gd name="T15" fmla="*/ 60 h 121"/>
                    <a:gd name="T16" fmla="*/ 67 w 71"/>
                    <a:gd name="T17" fmla="*/ 102 h 121"/>
                    <a:gd name="T18" fmla="*/ 71 w 71"/>
                    <a:gd name="T19" fmla="*/ 106 h 121"/>
                    <a:gd name="T20" fmla="*/ 71 w 71"/>
                    <a:gd name="T21" fmla="*/ 111 h 121"/>
                    <a:gd name="T22" fmla="*/ 71 w 71"/>
                    <a:gd name="T23" fmla="*/ 115 h 121"/>
                    <a:gd name="T24" fmla="*/ 67 w 71"/>
                    <a:gd name="T25" fmla="*/ 117 h 121"/>
                    <a:gd name="T26" fmla="*/ 61 w 71"/>
                    <a:gd name="T27" fmla="*/ 121 h 121"/>
                    <a:gd name="T28" fmla="*/ 53 w 71"/>
                    <a:gd name="T29" fmla="*/ 117 h 121"/>
                    <a:gd name="T30" fmla="*/ 4 w 71"/>
                    <a:gd name="T31" fmla="*/ 68 h 121"/>
                    <a:gd name="T32" fmla="*/ 0 w 71"/>
                    <a:gd name="T33" fmla="*/ 60 h 121"/>
                    <a:gd name="T34" fmla="*/ 4 w 71"/>
                    <a:gd name="T35" fmla="*/ 53 h 121"/>
                    <a:gd name="T36" fmla="*/ 53 w 71"/>
                    <a:gd name="T37" fmla="*/ 3 h 121"/>
                    <a:gd name="T38" fmla="*/ 57 w 71"/>
                    <a:gd name="T39" fmla="*/ 0 h 121"/>
                    <a:gd name="T40" fmla="*/ 61 w 71"/>
                    <a:gd name="T4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1" h="121">
                      <a:moveTo>
                        <a:pt x="61" y="0"/>
                      </a:moveTo>
                      <a:lnTo>
                        <a:pt x="65" y="0"/>
                      </a:lnTo>
                      <a:lnTo>
                        <a:pt x="67" y="3"/>
                      </a:lnTo>
                      <a:lnTo>
                        <a:pt x="71" y="7"/>
                      </a:lnTo>
                      <a:lnTo>
                        <a:pt x="71" y="11"/>
                      </a:lnTo>
                      <a:lnTo>
                        <a:pt x="71" y="15"/>
                      </a:lnTo>
                      <a:lnTo>
                        <a:pt x="67" y="19"/>
                      </a:lnTo>
                      <a:lnTo>
                        <a:pt x="26" y="60"/>
                      </a:lnTo>
                      <a:lnTo>
                        <a:pt x="67" y="102"/>
                      </a:lnTo>
                      <a:lnTo>
                        <a:pt x="71" y="106"/>
                      </a:lnTo>
                      <a:lnTo>
                        <a:pt x="71" y="111"/>
                      </a:lnTo>
                      <a:lnTo>
                        <a:pt x="71" y="115"/>
                      </a:lnTo>
                      <a:lnTo>
                        <a:pt x="67" y="117"/>
                      </a:lnTo>
                      <a:lnTo>
                        <a:pt x="61" y="121"/>
                      </a:lnTo>
                      <a:lnTo>
                        <a:pt x="53" y="117"/>
                      </a:lnTo>
                      <a:lnTo>
                        <a:pt x="4" y="68"/>
                      </a:lnTo>
                      <a:lnTo>
                        <a:pt x="0" y="60"/>
                      </a:lnTo>
                      <a:lnTo>
                        <a:pt x="4" y="53"/>
                      </a:lnTo>
                      <a:lnTo>
                        <a:pt x="53" y="3"/>
                      </a:lnTo>
                      <a:lnTo>
                        <a:pt x="57" y="0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  <p:grpSp>
              <p:nvGrpSpPr>
                <p:cNvPr id="22" name="组合 21"/>
                <p:cNvGrpSpPr/>
                <p:nvPr/>
              </p:nvGrpSpPr>
              <p:grpSpPr>
                <a:xfrm>
                  <a:off x="5557301" y="3710891"/>
                  <a:ext cx="444643" cy="444643"/>
                  <a:chOff x="5557301" y="3705153"/>
                  <a:chExt cx="444643" cy="444643"/>
                </a:xfrm>
                <a:grpFill/>
              </p:grpSpPr>
              <p:sp>
                <p:nvSpPr>
                  <p:cNvPr id="23" name="Freeform 210"/>
                  <p:cNvSpPr>
                    <a:spLocks noEditPoints="1"/>
                  </p:cNvSpPr>
                  <p:nvPr/>
                </p:nvSpPr>
                <p:spPr bwMode="auto">
                  <a:xfrm>
                    <a:off x="5557301" y="3705153"/>
                    <a:ext cx="444643" cy="444643"/>
                  </a:xfrm>
                  <a:custGeom>
                    <a:avLst/>
                    <a:gdLst>
                      <a:gd name="T0" fmla="*/ 78 w 155"/>
                      <a:gd name="T1" fmla="*/ 8 h 155"/>
                      <a:gd name="T2" fmla="*/ 61 w 155"/>
                      <a:gd name="T3" fmla="*/ 10 h 155"/>
                      <a:gd name="T4" fmla="*/ 43 w 155"/>
                      <a:gd name="T5" fmla="*/ 19 h 155"/>
                      <a:gd name="T6" fmla="*/ 25 w 155"/>
                      <a:gd name="T7" fmla="*/ 35 h 155"/>
                      <a:gd name="T8" fmla="*/ 13 w 155"/>
                      <a:gd name="T9" fmla="*/ 55 h 155"/>
                      <a:gd name="T10" fmla="*/ 9 w 155"/>
                      <a:gd name="T11" fmla="*/ 78 h 155"/>
                      <a:gd name="T12" fmla="*/ 11 w 155"/>
                      <a:gd name="T13" fmla="*/ 96 h 155"/>
                      <a:gd name="T14" fmla="*/ 19 w 155"/>
                      <a:gd name="T15" fmla="*/ 112 h 155"/>
                      <a:gd name="T16" fmla="*/ 33 w 155"/>
                      <a:gd name="T17" fmla="*/ 131 h 155"/>
                      <a:gd name="T18" fmla="*/ 55 w 155"/>
                      <a:gd name="T19" fmla="*/ 143 h 155"/>
                      <a:gd name="T20" fmla="*/ 78 w 155"/>
                      <a:gd name="T21" fmla="*/ 147 h 155"/>
                      <a:gd name="T22" fmla="*/ 94 w 155"/>
                      <a:gd name="T23" fmla="*/ 145 h 155"/>
                      <a:gd name="T24" fmla="*/ 112 w 155"/>
                      <a:gd name="T25" fmla="*/ 139 h 155"/>
                      <a:gd name="T26" fmla="*/ 130 w 155"/>
                      <a:gd name="T27" fmla="*/ 123 h 155"/>
                      <a:gd name="T28" fmla="*/ 143 w 155"/>
                      <a:gd name="T29" fmla="*/ 102 h 155"/>
                      <a:gd name="T30" fmla="*/ 147 w 155"/>
                      <a:gd name="T31" fmla="*/ 78 h 155"/>
                      <a:gd name="T32" fmla="*/ 145 w 155"/>
                      <a:gd name="T33" fmla="*/ 61 h 155"/>
                      <a:gd name="T34" fmla="*/ 136 w 155"/>
                      <a:gd name="T35" fmla="*/ 45 h 155"/>
                      <a:gd name="T36" fmla="*/ 122 w 155"/>
                      <a:gd name="T37" fmla="*/ 25 h 155"/>
                      <a:gd name="T38" fmla="*/ 100 w 155"/>
                      <a:gd name="T39" fmla="*/ 12 h 155"/>
                      <a:gd name="T40" fmla="*/ 78 w 155"/>
                      <a:gd name="T41" fmla="*/ 8 h 155"/>
                      <a:gd name="T42" fmla="*/ 78 w 155"/>
                      <a:gd name="T43" fmla="*/ 0 h 155"/>
                      <a:gd name="T44" fmla="*/ 104 w 155"/>
                      <a:gd name="T45" fmla="*/ 6 h 155"/>
                      <a:gd name="T46" fmla="*/ 126 w 155"/>
                      <a:gd name="T47" fmla="*/ 19 h 155"/>
                      <a:gd name="T48" fmla="*/ 145 w 155"/>
                      <a:gd name="T49" fmla="*/ 41 h 155"/>
                      <a:gd name="T50" fmla="*/ 153 w 155"/>
                      <a:gd name="T51" fmla="*/ 59 h 155"/>
                      <a:gd name="T52" fmla="*/ 155 w 155"/>
                      <a:gd name="T53" fmla="*/ 78 h 155"/>
                      <a:gd name="T54" fmla="*/ 151 w 155"/>
                      <a:gd name="T55" fmla="*/ 104 h 155"/>
                      <a:gd name="T56" fmla="*/ 136 w 155"/>
                      <a:gd name="T57" fmla="*/ 127 h 155"/>
                      <a:gd name="T58" fmla="*/ 116 w 155"/>
                      <a:gd name="T59" fmla="*/ 145 h 155"/>
                      <a:gd name="T60" fmla="*/ 96 w 155"/>
                      <a:gd name="T61" fmla="*/ 153 h 155"/>
                      <a:gd name="T62" fmla="*/ 78 w 155"/>
                      <a:gd name="T63" fmla="*/ 155 h 155"/>
                      <a:gd name="T64" fmla="*/ 51 w 155"/>
                      <a:gd name="T65" fmla="*/ 151 h 155"/>
                      <a:gd name="T66" fmla="*/ 29 w 155"/>
                      <a:gd name="T67" fmla="*/ 137 h 155"/>
                      <a:gd name="T68" fmla="*/ 11 w 155"/>
                      <a:gd name="T69" fmla="*/ 116 h 155"/>
                      <a:gd name="T70" fmla="*/ 3 w 155"/>
                      <a:gd name="T71" fmla="*/ 98 h 155"/>
                      <a:gd name="T72" fmla="*/ 0 w 155"/>
                      <a:gd name="T73" fmla="*/ 78 h 155"/>
                      <a:gd name="T74" fmla="*/ 5 w 155"/>
                      <a:gd name="T75" fmla="*/ 51 h 155"/>
                      <a:gd name="T76" fmla="*/ 19 w 155"/>
                      <a:gd name="T77" fmla="*/ 29 h 155"/>
                      <a:gd name="T78" fmla="*/ 39 w 155"/>
                      <a:gd name="T79" fmla="*/ 10 h 155"/>
                      <a:gd name="T80" fmla="*/ 59 w 155"/>
                      <a:gd name="T81" fmla="*/ 2 h 155"/>
                      <a:gd name="T82" fmla="*/ 78 w 155"/>
                      <a:gd name="T83" fmla="*/ 0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55" h="155">
                        <a:moveTo>
                          <a:pt x="78" y="8"/>
                        </a:moveTo>
                        <a:lnTo>
                          <a:pt x="61" y="10"/>
                        </a:lnTo>
                        <a:lnTo>
                          <a:pt x="43" y="19"/>
                        </a:lnTo>
                        <a:lnTo>
                          <a:pt x="25" y="35"/>
                        </a:lnTo>
                        <a:lnTo>
                          <a:pt x="13" y="55"/>
                        </a:lnTo>
                        <a:lnTo>
                          <a:pt x="9" y="78"/>
                        </a:lnTo>
                        <a:lnTo>
                          <a:pt x="11" y="96"/>
                        </a:lnTo>
                        <a:lnTo>
                          <a:pt x="19" y="112"/>
                        </a:lnTo>
                        <a:lnTo>
                          <a:pt x="33" y="131"/>
                        </a:lnTo>
                        <a:lnTo>
                          <a:pt x="55" y="143"/>
                        </a:lnTo>
                        <a:lnTo>
                          <a:pt x="78" y="147"/>
                        </a:lnTo>
                        <a:lnTo>
                          <a:pt x="94" y="145"/>
                        </a:lnTo>
                        <a:lnTo>
                          <a:pt x="112" y="139"/>
                        </a:lnTo>
                        <a:lnTo>
                          <a:pt x="130" y="123"/>
                        </a:lnTo>
                        <a:lnTo>
                          <a:pt x="143" y="102"/>
                        </a:lnTo>
                        <a:lnTo>
                          <a:pt x="147" y="78"/>
                        </a:lnTo>
                        <a:lnTo>
                          <a:pt x="145" y="61"/>
                        </a:lnTo>
                        <a:lnTo>
                          <a:pt x="136" y="45"/>
                        </a:lnTo>
                        <a:lnTo>
                          <a:pt x="122" y="25"/>
                        </a:lnTo>
                        <a:lnTo>
                          <a:pt x="100" y="12"/>
                        </a:lnTo>
                        <a:lnTo>
                          <a:pt x="78" y="8"/>
                        </a:lnTo>
                        <a:close/>
                        <a:moveTo>
                          <a:pt x="78" y="0"/>
                        </a:moveTo>
                        <a:lnTo>
                          <a:pt x="104" y="6"/>
                        </a:lnTo>
                        <a:lnTo>
                          <a:pt x="126" y="19"/>
                        </a:lnTo>
                        <a:lnTo>
                          <a:pt x="145" y="41"/>
                        </a:lnTo>
                        <a:lnTo>
                          <a:pt x="153" y="59"/>
                        </a:lnTo>
                        <a:lnTo>
                          <a:pt x="155" y="78"/>
                        </a:lnTo>
                        <a:lnTo>
                          <a:pt x="151" y="104"/>
                        </a:lnTo>
                        <a:lnTo>
                          <a:pt x="136" y="127"/>
                        </a:lnTo>
                        <a:lnTo>
                          <a:pt x="116" y="145"/>
                        </a:lnTo>
                        <a:lnTo>
                          <a:pt x="96" y="153"/>
                        </a:lnTo>
                        <a:lnTo>
                          <a:pt x="78" y="155"/>
                        </a:lnTo>
                        <a:lnTo>
                          <a:pt x="51" y="151"/>
                        </a:lnTo>
                        <a:lnTo>
                          <a:pt x="29" y="137"/>
                        </a:lnTo>
                        <a:lnTo>
                          <a:pt x="11" y="116"/>
                        </a:lnTo>
                        <a:lnTo>
                          <a:pt x="3" y="98"/>
                        </a:lnTo>
                        <a:lnTo>
                          <a:pt x="0" y="78"/>
                        </a:lnTo>
                        <a:lnTo>
                          <a:pt x="5" y="51"/>
                        </a:lnTo>
                        <a:lnTo>
                          <a:pt x="19" y="29"/>
                        </a:lnTo>
                        <a:lnTo>
                          <a:pt x="39" y="10"/>
                        </a:lnTo>
                        <a:lnTo>
                          <a:pt x="59" y="2"/>
                        </a:lnTo>
                        <a:lnTo>
                          <a:pt x="78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  <p:sp>
                <p:nvSpPr>
                  <p:cNvPr id="24" name="Freeform 211"/>
                  <p:cNvSpPr/>
                  <p:nvPr/>
                </p:nvSpPr>
                <p:spPr bwMode="auto">
                  <a:xfrm>
                    <a:off x="5651968" y="3817031"/>
                    <a:ext cx="255312" cy="226625"/>
                  </a:xfrm>
                  <a:custGeom>
                    <a:avLst/>
                    <a:gdLst>
                      <a:gd name="T0" fmla="*/ 2 w 89"/>
                      <a:gd name="T1" fmla="*/ 0 h 79"/>
                      <a:gd name="T2" fmla="*/ 6 w 89"/>
                      <a:gd name="T3" fmla="*/ 4 h 79"/>
                      <a:gd name="T4" fmla="*/ 6 w 89"/>
                      <a:gd name="T5" fmla="*/ 71 h 79"/>
                      <a:gd name="T6" fmla="*/ 87 w 89"/>
                      <a:gd name="T7" fmla="*/ 71 h 79"/>
                      <a:gd name="T8" fmla="*/ 89 w 89"/>
                      <a:gd name="T9" fmla="*/ 75 h 79"/>
                      <a:gd name="T10" fmla="*/ 87 w 89"/>
                      <a:gd name="T11" fmla="*/ 79 h 79"/>
                      <a:gd name="T12" fmla="*/ 6 w 89"/>
                      <a:gd name="T13" fmla="*/ 79 h 79"/>
                      <a:gd name="T14" fmla="*/ 2 w 89"/>
                      <a:gd name="T15" fmla="*/ 77 h 79"/>
                      <a:gd name="T16" fmla="*/ 0 w 89"/>
                      <a:gd name="T17" fmla="*/ 75 h 79"/>
                      <a:gd name="T18" fmla="*/ 0 w 89"/>
                      <a:gd name="T19" fmla="*/ 71 h 79"/>
                      <a:gd name="T20" fmla="*/ 0 w 89"/>
                      <a:gd name="T21" fmla="*/ 4 h 79"/>
                      <a:gd name="T22" fmla="*/ 2 w 89"/>
                      <a:gd name="T23" fmla="*/ 0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9" h="79">
                        <a:moveTo>
                          <a:pt x="2" y="0"/>
                        </a:moveTo>
                        <a:lnTo>
                          <a:pt x="6" y="4"/>
                        </a:lnTo>
                        <a:lnTo>
                          <a:pt x="6" y="71"/>
                        </a:lnTo>
                        <a:lnTo>
                          <a:pt x="87" y="71"/>
                        </a:lnTo>
                        <a:lnTo>
                          <a:pt x="89" y="75"/>
                        </a:lnTo>
                        <a:lnTo>
                          <a:pt x="87" y="79"/>
                        </a:lnTo>
                        <a:lnTo>
                          <a:pt x="6" y="79"/>
                        </a:lnTo>
                        <a:lnTo>
                          <a:pt x="2" y="77"/>
                        </a:lnTo>
                        <a:lnTo>
                          <a:pt x="0" y="75"/>
                        </a:lnTo>
                        <a:lnTo>
                          <a:pt x="0" y="71"/>
                        </a:lnTo>
                        <a:lnTo>
                          <a:pt x="0" y="4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  <p:sp>
                <p:nvSpPr>
                  <p:cNvPr id="25" name="Freeform 212"/>
                  <p:cNvSpPr/>
                  <p:nvPr/>
                </p:nvSpPr>
                <p:spPr bwMode="auto">
                  <a:xfrm>
                    <a:off x="5692129" y="3822769"/>
                    <a:ext cx="209413" cy="180726"/>
                  </a:xfrm>
                  <a:custGeom>
                    <a:avLst/>
                    <a:gdLst>
                      <a:gd name="T0" fmla="*/ 69 w 73"/>
                      <a:gd name="T1" fmla="*/ 0 h 63"/>
                      <a:gd name="T2" fmla="*/ 71 w 73"/>
                      <a:gd name="T3" fmla="*/ 2 h 63"/>
                      <a:gd name="T4" fmla="*/ 73 w 73"/>
                      <a:gd name="T5" fmla="*/ 4 h 63"/>
                      <a:gd name="T6" fmla="*/ 69 w 73"/>
                      <a:gd name="T7" fmla="*/ 27 h 63"/>
                      <a:gd name="T8" fmla="*/ 65 w 73"/>
                      <a:gd name="T9" fmla="*/ 31 h 63"/>
                      <a:gd name="T10" fmla="*/ 63 w 73"/>
                      <a:gd name="T11" fmla="*/ 27 h 63"/>
                      <a:gd name="T12" fmla="*/ 65 w 73"/>
                      <a:gd name="T13" fmla="*/ 16 h 63"/>
                      <a:gd name="T14" fmla="*/ 45 w 73"/>
                      <a:gd name="T15" fmla="*/ 43 h 63"/>
                      <a:gd name="T16" fmla="*/ 43 w 73"/>
                      <a:gd name="T17" fmla="*/ 45 h 63"/>
                      <a:gd name="T18" fmla="*/ 39 w 73"/>
                      <a:gd name="T19" fmla="*/ 45 h 63"/>
                      <a:gd name="T20" fmla="*/ 27 w 73"/>
                      <a:gd name="T21" fmla="*/ 35 h 63"/>
                      <a:gd name="T22" fmla="*/ 6 w 73"/>
                      <a:gd name="T23" fmla="*/ 61 h 63"/>
                      <a:gd name="T24" fmla="*/ 4 w 73"/>
                      <a:gd name="T25" fmla="*/ 63 h 63"/>
                      <a:gd name="T26" fmla="*/ 0 w 73"/>
                      <a:gd name="T27" fmla="*/ 63 h 63"/>
                      <a:gd name="T28" fmla="*/ 0 w 73"/>
                      <a:gd name="T29" fmla="*/ 57 h 63"/>
                      <a:gd name="T30" fmla="*/ 20 w 73"/>
                      <a:gd name="T31" fmla="*/ 27 h 63"/>
                      <a:gd name="T32" fmla="*/ 24 w 73"/>
                      <a:gd name="T33" fmla="*/ 24 h 63"/>
                      <a:gd name="T34" fmla="*/ 27 w 73"/>
                      <a:gd name="T35" fmla="*/ 24 h 63"/>
                      <a:gd name="T36" fmla="*/ 41 w 73"/>
                      <a:gd name="T37" fmla="*/ 35 h 63"/>
                      <a:gd name="T38" fmla="*/ 57 w 73"/>
                      <a:gd name="T39" fmla="*/ 10 h 63"/>
                      <a:gd name="T40" fmla="*/ 49 w 73"/>
                      <a:gd name="T41" fmla="*/ 10 h 63"/>
                      <a:gd name="T42" fmla="*/ 45 w 73"/>
                      <a:gd name="T43" fmla="*/ 8 h 63"/>
                      <a:gd name="T44" fmla="*/ 47 w 73"/>
                      <a:gd name="T45" fmla="*/ 4 h 63"/>
                      <a:gd name="T46" fmla="*/ 69 w 73"/>
                      <a:gd name="T47" fmla="*/ 0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73" h="63">
                        <a:moveTo>
                          <a:pt x="69" y="0"/>
                        </a:moveTo>
                        <a:lnTo>
                          <a:pt x="71" y="2"/>
                        </a:lnTo>
                        <a:lnTo>
                          <a:pt x="73" y="4"/>
                        </a:lnTo>
                        <a:lnTo>
                          <a:pt x="69" y="27"/>
                        </a:lnTo>
                        <a:lnTo>
                          <a:pt x="65" y="31"/>
                        </a:lnTo>
                        <a:lnTo>
                          <a:pt x="63" y="27"/>
                        </a:lnTo>
                        <a:lnTo>
                          <a:pt x="65" y="16"/>
                        </a:lnTo>
                        <a:lnTo>
                          <a:pt x="45" y="43"/>
                        </a:lnTo>
                        <a:lnTo>
                          <a:pt x="43" y="45"/>
                        </a:lnTo>
                        <a:lnTo>
                          <a:pt x="39" y="45"/>
                        </a:lnTo>
                        <a:lnTo>
                          <a:pt x="27" y="35"/>
                        </a:lnTo>
                        <a:lnTo>
                          <a:pt x="6" y="61"/>
                        </a:lnTo>
                        <a:lnTo>
                          <a:pt x="4" y="63"/>
                        </a:lnTo>
                        <a:lnTo>
                          <a:pt x="0" y="63"/>
                        </a:lnTo>
                        <a:lnTo>
                          <a:pt x="0" y="57"/>
                        </a:lnTo>
                        <a:lnTo>
                          <a:pt x="20" y="27"/>
                        </a:lnTo>
                        <a:lnTo>
                          <a:pt x="24" y="24"/>
                        </a:lnTo>
                        <a:lnTo>
                          <a:pt x="27" y="24"/>
                        </a:lnTo>
                        <a:lnTo>
                          <a:pt x="41" y="35"/>
                        </a:lnTo>
                        <a:lnTo>
                          <a:pt x="57" y="10"/>
                        </a:lnTo>
                        <a:lnTo>
                          <a:pt x="49" y="10"/>
                        </a:lnTo>
                        <a:lnTo>
                          <a:pt x="45" y="8"/>
                        </a:lnTo>
                        <a:lnTo>
                          <a:pt x="47" y="4"/>
                        </a:lnTo>
                        <a:lnTo>
                          <a:pt x="69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</p:grpSp>
          </p:grpSp>
        </p:grpSp>
        <p:sp>
          <p:nvSpPr>
            <p:cNvPr id="54" name="文本框 53"/>
            <p:cNvSpPr txBox="1"/>
            <p:nvPr/>
          </p:nvSpPr>
          <p:spPr>
            <a:xfrm>
              <a:off x="1069956" y="675684"/>
              <a:ext cx="3858953" cy="3548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6660">
                <a:lnSpc>
                  <a:spcPct val="150000"/>
                </a:lnSpc>
                <a:spcBef>
                  <a:spcPct val="20000"/>
                </a:spcBef>
                <a:defRPr/>
              </a:pPr>
              <a:endParaRPr lang="en-US" altLang="zh-CN" sz="2800" b="1" dirty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sz="2000" b="1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碳排放权内幕交易的认定难点与范式</a:t>
              </a:r>
              <a:r>
                <a:rPr lang="zh-CN" altLang="en-US" sz="2000" b="1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转换</a:t>
              </a:r>
              <a:endParaRPr lang="en-US" altLang="zh-CN" sz="2000" b="1" dirty="0" smtClean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US" altLang="zh-CN" sz="1600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/>
              </a:r>
              <a:br>
                <a:rPr lang="en-US" altLang="zh-CN" sz="1600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</a:br>
              <a:r>
                <a:rPr lang="zh-CN" altLang="en-US" sz="1600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内幕</a:t>
              </a:r>
              <a:r>
                <a:rPr lang="zh-CN" altLang="en-US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交易规制重心</a:t>
              </a:r>
              <a:r>
                <a:rPr lang="zh-CN" altLang="en-US" sz="1600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逐渐转向</a:t>
              </a:r>
              <a:r>
                <a:rPr lang="zh-CN" altLang="en-US" sz="1600" b="1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对客体要素</a:t>
              </a:r>
              <a:r>
                <a:rPr lang="zh-CN" altLang="en-US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的</a:t>
              </a:r>
              <a:r>
                <a:rPr lang="zh-CN" altLang="en-US" sz="1600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把握</a:t>
              </a:r>
              <a:endParaRPr lang="en-US" altLang="zh-CN" sz="1600" dirty="0" smtClean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sz="1600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在</a:t>
              </a:r>
              <a:r>
                <a:rPr lang="zh-CN" altLang="en-US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该背景下，碳排</a:t>
              </a:r>
              <a:r>
                <a:rPr lang="zh-CN" altLang="en-US" sz="1600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放权内幕</a:t>
              </a:r>
              <a:r>
                <a:rPr lang="zh-CN" altLang="en-US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交易认定</a:t>
              </a:r>
              <a:r>
                <a:rPr lang="zh-CN" altLang="en-US" sz="1600" b="1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无需考虑主体是否适</a:t>
              </a:r>
              <a:r>
                <a:rPr lang="zh-CN" altLang="en-US" sz="1600" b="1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格</a:t>
              </a:r>
              <a:r>
                <a:rPr lang="en-US" altLang="zh-CN" sz="1600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,</a:t>
              </a:r>
              <a:r>
                <a:rPr lang="zh-CN" altLang="en-US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在客体</a:t>
              </a:r>
              <a:r>
                <a:rPr lang="zh-CN" altLang="en-US" sz="1600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要素方面</a:t>
              </a:r>
              <a:r>
                <a:rPr lang="en-US" altLang="zh-CN" sz="1600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,</a:t>
              </a:r>
              <a:r>
                <a:rPr lang="zh-CN" altLang="en-US" sz="1600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需要着重考虑</a:t>
              </a:r>
              <a:r>
                <a:rPr lang="zh-CN" altLang="en-US" sz="1600" b="1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信息的利用</a:t>
              </a:r>
              <a:r>
                <a:rPr lang="zh-CN" altLang="en-US" sz="1600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。</a:t>
              </a:r>
              <a:endParaRPr lang="en-US" altLang="zh-CN" sz="1600" dirty="0" smtClean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50000"/>
                </a:lnSpc>
                <a:spcBef>
                  <a:spcPct val="20000"/>
                </a:spcBef>
                <a:defRPr/>
              </a:pPr>
              <a:endParaRPr lang="en-US" altLang="zh-CN" sz="1600" dirty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在这种情况下，基于碳</a:t>
              </a:r>
              <a:r>
                <a:rPr lang="zh-CN" altLang="en-US" sz="1600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排放权</a:t>
              </a:r>
              <a:r>
                <a:rPr lang="zh-CN" altLang="en-US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内幕交易的</a:t>
              </a:r>
              <a:r>
                <a:rPr lang="zh-CN" altLang="en-US" sz="1600" b="1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反竞争本质</a:t>
              </a:r>
              <a:r>
                <a:rPr lang="zh-CN" altLang="en-US" sz="1600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，</a:t>
              </a:r>
              <a:endParaRPr lang="en-US" altLang="zh-CN" sz="1600" dirty="0" smtClean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sz="1600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应当</a:t>
              </a:r>
              <a:r>
                <a:rPr lang="zh-CN" altLang="en-US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引入</a:t>
              </a:r>
              <a:r>
                <a:rPr lang="zh-CN" altLang="en-US" b="1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“禁止不当取</a:t>
              </a:r>
              <a:r>
                <a:rPr lang="zh-CN" altLang="en-US" b="1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用信息</a:t>
              </a:r>
              <a:r>
                <a:rPr lang="zh-CN" altLang="en-US" b="1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优势”</a:t>
              </a:r>
              <a:r>
                <a:rPr lang="zh-CN" altLang="en-US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的竞争执法范式</a:t>
              </a:r>
              <a:r>
                <a:rPr lang="zh-CN" altLang="en-US" sz="1600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，</a:t>
              </a:r>
              <a:endParaRPr lang="en-US" altLang="zh-CN" sz="1600" dirty="0" smtClean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sz="1600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并</a:t>
              </a:r>
              <a:r>
                <a:rPr lang="zh-CN" altLang="en-US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采用递进式的</a:t>
              </a:r>
              <a:r>
                <a:rPr lang="zh-CN" altLang="en-US" b="1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“符合</a:t>
              </a:r>
              <a:r>
                <a:rPr lang="zh-CN" altLang="en-US" b="1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性</a:t>
              </a:r>
              <a:r>
                <a:rPr lang="en-US" altLang="zh-CN" b="1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—</a:t>
              </a:r>
              <a:r>
                <a:rPr lang="zh-CN" altLang="en-US" b="1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违法性</a:t>
              </a:r>
              <a:r>
                <a:rPr lang="en-US" altLang="zh-CN" b="1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—</a:t>
              </a:r>
              <a:r>
                <a:rPr lang="zh-CN" altLang="en-US" b="1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有</a:t>
              </a:r>
              <a:r>
                <a:rPr lang="zh-CN" altLang="en-US" b="1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责性”</a:t>
              </a:r>
              <a:r>
                <a:rPr lang="zh-CN" altLang="en-US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三阶层分析</a:t>
              </a:r>
              <a:r>
                <a:rPr lang="zh-CN" altLang="en-US" sz="1600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框架</a:t>
              </a:r>
              <a:endParaRPr lang="en-US" altLang="zh-CN" sz="1600" dirty="0" smtClean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endParaRPr>
            </a:p>
          </p:txBody>
        </p:sp>
      </p:grpSp>
      <p:sp>
        <p:nvSpPr>
          <p:cNvPr id="55" name="任意多边形: 形状 25"/>
          <p:cNvSpPr/>
          <p:nvPr/>
        </p:nvSpPr>
        <p:spPr>
          <a:xfrm flipH="1">
            <a:off x="1382817" y="6530831"/>
            <a:ext cx="7766446" cy="327169"/>
          </a:xfrm>
          <a:custGeom>
            <a:avLst/>
            <a:gdLst>
              <a:gd name="connsiteX0" fmla="*/ 2552410 w 7766446"/>
              <a:gd name="connsiteY0" fmla="*/ 217 h 327169"/>
              <a:gd name="connsiteX1" fmla="*/ 4402755 w 7766446"/>
              <a:gd name="connsiteY1" fmla="*/ 93489 h 327169"/>
              <a:gd name="connsiteX2" fmla="*/ 5784515 w 7766446"/>
              <a:gd name="connsiteY2" fmla="*/ 144289 h 327169"/>
              <a:gd name="connsiteX3" fmla="*/ 6861475 w 7766446"/>
              <a:gd name="connsiteY3" fmla="*/ 32529 h 327169"/>
              <a:gd name="connsiteX4" fmla="*/ 7636175 w 7766446"/>
              <a:gd name="connsiteY4" fmla="*/ 271289 h 327169"/>
              <a:gd name="connsiteX5" fmla="*/ 7766446 w 7766446"/>
              <a:gd name="connsiteY5" fmla="*/ 327169 h 327169"/>
              <a:gd name="connsiteX6" fmla="*/ 0 w 7766446"/>
              <a:gd name="connsiteY6" fmla="*/ 327169 h 327169"/>
              <a:gd name="connsiteX7" fmla="*/ 32753 w 7766446"/>
              <a:gd name="connsiteY7" fmla="*/ 318531 h 327169"/>
              <a:gd name="connsiteX8" fmla="*/ 2045635 w 7766446"/>
              <a:gd name="connsiteY8" fmla="*/ 12209 h 327169"/>
              <a:gd name="connsiteX9" fmla="*/ 2552410 w 7766446"/>
              <a:gd name="connsiteY9" fmla="*/ 217 h 32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66446" h="327169">
                <a:moveTo>
                  <a:pt x="2552410" y="217"/>
                </a:moveTo>
                <a:cubicBezTo>
                  <a:pt x="3360905" y="5178"/>
                  <a:pt x="4402755" y="93489"/>
                  <a:pt x="4402755" y="93489"/>
                </a:cubicBezTo>
                <a:cubicBezTo>
                  <a:pt x="5025902" y="115502"/>
                  <a:pt x="5374728" y="154449"/>
                  <a:pt x="5784515" y="144289"/>
                </a:cubicBezTo>
                <a:cubicBezTo>
                  <a:pt x="6194302" y="134129"/>
                  <a:pt x="6456768" y="-43671"/>
                  <a:pt x="6861475" y="32529"/>
                </a:cubicBezTo>
                <a:cubicBezTo>
                  <a:pt x="7063828" y="70629"/>
                  <a:pt x="7366512" y="163339"/>
                  <a:pt x="7636175" y="271289"/>
                </a:cubicBezTo>
                <a:lnTo>
                  <a:pt x="7766446" y="327169"/>
                </a:lnTo>
                <a:lnTo>
                  <a:pt x="0" y="327169"/>
                </a:lnTo>
                <a:lnTo>
                  <a:pt x="32753" y="318531"/>
                </a:lnTo>
                <a:cubicBezTo>
                  <a:pt x="557413" y="186940"/>
                  <a:pt x="1412752" y="54860"/>
                  <a:pt x="2045635" y="12209"/>
                </a:cubicBezTo>
                <a:cubicBezTo>
                  <a:pt x="2191685" y="2367"/>
                  <a:pt x="2365834" y="-927"/>
                  <a:pt x="2552410" y="217"/>
                </a:cubicBezTo>
                <a:close/>
              </a:path>
            </a:pathLst>
          </a:custGeom>
          <a:solidFill>
            <a:srgbClr val="D4B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89767" y="1772165"/>
            <a:ext cx="690850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客体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要素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方面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碳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排放权内幕交易利用的信息是否属于“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内幕信息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以外的其他未公开信息”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未公开信息还是非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公开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具体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类型和兜底方式如何确定？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339309" y="2249982"/>
            <a:ext cx="1706518" cy="1738174"/>
          </a:xfrm>
          <a:prstGeom prst="ellipse">
            <a:avLst/>
          </a:prstGeom>
          <a:solidFill>
            <a:srgbClr val="D0A7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rgbClr val="2E3F55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4" name="Freeform 21"/>
          <p:cNvSpPr>
            <a:spLocks noEditPoints="1"/>
          </p:cNvSpPr>
          <p:nvPr/>
        </p:nvSpPr>
        <p:spPr bwMode="auto">
          <a:xfrm>
            <a:off x="9667783" y="2561012"/>
            <a:ext cx="1091953" cy="1087710"/>
          </a:xfrm>
          <a:custGeom>
            <a:avLst/>
            <a:gdLst>
              <a:gd name="T0" fmla="*/ 179 w 208"/>
              <a:gd name="T1" fmla="*/ 79 h 204"/>
              <a:gd name="T2" fmla="*/ 174 w 208"/>
              <a:gd name="T3" fmla="*/ 66 h 204"/>
              <a:gd name="T4" fmla="*/ 185 w 208"/>
              <a:gd name="T5" fmla="*/ 38 h 204"/>
              <a:gd name="T6" fmla="*/ 169 w 208"/>
              <a:gd name="T7" fmla="*/ 22 h 204"/>
              <a:gd name="T8" fmla="*/ 140 w 208"/>
              <a:gd name="T9" fmla="*/ 33 h 204"/>
              <a:gd name="T10" fmla="*/ 128 w 208"/>
              <a:gd name="T11" fmla="*/ 28 h 204"/>
              <a:gd name="T12" fmla="*/ 115 w 208"/>
              <a:gd name="T13" fmla="*/ 0 h 204"/>
              <a:gd name="T14" fmla="*/ 92 w 208"/>
              <a:gd name="T15" fmla="*/ 0 h 204"/>
              <a:gd name="T16" fmla="*/ 80 w 208"/>
              <a:gd name="T17" fmla="*/ 28 h 204"/>
              <a:gd name="T18" fmla="*/ 67 w 208"/>
              <a:gd name="T19" fmla="*/ 33 h 204"/>
              <a:gd name="T20" fmla="*/ 38 w 208"/>
              <a:gd name="T21" fmla="*/ 22 h 204"/>
              <a:gd name="T22" fmla="*/ 22 w 208"/>
              <a:gd name="T23" fmla="*/ 38 h 204"/>
              <a:gd name="T24" fmla="*/ 34 w 208"/>
              <a:gd name="T25" fmla="*/ 66 h 204"/>
              <a:gd name="T26" fmla="*/ 28 w 208"/>
              <a:gd name="T27" fmla="*/ 79 h 204"/>
              <a:gd name="T28" fmla="*/ 0 w 208"/>
              <a:gd name="T29" fmla="*/ 91 h 204"/>
              <a:gd name="T30" fmla="*/ 0 w 208"/>
              <a:gd name="T31" fmla="*/ 114 h 204"/>
              <a:gd name="T32" fmla="*/ 28 w 208"/>
              <a:gd name="T33" fmla="*/ 126 h 204"/>
              <a:gd name="T34" fmla="*/ 34 w 208"/>
              <a:gd name="T35" fmla="*/ 138 h 204"/>
              <a:gd name="T36" fmla="*/ 23 w 208"/>
              <a:gd name="T37" fmla="*/ 167 h 204"/>
              <a:gd name="T38" fmla="*/ 39 w 208"/>
              <a:gd name="T39" fmla="*/ 182 h 204"/>
              <a:gd name="T40" fmla="*/ 67 w 208"/>
              <a:gd name="T41" fmla="*/ 171 h 204"/>
              <a:gd name="T42" fmla="*/ 80 w 208"/>
              <a:gd name="T43" fmla="*/ 176 h 204"/>
              <a:gd name="T44" fmla="*/ 93 w 208"/>
              <a:gd name="T45" fmla="*/ 204 h 204"/>
              <a:gd name="T46" fmla="*/ 116 w 208"/>
              <a:gd name="T47" fmla="*/ 204 h 204"/>
              <a:gd name="T48" fmla="*/ 128 w 208"/>
              <a:gd name="T49" fmla="*/ 176 h 204"/>
              <a:gd name="T50" fmla="*/ 141 w 208"/>
              <a:gd name="T51" fmla="*/ 171 h 204"/>
              <a:gd name="T52" fmla="*/ 170 w 208"/>
              <a:gd name="T53" fmla="*/ 182 h 204"/>
              <a:gd name="T54" fmla="*/ 186 w 208"/>
              <a:gd name="T55" fmla="*/ 166 h 204"/>
              <a:gd name="T56" fmla="*/ 174 w 208"/>
              <a:gd name="T57" fmla="*/ 138 h 204"/>
              <a:gd name="T58" fmla="*/ 179 w 208"/>
              <a:gd name="T59" fmla="*/ 125 h 204"/>
              <a:gd name="T60" fmla="*/ 208 w 208"/>
              <a:gd name="T61" fmla="*/ 113 h 204"/>
              <a:gd name="T62" fmla="*/ 208 w 208"/>
              <a:gd name="T63" fmla="*/ 90 h 204"/>
              <a:gd name="T64" fmla="*/ 179 w 208"/>
              <a:gd name="T65" fmla="*/ 79 h 204"/>
              <a:gd name="T66" fmla="*/ 137 w 208"/>
              <a:gd name="T67" fmla="*/ 102 h 204"/>
              <a:gd name="T68" fmla="*/ 104 w 208"/>
              <a:gd name="T69" fmla="*/ 135 h 204"/>
              <a:gd name="T70" fmla="*/ 71 w 208"/>
              <a:gd name="T71" fmla="*/ 102 h 204"/>
              <a:gd name="T72" fmla="*/ 104 w 208"/>
              <a:gd name="T73" fmla="*/ 69 h 204"/>
              <a:gd name="T74" fmla="*/ 137 w 208"/>
              <a:gd name="T75" fmla="*/ 10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" h="204">
                <a:moveTo>
                  <a:pt x="179" y="79"/>
                </a:moveTo>
                <a:cubicBezTo>
                  <a:pt x="174" y="66"/>
                  <a:pt x="174" y="66"/>
                  <a:pt x="174" y="66"/>
                </a:cubicBezTo>
                <a:cubicBezTo>
                  <a:pt x="174" y="66"/>
                  <a:pt x="186" y="39"/>
                  <a:pt x="185" y="38"/>
                </a:cubicBezTo>
                <a:cubicBezTo>
                  <a:pt x="169" y="22"/>
                  <a:pt x="169" y="22"/>
                  <a:pt x="169" y="22"/>
                </a:cubicBezTo>
                <a:cubicBezTo>
                  <a:pt x="168" y="21"/>
                  <a:pt x="140" y="33"/>
                  <a:pt x="140" y="33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8" y="28"/>
                  <a:pt x="116" y="0"/>
                  <a:pt x="11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0" y="0"/>
                  <a:pt x="80" y="28"/>
                  <a:pt x="80" y="28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33"/>
                  <a:pt x="39" y="21"/>
                  <a:pt x="38" y="22"/>
                </a:cubicBezTo>
                <a:cubicBezTo>
                  <a:pt x="22" y="38"/>
                  <a:pt x="22" y="38"/>
                  <a:pt x="22" y="38"/>
                </a:cubicBezTo>
                <a:cubicBezTo>
                  <a:pt x="21" y="39"/>
                  <a:pt x="34" y="66"/>
                  <a:pt x="34" y="66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0" y="90"/>
                  <a:pt x="0" y="91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28" y="126"/>
                  <a:pt x="28" y="126"/>
                </a:cubicBezTo>
                <a:cubicBezTo>
                  <a:pt x="34" y="138"/>
                  <a:pt x="34" y="138"/>
                  <a:pt x="34" y="138"/>
                </a:cubicBezTo>
                <a:cubicBezTo>
                  <a:pt x="34" y="138"/>
                  <a:pt x="21" y="166"/>
                  <a:pt x="23" y="167"/>
                </a:cubicBezTo>
                <a:cubicBezTo>
                  <a:pt x="39" y="182"/>
                  <a:pt x="39" y="182"/>
                  <a:pt x="39" y="182"/>
                </a:cubicBezTo>
                <a:cubicBezTo>
                  <a:pt x="40" y="184"/>
                  <a:pt x="67" y="171"/>
                  <a:pt x="67" y="171"/>
                </a:cubicBezTo>
                <a:cubicBezTo>
                  <a:pt x="80" y="176"/>
                  <a:pt x="80" y="176"/>
                  <a:pt x="80" y="176"/>
                </a:cubicBezTo>
                <a:cubicBezTo>
                  <a:pt x="80" y="176"/>
                  <a:pt x="91" y="204"/>
                  <a:pt x="93" y="204"/>
                </a:cubicBezTo>
                <a:cubicBezTo>
                  <a:pt x="116" y="204"/>
                  <a:pt x="116" y="204"/>
                  <a:pt x="116" y="204"/>
                </a:cubicBezTo>
                <a:cubicBezTo>
                  <a:pt x="117" y="204"/>
                  <a:pt x="128" y="176"/>
                  <a:pt x="128" y="176"/>
                </a:cubicBezTo>
                <a:cubicBezTo>
                  <a:pt x="141" y="171"/>
                  <a:pt x="141" y="171"/>
                  <a:pt x="141" y="171"/>
                </a:cubicBezTo>
                <a:cubicBezTo>
                  <a:pt x="141" y="171"/>
                  <a:pt x="169" y="183"/>
                  <a:pt x="170" y="182"/>
                </a:cubicBezTo>
                <a:cubicBezTo>
                  <a:pt x="186" y="166"/>
                  <a:pt x="186" y="166"/>
                  <a:pt x="186" y="166"/>
                </a:cubicBezTo>
                <a:cubicBezTo>
                  <a:pt x="187" y="165"/>
                  <a:pt x="174" y="138"/>
                  <a:pt x="174" y="138"/>
                </a:cubicBezTo>
                <a:cubicBezTo>
                  <a:pt x="179" y="125"/>
                  <a:pt x="179" y="125"/>
                  <a:pt x="179" y="125"/>
                </a:cubicBezTo>
                <a:cubicBezTo>
                  <a:pt x="179" y="125"/>
                  <a:pt x="208" y="114"/>
                  <a:pt x="208" y="113"/>
                </a:cubicBezTo>
                <a:cubicBezTo>
                  <a:pt x="208" y="90"/>
                  <a:pt x="208" y="90"/>
                  <a:pt x="208" y="90"/>
                </a:cubicBezTo>
                <a:cubicBezTo>
                  <a:pt x="208" y="89"/>
                  <a:pt x="179" y="79"/>
                  <a:pt x="179" y="79"/>
                </a:cubicBezTo>
                <a:close/>
                <a:moveTo>
                  <a:pt x="137" y="102"/>
                </a:moveTo>
                <a:cubicBezTo>
                  <a:pt x="137" y="120"/>
                  <a:pt x="122" y="135"/>
                  <a:pt x="104" y="135"/>
                </a:cubicBezTo>
                <a:cubicBezTo>
                  <a:pt x="86" y="135"/>
                  <a:pt x="71" y="120"/>
                  <a:pt x="71" y="102"/>
                </a:cubicBezTo>
                <a:cubicBezTo>
                  <a:pt x="71" y="84"/>
                  <a:pt x="86" y="69"/>
                  <a:pt x="104" y="69"/>
                </a:cubicBezTo>
                <a:cubicBezTo>
                  <a:pt x="122" y="69"/>
                  <a:pt x="137" y="84"/>
                  <a:pt x="137" y="1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endParaRPr lang="zh-CN" altLang="en-US" kern="0">
              <a:solidFill>
                <a:srgbClr val="2E3F55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1515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12462" y="1943661"/>
            <a:ext cx="8986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碳排放权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内幕信息认定应坚持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以市场价格为风向标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碳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排放权内幕信息认定重点在于是否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存在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优势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的取用行为，尤其是为内幕交易规制划定门槛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-113024" y="507052"/>
            <a:ext cx="9052837" cy="649559"/>
          </a:xfrm>
          <a:prstGeom prst="ellipse">
            <a:avLst/>
          </a:prstGeom>
          <a:solidFill>
            <a:srgbClr val="AE6339"/>
          </a:solidFill>
          <a:ln>
            <a:solidFill>
              <a:srgbClr val="AE6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3003" y="621857"/>
            <a:ext cx="104821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ECE1D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碳排放权交易的内幕信息是不是“内幕信息</a:t>
            </a:r>
            <a:r>
              <a:rPr lang="zh-CN" altLang="en-US" sz="2000" dirty="0" smtClean="0">
                <a:solidFill>
                  <a:srgbClr val="ECE1D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以外的</a:t>
            </a:r>
            <a:r>
              <a:rPr lang="zh-CN" altLang="en-US" sz="2000" dirty="0">
                <a:solidFill>
                  <a:srgbClr val="ECE1D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其他未公开信息</a:t>
            </a:r>
            <a:r>
              <a:rPr lang="zh-CN" altLang="en-US" sz="2000" dirty="0" smtClean="0">
                <a:solidFill>
                  <a:srgbClr val="ECE1D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en-US" altLang="zh-CN" sz="2000" dirty="0" smtClean="0">
                <a:solidFill>
                  <a:srgbClr val="ECE1D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  <a:endParaRPr lang="zh-CN" altLang="en-US" dirty="0">
              <a:solidFill>
                <a:srgbClr val="ECE1DB"/>
              </a:solidFill>
            </a:endParaRPr>
          </a:p>
        </p:txBody>
      </p:sp>
      <p:sp>
        <p:nvSpPr>
          <p:cNvPr id="8" name="任意多边形: 形状 20"/>
          <p:cNvSpPr/>
          <p:nvPr/>
        </p:nvSpPr>
        <p:spPr>
          <a:xfrm flipH="1">
            <a:off x="-3" y="6125592"/>
            <a:ext cx="11239131" cy="763556"/>
          </a:xfrm>
          <a:custGeom>
            <a:avLst/>
            <a:gdLst>
              <a:gd name="connsiteX0" fmla="*/ 2198329 w 2198329"/>
              <a:gd name="connsiteY0" fmla="*/ 0 h 3893394"/>
              <a:gd name="connsiteX1" fmla="*/ 2198329 w 2198329"/>
              <a:gd name="connsiteY1" fmla="*/ 3893394 h 3893394"/>
              <a:gd name="connsiteX2" fmla="*/ 0 w 2198329"/>
              <a:gd name="connsiteY2" fmla="*/ 3893394 h 3893394"/>
              <a:gd name="connsiteX3" fmla="*/ 35142 w 2198329"/>
              <a:gd name="connsiteY3" fmla="*/ 3797340 h 3893394"/>
              <a:gd name="connsiteX4" fmla="*/ 1060409 w 2198329"/>
              <a:gd name="connsiteY4" fmla="*/ 1830914 h 3893394"/>
              <a:gd name="connsiteX5" fmla="*/ 2183125 w 2198329"/>
              <a:gd name="connsiteY5" fmla="*/ 16110 h 3893394"/>
              <a:gd name="connsiteX6" fmla="*/ 2198329 w 2198329"/>
              <a:gd name="connsiteY6" fmla="*/ 0 h 389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8329" h="3893394">
                <a:moveTo>
                  <a:pt x="2198329" y="0"/>
                </a:moveTo>
                <a:lnTo>
                  <a:pt x="2198329" y="3893394"/>
                </a:lnTo>
                <a:lnTo>
                  <a:pt x="0" y="3893394"/>
                </a:lnTo>
                <a:lnTo>
                  <a:pt x="35142" y="3797340"/>
                </a:lnTo>
                <a:cubicBezTo>
                  <a:pt x="238825" y="3265353"/>
                  <a:pt x="678139" y="2429508"/>
                  <a:pt x="1060409" y="1830914"/>
                </a:cubicBezTo>
                <a:cubicBezTo>
                  <a:pt x="1360764" y="1360591"/>
                  <a:pt x="1823593" y="417252"/>
                  <a:pt x="2183125" y="16110"/>
                </a:cubicBezTo>
                <a:lnTo>
                  <a:pt x="2198329" y="0"/>
                </a:lnTo>
                <a:close/>
              </a:path>
            </a:pathLst>
          </a:custGeom>
          <a:solidFill>
            <a:srgbClr val="AE6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5806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12462" y="1943661"/>
            <a:ext cx="89863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中国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内幕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交易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立法实践和理论研究往往强调内幕信息是未公开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，潜在之义是应公开而未公开的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一旦公开将对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碳排放权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价格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产生重大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影响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的信息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，除了未公开信息还有其他无需公开和不宜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公开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的非公开信息。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AE633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碳</a:t>
            </a:r>
            <a:r>
              <a:rPr lang="zh-CN" altLang="en-US" sz="2400" b="1" dirty="0">
                <a:solidFill>
                  <a:srgbClr val="AE633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排放权内幕信息应该是包括未公开信息</a:t>
            </a:r>
            <a:r>
              <a:rPr lang="zh-CN" altLang="en-US" sz="2400" b="1" dirty="0" smtClean="0">
                <a:solidFill>
                  <a:srgbClr val="AE633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的非</a:t>
            </a:r>
            <a:r>
              <a:rPr lang="zh-CN" altLang="en-US" sz="2400" b="1" dirty="0">
                <a:solidFill>
                  <a:srgbClr val="AE633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公开信息</a:t>
            </a:r>
            <a:endParaRPr lang="zh-CN" altLang="en-US" b="1" dirty="0">
              <a:solidFill>
                <a:srgbClr val="AE633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-113024" y="507052"/>
            <a:ext cx="9052837" cy="649559"/>
          </a:xfrm>
          <a:prstGeom prst="ellipse">
            <a:avLst/>
          </a:prstGeom>
          <a:solidFill>
            <a:srgbClr val="AE6339"/>
          </a:solidFill>
          <a:ln>
            <a:solidFill>
              <a:srgbClr val="AE6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1375" y="631776"/>
            <a:ext cx="104821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ECE1D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碳排放权交易的内幕信息是未公开信息还是非</a:t>
            </a:r>
            <a:r>
              <a:rPr lang="zh-CN" altLang="en-US" sz="2000" dirty="0" smtClean="0">
                <a:solidFill>
                  <a:srgbClr val="ECE1D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公开信息</a:t>
            </a:r>
            <a:r>
              <a:rPr lang="en-US" altLang="zh-CN" sz="2000" dirty="0" smtClean="0">
                <a:solidFill>
                  <a:srgbClr val="ECE1D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  <a:endParaRPr lang="zh-CN" altLang="en-US" dirty="0">
              <a:solidFill>
                <a:srgbClr val="ECE1DB"/>
              </a:solidFill>
            </a:endParaRPr>
          </a:p>
        </p:txBody>
      </p:sp>
      <p:sp>
        <p:nvSpPr>
          <p:cNvPr id="5" name="任意多边形: 形状 25"/>
          <p:cNvSpPr/>
          <p:nvPr/>
        </p:nvSpPr>
        <p:spPr>
          <a:xfrm flipH="1">
            <a:off x="6611764" y="6161103"/>
            <a:ext cx="7766446" cy="696897"/>
          </a:xfrm>
          <a:custGeom>
            <a:avLst/>
            <a:gdLst>
              <a:gd name="connsiteX0" fmla="*/ 2552410 w 7766446"/>
              <a:gd name="connsiteY0" fmla="*/ 217 h 327169"/>
              <a:gd name="connsiteX1" fmla="*/ 4402755 w 7766446"/>
              <a:gd name="connsiteY1" fmla="*/ 93489 h 327169"/>
              <a:gd name="connsiteX2" fmla="*/ 5784515 w 7766446"/>
              <a:gd name="connsiteY2" fmla="*/ 144289 h 327169"/>
              <a:gd name="connsiteX3" fmla="*/ 6861475 w 7766446"/>
              <a:gd name="connsiteY3" fmla="*/ 32529 h 327169"/>
              <a:gd name="connsiteX4" fmla="*/ 7636175 w 7766446"/>
              <a:gd name="connsiteY4" fmla="*/ 271289 h 327169"/>
              <a:gd name="connsiteX5" fmla="*/ 7766446 w 7766446"/>
              <a:gd name="connsiteY5" fmla="*/ 327169 h 327169"/>
              <a:gd name="connsiteX6" fmla="*/ 0 w 7766446"/>
              <a:gd name="connsiteY6" fmla="*/ 327169 h 327169"/>
              <a:gd name="connsiteX7" fmla="*/ 32753 w 7766446"/>
              <a:gd name="connsiteY7" fmla="*/ 318531 h 327169"/>
              <a:gd name="connsiteX8" fmla="*/ 2045635 w 7766446"/>
              <a:gd name="connsiteY8" fmla="*/ 12209 h 327169"/>
              <a:gd name="connsiteX9" fmla="*/ 2552410 w 7766446"/>
              <a:gd name="connsiteY9" fmla="*/ 217 h 32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66446" h="327169">
                <a:moveTo>
                  <a:pt x="2552410" y="217"/>
                </a:moveTo>
                <a:cubicBezTo>
                  <a:pt x="3360905" y="5178"/>
                  <a:pt x="4402755" y="93489"/>
                  <a:pt x="4402755" y="93489"/>
                </a:cubicBezTo>
                <a:cubicBezTo>
                  <a:pt x="5025902" y="115502"/>
                  <a:pt x="5374728" y="154449"/>
                  <a:pt x="5784515" y="144289"/>
                </a:cubicBezTo>
                <a:cubicBezTo>
                  <a:pt x="6194302" y="134129"/>
                  <a:pt x="6456768" y="-43671"/>
                  <a:pt x="6861475" y="32529"/>
                </a:cubicBezTo>
                <a:cubicBezTo>
                  <a:pt x="7063828" y="70629"/>
                  <a:pt x="7366512" y="163339"/>
                  <a:pt x="7636175" y="271289"/>
                </a:cubicBezTo>
                <a:lnTo>
                  <a:pt x="7766446" y="327169"/>
                </a:lnTo>
                <a:lnTo>
                  <a:pt x="0" y="327169"/>
                </a:lnTo>
                <a:lnTo>
                  <a:pt x="32753" y="318531"/>
                </a:lnTo>
                <a:cubicBezTo>
                  <a:pt x="557413" y="186940"/>
                  <a:pt x="1412752" y="54860"/>
                  <a:pt x="2045635" y="12209"/>
                </a:cubicBezTo>
                <a:cubicBezTo>
                  <a:pt x="2191685" y="2367"/>
                  <a:pt x="2365834" y="-927"/>
                  <a:pt x="2552410" y="217"/>
                </a:cubicBezTo>
                <a:close/>
              </a:path>
            </a:pathLst>
          </a:custGeom>
          <a:solidFill>
            <a:srgbClr val="D4B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118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4541" y="1738515"/>
            <a:ext cx="106564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具体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类型：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天然气、石油</a:t>
            </a:r>
            <a:r>
              <a:rPr lang="zh-CN" altLang="en-US" sz="2400" dirty="0" smtClean="0"/>
              <a:t>和煤炭</a:t>
            </a:r>
            <a:r>
              <a:rPr lang="zh-CN" altLang="en-US" sz="2400" dirty="0"/>
              <a:t>等化石燃料的价格波动，</a:t>
            </a:r>
            <a:r>
              <a:rPr lang="en-US" altLang="zh-CN" sz="2400" dirty="0"/>
              <a:t>GDP</a:t>
            </a:r>
            <a:r>
              <a:rPr lang="zh-CN" altLang="en-US" sz="2400" dirty="0"/>
              <a:t>水平变化，天气</a:t>
            </a:r>
            <a:r>
              <a:rPr lang="zh-CN" altLang="en-US" sz="2400" dirty="0" smtClean="0"/>
              <a:t>气温波动</a:t>
            </a:r>
            <a:r>
              <a:rPr lang="zh-CN" altLang="en-US" sz="2400" dirty="0"/>
              <a:t>，国际金融危机爆发和各类宏观政策信息等都是</a:t>
            </a:r>
            <a:r>
              <a:rPr lang="zh-CN" altLang="en-US" sz="2400" dirty="0" smtClean="0"/>
              <a:t>碳排</a:t>
            </a:r>
            <a:r>
              <a:rPr lang="zh-CN" altLang="en-US" sz="2400" dirty="0"/>
              <a:t>放权配额价格波动的重要因素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兜底方式：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碳市场</a:t>
            </a:r>
            <a:r>
              <a:rPr lang="zh-CN" altLang="en-US" sz="2400" b="1" dirty="0"/>
              <a:t>不宜</a:t>
            </a:r>
            <a:r>
              <a:rPr lang="zh-CN" altLang="en-US" sz="2400" dirty="0"/>
              <a:t>坚持内幕信息范围必须由监管</a:t>
            </a:r>
            <a:r>
              <a:rPr lang="zh-CN" altLang="en-US" sz="2400" dirty="0" smtClean="0"/>
              <a:t>部门</a:t>
            </a:r>
            <a:r>
              <a:rPr lang="en-US" altLang="zh-CN" sz="2400" dirty="0"/>
              <a:t>(</a:t>
            </a:r>
            <a:r>
              <a:rPr lang="zh-CN" altLang="en-US" sz="2400" dirty="0"/>
              <a:t>生态环境部</a:t>
            </a:r>
            <a:r>
              <a:rPr lang="en-US" altLang="zh-CN" sz="2400" dirty="0"/>
              <a:t>)</a:t>
            </a:r>
            <a:r>
              <a:rPr lang="zh-CN" altLang="en-US" sz="2400" b="1" dirty="0"/>
              <a:t>事先规定进行兜底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类型化的</a:t>
            </a:r>
            <a:r>
              <a:rPr lang="zh-CN" altLang="en-US" sz="2400" dirty="0"/>
              <a:t>重点应</a:t>
            </a:r>
            <a:r>
              <a:rPr lang="zh-CN" altLang="en-US" sz="2400" dirty="0" smtClean="0"/>
              <a:t>转向</a:t>
            </a:r>
            <a:r>
              <a:rPr lang="zh-CN" altLang="en-US" sz="2400" dirty="0"/>
              <a:t>评价信息优势取用行为是否正当的法律规范。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-113024" y="507052"/>
            <a:ext cx="9052837" cy="649559"/>
          </a:xfrm>
          <a:prstGeom prst="ellipse">
            <a:avLst/>
          </a:prstGeom>
          <a:solidFill>
            <a:srgbClr val="AE6339"/>
          </a:solidFill>
          <a:ln>
            <a:solidFill>
              <a:srgbClr val="AE6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84540" y="631776"/>
            <a:ext cx="60820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ECE1D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碳排放权内幕信息的具体类型和兜底方式</a:t>
            </a:r>
            <a:r>
              <a:rPr lang="zh-CN" altLang="en-US" sz="2000" dirty="0" smtClean="0">
                <a:solidFill>
                  <a:srgbClr val="ECE1D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如何确定</a:t>
            </a:r>
            <a:r>
              <a:rPr lang="en-US" altLang="zh-CN" sz="2000" dirty="0" smtClean="0">
                <a:solidFill>
                  <a:srgbClr val="ECE1D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  <a:endParaRPr lang="zh-CN" altLang="en-US" dirty="0">
              <a:solidFill>
                <a:srgbClr val="ECE1DB"/>
              </a:solidFill>
            </a:endParaRPr>
          </a:p>
        </p:txBody>
      </p:sp>
      <p:sp>
        <p:nvSpPr>
          <p:cNvPr id="5" name="任意多边形: 形状 20"/>
          <p:cNvSpPr/>
          <p:nvPr/>
        </p:nvSpPr>
        <p:spPr>
          <a:xfrm flipH="1" flipV="1">
            <a:off x="88775" y="5921406"/>
            <a:ext cx="12103223" cy="936594"/>
          </a:xfrm>
          <a:custGeom>
            <a:avLst/>
            <a:gdLst>
              <a:gd name="connsiteX0" fmla="*/ 0 w 4052262"/>
              <a:gd name="connsiteY0" fmla="*/ 0 h 3016345"/>
              <a:gd name="connsiteX1" fmla="*/ 4052262 w 4052262"/>
              <a:gd name="connsiteY1" fmla="*/ 0 h 3016345"/>
              <a:gd name="connsiteX2" fmla="*/ 3939818 w 4052262"/>
              <a:gd name="connsiteY2" fmla="*/ 42030 h 3016345"/>
              <a:gd name="connsiteX3" fmla="*/ 2418080 w 4052262"/>
              <a:gd name="connsiteY3" fmla="*/ 762001 h 3016345"/>
              <a:gd name="connsiteX4" fmla="*/ 1503680 w 4052262"/>
              <a:gd name="connsiteY4" fmla="*/ 1899921 h 3016345"/>
              <a:gd name="connsiteX5" fmla="*/ 77467 w 4052262"/>
              <a:gd name="connsiteY5" fmla="*/ 3016345 h 3016345"/>
              <a:gd name="connsiteX6" fmla="*/ 0 w 4052262"/>
              <a:gd name="connsiteY6" fmla="*/ 3015938 h 3016345"/>
              <a:gd name="connsiteX7" fmla="*/ 0 w 4052262"/>
              <a:gd name="connsiteY7" fmla="*/ 0 h 301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2262" h="3016345">
                <a:moveTo>
                  <a:pt x="0" y="0"/>
                </a:moveTo>
                <a:lnTo>
                  <a:pt x="4052262" y="0"/>
                </a:lnTo>
                <a:lnTo>
                  <a:pt x="3939818" y="42030"/>
                </a:lnTo>
                <a:cubicBezTo>
                  <a:pt x="3347561" y="268447"/>
                  <a:pt x="2797810" y="501651"/>
                  <a:pt x="2418080" y="762001"/>
                </a:cubicBezTo>
                <a:cubicBezTo>
                  <a:pt x="1911773" y="1109134"/>
                  <a:pt x="1930400" y="1539241"/>
                  <a:pt x="1503680" y="1899921"/>
                </a:cubicBezTo>
                <a:cubicBezTo>
                  <a:pt x="1156970" y="2192974"/>
                  <a:pt x="472665" y="2961119"/>
                  <a:pt x="77467" y="3016345"/>
                </a:cubicBezTo>
                <a:lnTo>
                  <a:pt x="0" y="3015938"/>
                </a:lnTo>
                <a:lnTo>
                  <a:pt x="0" y="0"/>
                </a:lnTo>
                <a:close/>
              </a:path>
            </a:pathLst>
          </a:cu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030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78" y="2665557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1590" y="3444238"/>
            <a:ext cx="1357447" cy="0"/>
          </a:xfrm>
          <a:prstGeom prst="line">
            <a:avLst/>
          </a:prstGeom>
          <a:ln w="28575">
            <a:solidFill>
              <a:srgbClr val="2E3F55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2000410" y="2665557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0832375" y="3444238"/>
            <a:ext cx="1357447" cy="0"/>
          </a:xfrm>
          <a:prstGeom prst="line">
            <a:avLst/>
          </a:prstGeom>
          <a:ln w="28575">
            <a:solidFill>
              <a:srgbClr val="2E3F55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矩形 17"/>
          <p:cNvSpPr/>
          <p:nvPr/>
        </p:nvSpPr>
        <p:spPr>
          <a:xfrm>
            <a:off x="3431177" y="627017"/>
            <a:ext cx="5207726" cy="28019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007031" y="1287045"/>
            <a:ext cx="4177938" cy="4283909"/>
            <a:chOff x="4007031" y="1287045"/>
            <a:chExt cx="4177938" cy="4283909"/>
          </a:xfrm>
        </p:grpSpPr>
        <p:sp>
          <p:nvSpPr>
            <p:cNvPr id="17" name="椭圆 16"/>
            <p:cNvSpPr/>
            <p:nvPr/>
          </p:nvSpPr>
          <p:spPr>
            <a:xfrm>
              <a:off x="4007031" y="1287045"/>
              <a:ext cx="4177938" cy="4283909"/>
            </a:xfrm>
            <a:prstGeom prst="ellipse">
              <a:avLst/>
            </a:prstGeom>
            <a:noFill/>
            <a:ln w="38100">
              <a:gradFill>
                <a:gsLst>
                  <a:gs pos="100000">
                    <a:srgbClr val="AE6339"/>
                  </a:gs>
                  <a:gs pos="65000">
                    <a:srgbClr val="EFE6D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196443" y="1775320"/>
              <a:ext cx="3944984" cy="3307361"/>
              <a:chOff x="4196443" y="1775320"/>
              <a:chExt cx="3944984" cy="3307361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489269" y="1775320"/>
                <a:ext cx="3213463" cy="3307361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Circle">
                  <a:avLst/>
                </a:prstTxWarp>
                <a:spAutoFit/>
              </a:bodyPr>
              <a:lstStyle/>
              <a:p>
                <a:r>
                  <a:rPr lang="en-US" altLang="zh-CN" sz="4000" b="1" dirty="0">
                    <a:solidFill>
                      <a:srgbClr val="AE633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PRESENTATION </a:t>
                </a:r>
                <a:endParaRPr lang="zh-CN" altLang="en-US" sz="4000" b="1" dirty="0">
                  <a:solidFill>
                    <a:srgbClr val="AE63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4196443" y="2833863"/>
                <a:ext cx="3944984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AE633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04</a:t>
                </a:r>
              </a:p>
              <a:p>
                <a:pPr algn="ctr"/>
                <a:r>
                  <a:rPr lang="zh-CN" altLang="en-US" sz="3600" b="1" dirty="0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rPr>
                  <a:t>碳排放权内幕交易规制的权力配置</a:t>
                </a:r>
              </a:p>
            </p:txBody>
          </p:sp>
        </p:grpSp>
      </p:grpSp>
      <p:sp>
        <p:nvSpPr>
          <p:cNvPr id="20" name="矩形 19"/>
          <p:cNvSpPr/>
          <p:nvPr/>
        </p:nvSpPr>
        <p:spPr>
          <a:xfrm rot="5400000">
            <a:off x="6001293" y="5999852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5400000">
            <a:off x="5940334" y="-677622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25838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37632" y="1065320"/>
            <a:ext cx="10484960" cy="4090017"/>
            <a:chOff x="465220" y="1028701"/>
            <a:chExt cx="11261559" cy="2590800"/>
          </a:xfrm>
        </p:grpSpPr>
        <p:sp>
          <p:nvSpPr>
            <p:cNvPr id="3" name="îsḷïḋe"/>
            <p:cNvSpPr/>
            <p:nvPr/>
          </p:nvSpPr>
          <p:spPr>
            <a:xfrm>
              <a:off x="465220" y="1028701"/>
              <a:ext cx="7504029" cy="2590800"/>
            </a:xfrm>
            <a:prstGeom prst="rect">
              <a:avLst/>
            </a:prstGeom>
            <a:solidFill>
              <a:srgbClr val="D0A793"/>
            </a:solidFill>
            <a:ln>
              <a:noFill/>
            </a:ln>
            <a:effectLst>
              <a:outerShdw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îṣļîḑe"/>
            <p:cNvSpPr/>
            <p:nvPr/>
          </p:nvSpPr>
          <p:spPr>
            <a:xfrm>
              <a:off x="7969250" y="1028701"/>
              <a:ext cx="3757529" cy="25908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noFill/>
              <a:prstDash val="sysDash"/>
              <a:miter lim="800000"/>
            </a:ln>
            <a:effectLst>
              <a:outerShdw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išḷîďé"/>
            <p:cNvSpPr txBox="1"/>
            <p:nvPr/>
          </p:nvSpPr>
          <p:spPr>
            <a:xfrm>
              <a:off x="1177031" y="1600580"/>
              <a:ext cx="6058677" cy="14470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buSzPct val="25000"/>
              </a:pPr>
              <a:r>
                <a:rPr lang="zh-CN" altLang="en-US" sz="30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两大</a:t>
              </a:r>
              <a:r>
                <a:rPr lang="zh-CN" altLang="en-US" sz="3000" b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难题</a:t>
              </a:r>
              <a:endParaRPr lang="en-US" altLang="zh-CN" sz="3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457200" indent="-457200">
                <a:lnSpc>
                  <a:spcPct val="150000"/>
                </a:lnSpc>
                <a:buSzPct val="25000"/>
                <a:buFont typeface="Wingdings" panose="05000000000000000000" pitchFamily="2" charset="2"/>
                <a:buChar char="l"/>
              </a:pPr>
              <a:r>
                <a:rPr lang="zh-CN" altLang="en-US" sz="2800" b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生态环境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部</a:t>
              </a:r>
              <a:r>
                <a:rPr lang="zh-CN" altLang="en-US" sz="28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何以规制内幕交易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？</a:t>
              </a:r>
              <a:endPara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457200" indent="-457200">
                <a:lnSpc>
                  <a:spcPct val="150000"/>
                </a:lnSpc>
                <a:buSzPct val="25000"/>
                <a:buFont typeface="Wingdings" panose="05000000000000000000" pitchFamily="2" charset="2"/>
                <a:buChar char="l"/>
              </a:pPr>
              <a:r>
                <a:rPr lang="zh-CN" altLang="en-US" sz="2800" b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金融监管机构</a:t>
              </a:r>
              <a:r>
                <a:rPr lang="zh-CN" altLang="en-US" sz="28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又何以规制碳排放权内幕交易</a:t>
              </a:r>
              <a:r>
                <a:rPr lang="en-US" altLang="zh-CN" sz="28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?</a:t>
              </a:r>
              <a:endParaRPr 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Freeform 178"/>
          <p:cNvSpPr>
            <a:spLocks noEditPoints="1"/>
          </p:cNvSpPr>
          <p:nvPr/>
        </p:nvSpPr>
        <p:spPr bwMode="auto">
          <a:xfrm>
            <a:off x="8816929" y="2181775"/>
            <a:ext cx="2022706" cy="1600112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D0A793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AE3637"/>
              </a:solidFill>
              <a:latin typeface="等线" panose="02010600030101010101" charset="-122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7715" y="87086"/>
            <a:ext cx="2586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13026" y="761534"/>
            <a:ext cx="2586445" cy="892552"/>
            <a:chOff x="2151018" y="1427830"/>
            <a:chExt cx="2586445" cy="892552"/>
          </a:xfrm>
        </p:grpSpPr>
        <p:sp>
          <p:nvSpPr>
            <p:cNvPr id="3" name="矩形 2"/>
            <p:cNvSpPr/>
            <p:nvPr/>
          </p:nvSpPr>
          <p:spPr>
            <a:xfrm>
              <a:off x="2151018" y="1501777"/>
              <a:ext cx="148046" cy="788577"/>
            </a:xfrm>
            <a:prstGeom prst="rect">
              <a:avLst/>
            </a:prstGeom>
            <a:solidFill>
              <a:srgbClr val="2E3F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299064" y="1427830"/>
              <a:ext cx="243839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01</a:t>
              </a:r>
            </a:p>
            <a:p>
              <a:r>
                <a:rPr lang="zh-CN" altLang="en-US" sz="2800" dirty="0">
                  <a:latin typeface="仿宋" panose="02010609060101010101" pitchFamily="49" charset="-122"/>
                  <a:ea typeface="仿宋" panose="02010609060101010101" pitchFamily="49" charset="-122"/>
                </a:rPr>
                <a:t>引言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913026" y="1741342"/>
            <a:ext cx="8359861" cy="892552"/>
            <a:chOff x="2151019" y="1427830"/>
            <a:chExt cx="5844317" cy="892552"/>
          </a:xfrm>
        </p:grpSpPr>
        <p:sp>
          <p:nvSpPr>
            <p:cNvPr id="13" name="矩形 12"/>
            <p:cNvSpPr/>
            <p:nvPr/>
          </p:nvSpPr>
          <p:spPr>
            <a:xfrm>
              <a:off x="2151019" y="1498417"/>
              <a:ext cx="103498" cy="788577"/>
            </a:xfrm>
            <a:prstGeom prst="rect">
              <a:avLst/>
            </a:prstGeom>
            <a:solidFill>
              <a:srgbClr val="2E3F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99064" y="1427830"/>
              <a:ext cx="569627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02</a:t>
              </a:r>
            </a:p>
            <a:p>
              <a:r>
                <a:rPr lang="zh-CN" altLang="en-US" sz="2800" dirty="0">
                  <a:latin typeface="仿宋" panose="02010609060101010101" pitchFamily="49" charset="-122"/>
                  <a:ea typeface="仿宋" panose="02010609060101010101" pitchFamily="49" charset="-122"/>
                </a:rPr>
                <a:t>现实需求：规制碳排放权内幕交易的必要性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913026" y="2809034"/>
            <a:ext cx="9906441" cy="892552"/>
            <a:chOff x="2151018" y="1493349"/>
            <a:chExt cx="2723944" cy="871960"/>
          </a:xfrm>
        </p:grpSpPr>
        <p:sp>
          <p:nvSpPr>
            <p:cNvPr id="16" name="矩形 15"/>
            <p:cNvSpPr/>
            <p:nvPr/>
          </p:nvSpPr>
          <p:spPr>
            <a:xfrm>
              <a:off x="2151018" y="1501777"/>
              <a:ext cx="40708" cy="788577"/>
            </a:xfrm>
            <a:prstGeom prst="rect">
              <a:avLst/>
            </a:prstGeom>
            <a:solidFill>
              <a:srgbClr val="2E3F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202258" y="1493349"/>
              <a:ext cx="2672704" cy="871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03</a:t>
              </a:r>
            </a:p>
            <a:p>
              <a:r>
                <a:rPr lang="zh-CN" altLang="en-US" sz="2800" dirty="0">
                  <a:latin typeface="仿宋" panose="02010609060101010101" pitchFamily="49" charset="-122"/>
                  <a:ea typeface="仿宋" panose="02010609060101010101" pitchFamily="49" charset="-122"/>
                </a:rPr>
                <a:t>内幕信息中心论：碳排放权内幕交易的认定难点与范式转换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913026" y="3812240"/>
            <a:ext cx="6428156" cy="892552"/>
            <a:chOff x="2151018" y="1427830"/>
            <a:chExt cx="6428156" cy="892552"/>
          </a:xfrm>
        </p:grpSpPr>
        <p:sp>
          <p:nvSpPr>
            <p:cNvPr id="19" name="矩形 18"/>
            <p:cNvSpPr/>
            <p:nvPr/>
          </p:nvSpPr>
          <p:spPr>
            <a:xfrm>
              <a:off x="2151018" y="1501777"/>
              <a:ext cx="148046" cy="788577"/>
            </a:xfrm>
            <a:prstGeom prst="rect">
              <a:avLst/>
            </a:prstGeom>
            <a:solidFill>
              <a:srgbClr val="2E3F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299064" y="1427830"/>
              <a:ext cx="628011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04</a:t>
              </a:r>
            </a:p>
            <a:p>
              <a:r>
                <a:rPr lang="zh-CN" altLang="en-US" sz="2800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碳</a:t>
              </a:r>
              <a:r>
                <a:rPr lang="zh-CN" altLang="en-US" sz="2800" dirty="0">
                  <a:latin typeface="仿宋" panose="02010609060101010101" pitchFamily="49" charset="-122"/>
                  <a:ea typeface="仿宋" panose="02010609060101010101" pitchFamily="49" charset="-122"/>
                </a:rPr>
                <a:t>排放权内幕交易规制的权力配置</a:t>
              </a:r>
            </a:p>
          </p:txBody>
        </p:sp>
      </p:grpSp>
      <p:sp>
        <p:nvSpPr>
          <p:cNvPr id="21" name="任意多边形: 形状 20"/>
          <p:cNvSpPr/>
          <p:nvPr/>
        </p:nvSpPr>
        <p:spPr>
          <a:xfrm>
            <a:off x="0" y="6530831"/>
            <a:ext cx="7766446" cy="327169"/>
          </a:xfrm>
          <a:custGeom>
            <a:avLst/>
            <a:gdLst>
              <a:gd name="connsiteX0" fmla="*/ 2552410 w 7766446"/>
              <a:gd name="connsiteY0" fmla="*/ 217 h 327169"/>
              <a:gd name="connsiteX1" fmla="*/ 4402755 w 7766446"/>
              <a:gd name="connsiteY1" fmla="*/ 93489 h 327169"/>
              <a:gd name="connsiteX2" fmla="*/ 5784515 w 7766446"/>
              <a:gd name="connsiteY2" fmla="*/ 144289 h 327169"/>
              <a:gd name="connsiteX3" fmla="*/ 6861475 w 7766446"/>
              <a:gd name="connsiteY3" fmla="*/ 32529 h 327169"/>
              <a:gd name="connsiteX4" fmla="*/ 7636175 w 7766446"/>
              <a:gd name="connsiteY4" fmla="*/ 271289 h 327169"/>
              <a:gd name="connsiteX5" fmla="*/ 7766446 w 7766446"/>
              <a:gd name="connsiteY5" fmla="*/ 327169 h 327169"/>
              <a:gd name="connsiteX6" fmla="*/ 0 w 7766446"/>
              <a:gd name="connsiteY6" fmla="*/ 327169 h 327169"/>
              <a:gd name="connsiteX7" fmla="*/ 32753 w 7766446"/>
              <a:gd name="connsiteY7" fmla="*/ 318531 h 327169"/>
              <a:gd name="connsiteX8" fmla="*/ 2045635 w 7766446"/>
              <a:gd name="connsiteY8" fmla="*/ 12209 h 327169"/>
              <a:gd name="connsiteX9" fmla="*/ 2552410 w 7766446"/>
              <a:gd name="connsiteY9" fmla="*/ 217 h 32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66446" h="327169">
                <a:moveTo>
                  <a:pt x="2552410" y="217"/>
                </a:moveTo>
                <a:cubicBezTo>
                  <a:pt x="3360905" y="5178"/>
                  <a:pt x="4402755" y="93489"/>
                  <a:pt x="4402755" y="93489"/>
                </a:cubicBezTo>
                <a:cubicBezTo>
                  <a:pt x="5025902" y="115502"/>
                  <a:pt x="5374728" y="154449"/>
                  <a:pt x="5784515" y="144289"/>
                </a:cubicBezTo>
                <a:cubicBezTo>
                  <a:pt x="6194302" y="134129"/>
                  <a:pt x="6456768" y="-43671"/>
                  <a:pt x="6861475" y="32529"/>
                </a:cubicBezTo>
                <a:cubicBezTo>
                  <a:pt x="7063828" y="70629"/>
                  <a:pt x="7366512" y="163339"/>
                  <a:pt x="7636175" y="271289"/>
                </a:cubicBezTo>
                <a:lnTo>
                  <a:pt x="7766446" y="327169"/>
                </a:lnTo>
                <a:lnTo>
                  <a:pt x="0" y="327169"/>
                </a:lnTo>
                <a:lnTo>
                  <a:pt x="32753" y="318531"/>
                </a:lnTo>
                <a:cubicBezTo>
                  <a:pt x="557413" y="186940"/>
                  <a:pt x="1412752" y="54860"/>
                  <a:pt x="2045635" y="12209"/>
                </a:cubicBezTo>
                <a:cubicBezTo>
                  <a:pt x="2191685" y="2367"/>
                  <a:pt x="2365834" y="-927"/>
                  <a:pt x="2552410" y="217"/>
                </a:cubicBezTo>
                <a:close/>
              </a:path>
            </a:pathLst>
          </a:custGeom>
          <a:solidFill>
            <a:srgbClr val="D4B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 flipH="1" flipV="1">
            <a:off x="8139738" y="3853317"/>
            <a:ext cx="4052262" cy="3016345"/>
          </a:xfrm>
          <a:custGeom>
            <a:avLst/>
            <a:gdLst>
              <a:gd name="connsiteX0" fmla="*/ 0 w 4052262"/>
              <a:gd name="connsiteY0" fmla="*/ 0 h 3016345"/>
              <a:gd name="connsiteX1" fmla="*/ 4052262 w 4052262"/>
              <a:gd name="connsiteY1" fmla="*/ 0 h 3016345"/>
              <a:gd name="connsiteX2" fmla="*/ 3939818 w 4052262"/>
              <a:gd name="connsiteY2" fmla="*/ 42030 h 3016345"/>
              <a:gd name="connsiteX3" fmla="*/ 2418080 w 4052262"/>
              <a:gd name="connsiteY3" fmla="*/ 762001 h 3016345"/>
              <a:gd name="connsiteX4" fmla="*/ 1503680 w 4052262"/>
              <a:gd name="connsiteY4" fmla="*/ 1899921 h 3016345"/>
              <a:gd name="connsiteX5" fmla="*/ 77467 w 4052262"/>
              <a:gd name="connsiteY5" fmla="*/ 3016345 h 3016345"/>
              <a:gd name="connsiteX6" fmla="*/ 0 w 4052262"/>
              <a:gd name="connsiteY6" fmla="*/ 3015938 h 3016345"/>
              <a:gd name="connsiteX7" fmla="*/ 0 w 4052262"/>
              <a:gd name="connsiteY7" fmla="*/ 0 h 301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2262" h="3016345">
                <a:moveTo>
                  <a:pt x="0" y="0"/>
                </a:moveTo>
                <a:lnTo>
                  <a:pt x="4052262" y="0"/>
                </a:lnTo>
                <a:lnTo>
                  <a:pt x="3939818" y="42030"/>
                </a:lnTo>
                <a:cubicBezTo>
                  <a:pt x="3347561" y="268447"/>
                  <a:pt x="2797810" y="501651"/>
                  <a:pt x="2418080" y="762001"/>
                </a:cubicBezTo>
                <a:cubicBezTo>
                  <a:pt x="1911773" y="1109134"/>
                  <a:pt x="1930400" y="1539241"/>
                  <a:pt x="1503680" y="1899921"/>
                </a:cubicBezTo>
                <a:cubicBezTo>
                  <a:pt x="1156970" y="2192974"/>
                  <a:pt x="472665" y="2961119"/>
                  <a:pt x="77467" y="3016345"/>
                </a:cubicBezTo>
                <a:lnTo>
                  <a:pt x="0" y="3015938"/>
                </a:lnTo>
                <a:lnTo>
                  <a:pt x="0" y="0"/>
                </a:lnTo>
                <a:close/>
              </a:path>
            </a:pathLst>
          </a:cu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4D93DE-E05F-1837-9B6F-06DDF9DBE9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939" y="5190110"/>
            <a:ext cx="1506030" cy="150430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1913026" y="4836595"/>
            <a:ext cx="6428156" cy="892552"/>
            <a:chOff x="2151018" y="1427830"/>
            <a:chExt cx="6428156" cy="892552"/>
          </a:xfrm>
        </p:grpSpPr>
        <p:sp>
          <p:nvSpPr>
            <p:cNvPr id="24" name="矩形 23"/>
            <p:cNvSpPr/>
            <p:nvPr/>
          </p:nvSpPr>
          <p:spPr>
            <a:xfrm>
              <a:off x="2151018" y="1501777"/>
              <a:ext cx="148046" cy="788577"/>
            </a:xfrm>
            <a:prstGeom prst="rect">
              <a:avLst/>
            </a:prstGeom>
            <a:solidFill>
              <a:srgbClr val="2E3F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299064" y="1427830"/>
              <a:ext cx="628011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05</a:t>
              </a:r>
              <a:endPara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2800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碳</a:t>
              </a:r>
              <a:r>
                <a:rPr lang="zh-CN" altLang="en-US" sz="2800" dirty="0">
                  <a:latin typeface="仿宋" panose="02010609060101010101" pitchFamily="49" charset="-122"/>
                  <a:ea typeface="仿宋" panose="02010609060101010101" pitchFamily="49" charset="-122"/>
                </a:rPr>
                <a:t>排放权内幕交易的责任设置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913026" y="5860950"/>
            <a:ext cx="6428156" cy="892552"/>
            <a:chOff x="2151018" y="1427830"/>
            <a:chExt cx="6428156" cy="892552"/>
          </a:xfrm>
        </p:grpSpPr>
        <p:sp>
          <p:nvSpPr>
            <p:cNvPr id="27" name="矩形 26"/>
            <p:cNvSpPr/>
            <p:nvPr/>
          </p:nvSpPr>
          <p:spPr>
            <a:xfrm>
              <a:off x="2151018" y="1501777"/>
              <a:ext cx="148046" cy="788577"/>
            </a:xfrm>
            <a:prstGeom prst="rect">
              <a:avLst/>
            </a:prstGeom>
            <a:solidFill>
              <a:srgbClr val="2E3F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299064" y="1427830"/>
              <a:ext cx="628011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06</a:t>
              </a:r>
              <a:endPara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2800" dirty="0">
                  <a:latin typeface="仿宋" panose="02010609060101010101" pitchFamily="49" charset="-122"/>
                  <a:ea typeface="仿宋" panose="02010609060101010101" pitchFamily="49" charset="-122"/>
                </a:rPr>
                <a:t>结论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-113024" y="507052"/>
            <a:ext cx="9052837" cy="649559"/>
          </a:xfrm>
          <a:prstGeom prst="ellipse">
            <a:avLst/>
          </a:prstGeom>
          <a:solidFill>
            <a:srgbClr val="AE6339"/>
          </a:solidFill>
          <a:ln>
            <a:solidFill>
              <a:srgbClr val="AE6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63311" y="556438"/>
            <a:ext cx="5100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ECE1D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生态环境部何以规制内幕</a:t>
            </a:r>
            <a:r>
              <a:rPr lang="zh-CN" altLang="en-US" sz="2800" b="1" dirty="0" smtClean="0">
                <a:solidFill>
                  <a:srgbClr val="ECE1D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交易</a:t>
            </a:r>
            <a:r>
              <a:rPr lang="en-US" altLang="zh-CN" sz="2800" b="1" dirty="0" smtClean="0">
                <a:solidFill>
                  <a:srgbClr val="ECE1D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  <a:endParaRPr lang="zh-CN" altLang="en-US" sz="2000" dirty="0">
              <a:solidFill>
                <a:srgbClr val="ECE1DB"/>
              </a:solidFill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778480" y="2219934"/>
            <a:ext cx="9892479" cy="28438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AE6339"/>
                </a:solidFill>
              </a:rPr>
              <a:t>确立公平竞争价值</a:t>
            </a:r>
            <a:r>
              <a:rPr lang="zh-CN" altLang="en-US" sz="2400" dirty="0"/>
              <a:t>，并明确</a:t>
            </a:r>
            <a:r>
              <a:rPr lang="zh-CN" altLang="en-US" sz="2400" dirty="0" smtClean="0"/>
              <a:t>生态环境</a:t>
            </a:r>
            <a:r>
              <a:rPr lang="zh-CN" altLang="en-US" sz="2400" dirty="0"/>
              <a:t>部门</a:t>
            </a:r>
            <a:r>
              <a:rPr lang="en-US" altLang="zh-CN" sz="2400" dirty="0"/>
              <a:t>(</a:t>
            </a:r>
            <a:r>
              <a:rPr lang="zh-CN" altLang="en-US" sz="2400" dirty="0"/>
              <a:t>以及各碳排放权交易所</a:t>
            </a:r>
            <a:r>
              <a:rPr lang="en-US" altLang="zh-CN" sz="2400" dirty="0"/>
              <a:t>)</a:t>
            </a:r>
            <a:r>
              <a:rPr lang="zh-CN" altLang="en-US" sz="2400" b="1" dirty="0"/>
              <a:t>维护和促进市场公平</a:t>
            </a:r>
            <a:r>
              <a:rPr lang="zh-CN" altLang="en-US" sz="2400" b="1" dirty="0" smtClean="0"/>
              <a:t>竞争</a:t>
            </a:r>
            <a:r>
              <a:rPr lang="zh-CN" altLang="en-US" sz="2400" b="1" dirty="0"/>
              <a:t>秩序的职权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defTabSz="121666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dirty="0" smtClean="0"/>
              <a:t>这</a:t>
            </a:r>
            <a:r>
              <a:rPr lang="zh-CN" altLang="en-US" sz="2400" dirty="0"/>
              <a:t>一职权内嵌于生态环境部门对碳</a:t>
            </a:r>
            <a:r>
              <a:rPr lang="zh-CN" altLang="en-US" sz="2400" dirty="0" smtClean="0"/>
              <a:t>市场的</a:t>
            </a:r>
            <a:r>
              <a:rPr lang="zh-CN" altLang="en-US" sz="2400" b="1" dirty="0"/>
              <a:t>监督管理</a:t>
            </a:r>
            <a:r>
              <a:rPr lang="zh-CN" altLang="en-US" sz="2400" b="1" dirty="0" smtClean="0"/>
              <a:t>职能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碳</a:t>
            </a:r>
            <a:r>
              <a:rPr lang="zh-CN" altLang="en-US" sz="2400" dirty="0"/>
              <a:t>排放权是否属于金融产品、是否</a:t>
            </a:r>
            <a:r>
              <a:rPr lang="zh-CN" altLang="en-US" sz="2400" dirty="0" smtClean="0"/>
              <a:t>采用</a:t>
            </a:r>
            <a:r>
              <a:rPr lang="zh-CN" altLang="en-US" sz="2400" dirty="0"/>
              <a:t>集中竞价交易方式和有无内幕交易规制经验都无实质 影响。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807315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-113024" y="507052"/>
            <a:ext cx="9052837" cy="649559"/>
          </a:xfrm>
          <a:prstGeom prst="ellipse">
            <a:avLst/>
          </a:prstGeom>
          <a:solidFill>
            <a:srgbClr val="AE6339"/>
          </a:solidFill>
          <a:ln>
            <a:solidFill>
              <a:srgbClr val="AE6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44219" y="570221"/>
            <a:ext cx="67213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ECE1D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金融监管机关何以规制碳排放权内幕</a:t>
            </a:r>
            <a:r>
              <a:rPr lang="zh-CN" altLang="en-US" sz="2800" b="1" dirty="0" smtClean="0">
                <a:solidFill>
                  <a:srgbClr val="ECE1D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交易？</a:t>
            </a:r>
            <a:endParaRPr lang="zh-CN" altLang="en-US" sz="2000" dirty="0">
              <a:solidFill>
                <a:srgbClr val="ECE1DB"/>
              </a:solidFill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778480" y="2219934"/>
            <a:ext cx="9892479" cy="339785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342900" indent="-342900" defTabSz="121666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碳排放权市场可以参考债券市场统一执法</a:t>
            </a:r>
            <a:r>
              <a:rPr lang="zh-CN" altLang="en-US" sz="2400" dirty="0" smtClean="0"/>
              <a:t>机制</a:t>
            </a:r>
            <a:r>
              <a:rPr lang="zh-CN" altLang="en-US" sz="2400" dirty="0"/>
              <a:t>，建立以生态环境部为内幕交易统一执法主体、</a:t>
            </a:r>
            <a:r>
              <a:rPr lang="zh-CN" altLang="en-US" sz="2400" b="1" dirty="0" smtClean="0"/>
              <a:t>国家</a:t>
            </a:r>
            <a:r>
              <a:rPr lang="zh-CN" altLang="en-US" sz="2400" b="1" dirty="0"/>
              <a:t>金融监管总局和证监会</a:t>
            </a:r>
            <a:r>
              <a:rPr lang="zh-CN" altLang="en-US" sz="2400" dirty="0"/>
              <a:t>积极支持、</a:t>
            </a:r>
            <a:r>
              <a:rPr lang="zh-CN" altLang="en-US" sz="2400" b="1" dirty="0"/>
              <a:t>各碳排放权</a:t>
            </a:r>
            <a:r>
              <a:rPr lang="zh-CN" altLang="en-US" sz="2400" b="1" dirty="0" smtClean="0"/>
              <a:t>交易所</a:t>
            </a:r>
            <a:r>
              <a:rPr lang="zh-CN" altLang="en-US" sz="2400" dirty="0" smtClean="0"/>
              <a:t>为</a:t>
            </a:r>
            <a:r>
              <a:rPr lang="zh-CN" altLang="en-US" sz="2400" dirty="0"/>
              <a:t>主要自律监管组织的协同机制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 defTabSz="121666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也可以参考国际先例规定</a:t>
            </a:r>
            <a:r>
              <a:rPr lang="zh-CN" altLang="en-US" sz="2400" b="1" dirty="0"/>
              <a:t>证券监管部门负责</a:t>
            </a:r>
            <a:r>
              <a:rPr lang="zh-CN" altLang="en-US" sz="2400" dirty="0"/>
              <a:t>碳市场内幕交易执法工作，但</a:t>
            </a:r>
            <a:r>
              <a:rPr lang="zh-CN" altLang="en-US" sz="2400" b="1" dirty="0">
                <a:solidFill>
                  <a:srgbClr val="AE6339"/>
                </a:solidFill>
              </a:rPr>
              <a:t>前提</a:t>
            </a:r>
            <a:r>
              <a:rPr lang="zh-CN" altLang="en-US" sz="2400" dirty="0"/>
              <a:t>是将碳排放权纳入证券或期货</a:t>
            </a:r>
            <a:r>
              <a:rPr lang="zh-CN" altLang="en-US" sz="2400" dirty="0" smtClean="0"/>
              <a:t>范围</a:t>
            </a:r>
            <a:r>
              <a:rPr lang="zh-CN" altLang="en-US" sz="2400" dirty="0"/>
              <a:t>，并建立跨部门统一监管协调机制。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8947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78" y="2665557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1590" y="3444238"/>
            <a:ext cx="1357447" cy="0"/>
          </a:xfrm>
          <a:prstGeom prst="line">
            <a:avLst/>
          </a:prstGeom>
          <a:ln w="28575">
            <a:solidFill>
              <a:srgbClr val="2E3F55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2000410" y="2665557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0832375" y="3444238"/>
            <a:ext cx="1357447" cy="0"/>
          </a:xfrm>
          <a:prstGeom prst="line">
            <a:avLst/>
          </a:prstGeom>
          <a:ln w="28575">
            <a:solidFill>
              <a:srgbClr val="2E3F55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矩形 17"/>
          <p:cNvSpPr/>
          <p:nvPr/>
        </p:nvSpPr>
        <p:spPr>
          <a:xfrm>
            <a:off x="3431177" y="627017"/>
            <a:ext cx="5207726" cy="28019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007031" y="1287045"/>
            <a:ext cx="4177938" cy="4283909"/>
            <a:chOff x="4007031" y="1287045"/>
            <a:chExt cx="4177938" cy="4283909"/>
          </a:xfrm>
        </p:grpSpPr>
        <p:sp>
          <p:nvSpPr>
            <p:cNvPr id="17" name="椭圆 16"/>
            <p:cNvSpPr/>
            <p:nvPr/>
          </p:nvSpPr>
          <p:spPr>
            <a:xfrm>
              <a:off x="4007031" y="1287045"/>
              <a:ext cx="4177938" cy="4283909"/>
            </a:xfrm>
            <a:prstGeom prst="ellipse">
              <a:avLst/>
            </a:prstGeom>
            <a:noFill/>
            <a:ln w="38100">
              <a:gradFill>
                <a:gsLst>
                  <a:gs pos="100000">
                    <a:srgbClr val="AE6339"/>
                  </a:gs>
                  <a:gs pos="65000">
                    <a:srgbClr val="EFE6D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196443" y="1775320"/>
              <a:ext cx="3988526" cy="3307361"/>
              <a:chOff x="4196443" y="1775320"/>
              <a:chExt cx="3988526" cy="3307361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489269" y="1775320"/>
                <a:ext cx="3213463" cy="3307361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Circle">
                  <a:avLst/>
                </a:prstTxWarp>
                <a:spAutoFit/>
              </a:bodyPr>
              <a:lstStyle/>
              <a:p>
                <a:r>
                  <a:rPr lang="en-US" altLang="zh-CN" sz="4000" b="1" dirty="0">
                    <a:solidFill>
                      <a:srgbClr val="AE633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PRESENTATION </a:t>
                </a:r>
                <a:endParaRPr lang="zh-CN" altLang="en-US" sz="4000" b="1" dirty="0">
                  <a:solidFill>
                    <a:srgbClr val="AE63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4196443" y="2833863"/>
                <a:ext cx="3988526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AE633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</a:t>
                </a:r>
                <a:r>
                  <a:rPr lang="en-US" altLang="zh-CN" sz="3200" b="1" dirty="0" smtClean="0">
                    <a:solidFill>
                      <a:srgbClr val="AE633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05</a:t>
                </a:r>
                <a:endParaRPr lang="en-US" altLang="zh-CN" sz="3200" b="1" dirty="0">
                  <a:solidFill>
                    <a:srgbClr val="AE63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3600" b="1" dirty="0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rPr>
                  <a:t>碳排放权内幕交易的责任设置</a:t>
                </a:r>
              </a:p>
            </p:txBody>
          </p:sp>
        </p:grpSp>
      </p:grpSp>
      <p:sp>
        <p:nvSpPr>
          <p:cNvPr id="20" name="矩形 19"/>
          <p:cNvSpPr/>
          <p:nvPr/>
        </p:nvSpPr>
        <p:spPr>
          <a:xfrm rot="5400000">
            <a:off x="6001293" y="5999852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5400000">
            <a:off x="5940334" y="-677622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3715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右箭头 32"/>
          <p:cNvSpPr/>
          <p:nvPr/>
        </p:nvSpPr>
        <p:spPr>
          <a:xfrm>
            <a:off x="864005" y="4728054"/>
            <a:ext cx="3086558" cy="1108186"/>
          </a:xfrm>
          <a:prstGeom prst="rightArrow">
            <a:avLst/>
          </a:prstGeom>
          <a:solidFill>
            <a:srgbClr val="D0A79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9833" tIns="0" rIns="251922" bIns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/>
              <a:t>刑事责任的阙如与探索</a:t>
            </a:r>
            <a:endParaRPr lang="en-US" altLang="zh-CN" sz="14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4281914" y="895753"/>
            <a:ext cx="62736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各碳交所对内幕交易的处罚规定不一且震慑力</a:t>
            </a:r>
            <a:r>
              <a:rPr lang="zh-CN" altLang="en-US" dirty="0" smtClean="0">
                <a:solidFill>
                  <a:prstClr val="black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较为有限。</a:t>
            </a:r>
            <a:endParaRPr lang="en-US" altLang="zh-CN" dirty="0" smtClean="0">
              <a:solidFill>
                <a:prstClr val="black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生态环境部可综合试点地区经验，发布指引</a:t>
            </a:r>
            <a:r>
              <a:rPr lang="zh-CN" altLang="en-US" b="1" dirty="0">
                <a:solidFill>
                  <a:srgbClr val="AE6339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统一</a:t>
            </a:r>
            <a:r>
              <a:rPr lang="zh-CN" altLang="en-US" dirty="0">
                <a:solidFill>
                  <a:prstClr val="black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碳交所内幕</a:t>
            </a:r>
            <a:r>
              <a:rPr lang="zh-CN" altLang="en-US" dirty="0" smtClean="0">
                <a:solidFill>
                  <a:prstClr val="black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交易</a:t>
            </a:r>
            <a:r>
              <a:rPr lang="zh-CN" altLang="en-US" dirty="0">
                <a:solidFill>
                  <a:prstClr val="black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规则中的制裁门槛、处罚措施和力度，防止触犯</a:t>
            </a:r>
            <a:r>
              <a:rPr lang="en-US" altLang="zh-CN" dirty="0">
                <a:solidFill>
                  <a:prstClr val="black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《</a:t>
            </a:r>
            <a:r>
              <a:rPr lang="zh-CN" altLang="en-US" dirty="0" smtClean="0">
                <a:solidFill>
                  <a:prstClr val="black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行政</a:t>
            </a:r>
            <a:r>
              <a:rPr lang="zh-CN" altLang="en-US" dirty="0">
                <a:solidFill>
                  <a:prstClr val="black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处罚法</a:t>
            </a:r>
            <a:r>
              <a:rPr lang="en-US" altLang="zh-CN" dirty="0">
                <a:solidFill>
                  <a:prstClr val="black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和监管套利</a:t>
            </a:r>
          </a:p>
        </p:txBody>
      </p:sp>
      <p:sp>
        <p:nvSpPr>
          <p:cNvPr id="14" name="TextBox 76"/>
          <p:cNvSpPr txBox="1"/>
          <p:nvPr/>
        </p:nvSpPr>
        <p:spPr>
          <a:xfrm>
            <a:off x="4313200" y="2924321"/>
            <a:ext cx="6211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针对</a:t>
            </a: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碳</a:t>
            </a:r>
            <a:r>
              <a:rPr lang="zh-CN" altLang="en-US" sz="20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市场特性</a:t>
            </a: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设置</a:t>
            </a:r>
            <a:r>
              <a:rPr lang="zh-CN" altLang="en-US" sz="20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差异化</a:t>
            </a: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的</a:t>
            </a:r>
            <a:r>
              <a:rPr lang="zh-CN" altLang="en-US" sz="2000" b="1" dirty="0">
                <a:solidFill>
                  <a:srgbClr val="AE6339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制裁</a:t>
            </a:r>
            <a:r>
              <a:rPr lang="zh-CN" altLang="en-US" sz="2000" b="1" dirty="0" smtClean="0">
                <a:solidFill>
                  <a:srgbClr val="AE6339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标准</a:t>
            </a:r>
            <a:endParaRPr lang="en-US" altLang="zh-CN" sz="2000" b="1" dirty="0" smtClean="0">
              <a:solidFill>
                <a:srgbClr val="AE6339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可借鉴自律监管经验，</a:t>
            </a:r>
            <a:r>
              <a:rPr lang="zh-CN" altLang="en-US" sz="20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丰富</a:t>
            </a: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罚金之外的</a:t>
            </a:r>
            <a:r>
              <a:rPr lang="zh-CN" altLang="en-US" sz="2000" b="1" dirty="0">
                <a:solidFill>
                  <a:srgbClr val="AE6339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制裁</a:t>
            </a:r>
            <a:r>
              <a:rPr lang="zh-CN" altLang="en-US" sz="2000" b="1" dirty="0" smtClean="0">
                <a:solidFill>
                  <a:srgbClr val="AE6339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措施</a:t>
            </a:r>
            <a:endParaRPr lang="en-US" altLang="zh-CN" sz="2000" b="1" dirty="0" smtClean="0">
              <a:solidFill>
                <a:srgbClr val="AE6339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可吸收税收执法</a:t>
            </a:r>
            <a:r>
              <a:rPr lang="zh-CN" altLang="en-US" sz="20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领域</a:t>
            </a: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“</a:t>
            </a:r>
            <a:r>
              <a:rPr lang="zh-CN" altLang="en-US" sz="20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首违不罚</a:t>
            </a: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”的</a:t>
            </a:r>
            <a:r>
              <a:rPr lang="zh-CN" altLang="en-US" sz="2000" b="1" dirty="0">
                <a:solidFill>
                  <a:srgbClr val="AE6339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制度</a:t>
            </a:r>
            <a:r>
              <a:rPr lang="zh-CN" altLang="en-US" sz="2000" b="1" dirty="0" smtClean="0">
                <a:solidFill>
                  <a:srgbClr val="AE6339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经验</a:t>
            </a:r>
            <a:endParaRPr lang="zh-CN" altLang="zh-CN" sz="2000" b="1" dirty="0">
              <a:solidFill>
                <a:srgbClr val="AE6339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4313200" y="4864894"/>
            <a:ext cx="6362412" cy="96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我国可考虑启动对</a:t>
            </a:r>
            <a:r>
              <a:rPr lang="en-US" altLang="zh-CN" sz="20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《</a:t>
            </a: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刑法</a:t>
            </a:r>
            <a:r>
              <a:rPr lang="en-US" altLang="zh-CN" sz="20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》</a:t>
            </a: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第</a:t>
            </a:r>
            <a:r>
              <a:rPr lang="en-US" altLang="zh-CN" sz="20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180</a:t>
            </a: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条的立法检视，对碳排放权内幕交易施加刑事制裁必须慎之又慎</a:t>
            </a:r>
            <a:endParaRPr lang="zh-CN" altLang="zh-CN" sz="20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0" name="右箭头 47"/>
          <p:cNvSpPr/>
          <p:nvPr/>
        </p:nvSpPr>
        <p:spPr>
          <a:xfrm>
            <a:off x="683349" y="1212485"/>
            <a:ext cx="3267214" cy="1108186"/>
          </a:xfrm>
          <a:prstGeom prst="rightArrow">
            <a:avLst/>
          </a:prstGeom>
          <a:solidFill>
            <a:srgbClr val="D0A79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9833" tIns="0" rIns="251922" bIns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/>
              <a:t>自律监管措施的多样与统一</a:t>
            </a:r>
            <a:endParaRPr lang="en-US" altLang="zh-CN" sz="14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69733" y="1436478"/>
            <a:ext cx="651347" cy="653641"/>
          </a:xfrm>
          <a:prstGeom prst="ellipse">
            <a:avLst/>
          </a:prstGeom>
          <a:solidFill>
            <a:srgbClr val="D0A793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800" b="1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18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" name="右箭头 49"/>
          <p:cNvSpPr/>
          <p:nvPr/>
        </p:nvSpPr>
        <p:spPr>
          <a:xfrm>
            <a:off x="857107" y="3094557"/>
            <a:ext cx="3093456" cy="1108186"/>
          </a:xfrm>
          <a:prstGeom prst="rightArrow">
            <a:avLst/>
          </a:prstGeom>
          <a:solidFill>
            <a:srgbClr val="EFE6DD"/>
          </a:solidFill>
          <a:ln>
            <a:solidFill>
              <a:srgbClr val="D0A79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9833" tIns="0" rIns="251922" bIns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rgbClr val="AE6339"/>
                </a:solidFill>
                <a:cs typeface="+mn-ea"/>
                <a:sym typeface="+mn-lt"/>
              </a:rPr>
              <a:t>行政责任的阙如与填补</a:t>
            </a:r>
            <a:endParaRPr lang="en-US" altLang="zh-CN" sz="1400" b="1" dirty="0">
              <a:solidFill>
                <a:srgbClr val="AE6339"/>
              </a:solidFill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68746" y="3313396"/>
            <a:ext cx="651347" cy="653641"/>
          </a:xfrm>
          <a:prstGeom prst="ellipse">
            <a:avLst/>
          </a:prstGeom>
          <a:solidFill>
            <a:srgbClr val="EFE6DD"/>
          </a:solidFill>
          <a:ln w="25400">
            <a:solidFill>
              <a:srgbClr val="D0A79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800" b="1" dirty="0">
                <a:solidFill>
                  <a:srgbClr val="AE6339"/>
                </a:solidFill>
                <a:cs typeface="+mn-ea"/>
                <a:sym typeface="+mn-lt"/>
              </a:rPr>
              <a:t>02</a:t>
            </a:r>
            <a:endParaRPr lang="zh-CN" altLang="en-US" sz="1800" b="1" dirty="0">
              <a:solidFill>
                <a:srgbClr val="AE6339"/>
              </a:solidFill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73917" y="4955327"/>
            <a:ext cx="651347" cy="653641"/>
          </a:xfrm>
          <a:prstGeom prst="ellipse">
            <a:avLst/>
          </a:prstGeom>
          <a:solidFill>
            <a:srgbClr val="D0A793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800" b="1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zh-CN" altLang="en-US" sz="18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63663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4" grpId="0"/>
      <p:bldP spid="16" grpId="0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78" y="2665557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1590" y="3444238"/>
            <a:ext cx="1357447" cy="0"/>
          </a:xfrm>
          <a:prstGeom prst="line">
            <a:avLst/>
          </a:prstGeom>
          <a:ln w="28575">
            <a:solidFill>
              <a:srgbClr val="2E3F55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2000410" y="2665557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0832375" y="3444238"/>
            <a:ext cx="1357447" cy="0"/>
          </a:xfrm>
          <a:prstGeom prst="line">
            <a:avLst/>
          </a:prstGeom>
          <a:ln w="28575">
            <a:solidFill>
              <a:srgbClr val="2E3F55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矩形 17"/>
          <p:cNvSpPr/>
          <p:nvPr/>
        </p:nvSpPr>
        <p:spPr>
          <a:xfrm>
            <a:off x="3431177" y="627017"/>
            <a:ext cx="5207726" cy="28019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007031" y="1287045"/>
            <a:ext cx="4177938" cy="4283909"/>
            <a:chOff x="4007031" y="1287045"/>
            <a:chExt cx="4177938" cy="4283909"/>
          </a:xfrm>
        </p:grpSpPr>
        <p:sp>
          <p:nvSpPr>
            <p:cNvPr id="17" name="椭圆 16"/>
            <p:cNvSpPr/>
            <p:nvPr/>
          </p:nvSpPr>
          <p:spPr>
            <a:xfrm>
              <a:off x="4007031" y="1287045"/>
              <a:ext cx="4177938" cy="4283909"/>
            </a:xfrm>
            <a:prstGeom prst="ellipse">
              <a:avLst/>
            </a:prstGeom>
            <a:noFill/>
            <a:ln w="38100">
              <a:gradFill>
                <a:gsLst>
                  <a:gs pos="100000">
                    <a:srgbClr val="AE6339"/>
                  </a:gs>
                  <a:gs pos="65000">
                    <a:srgbClr val="EFE6D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196443" y="1775320"/>
              <a:ext cx="3988526" cy="3307361"/>
              <a:chOff x="4196443" y="1775320"/>
              <a:chExt cx="3988526" cy="3307361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489269" y="1775320"/>
                <a:ext cx="3213463" cy="3307361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Circle">
                  <a:avLst/>
                </a:prstTxWarp>
                <a:spAutoFit/>
              </a:bodyPr>
              <a:lstStyle/>
              <a:p>
                <a:r>
                  <a:rPr lang="en-US" altLang="zh-CN" sz="4000" b="1" dirty="0">
                    <a:solidFill>
                      <a:srgbClr val="AE633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PRESENTATION </a:t>
                </a:r>
                <a:endParaRPr lang="zh-CN" altLang="en-US" sz="4000" b="1" dirty="0">
                  <a:solidFill>
                    <a:srgbClr val="AE63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4196443" y="2950255"/>
                <a:ext cx="3988526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AE633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</a:t>
                </a:r>
                <a:r>
                  <a:rPr lang="en-US" altLang="zh-CN" sz="3200" b="1" dirty="0" smtClean="0">
                    <a:solidFill>
                      <a:srgbClr val="AE633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06</a:t>
                </a:r>
                <a:endParaRPr lang="en-US" altLang="zh-CN" sz="3200" b="1" dirty="0">
                  <a:solidFill>
                    <a:srgbClr val="AE63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3600" b="1" dirty="0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rPr>
                  <a:t>结论</a:t>
                </a:r>
              </a:p>
            </p:txBody>
          </p:sp>
        </p:grpSp>
      </p:grpSp>
      <p:sp>
        <p:nvSpPr>
          <p:cNvPr id="20" name="矩形 19"/>
          <p:cNvSpPr/>
          <p:nvPr/>
        </p:nvSpPr>
        <p:spPr>
          <a:xfrm rot="5400000">
            <a:off x="6001293" y="5999852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5400000">
            <a:off x="5940334" y="-677622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50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55576" y="1380341"/>
            <a:ext cx="5612858" cy="4611431"/>
            <a:chOff x="547008" y="802547"/>
            <a:chExt cx="5315984" cy="4367525"/>
          </a:xfrm>
        </p:grpSpPr>
        <p:sp>
          <p:nvSpPr>
            <p:cNvPr id="6" name="椭圆 5"/>
            <p:cNvSpPr/>
            <p:nvPr/>
          </p:nvSpPr>
          <p:spPr>
            <a:xfrm>
              <a:off x="547008" y="840806"/>
              <a:ext cx="759650" cy="759649"/>
            </a:xfrm>
            <a:prstGeom prst="ellipse">
              <a:avLst/>
            </a:prstGeom>
            <a:solidFill>
              <a:srgbClr val="D0A79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646551" y="1035597"/>
              <a:ext cx="555723" cy="348110"/>
            </a:xfrm>
            <a:custGeom>
              <a:avLst/>
              <a:gdLst>
                <a:gd name="T0" fmla="*/ 211 w 260"/>
                <a:gd name="T1" fmla="*/ 65 h 162"/>
                <a:gd name="T2" fmla="*/ 146 w 260"/>
                <a:gd name="T3" fmla="*/ 0 h 162"/>
                <a:gd name="T4" fmla="*/ 90 w 260"/>
                <a:gd name="T5" fmla="*/ 33 h 162"/>
                <a:gd name="T6" fmla="*/ 81 w 260"/>
                <a:gd name="T7" fmla="*/ 32 h 162"/>
                <a:gd name="T8" fmla="*/ 35 w 260"/>
                <a:gd name="T9" fmla="*/ 67 h 162"/>
                <a:gd name="T10" fmla="*/ 0 w 260"/>
                <a:gd name="T11" fmla="*/ 114 h 162"/>
                <a:gd name="T12" fmla="*/ 49 w 260"/>
                <a:gd name="T13" fmla="*/ 162 h 162"/>
                <a:gd name="T14" fmla="*/ 211 w 260"/>
                <a:gd name="T15" fmla="*/ 162 h 162"/>
                <a:gd name="T16" fmla="*/ 260 w 260"/>
                <a:gd name="T17" fmla="*/ 114 h 162"/>
                <a:gd name="T18" fmla="*/ 211 w 260"/>
                <a:gd name="T19" fmla="*/ 65 h 162"/>
                <a:gd name="T20" fmla="*/ 130 w 260"/>
                <a:gd name="T21" fmla="*/ 146 h 162"/>
                <a:gd name="T22" fmla="*/ 81 w 260"/>
                <a:gd name="T23" fmla="*/ 81 h 162"/>
                <a:gd name="T24" fmla="*/ 114 w 260"/>
                <a:gd name="T25" fmla="*/ 81 h 162"/>
                <a:gd name="T26" fmla="*/ 114 w 260"/>
                <a:gd name="T27" fmla="*/ 32 h 162"/>
                <a:gd name="T28" fmla="*/ 146 w 260"/>
                <a:gd name="T29" fmla="*/ 32 h 162"/>
                <a:gd name="T30" fmla="*/ 146 w 260"/>
                <a:gd name="T31" fmla="*/ 81 h 162"/>
                <a:gd name="T32" fmla="*/ 179 w 260"/>
                <a:gd name="T33" fmla="*/ 81 h 162"/>
                <a:gd name="T34" fmla="*/ 130 w 260"/>
                <a:gd name="T35" fmla="*/ 14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162">
                  <a:moveTo>
                    <a:pt x="211" y="65"/>
                  </a:moveTo>
                  <a:cubicBezTo>
                    <a:pt x="211" y="29"/>
                    <a:pt x="182" y="0"/>
                    <a:pt x="146" y="0"/>
                  </a:cubicBezTo>
                  <a:cubicBezTo>
                    <a:pt x="122" y="0"/>
                    <a:pt x="101" y="13"/>
                    <a:pt x="90" y="33"/>
                  </a:cubicBezTo>
                  <a:cubicBezTo>
                    <a:pt x="87" y="33"/>
                    <a:pt x="84" y="32"/>
                    <a:pt x="81" y="32"/>
                  </a:cubicBezTo>
                  <a:cubicBezTo>
                    <a:pt x="59" y="32"/>
                    <a:pt x="41" y="47"/>
                    <a:pt x="35" y="67"/>
                  </a:cubicBezTo>
                  <a:cubicBezTo>
                    <a:pt x="15" y="73"/>
                    <a:pt x="0" y="92"/>
                    <a:pt x="0" y="114"/>
                  </a:cubicBezTo>
                  <a:cubicBezTo>
                    <a:pt x="0" y="140"/>
                    <a:pt x="22" y="162"/>
                    <a:pt x="49" y="162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38" y="162"/>
                    <a:pt x="260" y="140"/>
                    <a:pt x="260" y="114"/>
                  </a:cubicBezTo>
                  <a:cubicBezTo>
                    <a:pt x="260" y="87"/>
                    <a:pt x="238" y="65"/>
                    <a:pt x="211" y="65"/>
                  </a:cubicBezTo>
                  <a:close/>
                  <a:moveTo>
                    <a:pt x="130" y="146"/>
                  </a:moveTo>
                  <a:cubicBezTo>
                    <a:pt x="81" y="81"/>
                    <a:pt x="81" y="81"/>
                    <a:pt x="81" y="81"/>
                  </a:cubicBezTo>
                  <a:cubicBezTo>
                    <a:pt x="114" y="81"/>
                    <a:pt x="114" y="81"/>
                    <a:pt x="114" y="81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6" y="81"/>
                    <a:pt x="146" y="81"/>
                    <a:pt x="146" y="81"/>
                  </a:cubicBezTo>
                  <a:cubicBezTo>
                    <a:pt x="179" y="81"/>
                    <a:pt x="179" y="81"/>
                    <a:pt x="179" y="81"/>
                  </a:cubicBezTo>
                  <a:lnTo>
                    <a:pt x="130" y="1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547008" y="4098412"/>
              <a:ext cx="759650" cy="759649"/>
              <a:chOff x="617423" y="4931143"/>
              <a:chExt cx="759650" cy="759649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617423" y="4931143"/>
                <a:ext cx="759650" cy="759649"/>
              </a:xfrm>
              <a:prstGeom prst="ellipse">
                <a:avLst/>
              </a:prstGeom>
              <a:solidFill>
                <a:srgbClr val="D0A79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+mn-lt"/>
                </a:endParaRPr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778568" y="5104701"/>
                <a:ext cx="437360" cy="412532"/>
                <a:chOff x="244475" y="2743200"/>
                <a:chExt cx="727075" cy="685800"/>
              </a:xfrm>
              <a:solidFill>
                <a:schemeClr val="bg1"/>
              </a:solidFill>
            </p:grpSpPr>
            <p:sp>
              <p:nvSpPr>
                <p:cNvPr id="38" name="Freeform 15"/>
                <p:cNvSpPr>
                  <a:spLocks noEditPoints="1"/>
                </p:cNvSpPr>
                <p:nvPr/>
              </p:nvSpPr>
              <p:spPr bwMode="auto">
                <a:xfrm>
                  <a:off x="244475" y="3013075"/>
                  <a:ext cx="204788" cy="415925"/>
                </a:xfrm>
                <a:custGeom>
                  <a:avLst/>
                  <a:gdLst>
                    <a:gd name="T0" fmla="*/ 41 w 54"/>
                    <a:gd name="T1" fmla="*/ 13 h 109"/>
                    <a:gd name="T2" fmla="*/ 41 w 54"/>
                    <a:gd name="T3" fmla="*/ 47 h 109"/>
                    <a:gd name="T4" fmla="*/ 13 w 54"/>
                    <a:gd name="T5" fmla="*/ 47 h 109"/>
                    <a:gd name="T6" fmla="*/ 13 w 54"/>
                    <a:gd name="T7" fmla="*/ 13 h 109"/>
                    <a:gd name="T8" fmla="*/ 41 w 54"/>
                    <a:gd name="T9" fmla="*/ 13 h 109"/>
                    <a:gd name="T10" fmla="*/ 50 w 54"/>
                    <a:gd name="T11" fmla="*/ 0 h 109"/>
                    <a:gd name="T12" fmla="*/ 4 w 54"/>
                    <a:gd name="T13" fmla="*/ 0 h 109"/>
                    <a:gd name="T14" fmla="*/ 0 w 54"/>
                    <a:gd name="T15" fmla="*/ 5 h 109"/>
                    <a:gd name="T16" fmla="*/ 0 w 54"/>
                    <a:gd name="T17" fmla="*/ 105 h 109"/>
                    <a:gd name="T18" fmla="*/ 4 w 54"/>
                    <a:gd name="T19" fmla="*/ 109 h 109"/>
                    <a:gd name="T20" fmla="*/ 50 w 54"/>
                    <a:gd name="T21" fmla="*/ 109 h 109"/>
                    <a:gd name="T22" fmla="*/ 54 w 54"/>
                    <a:gd name="T23" fmla="*/ 105 h 109"/>
                    <a:gd name="T24" fmla="*/ 54 w 54"/>
                    <a:gd name="T25" fmla="*/ 5 h 109"/>
                    <a:gd name="T26" fmla="*/ 50 w 54"/>
                    <a:gd name="T27" fmla="*/ 0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4" h="109">
                      <a:moveTo>
                        <a:pt x="41" y="13"/>
                      </a:moveTo>
                      <a:cubicBezTo>
                        <a:pt x="41" y="47"/>
                        <a:pt x="41" y="47"/>
                        <a:pt x="41" y="47"/>
                      </a:cubicBezTo>
                      <a:cubicBezTo>
                        <a:pt x="13" y="47"/>
                        <a:pt x="13" y="47"/>
                        <a:pt x="13" y="47"/>
                      </a:cubicBez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41" y="13"/>
                        <a:pt x="41" y="13"/>
                        <a:pt x="41" y="13"/>
                      </a:cubicBezTo>
                      <a:moveTo>
                        <a:pt x="50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107"/>
                        <a:pt x="2" y="109"/>
                        <a:pt x="4" y="109"/>
                      </a:cubicBezTo>
                      <a:cubicBezTo>
                        <a:pt x="50" y="109"/>
                        <a:pt x="50" y="109"/>
                        <a:pt x="50" y="109"/>
                      </a:cubicBezTo>
                      <a:cubicBezTo>
                        <a:pt x="52" y="109"/>
                        <a:pt x="54" y="107"/>
                        <a:pt x="54" y="105"/>
                      </a:cubicBezTo>
                      <a:cubicBezTo>
                        <a:pt x="54" y="5"/>
                        <a:pt x="54" y="5"/>
                        <a:pt x="54" y="5"/>
                      </a:cubicBezTo>
                      <a:cubicBezTo>
                        <a:pt x="54" y="2"/>
                        <a:pt x="52" y="0"/>
                        <a:pt x="5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defRPr/>
                  </a:pPr>
                  <a:endParaRPr lang="zh-CN" altLang="en-US" kern="0">
                    <a:solidFill>
                      <a:srgbClr val="2E3F55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 16"/>
                <p:cNvSpPr>
                  <a:spLocks noEditPoints="1"/>
                </p:cNvSpPr>
                <p:nvPr/>
              </p:nvSpPr>
              <p:spPr bwMode="auto">
                <a:xfrm>
                  <a:off x="500063" y="2914650"/>
                  <a:ext cx="207963" cy="514350"/>
                </a:xfrm>
                <a:custGeom>
                  <a:avLst/>
                  <a:gdLst>
                    <a:gd name="T0" fmla="*/ 42 w 55"/>
                    <a:gd name="T1" fmla="*/ 13 h 135"/>
                    <a:gd name="T2" fmla="*/ 42 w 55"/>
                    <a:gd name="T3" fmla="*/ 81 h 135"/>
                    <a:gd name="T4" fmla="*/ 13 w 55"/>
                    <a:gd name="T5" fmla="*/ 81 h 135"/>
                    <a:gd name="T6" fmla="*/ 13 w 55"/>
                    <a:gd name="T7" fmla="*/ 13 h 135"/>
                    <a:gd name="T8" fmla="*/ 42 w 55"/>
                    <a:gd name="T9" fmla="*/ 13 h 135"/>
                    <a:gd name="T10" fmla="*/ 51 w 55"/>
                    <a:gd name="T11" fmla="*/ 0 h 135"/>
                    <a:gd name="T12" fmla="*/ 5 w 55"/>
                    <a:gd name="T13" fmla="*/ 0 h 135"/>
                    <a:gd name="T14" fmla="*/ 0 w 55"/>
                    <a:gd name="T15" fmla="*/ 5 h 135"/>
                    <a:gd name="T16" fmla="*/ 0 w 55"/>
                    <a:gd name="T17" fmla="*/ 131 h 135"/>
                    <a:gd name="T18" fmla="*/ 5 w 55"/>
                    <a:gd name="T19" fmla="*/ 135 h 135"/>
                    <a:gd name="T20" fmla="*/ 51 w 55"/>
                    <a:gd name="T21" fmla="*/ 135 h 135"/>
                    <a:gd name="T22" fmla="*/ 55 w 55"/>
                    <a:gd name="T23" fmla="*/ 131 h 135"/>
                    <a:gd name="T24" fmla="*/ 55 w 55"/>
                    <a:gd name="T25" fmla="*/ 5 h 135"/>
                    <a:gd name="T26" fmla="*/ 51 w 55"/>
                    <a:gd name="T27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5" h="135">
                      <a:moveTo>
                        <a:pt x="42" y="13"/>
                      </a:moveTo>
                      <a:cubicBezTo>
                        <a:pt x="42" y="81"/>
                        <a:pt x="42" y="81"/>
                        <a:pt x="42" y="81"/>
                      </a:cubicBezTo>
                      <a:cubicBezTo>
                        <a:pt x="13" y="81"/>
                        <a:pt x="13" y="81"/>
                        <a:pt x="13" y="81"/>
                      </a:cubicBez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moveTo>
                        <a:pt x="51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131"/>
                        <a:pt x="0" y="131"/>
                        <a:pt x="0" y="131"/>
                      </a:cubicBezTo>
                      <a:cubicBezTo>
                        <a:pt x="0" y="133"/>
                        <a:pt x="2" y="135"/>
                        <a:pt x="5" y="135"/>
                      </a:cubicBezTo>
                      <a:cubicBezTo>
                        <a:pt x="51" y="135"/>
                        <a:pt x="51" y="135"/>
                        <a:pt x="51" y="135"/>
                      </a:cubicBezTo>
                      <a:cubicBezTo>
                        <a:pt x="53" y="135"/>
                        <a:pt x="55" y="133"/>
                        <a:pt x="55" y="131"/>
                      </a:cubicBezTo>
                      <a:cubicBezTo>
                        <a:pt x="55" y="5"/>
                        <a:pt x="55" y="5"/>
                        <a:pt x="55" y="5"/>
                      </a:cubicBezTo>
                      <a:cubicBezTo>
                        <a:pt x="55" y="2"/>
                        <a:pt x="53" y="0"/>
                        <a:pt x="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defRPr/>
                  </a:pPr>
                  <a:endParaRPr lang="zh-CN" altLang="en-US" kern="0">
                    <a:solidFill>
                      <a:srgbClr val="2E3F55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17"/>
                <p:cNvSpPr>
                  <a:spLocks noEditPoints="1"/>
                </p:cNvSpPr>
                <p:nvPr/>
              </p:nvSpPr>
              <p:spPr bwMode="auto">
                <a:xfrm>
                  <a:off x="762000" y="2743200"/>
                  <a:ext cx="209550" cy="685800"/>
                </a:xfrm>
                <a:custGeom>
                  <a:avLst/>
                  <a:gdLst>
                    <a:gd name="T0" fmla="*/ 42 w 55"/>
                    <a:gd name="T1" fmla="*/ 13 h 180"/>
                    <a:gd name="T2" fmla="*/ 42 w 55"/>
                    <a:gd name="T3" fmla="*/ 96 h 180"/>
                    <a:gd name="T4" fmla="*/ 13 w 55"/>
                    <a:gd name="T5" fmla="*/ 96 h 180"/>
                    <a:gd name="T6" fmla="*/ 13 w 55"/>
                    <a:gd name="T7" fmla="*/ 13 h 180"/>
                    <a:gd name="T8" fmla="*/ 42 w 55"/>
                    <a:gd name="T9" fmla="*/ 13 h 180"/>
                    <a:gd name="T10" fmla="*/ 50 w 55"/>
                    <a:gd name="T11" fmla="*/ 0 h 180"/>
                    <a:gd name="T12" fmla="*/ 4 w 55"/>
                    <a:gd name="T13" fmla="*/ 0 h 180"/>
                    <a:gd name="T14" fmla="*/ 0 w 55"/>
                    <a:gd name="T15" fmla="*/ 4 h 180"/>
                    <a:gd name="T16" fmla="*/ 0 w 55"/>
                    <a:gd name="T17" fmla="*/ 176 h 180"/>
                    <a:gd name="T18" fmla="*/ 4 w 55"/>
                    <a:gd name="T19" fmla="*/ 180 h 180"/>
                    <a:gd name="T20" fmla="*/ 50 w 55"/>
                    <a:gd name="T21" fmla="*/ 180 h 180"/>
                    <a:gd name="T22" fmla="*/ 55 w 55"/>
                    <a:gd name="T23" fmla="*/ 176 h 180"/>
                    <a:gd name="T24" fmla="*/ 55 w 55"/>
                    <a:gd name="T25" fmla="*/ 4 h 180"/>
                    <a:gd name="T26" fmla="*/ 50 w 55"/>
                    <a:gd name="T27" fmla="*/ 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5" h="180">
                      <a:moveTo>
                        <a:pt x="42" y="13"/>
                      </a:moveTo>
                      <a:cubicBezTo>
                        <a:pt x="42" y="96"/>
                        <a:pt x="42" y="96"/>
                        <a:pt x="42" y="96"/>
                      </a:cubicBezTo>
                      <a:cubicBezTo>
                        <a:pt x="13" y="96"/>
                        <a:pt x="13" y="96"/>
                        <a:pt x="13" y="96"/>
                      </a:cubicBez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moveTo>
                        <a:pt x="50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0" y="178"/>
                        <a:pt x="2" y="180"/>
                        <a:pt x="4" y="180"/>
                      </a:cubicBezTo>
                      <a:cubicBezTo>
                        <a:pt x="50" y="180"/>
                        <a:pt x="50" y="180"/>
                        <a:pt x="50" y="180"/>
                      </a:cubicBezTo>
                      <a:cubicBezTo>
                        <a:pt x="53" y="180"/>
                        <a:pt x="55" y="178"/>
                        <a:pt x="55" y="176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55" y="2"/>
                        <a:pt x="53" y="0"/>
                        <a:pt x="5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defRPr/>
                  </a:pPr>
                  <a:endParaRPr lang="zh-CN" altLang="en-US" kern="0">
                    <a:solidFill>
                      <a:srgbClr val="2E3F55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9" name="组合 8"/>
            <p:cNvGrpSpPr/>
            <p:nvPr/>
          </p:nvGrpSpPr>
          <p:grpSpPr>
            <a:xfrm>
              <a:off x="547008" y="2462840"/>
              <a:ext cx="759650" cy="759649"/>
              <a:chOff x="617423" y="3306571"/>
              <a:chExt cx="759650" cy="759649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617423" y="3306571"/>
                <a:ext cx="759650" cy="759649"/>
              </a:xfrm>
              <a:prstGeom prst="ellipse">
                <a:avLst/>
              </a:prstGeom>
              <a:solidFill>
                <a:srgbClr val="D0A79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+mn-lt"/>
                </a:endParaRPr>
              </a:p>
            </p:txBody>
          </p:sp>
          <p:grpSp>
            <p:nvGrpSpPr>
              <p:cNvPr id="30" name="组合 29"/>
              <p:cNvGrpSpPr/>
              <p:nvPr/>
            </p:nvGrpSpPr>
            <p:grpSpPr>
              <a:xfrm>
                <a:off x="794575" y="3445057"/>
                <a:ext cx="405347" cy="482677"/>
                <a:chOff x="10787673" y="2508217"/>
                <a:chExt cx="478426" cy="569698"/>
              </a:xfrm>
              <a:solidFill>
                <a:schemeClr val="bg1"/>
              </a:solidFill>
            </p:grpSpPr>
            <p:sp>
              <p:nvSpPr>
                <p:cNvPr id="31" name="Freeform 25"/>
                <p:cNvSpPr>
                  <a:spLocks noEditPoints="1"/>
                </p:cNvSpPr>
                <p:nvPr/>
              </p:nvSpPr>
              <p:spPr bwMode="auto">
                <a:xfrm>
                  <a:off x="10787673" y="2508217"/>
                  <a:ext cx="478426" cy="569698"/>
                </a:xfrm>
                <a:custGeom>
                  <a:avLst/>
                  <a:gdLst>
                    <a:gd name="T0" fmla="*/ 145 w 156"/>
                    <a:gd name="T1" fmla="*/ 22 h 178"/>
                    <a:gd name="T2" fmla="*/ 134 w 156"/>
                    <a:gd name="T3" fmla="*/ 22 h 178"/>
                    <a:gd name="T4" fmla="*/ 134 w 156"/>
                    <a:gd name="T5" fmla="*/ 11 h 178"/>
                    <a:gd name="T6" fmla="*/ 123 w 156"/>
                    <a:gd name="T7" fmla="*/ 0 h 178"/>
                    <a:gd name="T8" fmla="*/ 11 w 156"/>
                    <a:gd name="T9" fmla="*/ 0 h 178"/>
                    <a:gd name="T10" fmla="*/ 0 w 156"/>
                    <a:gd name="T11" fmla="*/ 11 h 178"/>
                    <a:gd name="T12" fmla="*/ 0 w 156"/>
                    <a:gd name="T13" fmla="*/ 145 h 178"/>
                    <a:gd name="T14" fmla="*/ 11 w 156"/>
                    <a:gd name="T15" fmla="*/ 156 h 178"/>
                    <a:gd name="T16" fmla="*/ 22 w 156"/>
                    <a:gd name="T17" fmla="*/ 156 h 178"/>
                    <a:gd name="T18" fmla="*/ 22 w 156"/>
                    <a:gd name="T19" fmla="*/ 167 h 178"/>
                    <a:gd name="T20" fmla="*/ 33 w 156"/>
                    <a:gd name="T21" fmla="*/ 178 h 178"/>
                    <a:gd name="T22" fmla="*/ 145 w 156"/>
                    <a:gd name="T23" fmla="*/ 178 h 178"/>
                    <a:gd name="T24" fmla="*/ 156 w 156"/>
                    <a:gd name="T25" fmla="*/ 167 h 178"/>
                    <a:gd name="T26" fmla="*/ 156 w 156"/>
                    <a:gd name="T27" fmla="*/ 33 h 178"/>
                    <a:gd name="T28" fmla="*/ 145 w 156"/>
                    <a:gd name="T29" fmla="*/ 22 h 178"/>
                    <a:gd name="T30" fmla="*/ 11 w 156"/>
                    <a:gd name="T31" fmla="*/ 145 h 178"/>
                    <a:gd name="T32" fmla="*/ 11 w 156"/>
                    <a:gd name="T33" fmla="*/ 11 h 178"/>
                    <a:gd name="T34" fmla="*/ 123 w 156"/>
                    <a:gd name="T35" fmla="*/ 11 h 178"/>
                    <a:gd name="T36" fmla="*/ 123 w 156"/>
                    <a:gd name="T37" fmla="*/ 145 h 178"/>
                    <a:gd name="T38" fmla="*/ 11 w 156"/>
                    <a:gd name="T39" fmla="*/ 145 h 178"/>
                    <a:gd name="T40" fmla="*/ 145 w 156"/>
                    <a:gd name="T41" fmla="*/ 167 h 178"/>
                    <a:gd name="T42" fmla="*/ 33 w 156"/>
                    <a:gd name="T43" fmla="*/ 167 h 178"/>
                    <a:gd name="T44" fmla="*/ 33 w 156"/>
                    <a:gd name="T45" fmla="*/ 156 h 178"/>
                    <a:gd name="T46" fmla="*/ 123 w 156"/>
                    <a:gd name="T47" fmla="*/ 156 h 178"/>
                    <a:gd name="T48" fmla="*/ 134 w 156"/>
                    <a:gd name="T49" fmla="*/ 145 h 178"/>
                    <a:gd name="T50" fmla="*/ 134 w 156"/>
                    <a:gd name="T51" fmla="*/ 33 h 178"/>
                    <a:gd name="T52" fmla="*/ 145 w 156"/>
                    <a:gd name="T53" fmla="*/ 33 h 178"/>
                    <a:gd name="T54" fmla="*/ 145 w 156"/>
                    <a:gd name="T55" fmla="*/ 167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56" h="178">
                      <a:moveTo>
                        <a:pt x="145" y="22"/>
                      </a:moveTo>
                      <a:cubicBezTo>
                        <a:pt x="134" y="22"/>
                        <a:pt x="134" y="22"/>
                        <a:pt x="134" y="22"/>
                      </a:cubicBezTo>
                      <a:cubicBezTo>
                        <a:pt x="134" y="11"/>
                        <a:pt x="134" y="11"/>
                        <a:pt x="134" y="11"/>
                      </a:cubicBezTo>
                      <a:cubicBezTo>
                        <a:pt x="134" y="5"/>
                        <a:pt x="129" y="0"/>
                        <a:pt x="123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145"/>
                        <a:pt x="0" y="145"/>
                        <a:pt x="0" y="145"/>
                      </a:cubicBezTo>
                      <a:cubicBezTo>
                        <a:pt x="0" y="151"/>
                        <a:pt x="5" y="156"/>
                        <a:pt x="11" y="156"/>
                      </a:cubicBezTo>
                      <a:cubicBezTo>
                        <a:pt x="22" y="156"/>
                        <a:pt x="22" y="156"/>
                        <a:pt x="22" y="156"/>
                      </a:cubicBezTo>
                      <a:cubicBezTo>
                        <a:pt x="22" y="167"/>
                        <a:pt x="22" y="167"/>
                        <a:pt x="22" y="167"/>
                      </a:cubicBezTo>
                      <a:cubicBezTo>
                        <a:pt x="22" y="173"/>
                        <a:pt x="27" y="178"/>
                        <a:pt x="33" y="178"/>
                      </a:cubicBezTo>
                      <a:cubicBezTo>
                        <a:pt x="145" y="178"/>
                        <a:pt x="145" y="178"/>
                        <a:pt x="145" y="178"/>
                      </a:cubicBezTo>
                      <a:cubicBezTo>
                        <a:pt x="151" y="178"/>
                        <a:pt x="156" y="173"/>
                        <a:pt x="156" y="167"/>
                      </a:cubicBezTo>
                      <a:cubicBezTo>
                        <a:pt x="156" y="33"/>
                        <a:pt x="156" y="33"/>
                        <a:pt x="156" y="33"/>
                      </a:cubicBezTo>
                      <a:cubicBezTo>
                        <a:pt x="156" y="27"/>
                        <a:pt x="151" y="22"/>
                        <a:pt x="145" y="22"/>
                      </a:cubicBezTo>
                      <a:close/>
                      <a:moveTo>
                        <a:pt x="11" y="145"/>
                      </a:move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123" y="11"/>
                        <a:pt x="123" y="11"/>
                        <a:pt x="123" y="11"/>
                      </a:cubicBezTo>
                      <a:cubicBezTo>
                        <a:pt x="123" y="145"/>
                        <a:pt x="123" y="145"/>
                        <a:pt x="123" y="145"/>
                      </a:cubicBezTo>
                      <a:lnTo>
                        <a:pt x="11" y="145"/>
                      </a:lnTo>
                      <a:close/>
                      <a:moveTo>
                        <a:pt x="145" y="167"/>
                      </a:moveTo>
                      <a:cubicBezTo>
                        <a:pt x="33" y="167"/>
                        <a:pt x="33" y="167"/>
                        <a:pt x="33" y="167"/>
                      </a:cubicBezTo>
                      <a:cubicBezTo>
                        <a:pt x="33" y="156"/>
                        <a:pt x="33" y="156"/>
                        <a:pt x="33" y="156"/>
                      </a:cubicBezTo>
                      <a:cubicBezTo>
                        <a:pt x="123" y="156"/>
                        <a:pt x="123" y="156"/>
                        <a:pt x="123" y="156"/>
                      </a:cubicBezTo>
                      <a:cubicBezTo>
                        <a:pt x="129" y="156"/>
                        <a:pt x="134" y="151"/>
                        <a:pt x="134" y="145"/>
                      </a:cubicBezTo>
                      <a:cubicBezTo>
                        <a:pt x="134" y="33"/>
                        <a:pt x="134" y="33"/>
                        <a:pt x="134" y="33"/>
                      </a:cubicBezTo>
                      <a:cubicBezTo>
                        <a:pt x="145" y="33"/>
                        <a:pt x="145" y="33"/>
                        <a:pt x="145" y="33"/>
                      </a:cubicBezTo>
                      <a:lnTo>
                        <a:pt x="145" y="16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defRPr/>
                  </a:pPr>
                  <a:endParaRPr lang="zh-CN" altLang="en-US" kern="0">
                    <a:solidFill>
                      <a:srgbClr val="2E3F55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26"/>
                <p:cNvSpPr/>
                <p:nvPr/>
              </p:nvSpPr>
              <p:spPr bwMode="auto">
                <a:xfrm>
                  <a:off x="10925460" y="2614454"/>
                  <a:ext cx="205404" cy="34527"/>
                </a:xfrm>
                <a:custGeom>
                  <a:avLst/>
                  <a:gdLst>
                    <a:gd name="T0" fmla="*/ 61 w 67"/>
                    <a:gd name="T1" fmla="*/ 0 h 11"/>
                    <a:gd name="T2" fmla="*/ 5 w 67"/>
                    <a:gd name="T3" fmla="*/ 0 h 11"/>
                    <a:gd name="T4" fmla="*/ 0 w 67"/>
                    <a:gd name="T5" fmla="*/ 6 h 11"/>
                    <a:gd name="T6" fmla="*/ 5 w 67"/>
                    <a:gd name="T7" fmla="*/ 11 h 11"/>
                    <a:gd name="T8" fmla="*/ 61 w 67"/>
                    <a:gd name="T9" fmla="*/ 11 h 11"/>
                    <a:gd name="T10" fmla="*/ 67 w 67"/>
                    <a:gd name="T11" fmla="*/ 6 h 11"/>
                    <a:gd name="T12" fmla="*/ 61 w 67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" h="11">
                      <a:moveTo>
                        <a:pt x="61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3"/>
                        <a:pt x="0" y="6"/>
                      </a:cubicBezTo>
                      <a:cubicBezTo>
                        <a:pt x="0" y="9"/>
                        <a:pt x="2" y="11"/>
                        <a:pt x="5" y="11"/>
                      </a:cubicBezTo>
                      <a:cubicBezTo>
                        <a:pt x="61" y="11"/>
                        <a:pt x="61" y="11"/>
                        <a:pt x="61" y="11"/>
                      </a:cubicBezTo>
                      <a:cubicBezTo>
                        <a:pt x="64" y="11"/>
                        <a:pt x="67" y="9"/>
                        <a:pt x="67" y="6"/>
                      </a:cubicBezTo>
                      <a:cubicBezTo>
                        <a:pt x="67" y="3"/>
                        <a:pt x="64" y="0"/>
                        <a:pt x="6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defRPr/>
                  </a:pPr>
                  <a:endParaRPr lang="zh-CN" altLang="en-US" kern="0">
                    <a:solidFill>
                      <a:srgbClr val="2E3F55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 27"/>
                <p:cNvSpPr/>
                <p:nvPr/>
              </p:nvSpPr>
              <p:spPr bwMode="auto">
                <a:xfrm>
                  <a:off x="10854015" y="2723348"/>
                  <a:ext cx="276849" cy="34527"/>
                </a:xfrm>
                <a:custGeom>
                  <a:avLst/>
                  <a:gdLst>
                    <a:gd name="T0" fmla="*/ 84 w 90"/>
                    <a:gd name="T1" fmla="*/ 0 h 11"/>
                    <a:gd name="T2" fmla="*/ 6 w 90"/>
                    <a:gd name="T3" fmla="*/ 0 h 11"/>
                    <a:gd name="T4" fmla="*/ 0 w 90"/>
                    <a:gd name="T5" fmla="*/ 5 h 11"/>
                    <a:gd name="T6" fmla="*/ 6 w 90"/>
                    <a:gd name="T7" fmla="*/ 11 h 11"/>
                    <a:gd name="T8" fmla="*/ 84 w 90"/>
                    <a:gd name="T9" fmla="*/ 11 h 11"/>
                    <a:gd name="T10" fmla="*/ 90 w 90"/>
                    <a:gd name="T11" fmla="*/ 5 h 11"/>
                    <a:gd name="T12" fmla="*/ 84 w 90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0" h="11">
                      <a:moveTo>
                        <a:pt x="84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ubicBezTo>
                        <a:pt x="0" y="8"/>
                        <a:pt x="3" y="11"/>
                        <a:pt x="6" y="11"/>
                      </a:cubicBezTo>
                      <a:cubicBezTo>
                        <a:pt x="84" y="11"/>
                        <a:pt x="84" y="11"/>
                        <a:pt x="84" y="11"/>
                      </a:cubicBezTo>
                      <a:cubicBezTo>
                        <a:pt x="87" y="11"/>
                        <a:pt x="90" y="8"/>
                        <a:pt x="90" y="5"/>
                      </a:cubicBezTo>
                      <a:cubicBezTo>
                        <a:pt x="90" y="2"/>
                        <a:pt x="87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defRPr/>
                  </a:pPr>
                  <a:endParaRPr lang="zh-CN" altLang="en-US" kern="0">
                    <a:solidFill>
                      <a:srgbClr val="2E3F55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Freeform 28"/>
                <p:cNvSpPr/>
                <p:nvPr/>
              </p:nvSpPr>
              <p:spPr bwMode="auto">
                <a:xfrm>
                  <a:off x="10854015" y="2793730"/>
                  <a:ext cx="276849" cy="34527"/>
                </a:xfrm>
                <a:custGeom>
                  <a:avLst/>
                  <a:gdLst>
                    <a:gd name="T0" fmla="*/ 84 w 90"/>
                    <a:gd name="T1" fmla="*/ 0 h 11"/>
                    <a:gd name="T2" fmla="*/ 6 w 90"/>
                    <a:gd name="T3" fmla="*/ 0 h 11"/>
                    <a:gd name="T4" fmla="*/ 0 w 90"/>
                    <a:gd name="T5" fmla="*/ 6 h 11"/>
                    <a:gd name="T6" fmla="*/ 6 w 90"/>
                    <a:gd name="T7" fmla="*/ 11 h 11"/>
                    <a:gd name="T8" fmla="*/ 84 w 90"/>
                    <a:gd name="T9" fmla="*/ 11 h 11"/>
                    <a:gd name="T10" fmla="*/ 90 w 90"/>
                    <a:gd name="T11" fmla="*/ 6 h 11"/>
                    <a:gd name="T12" fmla="*/ 84 w 90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0" h="11">
                      <a:moveTo>
                        <a:pt x="84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9"/>
                        <a:pt x="3" y="11"/>
                        <a:pt x="6" y="11"/>
                      </a:cubicBezTo>
                      <a:cubicBezTo>
                        <a:pt x="84" y="11"/>
                        <a:pt x="84" y="11"/>
                        <a:pt x="84" y="11"/>
                      </a:cubicBezTo>
                      <a:cubicBezTo>
                        <a:pt x="87" y="11"/>
                        <a:pt x="90" y="9"/>
                        <a:pt x="90" y="6"/>
                      </a:cubicBezTo>
                      <a:cubicBezTo>
                        <a:pt x="90" y="3"/>
                        <a:pt x="87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defRPr/>
                  </a:pPr>
                  <a:endParaRPr lang="zh-CN" altLang="en-US" kern="0">
                    <a:solidFill>
                      <a:srgbClr val="2E3F55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Freeform 29"/>
                <p:cNvSpPr/>
                <p:nvPr/>
              </p:nvSpPr>
              <p:spPr bwMode="auto">
                <a:xfrm>
                  <a:off x="10854015" y="2862784"/>
                  <a:ext cx="276849" cy="38511"/>
                </a:xfrm>
                <a:custGeom>
                  <a:avLst/>
                  <a:gdLst>
                    <a:gd name="T0" fmla="*/ 84 w 90"/>
                    <a:gd name="T1" fmla="*/ 0 h 12"/>
                    <a:gd name="T2" fmla="*/ 6 w 90"/>
                    <a:gd name="T3" fmla="*/ 0 h 12"/>
                    <a:gd name="T4" fmla="*/ 0 w 90"/>
                    <a:gd name="T5" fmla="*/ 6 h 12"/>
                    <a:gd name="T6" fmla="*/ 6 w 90"/>
                    <a:gd name="T7" fmla="*/ 12 h 12"/>
                    <a:gd name="T8" fmla="*/ 84 w 90"/>
                    <a:gd name="T9" fmla="*/ 12 h 12"/>
                    <a:gd name="T10" fmla="*/ 90 w 90"/>
                    <a:gd name="T11" fmla="*/ 6 h 12"/>
                    <a:gd name="T12" fmla="*/ 84 w 9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0" h="12">
                      <a:moveTo>
                        <a:pt x="84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9"/>
                        <a:pt x="3" y="12"/>
                        <a:pt x="6" y="12"/>
                      </a:cubicBezTo>
                      <a:cubicBezTo>
                        <a:pt x="84" y="12"/>
                        <a:pt x="84" y="12"/>
                        <a:pt x="84" y="12"/>
                      </a:cubicBezTo>
                      <a:cubicBezTo>
                        <a:pt x="87" y="12"/>
                        <a:pt x="90" y="9"/>
                        <a:pt x="90" y="6"/>
                      </a:cubicBezTo>
                      <a:cubicBezTo>
                        <a:pt x="90" y="3"/>
                        <a:pt x="87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defRPr/>
                  </a:pPr>
                  <a:endParaRPr lang="zh-CN" altLang="en-US" kern="0">
                    <a:solidFill>
                      <a:srgbClr val="2E3F55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4" name="TextBox 13"/>
            <p:cNvSpPr txBox="1"/>
            <p:nvPr/>
          </p:nvSpPr>
          <p:spPr>
            <a:xfrm>
              <a:off x="1492883" y="802547"/>
              <a:ext cx="4198969" cy="55967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碳排放权内幕交易规制</a:t>
              </a:r>
              <a:r>
                <a:rPr lang="zh-CN" altLang="en-US" sz="1600" b="1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不是一个伪命题</a:t>
              </a:r>
              <a:r>
                <a:rPr lang="zh-CN" altLang="en-US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，相关</a:t>
              </a:r>
              <a:r>
                <a:rPr lang="zh-CN" altLang="en-US" sz="1600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立法不</a:t>
              </a:r>
              <a:r>
                <a:rPr lang="zh-CN" altLang="en-US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应拘泥于过去以股票市场为中心的规制经验。</a:t>
              </a:r>
              <a:endParaRPr lang="en-US" altLang="zh-CN" sz="1600" dirty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15" name="TextBox 13"/>
            <p:cNvSpPr txBox="1"/>
            <p:nvPr/>
          </p:nvSpPr>
          <p:spPr>
            <a:xfrm>
              <a:off x="1492883" y="2403314"/>
              <a:ext cx="4266233" cy="116599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应当淡化倚重信息重大</a:t>
              </a:r>
              <a:r>
                <a:rPr lang="zh-CN" altLang="en-US" sz="1600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性和</a:t>
              </a:r>
              <a:r>
                <a:rPr lang="zh-CN" altLang="en-US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未公开性的内幕信息中心论</a:t>
              </a:r>
              <a:r>
                <a:rPr lang="zh-CN" altLang="en-US" sz="1600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，</a:t>
              </a:r>
              <a:endParaRPr lang="en-US" altLang="zh-CN" sz="1600" dirty="0" smtClean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重点</a:t>
              </a:r>
              <a:r>
                <a:rPr lang="zh-CN" altLang="en-US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关注</a:t>
              </a:r>
              <a:r>
                <a:rPr lang="zh-CN" altLang="en-US" sz="1600" b="1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信息优势的</a:t>
              </a:r>
              <a:r>
                <a:rPr lang="zh-CN" altLang="en-US" sz="1600" b="1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识别</a:t>
              </a:r>
              <a:r>
                <a:rPr lang="zh-CN" altLang="en-US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及其取用</a:t>
              </a:r>
              <a:r>
                <a:rPr lang="zh-CN" altLang="en-US" sz="1600" b="1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行为的正当性</a:t>
              </a:r>
              <a:r>
                <a:rPr lang="zh-CN" altLang="en-US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判断</a:t>
              </a:r>
              <a:endParaRPr lang="en-US" altLang="zh-CN" sz="1600" dirty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16" name="TextBox 13"/>
            <p:cNvSpPr txBox="1"/>
            <p:nvPr/>
          </p:nvSpPr>
          <p:spPr>
            <a:xfrm>
              <a:off x="1492883" y="4004081"/>
              <a:ext cx="4370109" cy="116599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不宜</a:t>
              </a:r>
              <a:r>
                <a:rPr lang="zh-CN" altLang="en-US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依赖监管部门</a:t>
              </a:r>
              <a:r>
                <a:rPr lang="zh-CN" altLang="en-US" sz="1600" b="1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事先规定</a:t>
              </a:r>
              <a:r>
                <a:rPr lang="zh-CN" altLang="en-US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内幕信息</a:t>
              </a:r>
              <a:r>
                <a:rPr lang="zh-CN" altLang="en-US" sz="1600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的兜底</a:t>
              </a:r>
              <a:r>
                <a:rPr lang="zh-CN" altLang="en-US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认定方式</a:t>
              </a:r>
              <a:r>
                <a:rPr lang="zh-CN" altLang="en-US" sz="1600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，</a:t>
              </a:r>
              <a:endParaRPr lang="en-US" altLang="zh-CN" sz="1600" dirty="0" smtClean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而</a:t>
              </a:r>
              <a:r>
                <a:rPr lang="zh-CN" altLang="en-US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应</a:t>
              </a:r>
              <a:r>
                <a:rPr lang="zh-CN" altLang="en-US" sz="1600" b="1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限定</a:t>
              </a:r>
              <a:r>
                <a:rPr lang="zh-CN" altLang="en-US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作为正当性</a:t>
              </a:r>
              <a:r>
                <a:rPr lang="zh-CN" altLang="en-US" sz="1600" b="1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判断依据</a:t>
              </a:r>
              <a:r>
                <a:rPr lang="zh-CN" altLang="en-US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的法律</a:t>
              </a:r>
              <a:r>
                <a:rPr lang="zh-CN" altLang="en-US" sz="1600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法规</a:t>
              </a:r>
              <a:r>
                <a:rPr lang="zh-CN" altLang="en-US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层级和类型，并在法律适用方面按先易后难的思路逐步推进</a:t>
              </a:r>
              <a:endParaRPr lang="en-US" altLang="zh-CN" sz="1600" dirty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endParaRPr>
            </a:p>
          </p:txBody>
        </p:sp>
      </p:grpSp>
      <p:grpSp>
        <p:nvGrpSpPr>
          <p:cNvPr id="41" name="25838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 rot="16200000">
            <a:off x="6853438" y="1246148"/>
            <a:ext cx="4486635" cy="4728655"/>
            <a:chOff x="465220" y="1028701"/>
            <a:chExt cx="11261559" cy="2590800"/>
          </a:xfrm>
        </p:grpSpPr>
        <p:sp>
          <p:nvSpPr>
            <p:cNvPr id="42" name="îsḷïḋe"/>
            <p:cNvSpPr/>
            <p:nvPr/>
          </p:nvSpPr>
          <p:spPr>
            <a:xfrm>
              <a:off x="465220" y="1028701"/>
              <a:ext cx="7504029" cy="2590800"/>
            </a:xfrm>
            <a:prstGeom prst="rect">
              <a:avLst/>
            </a:prstGeom>
            <a:solidFill>
              <a:srgbClr val="D0A793"/>
            </a:solidFill>
            <a:ln>
              <a:noFill/>
            </a:ln>
            <a:effectLst>
              <a:outerShdw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îṣļîḑe"/>
            <p:cNvSpPr/>
            <p:nvPr/>
          </p:nvSpPr>
          <p:spPr>
            <a:xfrm>
              <a:off x="7969250" y="1028701"/>
              <a:ext cx="3757529" cy="25908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noFill/>
              <a:prstDash val="sysDash"/>
              <a:miter lim="800000"/>
            </a:ln>
            <a:effectLst>
              <a:outerShdw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6842105" y="1993956"/>
            <a:ext cx="419599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AE633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</a:t>
            </a:r>
            <a:r>
              <a:rPr lang="zh-CN" altLang="en-US" sz="2000" b="1" dirty="0">
                <a:solidFill>
                  <a:srgbClr val="AE633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sz="2000" b="1" dirty="0" smtClean="0">
                <a:solidFill>
                  <a:srgbClr val="AE633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阶段研究</a:t>
            </a:r>
            <a:r>
              <a:rPr lang="zh-CN" altLang="en-US" sz="2000" b="1" dirty="0">
                <a:solidFill>
                  <a:srgbClr val="AE633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重点</a:t>
            </a:r>
            <a:r>
              <a:rPr lang="en-US" altLang="zh-CN" sz="2000" b="1" dirty="0" smtClean="0">
                <a:solidFill>
                  <a:srgbClr val="AE633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在于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如何与滥用信息优势型市场操纵等容易竞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邻近制度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相区分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更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在于结合碳市场在产品类型、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主体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结构、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交易方式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和交易场所等方面的特性精密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相应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法律责任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3848111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: 形状 21"/>
          <p:cNvSpPr/>
          <p:nvPr/>
        </p:nvSpPr>
        <p:spPr>
          <a:xfrm>
            <a:off x="0" y="0"/>
            <a:ext cx="4052262" cy="3016345"/>
          </a:xfrm>
          <a:custGeom>
            <a:avLst/>
            <a:gdLst>
              <a:gd name="connsiteX0" fmla="*/ 0 w 4052262"/>
              <a:gd name="connsiteY0" fmla="*/ 0 h 3016345"/>
              <a:gd name="connsiteX1" fmla="*/ 4052262 w 4052262"/>
              <a:gd name="connsiteY1" fmla="*/ 0 h 3016345"/>
              <a:gd name="connsiteX2" fmla="*/ 3939818 w 4052262"/>
              <a:gd name="connsiteY2" fmla="*/ 42030 h 3016345"/>
              <a:gd name="connsiteX3" fmla="*/ 2418080 w 4052262"/>
              <a:gd name="connsiteY3" fmla="*/ 762001 h 3016345"/>
              <a:gd name="connsiteX4" fmla="*/ 1503680 w 4052262"/>
              <a:gd name="connsiteY4" fmla="*/ 1899921 h 3016345"/>
              <a:gd name="connsiteX5" fmla="*/ 77467 w 4052262"/>
              <a:gd name="connsiteY5" fmla="*/ 3016345 h 3016345"/>
              <a:gd name="connsiteX6" fmla="*/ 0 w 4052262"/>
              <a:gd name="connsiteY6" fmla="*/ 3015938 h 3016345"/>
              <a:gd name="connsiteX7" fmla="*/ 0 w 4052262"/>
              <a:gd name="connsiteY7" fmla="*/ 0 h 301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2262" h="3016345">
                <a:moveTo>
                  <a:pt x="0" y="0"/>
                </a:moveTo>
                <a:lnTo>
                  <a:pt x="4052262" y="0"/>
                </a:lnTo>
                <a:lnTo>
                  <a:pt x="3939818" y="42030"/>
                </a:lnTo>
                <a:cubicBezTo>
                  <a:pt x="3347561" y="268447"/>
                  <a:pt x="2797810" y="501651"/>
                  <a:pt x="2418080" y="762001"/>
                </a:cubicBezTo>
                <a:cubicBezTo>
                  <a:pt x="1911773" y="1109134"/>
                  <a:pt x="1930400" y="1539241"/>
                  <a:pt x="1503680" y="1899921"/>
                </a:cubicBezTo>
                <a:cubicBezTo>
                  <a:pt x="1156970" y="2192974"/>
                  <a:pt x="472665" y="2961119"/>
                  <a:pt x="77467" y="3016345"/>
                </a:cubicBezTo>
                <a:lnTo>
                  <a:pt x="0" y="3015938"/>
                </a:lnTo>
                <a:lnTo>
                  <a:pt x="0" y="0"/>
                </a:lnTo>
                <a:close/>
              </a:path>
            </a:pathLst>
          </a:cu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9993672" y="2964606"/>
            <a:ext cx="2198329" cy="3893394"/>
          </a:xfrm>
          <a:custGeom>
            <a:avLst/>
            <a:gdLst>
              <a:gd name="connsiteX0" fmla="*/ 2198329 w 2198329"/>
              <a:gd name="connsiteY0" fmla="*/ 0 h 3893394"/>
              <a:gd name="connsiteX1" fmla="*/ 2198329 w 2198329"/>
              <a:gd name="connsiteY1" fmla="*/ 3893394 h 3893394"/>
              <a:gd name="connsiteX2" fmla="*/ 0 w 2198329"/>
              <a:gd name="connsiteY2" fmla="*/ 3893394 h 3893394"/>
              <a:gd name="connsiteX3" fmla="*/ 35142 w 2198329"/>
              <a:gd name="connsiteY3" fmla="*/ 3797340 h 3893394"/>
              <a:gd name="connsiteX4" fmla="*/ 1060409 w 2198329"/>
              <a:gd name="connsiteY4" fmla="*/ 1830914 h 3893394"/>
              <a:gd name="connsiteX5" fmla="*/ 2183125 w 2198329"/>
              <a:gd name="connsiteY5" fmla="*/ 16110 h 3893394"/>
              <a:gd name="connsiteX6" fmla="*/ 2198329 w 2198329"/>
              <a:gd name="connsiteY6" fmla="*/ 0 h 389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8329" h="3893394">
                <a:moveTo>
                  <a:pt x="2198329" y="0"/>
                </a:moveTo>
                <a:lnTo>
                  <a:pt x="2198329" y="3893394"/>
                </a:lnTo>
                <a:lnTo>
                  <a:pt x="0" y="3893394"/>
                </a:lnTo>
                <a:lnTo>
                  <a:pt x="35142" y="3797340"/>
                </a:lnTo>
                <a:cubicBezTo>
                  <a:pt x="238825" y="3265353"/>
                  <a:pt x="678139" y="2429508"/>
                  <a:pt x="1060409" y="1830914"/>
                </a:cubicBezTo>
                <a:cubicBezTo>
                  <a:pt x="1360764" y="1360591"/>
                  <a:pt x="1823593" y="417252"/>
                  <a:pt x="2183125" y="16110"/>
                </a:cubicBezTo>
                <a:lnTo>
                  <a:pt x="2198329" y="0"/>
                </a:lnTo>
                <a:close/>
              </a:path>
            </a:pathLst>
          </a:custGeom>
          <a:solidFill>
            <a:srgbClr val="AE6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>
          <a:xfrm>
            <a:off x="2227226" y="6530831"/>
            <a:ext cx="7766446" cy="327169"/>
          </a:xfrm>
          <a:custGeom>
            <a:avLst/>
            <a:gdLst>
              <a:gd name="connsiteX0" fmla="*/ 2552410 w 7766446"/>
              <a:gd name="connsiteY0" fmla="*/ 217 h 327169"/>
              <a:gd name="connsiteX1" fmla="*/ 4402755 w 7766446"/>
              <a:gd name="connsiteY1" fmla="*/ 93489 h 327169"/>
              <a:gd name="connsiteX2" fmla="*/ 5784515 w 7766446"/>
              <a:gd name="connsiteY2" fmla="*/ 144289 h 327169"/>
              <a:gd name="connsiteX3" fmla="*/ 6861475 w 7766446"/>
              <a:gd name="connsiteY3" fmla="*/ 32529 h 327169"/>
              <a:gd name="connsiteX4" fmla="*/ 7636175 w 7766446"/>
              <a:gd name="connsiteY4" fmla="*/ 271289 h 327169"/>
              <a:gd name="connsiteX5" fmla="*/ 7766446 w 7766446"/>
              <a:gd name="connsiteY5" fmla="*/ 327169 h 327169"/>
              <a:gd name="connsiteX6" fmla="*/ 0 w 7766446"/>
              <a:gd name="connsiteY6" fmla="*/ 327169 h 327169"/>
              <a:gd name="connsiteX7" fmla="*/ 32753 w 7766446"/>
              <a:gd name="connsiteY7" fmla="*/ 318531 h 327169"/>
              <a:gd name="connsiteX8" fmla="*/ 2045635 w 7766446"/>
              <a:gd name="connsiteY8" fmla="*/ 12209 h 327169"/>
              <a:gd name="connsiteX9" fmla="*/ 2552410 w 7766446"/>
              <a:gd name="connsiteY9" fmla="*/ 217 h 32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66446" h="327169">
                <a:moveTo>
                  <a:pt x="2552410" y="217"/>
                </a:moveTo>
                <a:cubicBezTo>
                  <a:pt x="3360905" y="5178"/>
                  <a:pt x="4402755" y="93489"/>
                  <a:pt x="4402755" y="93489"/>
                </a:cubicBezTo>
                <a:cubicBezTo>
                  <a:pt x="5025902" y="115502"/>
                  <a:pt x="5374728" y="154449"/>
                  <a:pt x="5784515" y="144289"/>
                </a:cubicBezTo>
                <a:cubicBezTo>
                  <a:pt x="6194302" y="134129"/>
                  <a:pt x="6456768" y="-43671"/>
                  <a:pt x="6861475" y="32529"/>
                </a:cubicBezTo>
                <a:cubicBezTo>
                  <a:pt x="7063828" y="70629"/>
                  <a:pt x="7366512" y="163339"/>
                  <a:pt x="7636175" y="271289"/>
                </a:cubicBezTo>
                <a:lnTo>
                  <a:pt x="7766446" y="327169"/>
                </a:lnTo>
                <a:lnTo>
                  <a:pt x="0" y="327169"/>
                </a:lnTo>
                <a:lnTo>
                  <a:pt x="32753" y="318531"/>
                </a:lnTo>
                <a:cubicBezTo>
                  <a:pt x="557413" y="186940"/>
                  <a:pt x="1412752" y="54860"/>
                  <a:pt x="2045635" y="12209"/>
                </a:cubicBezTo>
                <a:cubicBezTo>
                  <a:pt x="2191685" y="2367"/>
                  <a:pt x="2365834" y="-927"/>
                  <a:pt x="2552410" y="217"/>
                </a:cubicBezTo>
                <a:close/>
              </a:path>
            </a:pathLst>
          </a:custGeom>
          <a:solidFill>
            <a:srgbClr val="D4B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633627" y="2352333"/>
            <a:ext cx="10060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</a:t>
            </a:r>
            <a:r>
              <a:rPr lang="en-US" altLang="zh-CN" sz="5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watching </a:t>
            </a:r>
            <a:endParaRPr lang="zh-CN" altLang="en-US" sz="6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00C0636-669A-0603-044F-8116264107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939" y="5190110"/>
            <a:ext cx="1506030" cy="150430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2816070" y="3861237"/>
            <a:ext cx="6096000" cy="787006"/>
            <a:chOff x="561539" y="4814728"/>
            <a:chExt cx="6096000" cy="787006"/>
          </a:xfrm>
        </p:grpSpPr>
        <p:sp>
          <p:nvSpPr>
            <p:cNvPr id="14" name="矩形 13"/>
            <p:cNvSpPr/>
            <p:nvPr/>
          </p:nvSpPr>
          <p:spPr>
            <a:xfrm>
              <a:off x="561539" y="4814728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b="1" dirty="0">
                  <a:latin typeface="华文仿宋" panose="02010600040101010101" pitchFamily="2" charset="-122"/>
                  <a:ea typeface="华文仿宋" panose="02010600040101010101" pitchFamily="2" charset="-122"/>
                  <a:cs typeface="Segoe UI Semilight" panose="020B0402040204020203" pitchFamily="34" charset="0"/>
                </a:rPr>
                <a:t>汇报</a:t>
              </a:r>
              <a:r>
                <a:rPr lang="zh-CN" altLang="en-US" b="1" dirty="0" smtClean="0">
                  <a:latin typeface="华文仿宋" panose="02010600040101010101" pitchFamily="2" charset="-122"/>
                  <a:ea typeface="华文仿宋" panose="02010600040101010101" pitchFamily="2" charset="-122"/>
                  <a:cs typeface="Segoe UI Semilight" panose="020B0402040204020203" pitchFamily="34" charset="0"/>
                </a:rPr>
                <a:t>人</a:t>
              </a:r>
              <a:r>
                <a:rPr lang="zh-CN" altLang="en-US" dirty="0" smtClean="0">
                  <a:latin typeface="华文仿宋" panose="02010600040101010101" pitchFamily="2" charset="-122"/>
                  <a:ea typeface="华文仿宋" panose="02010600040101010101" pitchFamily="2" charset="-122"/>
                  <a:cs typeface="Segoe UI Semilight" panose="020B0402040204020203" pitchFamily="34" charset="0"/>
                </a:rPr>
                <a:t>：刘阳</a:t>
              </a:r>
              <a:endPara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  <a:cs typeface="Segoe UI Semilight" panose="020B0402040204020203" pitchFamily="34" charset="0"/>
              </a:endParaRPr>
            </a:p>
            <a:p>
              <a:r>
                <a:rPr lang="zh-CN" altLang="en-US" b="1" dirty="0">
                  <a:latin typeface="华文仿宋" panose="02010600040101010101" pitchFamily="2" charset="-122"/>
                  <a:ea typeface="华文仿宋" panose="02010600040101010101" pitchFamily="2" charset="-122"/>
                  <a:cs typeface="Segoe UI Semilight" panose="020B0402040204020203" pitchFamily="34" charset="0"/>
                </a:rPr>
                <a:t>汇报</a:t>
              </a:r>
              <a:r>
                <a:rPr lang="zh-CN" altLang="en-US" b="1" dirty="0" smtClean="0">
                  <a:latin typeface="华文仿宋" panose="02010600040101010101" pitchFamily="2" charset="-122"/>
                  <a:ea typeface="华文仿宋" panose="02010600040101010101" pitchFamily="2" charset="-122"/>
                  <a:cs typeface="Segoe UI Semilight" panose="020B0402040204020203" pitchFamily="34" charset="0"/>
                </a:rPr>
                <a:t>时间</a:t>
              </a:r>
              <a:r>
                <a:rPr lang="zh-CN" altLang="en-US" dirty="0" smtClean="0">
                  <a:latin typeface="华文仿宋" panose="02010600040101010101" pitchFamily="2" charset="-122"/>
                  <a:ea typeface="华文仿宋" panose="02010600040101010101" pitchFamily="2" charset="-122"/>
                  <a:cs typeface="Segoe UI Semilight" panose="020B0402040204020203" pitchFamily="34" charset="0"/>
                </a:rPr>
                <a:t>：</a:t>
              </a:r>
              <a:r>
                <a:rPr lang="en-US" altLang="zh-CN" dirty="0" smtClean="0">
                  <a:latin typeface="华文仿宋" panose="02010600040101010101" pitchFamily="2" charset="-122"/>
                  <a:ea typeface="华文仿宋" panose="02010600040101010101" pitchFamily="2" charset="-122"/>
                  <a:cs typeface="Segoe UI Semilight" panose="020B0402040204020203" pitchFamily="34" charset="0"/>
                </a:rPr>
                <a:t>2024.11.13</a:t>
              </a:r>
              <a:endParaRPr lang="en-US" altLang="zh-CN" dirty="0">
                <a:latin typeface="华文仿宋" panose="02010600040101010101" pitchFamily="2" charset="-122"/>
                <a:ea typeface="华文仿宋" panose="02010600040101010101" pitchFamily="2" charset="-122"/>
                <a:cs typeface="Segoe UI Semilight" panose="020B0402040204020203" pitchFamily="34" charset="0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64683" y="5601734"/>
              <a:ext cx="221723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78" y="2665557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1590" y="3444238"/>
            <a:ext cx="1357447" cy="0"/>
          </a:xfrm>
          <a:prstGeom prst="line">
            <a:avLst/>
          </a:prstGeom>
          <a:ln w="28575">
            <a:solidFill>
              <a:srgbClr val="2E3F55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2000410" y="2665557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0832375" y="3444238"/>
            <a:ext cx="1357447" cy="0"/>
          </a:xfrm>
          <a:prstGeom prst="line">
            <a:avLst/>
          </a:prstGeom>
          <a:ln w="28575">
            <a:solidFill>
              <a:srgbClr val="2E3F55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431177" y="627017"/>
            <a:ext cx="5207726" cy="4943937"/>
            <a:chOff x="3431177" y="627017"/>
            <a:chExt cx="5207726" cy="4943937"/>
          </a:xfrm>
        </p:grpSpPr>
        <p:sp>
          <p:nvSpPr>
            <p:cNvPr id="17" name="椭圆 16"/>
            <p:cNvSpPr/>
            <p:nvPr/>
          </p:nvSpPr>
          <p:spPr>
            <a:xfrm>
              <a:off x="4007031" y="1287045"/>
              <a:ext cx="4177938" cy="4283909"/>
            </a:xfrm>
            <a:prstGeom prst="ellipse">
              <a:avLst/>
            </a:prstGeom>
            <a:noFill/>
            <a:ln w="38100">
              <a:gradFill>
                <a:gsLst>
                  <a:gs pos="100000">
                    <a:srgbClr val="AE6339"/>
                  </a:gs>
                  <a:gs pos="65000">
                    <a:srgbClr val="EFE6D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" name="矩形 17"/>
            <p:cNvSpPr/>
            <p:nvPr/>
          </p:nvSpPr>
          <p:spPr>
            <a:xfrm>
              <a:off x="3431177" y="627017"/>
              <a:ext cx="5207726" cy="28019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489269" y="1775320"/>
              <a:ext cx="3213463" cy="3307361"/>
              <a:chOff x="4489269" y="1775320"/>
              <a:chExt cx="3213463" cy="3307361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489269" y="1775320"/>
                <a:ext cx="3213463" cy="3307361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Circle">
                  <a:avLst/>
                </a:prstTxWarp>
                <a:spAutoFit/>
              </a:bodyPr>
              <a:lstStyle/>
              <a:p>
                <a:r>
                  <a:rPr lang="en-US" altLang="zh-CN" sz="4000" b="1" dirty="0">
                    <a:solidFill>
                      <a:srgbClr val="AE633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PRESENTATION </a:t>
                </a:r>
                <a:endParaRPr lang="zh-CN" altLang="en-US" sz="4000" b="1" dirty="0">
                  <a:solidFill>
                    <a:srgbClr val="AE63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4693919" y="2859613"/>
                <a:ext cx="2804161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AE633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01</a:t>
                </a:r>
              </a:p>
              <a:p>
                <a:pPr algn="ctr"/>
                <a:r>
                  <a:rPr lang="zh-CN" altLang="en-US" sz="3600" b="1" dirty="0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rPr>
                  <a:t>引言</a:t>
                </a:r>
              </a:p>
              <a:p>
                <a:pPr algn="ctr"/>
                <a:endParaRPr lang="zh-CN" altLang="en-US" sz="3600" b="1" dirty="0">
                  <a:solidFill>
                    <a:srgbClr val="AE6339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 rot="5400000">
            <a:off x="6001293" y="5999852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5400000">
            <a:off x="5940334" y="-677622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0414" y="852414"/>
            <a:ext cx="10946287" cy="5517730"/>
            <a:chOff x="572613" y="2333397"/>
            <a:chExt cx="10946287" cy="5517730"/>
          </a:xfrm>
        </p:grpSpPr>
        <p:sp>
          <p:nvSpPr>
            <p:cNvPr id="7" name="TextBox 13"/>
            <p:cNvSpPr txBox="1"/>
            <p:nvPr/>
          </p:nvSpPr>
          <p:spPr>
            <a:xfrm>
              <a:off x="663604" y="4170119"/>
              <a:ext cx="2983305" cy="32808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广泛关注</a:t>
              </a:r>
              <a:endParaRPr lang="en-US" altLang="zh-CN" sz="2400" b="1" dirty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dirty="0"/>
                <a:t>自</a:t>
              </a:r>
              <a:r>
                <a:rPr lang="en-US" altLang="zh-CN" sz="1600" dirty="0"/>
                <a:t>2009</a:t>
              </a:r>
              <a:r>
                <a:rPr lang="zh-CN" altLang="en-US" sz="1600" dirty="0"/>
                <a:t>年以来，欧洲议会、欧盟委员会、</a:t>
              </a:r>
              <a:r>
                <a:rPr lang="zh-CN" altLang="en-US" sz="1600" dirty="0" smtClean="0"/>
                <a:t>国际刑警组织</a:t>
              </a:r>
              <a:r>
                <a:rPr lang="en-US" altLang="zh-CN" sz="1600" dirty="0"/>
                <a:t>(INTERPOL)</a:t>
              </a:r>
              <a:r>
                <a:rPr lang="zh-CN" altLang="en-US" sz="1600" dirty="0"/>
                <a:t>、新西兰生态环境部、</a:t>
              </a:r>
              <a:r>
                <a:rPr lang="zh-CN" altLang="en-US" b="1" dirty="0">
                  <a:solidFill>
                    <a:srgbClr val="AE6339"/>
                  </a:solidFill>
                </a:rPr>
                <a:t>国际</a:t>
              </a:r>
              <a:r>
                <a:rPr lang="zh-CN" altLang="en-US" sz="1600" dirty="0"/>
                <a:t>证监会组织 </a:t>
              </a:r>
              <a:r>
                <a:rPr lang="en-US" altLang="zh-CN" sz="1600" dirty="0"/>
                <a:t>(IOSCO)</a:t>
              </a:r>
              <a:r>
                <a:rPr lang="zh-CN" altLang="en-US" sz="1600" dirty="0"/>
                <a:t>都曾表达对碳排放权内幕交易的</a:t>
              </a:r>
              <a:r>
                <a:rPr lang="zh-CN" altLang="en-US" sz="1600" dirty="0" smtClean="0"/>
                <a:t>关注</a:t>
              </a:r>
              <a:endParaRPr lang="en-US" altLang="zh-CN" sz="1600" dirty="0">
                <a:solidFill>
                  <a:srgbClr val="2E3F55"/>
                </a:solidFill>
                <a:ea typeface="思源宋体 Heavy" panose="02020900000000000000" pitchFamily="18" charset="-122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b="1" dirty="0" smtClean="0">
                  <a:solidFill>
                    <a:srgbClr val="AE6339"/>
                  </a:solidFill>
                </a:rPr>
                <a:t>我国各地</a:t>
              </a:r>
              <a:r>
                <a:rPr lang="zh-CN" altLang="en-US" sz="1600" dirty="0"/>
                <a:t>碳交所也先后在</a:t>
              </a:r>
              <a:r>
                <a:rPr lang="zh-CN" altLang="en-US" sz="1600" dirty="0" smtClean="0"/>
                <a:t>交易</a:t>
              </a:r>
              <a:r>
                <a:rPr lang="zh-CN" altLang="en-US" sz="1600" dirty="0"/>
                <a:t>规则中禁止并处罚碳排放配额、国家核证自愿减</a:t>
              </a:r>
              <a:r>
                <a:rPr lang="zh-CN" altLang="en-US" sz="1600" dirty="0" smtClean="0"/>
                <a:t>排量和</a:t>
              </a:r>
              <a:r>
                <a:rPr lang="zh-CN" altLang="en-US" sz="1600" dirty="0"/>
                <a:t>普惠制自愿减排量的内幕交易。</a:t>
              </a:r>
              <a:endParaRPr lang="en-US" altLang="zh-CN" sz="1600" dirty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  <p:sp>
          <p:nvSpPr>
            <p:cNvPr id="8" name="TextBox 13"/>
            <p:cNvSpPr txBox="1"/>
            <p:nvPr/>
          </p:nvSpPr>
          <p:spPr>
            <a:xfrm>
              <a:off x="4456590" y="4170119"/>
              <a:ext cx="2747238" cy="368100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缺乏实证证据</a:t>
              </a:r>
              <a:endParaRPr lang="en-US" altLang="zh-CN" sz="2400" b="1" dirty="0" smtClean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b="1" dirty="0">
                  <a:solidFill>
                    <a:srgbClr val="AE6339"/>
                  </a:solidFill>
                  <a:sym typeface="Calibri" panose="020F0502020204030204" pitchFamily="34" charset="0"/>
                </a:rPr>
                <a:t>欧盟</a:t>
              </a:r>
              <a:r>
                <a:rPr lang="zh-CN" altLang="en-US" sz="1600" dirty="0">
                  <a:sym typeface="Calibri" panose="020F0502020204030204" pitchFamily="34" charset="0"/>
                </a:rPr>
                <a:t>于</a:t>
              </a:r>
              <a:r>
                <a:rPr lang="en-US" altLang="zh-CN" sz="1600" dirty="0">
                  <a:sym typeface="Calibri" panose="020F0502020204030204" pitchFamily="34" charset="0"/>
                </a:rPr>
                <a:t>2014</a:t>
              </a:r>
              <a:r>
                <a:rPr lang="zh-CN" altLang="en-US" sz="1600" dirty="0">
                  <a:sym typeface="Calibri" panose="020F0502020204030204" pitchFamily="34" charset="0"/>
                </a:rPr>
                <a:t>年通过</a:t>
              </a:r>
              <a:r>
                <a:rPr lang="en-US" altLang="zh-CN" sz="1600" dirty="0">
                  <a:sym typeface="Calibri" panose="020F0502020204030204" pitchFamily="34" charset="0"/>
                </a:rPr>
                <a:t>《</a:t>
              </a:r>
              <a:r>
                <a:rPr lang="zh-CN" altLang="en-US" sz="1600" dirty="0">
                  <a:sym typeface="Calibri" panose="020F0502020204030204" pitchFamily="34" charset="0"/>
                </a:rPr>
                <a:t>反市场</a:t>
              </a: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dirty="0">
                  <a:sym typeface="Calibri" panose="020F0502020204030204" pitchFamily="34" charset="0"/>
                </a:rPr>
                <a:t>滥用条例</a:t>
              </a:r>
              <a:r>
                <a:rPr lang="en-US" altLang="zh-CN" sz="1600" dirty="0">
                  <a:sym typeface="Calibri" panose="020F0502020204030204" pitchFamily="34" charset="0"/>
                </a:rPr>
                <a:t>》</a:t>
              </a:r>
              <a:r>
                <a:rPr lang="zh-CN" altLang="en-US" sz="1600" dirty="0">
                  <a:sym typeface="Calibri" panose="020F0502020204030204" pitchFamily="34" charset="0"/>
                </a:rPr>
                <a:t>将碳排放权定性为金融工具进而纳入内幕交易规制范畴，但至今</a:t>
              </a:r>
              <a:r>
                <a:rPr lang="zh-CN" altLang="en-US" sz="1600" b="1" dirty="0">
                  <a:sym typeface="Calibri" panose="020F0502020204030204" pitchFamily="34" charset="0"/>
                </a:rPr>
                <a:t>未查实一起碳排放权内幕交易案</a:t>
              </a:r>
              <a:r>
                <a:rPr lang="zh-CN" altLang="en-US" sz="1600" dirty="0">
                  <a:sym typeface="Calibri" panose="020F0502020204030204" pitchFamily="34" charset="0"/>
                </a:rPr>
                <a:t>。</a:t>
              </a:r>
              <a:endParaRPr lang="en-US" altLang="zh-CN" sz="1600" dirty="0"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b="1" dirty="0">
                  <a:solidFill>
                    <a:srgbClr val="AE6339"/>
                  </a:solidFill>
                </a:rPr>
                <a:t>我国</a:t>
              </a:r>
              <a:r>
                <a:rPr lang="en-US" altLang="zh-CN" sz="1600" dirty="0"/>
                <a:t>2024</a:t>
              </a:r>
              <a:r>
                <a:rPr lang="zh-CN" altLang="en-US" sz="1600" dirty="0"/>
                <a:t>年</a:t>
              </a:r>
              <a:r>
                <a:rPr lang="en-US" altLang="zh-CN" sz="1600" dirty="0"/>
                <a:t>5</a:t>
              </a:r>
              <a:r>
                <a:rPr lang="zh-CN" altLang="en-US" sz="1600" dirty="0"/>
                <a:t>月开始施行的</a:t>
              </a:r>
              <a:r>
                <a:rPr lang="en-US" altLang="zh-CN" sz="1600" dirty="0"/>
                <a:t>《</a:t>
              </a:r>
              <a:r>
                <a:rPr lang="zh-CN" altLang="en-US" sz="1600" dirty="0"/>
                <a:t>碳排放权交易管理暂行条</a:t>
              </a: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dirty="0"/>
                <a:t>例</a:t>
              </a:r>
              <a:r>
                <a:rPr lang="en-US" altLang="zh-CN" sz="1600" dirty="0" smtClean="0"/>
                <a:t>》</a:t>
              </a:r>
              <a:r>
                <a:rPr lang="zh-CN" altLang="en-US" sz="1600" dirty="0" smtClean="0"/>
                <a:t>以及</a:t>
              </a:r>
              <a:r>
                <a:rPr lang="en-US" altLang="zh-CN" sz="1600" dirty="0"/>
                <a:t>2023</a:t>
              </a:r>
              <a:r>
                <a:rPr lang="zh-CN" altLang="en-US" sz="1600" dirty="0"/>
                <a:t>年生态环境部</a:t>
              </a:r>
              <a:r>
                <a:rPr lang="en-US" altLang="zh-CN" sz="1600" dirty="0"/>
                <a:t>《</a:t>
              </a:r>
              <a:r>
                <a:rPr lang="zh-CN" altLang="en-US" sz="1600" dirty="0" smtClean="0"/>
                <a:t>温室气体</a:t>
              </a:r>
              <a:r>
                <a:rPr lang="zh-CN" altLang="en-US" sz="1600" dirty="0"/>
                <a:t>自愿减排交易管理</a:t>
              </a:r>
              <a:r>
                <a:rPr lang="zh-CN" altLang="en-US" sz="1600" dirty="0" smtClean="0"/>
                <a:t>办法</a:t>
              </a:r>
              <a:r>
                <a:rPr lang="en-US" altLang="zh-CN" sz="1600" dirty="0" smtClean="0"/>
                <a:t>》</a:t>
              </a:r>
              <a:r>
                <a:rPr lang="zh-CN" altLang="en-US" sz="1600" b="1" dirty="0"/>
                <a:t>都未涉及内幕</a:t>
              </a:r>
              <a:r>
                <a:rPr lang="zh-CN" altLang="en-US" sz="1600" b="1" dirty="0" smtClean="0"/>
                <a:t>交易</a:t>
              </a:r>
              <a:r>
                <a:rPr lang="zh-CN" altLang="en-US" sz="1600" b="1" dirty="0"/>
                <a:t>。</a:t>
              </a:r>
              <a:endParaRPr lang="en-US" altLang="zh-CN" sz="1600" b="1" dirty="0"/>
            </a:p>
          </p:txBody>
        </p:sp>
        <p:sp>
          <p:nvSpPr>
            <p:cNvPr id="9" name="TextBox 13"/>
            <p:cNvSpPr txBox="1"/>
            <p:nvPr/>
          </p:nvSpPr>
          <p:spPr>
            <a:xfrm>
              <a:off x="8099121" y="4113972"/>
              <a:ext cx="2747238" cy="30038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400" b="1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本文目标</a:t>
              </a:r>
              <a:endParaRPr lang="en-US" altLang="zh-CN" sz="2400" b="1" dirty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ym typeface="Calibri" panose="020F0502020204030204" pitchFamily="34" charset="0"/>
                </a:rPr>
                <a:t>立足中国</a:t>
              </a:r>
              <a:r>
                <a:rPr lang="zh-CN" altLang="en-US" sz="1600" b="1" dirty="0"/>
                <a:t>实际</a:t>
              </a:r>
              <a:r>
                <a:rPr lang="zh-CN" altLang="en-US" sz="1600" dirty="0" smtClean="0"/>
                <a:t>，结合</a:t>
              </a:r>
              <a:r>
                <a:rPr lang="zh-CN" altLang="en-US" sz="1600" dirty="0"/>
                <a:t>衍生于股票市场的内幕交易规制经验</a:t>
              </a:r>
              <a:r>
                <a:rPr lang="zh-CN" altLang="en-US" sz="1600" dirty="0" smtClean="0"/>
                <a:t>，</a:t>
              </a:r>
              <a:endParaRPr lang="en-US" altLang="zh-CN" sz="1600" dirty="0" smtClean="0"/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endParaRPr lang="en-US" altLang="zh-CN" sz="1600" dirty="0" smtClean="0"/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dirty="0" smtClean="0"/>
                <a:t>阐释碳</a:t>
              </a:r>
              <a:r>
                <a:rPr lang="zh-CN" altLang="en-US" sz="1600" dirty="0"/>
                <a:t>排放权内幕交易的规制</a:t>
              </a:r>
              <a:r>
                <a:rPr lang="zh-CN" altLang="en-US" sz="1600" b="1" dirty="0">
                  <a:solidFill>
                    <a:srgbClr val="AE6339"/>
                  </a:solidFill>
                </a:rPr>
                <a:t>必要性</a:t>
              </a:r>
              <a:r>
                <a:rPr lang="zh-CN" altLang="en-US" sz="1600" dirty="0" smtClean="0"/>
                <a:t>，</a:t>
              </a:r>
              <a:endParaRPr lang="en-US" altLang="zh-CN" sz="1600" dirty="0" smtClean="0"/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dirty="0" smtClean="0"/>
                <a:t>并</a:t>
              </a:r>
              <a:r>
                <a:rPr lang="zh-CN" altLang="en-US" sz="1600" dirty="0"/>
                <a:t>探究符合碳市场</a:t>
              </a:r>
              <a:r>
                <a:rPr lang="zh-CN" altLang="en-US" sz="1600" dirty="0" smtClean="0"/>
                <a:t>特性</a:t>
              </a:r>
              <a:r>
                <a:rPr lang="zh-CN" altLang="en-US" sz="1600" dirty="0"/>
                <a:t>的内幕交易</a:t>
              </a:r>
              <a:r>
                <a:rPr lang="zh-CN" altLang="en-US" sz="1600" b="1" dirty="0">
                  <a:solidFill>
                    <a:srgbClr val="AE6339"/>
                  </a:solidFill>
                </a:rPr>
                <a:t>认定思路</a:t>
              </a:r>
              <a:r>
                <a:rPr lang="zh-CN" altLang="en-US" sz="1600" dirty="0"/>
                <a:t>、</a:t>
              </a:r>
              <a:r>
                <a:rPr lang="zh-CN" altLang="en-US" sz="1600" b="1" dirty="0">
                  <a:solidFill>
                    <a:srgbClr val="AE6339"/>
                  </a:solidFill>
                </a:rPr>
                <a:t>执法权力配置</a:t>
              </a:r>
              <a:r>
                <a:rPr lang="zh-CN" altLang="en-US" sz="1600" dirty="0"/>
                <a:t>和</a:t>
              </a:r>
              <a:r>
                <a:rPr lang="zh-CN" altLang="en-US" sz="1600" b="1" dirty="0">
                  <a:solidFill>
                    <a:srgbClr val="AE6339"/>
                  </a:solidFill>
                </a:rPr>
                <a:t>法律责任</a:t>
              </a:r>
              <a:r>
                <a:rPr lang="zh-CN" altLang="en-US" sz="1600" b="1" dirty="0" smtClean="0">
                  <a:solidFill>
                    <a:srgbClr val="AE6339"/>
                  </a:solidFill>
                </a:rPr>
                <a:t>设置</a:t>
              </a:r>
              <a:r>
                <a:rPr lang="zh-CN" altLang="en-US" sz="1600" dirty="0" smtClean="0"/>
                <a:t>方案</a:t>
              </a:r>
              <a:endParaRPr lang="en-US" altLang="zh-CN" sz="1600" dirty="0">
                <a:sym typeface="Calibri" panose="020F0502020204030204" pitchFamily="34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72613" y="2333397"/>
              <a:ext cx="10946287" cy="1664699"/>
              <a:chOff x="572613" y="2333397"/>
              <a:chExt cx="10946287" cy="1664699"/>
            </a:xfrm>
          </p:grpSpPr>
          <p:grpSp>
            <p:nvGrpSpPr>
              <p:cNvPr id="12" name="24939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  <p:cNvGrpSpPr>
                <a:grpSpLocks noChangeAspect="1"/>
              </p:cNvGrpSpPr>
              <p:nvPr>
                <p:custDataLst>
                  <p:tags r:id="rId1"/>
                </p:custDataLst>
              </p:nvPr>
            </p:nvGrpSpPr>
            <p:grpSpPr>
              <a:xfrm>
                <a:off x="572613" y="2333397"/>
                <a:ext cx="10946287" cy="1664699"/>
                <a:chOff x="572613" y="2333397"/>
                <a:chExt cx="10946287" cy="1664699"/>
              </a:xfrm>
            </p:grpSpPr>
            <p:sp>
              <p:nvSpPr>
                <p:cNvPr id="21" name="íśḻíḋê"/>
                <p:cNvSpPr/>
                <p:nvPr/>
              </p:nvSpPr>
              <p:spPr>
                <a:xfrm>
                  <a:off x="7735408" y="2370338"/>
                  <a:ext cx="3783492" cy="1627758"/>
                </a:xfrm>
                <a:custGeom>
                  <a:avLst/>
                  <a:gdLst>
                    <a:gd name="connsiteX0" fmla="*/ 9176008 w 10845799"/>
                    <a:gd name="connsiteY0" fmla="*/ 0 h 1627758"/>
                    <a:gd name="connsiteX1" fmla="*/ 10845799 w 10845799"/>
                    <a:gd name="connsiteY1" fmla="*/ 0 h 1627758"/>
                    <a:gd name="connsiteX2" fmla="*/ 10438860 w 10845799"/>
                    <a:gd name="connsiteY2" fmla="*/ 1627758 h 1627758"/>
                    <a:gd name="connsiteX3" fmla="*/ 8769068 w 10845799"/>
                    <a:gd name="connsiteY3" fmla="*/ 1627758 h 1627758"/>
                    <a:gd name="connsiteX4" fmla="*/ 7422195 w 10845799"/>
                    <a:gd name="connsiteY4" fmla="*/ 0 h 1627758"/>
                    <a:gd name="connsiteX5" fmla="*/ 9091986 w 10845799"/>
                    <a:gd name="connsiteY5" fmla="*/ 0 h 1627758"/>
                    <a:gd name="connsiteX6" fmla="*/ 8685047 w 10845799"/>
                    <a:gd name="connsiteY6" fmla="*/ 1627758 h 1627758"/>
                    <a:gd name="connsiteX7" fmla="*/ 7015255 w 10845799"/>
                    <a:gd name="connsiteY7" fmla="*/ 1627758 h 1627758"/>
                    <a:gd name="connsiteX8" fmla="*/ 5668381 w 10845799"/>
                    <a:gd name="connsiteY8" fmla="*/ 0 h 1627758"/>
                    <a:gd name="connsiteX9" fmla="*/ 7338172 w 10845799"/>
                    <a:gd name="connsiteY9" fmla="*/ 0 h 1627758"/>
                    <a:gd name="connsiteX10" fmla="*/ 6931233 w 10845799"/>
                    <a:gd name="connsiteY10" fmla="*/ 1627758 h 1627758"/>
                    <a:gd name="connsiteX11" fmla="*/ 5261441 w 10845799"/>
                    <a:gd name="connsiteY11" fmla="*/ 1627758 h 1627758"/>
                    <a:gd name="connsiteX12" fmla="*/ 3914567 w 10845799"/>
                    <a:gd name="connsiteY12" fmla="*/ 0 h 1627758"/>
                    <a:gd name="connsiteX13" fmla="*/ 5584358 w 10845799"/>
                    <a:gd name="connsiteY13" fmla="*/ 0 h 1627758"/>
                    <a:gd name="connsiteX14" fmla="*/ 5177419 w 10845799"/>
                    <a:gd name="connsiteY14" fmla="*/ 1627758 h 1627758"/>
                    <a:gd name="connsiteX15" fmla="*/ 3507628 w 10845799"/>
                    <a:gd name="connsiteY15" fmla="*/ 1627758 h 1627758"/>
                    <a:gd name="connsiteX16" fmla="*/ 2160753 w 10845799"/>
                    <a:gd name="connsiteY16" fmla="*/ 0 h 1627758"/>
                    <a:gd name="connsiteX17" fmla="*/ 3830544 w 10845799"/>
                    <a:gd name="connsiteY17" fmla="*/ 0 h 1627758"/>
                    <a:gd name="connsiteX18" fmla="*/ 3423606 w 10845799"/>
                    <a:gd name="connsiteY18" fmla="*/ 1627758 h 1627758"/>
                    <a:gd name="connsiteX19" fmla="*/ 1753814 w 10845799"/>
                    <a:gd name="connsiteY19" fmla="*/ 1627758 h 1627758"/>
                    <a:gd name="connsiteX20" fmla="*/ 406940 w 10845799"/>
                    <a:gd name="connsiteY20" fmla="*/ 0 h 1627758"/>
                    <a:gd name="connsiteX21" fmla="*/ 2076730 w 10845799"/>
                    <a:gd name="connsiteY21" fmla="*/ 0 h 1627758"/>
                    <a:gd name="connsiteX22" fmla="*/ 1669792 w 10845799"/>
                    <a:gd name="connsiteY22" fmla="*/ 1627758 h 1627758"/>
                    <a:gd name="connsiteX23" fmla="*/ 0 w 10845799"/>
                    <a:gd name="connsiteY23" fmla="*/ 1627758 h 1627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076731" h="1627758">
                      <a:moveTo>
                        <a:pt x="406940" y="0"/>
                      </a:moveTo>
                      <a:lnTo>
                        <a:pt x="2076731" y="0"/>
                      </a:lnTo>
                      <a:lnTo>
                        <a:pt x="1669792" y="1627758"/>
                      </a:lnTo>
                      <a:lnTo>
                        <a:pt x="0" y="1627758"/>
                      </a:lnTo>
                      <a:close/>
                    </a:path>
                  </a:pathLst>
                </a:custGeom>
                <a:solidFill>
                  <a:srgbClr val="D0A793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  <p:sp>
              <p:nvSpPr>
                <p:cNvPr id="22" name="ïsḻïḑê"/>
                <p:cNvSpPr/>
                <p:nvPr/>
              </p:nvSpPr>
              <p:spPr>
                <a:xfrm>
                  <a:off x="4204254" y="2370338"/>
                  <a:ext cx="3783490" cy="1627758"/>
                </a:xfrm>
                <a:custGeom>
                  <a:avLst/>
                  <a:gdLst>
                    <a:gd name="connsiteX0" fmla="*/ 9176008 w 10845799"/>
                    <a:gd name="connsiteY0" fmla="*/ 0 h 1627758"/>
                    <a:gd name="connsiteX1" fmla="*/ 10845799 w 10845799"/>
                    <a:gd name="connsiteY1" fmla="*/ 0 h 1627758"/>
                    <a:gd name="connsiteX2" fmla="*/ 10438860 w 10845799"/>
                    <a:gd name="connsiteY2" fmla="*/ 1627758 h 1627758"/>
                    <a:gd name="connsiteX3" fmla="*/ 8769068 w 10845799"/>
                    <a:gd name="connsiteY3" fmla="*/ 1627758 h 1627758"/>
                    <a:gd name="connsiteX4" fmla="*/ 7422195 w 10845799"/>
                    <a:gd name="connsiteY4" fmla="*/ 0 h 1627758"/>
                    <a:gd name="connsiteX5" fmla="*/ 9091986 w 10845799"/>
                    <a:gd name="connsiteY5" fmla="*/ 0 h 1627758"/>
                    <a:gd name="connsiteX6" fmla="*/ 8685047 w 10845799"/>
                    <a:gd name="connsiteY6" fmla="*/ 1627758 h 1627758"/>
                    <a:gd name="connsiteX7" fmla="*/ 7015255 w 10845799"/>
                    <a:gd name="connsiteY7" fmla="*/ 1627758 h 1627758"/>
                    <a:gd name="connsiteX8" fmla="*/ 5668381 w 10845799"/>
                    <a:gd name="connsiteY8" fmla="*/ 0 h 1627758"/>
                    <a:gd name="connsiteX9" fmla="*/ 7338172 w 10845799"/>
                    <a:gd name="connsiteY9" fmla="*/ 0 h 1627758"/>
                    <a:gd name="connsiteX10" fmla="*/ 6931233 w 10845799"/>
                    <a:gd name="connsiteY10" fmla="*/ 1627758 h 1627758"/>
                    <a:gd name="connsiteX11" fmla="*/ 5261441 w 10845799"/>
                    <a:gd name="connsiteY11" fmla="*/ 1627758 h 1627758"/>
                    <a:gd name="connsiteX12" fmla="*/ 3914567 w 10845799"/>
                    <a:gd name="connsiteY12" fmla="*/ 0 h 1627758"/>
                    <a:gd name="connsiteX13" fmla="*/ 5584358 w 10845799"/>
                    <a:gd name="connsiteY13" fmla="*/ 0 h 1627758"/>
                    <a:gd name="connsiteX14" fmla="*/ 5177419 w 10845799"/>
                    <a:gd name="connsiteY14" fmla="*/ 1627758 h 1627758"/>
                    <a:gd name="connsiteX15" fmla="*/ 3507628 w 10845799"/>
                    <a:gd name="connsiteY15" fmla="*/ 1627758 h 1627758"/>
                    <a:gd name="connsiteX16" fmla="*/ 2160753 w 10845799"/>
                    <a:gd name="connsiteY16" fmla="*/ 0 h 1627758"/>
                    <a:gd name="connsiteX17" fmla="*/ 3830544 w 10845799"/>
                    <a:gd name="connsiteY17" fmla="*/ 0 h 1627758"/>
                    <a:gd name="connsiteX18" fmla="*/ 3423606 w 10845799"/>
                    <a:gd name="connsiteY18" fmla="*/ 1627758 h 1627758"/>
                    <a:gd name="connsiteX19" fmla="*/ 1753814 w 10845799"/>
                    <a:gd name="connsiteY19" fmla="*/ 1627758 h 1627758"/>
                    <a:gd name="connsiteX20" fmla="*/ 406940 w 10845799"/>
                    <a:gd name="connsiteY20" fmla="*/ 0 h 1627758"/>
                    <a:gd name="connsiteX21" fmla="*/ 2076730 w 10845799"/>
                    <a:gd name="connsiteY21" fmla="*/ 0 h 1627758"/>
                    <a:gd name="connsiteX22" fmla="*/ 1669792 w 10845799"/>
                    <a:gd name="connsiteY22" fmla="*/ 1627758 h 1627758"/>
                    <a:gd name="connsiteX23" fmla="*/ 0 w 10845799"/>
                    <a:gd name="connsiteY23" fmla="*/ 1627758 h 1627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076730" h="1627758">
                      <a:moveTo>
                        <a:pt x="406939" y="0"/>
                      </a:moveTo>
                      <a:lnTo>
                        <a:pt x="2076730" y="0"/>
                      </a:lnTo>
                      <a:lnTo>
                        <a:pt x="1669792" y="1627758"/>
                      </a:lnTo>
                      <a:lnTo>
                        <a:pt x="0" y="1627758"/>
                      </a:lnTo>
                      <a:close/>
                    </a:path>
                  </a:pathLst>
                </a:custGeom>
                <a:solidFill>
                  <a:srgbClr val="D0A793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  <p:sp>
              <p:nvSpPr>
                <p:cNvPr id="23" name="íSḻiḑè"/>
                <p:cNvSpPr/>
                <p:nvPr/>
              </p:nvSpPr>
              <p:spPr>
                <a:xfrm>
                  <a:off x="572613" y="2333397"/>
                  <a:ext cx="3783490" cy="1627758"/>
                </a:xfrm>
                <a:custGeom>
                  <a:avLst/>
                  <a:gdLst>
                    <a:gd name="connsiteX0" fmla="*/ 9176008 w 10845799"/>
                    <a:gd name="connsiteY0" fmla="*/ 0 h 1627758"/>
                    <a:gd name="connsiteX1" fmla="*/ 10845799 w 10845799"/>
                    <a:gd name="connsiteY1" fmla="*/ 0 h 1627758"/>
                    <a:gd name="connsiteX2" fmla="*/ 10438860 w 10845799"/>
                    <a:gd name="connsiteY2" fmla="*/ 1627758 h 1627758"/>
                    <a:gd name="connsiteX3" fmla="*/ 8769068 w 10845799"/>
                    <a:gd name="connsiteY3" fmla="*/ 1627758 h 1627758"/>
                    <a:gd name="connsiteX4" fmla="*/ 7422195 w 10845799"/>
                    <a:gd name="connsiteY4" fmla="*/ 0 h 1627758"/>
                    <a:gd name="connsiteX5" fmla="*/ 9091986 w 10845799"/>
                    <a:gd name="connsiteY5" fmla="*/ 0 h 1627758"/>
                    <a:gd name="connsiteX6" fmla="*/ 8685047 w 10845799"/>
                    <a:gd name="connsiteY6" fmla="*/ 1627758 h 1627758"/>
                    <a:gd name="connsiteX7" fmla="*/ 7015255 w 10845799"/>
                    <a:gd name="connsiteY7" fmla="*/ 1627758 h 1627758"/>
                    <a:gd name="connsiteX8" fmla="*/ 5668381 w 10845799"/>
                    <a:gd name="connsiteY8" fmla="*/ 0 h 1627758"/>
                    <a:gd name="connsiteX9" fmla="*/ 7338172 w 10845799"/>
                    <a:gd name="connsiteY9" fmla="*/ 0 h 1627758"/>
                    <a:gd name="connsiteX10" fmla="*/ 6931233 w 10845799"/>
                    <a:gd name="connsiteY10" fmla="*/ 1627758 h 1627758"/>
                    <a:gd name="connsiteX11" fmla="*/ 5261441 w 10845799"/>
                    <a:gd name="connsiteY11" fmla="*/ 1627758 h 1627758"/>
                    <a:gd name="connsiteX12" fmla="*/ 3914567 w 10845799"/>
                    <a:gd name="connsiteY12" fmla="*/ 0 h 1627758"/>
                    <a:gd name="connsiteX13" fmla="*/ 5584358 w 10845799"/>
                    <a:gd name="connsiteY13" fmla="*/ 0 h 1627758"/>
                    <a:gd name="connsiteX14" fmla="*/ 5177419 w 10845799"/>
                    <a:gd name="connsiteY14" fmla="*/ 1627758 h 1627758"/>
                    <a:gd name="connsiteX15" fmla="*/ 3507628 w 10845799"/>
                    <a:gd name="connsiteY15" fmla="*/ 1627758 h 1627758"/>
                    <a:gd name="connsiteX16" fmla="*/ 2160753 w 10845799"/>
                    <a:gd name="connsiteY16" fmla="*/ 0 h 1627758"/>
                    <a:gd name="connsiteX17" fmla="*/ 3830544 w 10845799"/>
                    <a:gd name="connsiteY17" fmla="*/ 0 h 1627758"/>
                    <a:gd name="connsiteX18" fmla="*/ 3423606 w 10845799"/>
                    <a:gd name="connsiteY18" fmla="*/ 1627758 h 1627758"/>
                    <a:gd name="connsiteX19" fmla="*/ 1753814 w 10845799"/>
                    <a:gd name="connsiteY19" fmla="*/ 1627758 h 1627758"/>
                    <a:gd name="connsiteX20" fmla="*/ 406940 w 10845799"/>
                    <a:gd name="connsiteY20" fmla="*/ 0 h 1627758"/>
                    <a:gd name="connsiteX21" fmla="*/ 2076730 w 10845799"/>
                    <a:gd name="connsiteY21" fmla="*/ 0 h 1627758"/>
                    <a:gd name="connsiteX22" fmla="*/ 1669792 w 10845799"/>
                    <a:gd name="connsiteY22" fmla="*/ 1627758 h 1627758"/>
                    <a:gd name="connsiteX23" fmla="*/ 0 w 10845799"/>
                    <a:gd name="connsiteY23" fmla="*/ 1627758 h 1627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076730" h="1627758">
                      <a:moveTo>
                        <a:pt x="406940" y="0"/>
                      </a:moveTo>
                      <a:lnTo>
                        <a:pt x="2076730" y="0"/>
                      </a:lnTo>
                      <a:lnTo>
                        <a:pt x="1669792" y="1627758"/>
                      </a:lnTo>
                      <a:lnTo>
                        <a:pt x="0" y="1627758"/>
                      </a:lnTo>
                      <a:close/>
                    </a:path>
                  </a:pathLst>
                </a:custGeom>
                <a:solidFill>
                  <a:srgbClr val="D0A793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dirty="0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</p:grpSp>
          <p:sp>
            <p:nvSpPr>
              <p:cNvPr id="13" name="Freeform 17"/>
              <p:cNvSpPr>
                <a:spLocks noEditPoints="1"/>
              </p:cNvSpPr>
              <p:nvPr/>
            </p:nvSpPr>
            <p:spPr bwMode="auto">
              <a:xfrm>
                <a:off x="5672778" y="2720164"/>
                <a:ext cx="741713" cy="769311"/>
              </a:xfrm>
              <a:custGeom>
                <a:avLst/>
                <a:gdLst>
                  <a:gd name="T0" fmla="*/ 109 w 215"/>
                  <a:gd name="T1" fmla="*/ 0 h 223"/>
                  <a:gd name="T2" fmla="*/ 0 w 215"/>
                  <a:gd name="T3" fmla="*/ 78 h 223"/>
                  <a:gd name="T4" fmla="*/ 0 w 215"/>
                  <a:gd name="T5" fmla="*/ 223 h 223"/>
                  <a:gd name="T6" fmla="*/ 215 w 215"/>
                  <a:gd name="T7" fmla="*/ 223 h 223"/>
                  <a:gd name="T8" fmla="*/ 215 w 215"/>
                  <a:gd name="T9" fmla="*/ 78 h 223"/>
                  <a:gd name="T10" fmla="*/ 109 w 215"/>
                  <a:gd name="T11" fmla="*/ 0 h 223"/>
                  <a:gd name="T12" fmla="*/ 195 w 215"/>
                  <a:gd name="T13" fmla="*/ 214 h 223"/>
                  <a:gd name="T14" fmla="*/ 140 w 215"/>
                  <a:gd name="T15" fmla="*/ 159 h 223"/>
                  <a:gd name="T16" fmla="*/ 75 w 215"/>
                  <a:gd name="T17" fmla="*/ 159 h 223"/>
                  <a:gd name="T18" fmla="*/ 20 w 215"/>
                  <a:gd name="T19" fmla="*/ 214 h 223"/>
                  <a:gd name="T20" fmla="*/ 9 w 215"/>
                  <a:gd name="T21" fmla="*/ 214 h 223"/>
                  <a:gd name="T22" fmla="*/ 75 w 215"/>
                  <a:gd name="T23" fmla="*/ 150 h 223"/>
                  <a:gd name="T24" fmla="*/ 9 w 215"/>
                  <a:gd name="T25" fmla="*/ 85 h 223"/>
                  <a:gd name="T26" fmla="*/ 9 w 215"/>
                  <a:gd name="T27" fmla="*/ 83 h 223"/>
                  <a:gd name="T28" fmla="*/ 109 w 215"/>
                  <a:gd name="T29" fmla="*/ 13 h 223"/>
                  <a:gd name="T30" fmla="*/ 207 w 215"/>
                  <a:gd name="T31" fmla="*/ 83 h 223"/>
                  <a:gd name="T32" fmla="*/ 207 w 215"/>
                  <a:gd name="T33" fmla="*/ 85 h 223"/>
                  <a:gd name="T34" fmla="*/ 142 w 215"/>
                  <a:gd name="T35" fmla="*/ 150 h 223"/>
                  <a:gd name="T36" fmla="*/ 207 w 215"/>
                  <a:gd name="T37" fmla="*/ 214 h 223"/>
                  <a:gd name="T38" fmla="*/ 207 w 215"/>
                  <a:gd name="T39" fmla="*/ 214 h 223"/>
                  <a:gd name="T40" fmla="*/ 195 w 215"/>
                  <a:gd name="T41" fmla="*/ 214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5" h="223">
                    <a:moveTo>
                      <a:pt x="109" y="0"/>
                    </a:moveTo>
                    <a:lnTo>
                      <a:pt x="0" y="78"/>
                    </a:lnTo>
                    <a:lnTo>
                      <a:pt x="0" y="223"/>
                    </a:lnTo>
                    <a:lnTo>
                      <a:pt x="215" y="223"/>
                    </a:lnTo>
                    <a:lnTo>
                      <a:pt x="215" y="78"/>
                    </a:lnTo>
                    <a:lnTo>
                      <a:pt x="109" y="0"/>
                    </a:lnTo>
                    <a:close/>
                    <a:moveTo>
                      <a:pt x="195" y="214"/>
                    </a:moveTo>
                    <a:lnTo>
                      <a:pt x="140" y="159"/>
                    </a:lnTo>
                    <a:lnTo>
                      <a:pt x="75" y="159"/>
                    </a:lnTo>
                    <a:lnTo>
                      <a:pt x="20" y="214"/>
                    </a:lnTo>
                    <a:lnTo>
                      <a:pt x="9" y="214"/>
                    </a:lnTo>
                    <a:lnTo>
                      <a:pt x="75" y="150"/>
                    </a:lnTo>
                    <a:lnTo>
                      <a:pt x="9" y="85"/>
                    </a:lnTo>
                    <a:lnTo>
                      <a:pt x="9" y="83"/>
                    </a:lnTo>
                    <a:lnTo>
                      <a:pt x="109" y="13"/>
                    </a:lnTo>
                    <a:lnTo>
                      <a:pt x="207" y="83"/>
                    </a:lnTo>
                    <a:lnTo>
                      <a:pt x="207" y="85"/>
                    </a:lnTo>
                    <a:lnTo>
                      <a:pt x="142" y="150"/>
                    </a:lnTo>
                    <a:lnTo>
                      <a:pt x="207" y="214"/>
                    </a:lnTo>
                    <a:lnTo>
                      <a:pt x="207" y="214"/>
                    </a:lnTo>
                    <a:lnTo>
                      <a:pt x="195" y="2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>
                  <a:solidFill>
                    <a:srgbClr val="AE6339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endParaRPr>
              </a:p>
            </p:txBody>
          </p:sp>
          <p:sp>
            <p:nvSpPr>
              <p:cNvPr id="14" name="AutoShape 83"/>
              <p:cNvSpPr/>
              <p:nvPr/>
            </p:nvSpPr>
            <p:spPr bwMode="auto">
              <a:xfrm>
                <a:off x="2082190" y="2888003"/>
                <a:ext cx="832981" cy="54677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1610" y="13990"/>
                    </a:moveTo>
                    <a:cubicBezTo>
                      <a:pt x="11373" y="14259"/>
                      <a:pt x="11093" y="14400"/>
                      <a:pt x="10800" y="14400"/>
                    </a:cubicBezTo>
                    <a:cubicBezTo>
                      <a:pt x="10505" y="14400"/>
                      <a:pt x="10225" y="14259"/>
                      <a:pt x="9990" y="13990"/>
                    </a:cubicBezTo>
                    <a:lnTo>
                      <a:pt x="7198" y="10800"/>
                    </a:lnTo>
                    <a:lnTo>
                      <a:pt x="6636" y="10157"/>
                    </a:lnTo>
                    <a:lnTo>
                      <a:pt x="1349" y="4115"/>
                    </a:lnTo>
                    <a:lnTo>
                      <a:pt x="1349" y="4114"/>
                    </a:lnTo>
                    <a:cubicBezTo>
                      <a:pt x="1349" y="2980"/>
                      <a:pt x="1955" y="2057"/>
                      <a:pt x="2699" y="2057"/>
                    </a:cubicBezTo>
                    <a:lnTo>
                      <a:pt x="18899" y="2057"/>
                    </a:lnTo>
                    <a:cubicBezTo>
                      <a:pt x="19643" y="2057"/>
                      <a:pt x="20249" y="2980"/>
                      <a:pt x="20249" y="4114"/>
                    </a:cubicBezTo>
                    <a:cubicBezTo>
                      <a:pt x="20249" y="4114"/>
                      <a:pt x="11610" y="13990"/>
                      <a:pt x="11610" y="13990"/>
                    </a:cubicBezTo>
                    <a:close/>
                    <a:moveTo>
                      <a:pt x="20249" y="16198"/>
                    </a:moveTo>
                    <a:lnTo>
                      <a:pt x="15525" y="10800"/>
                    </a:lnTo>
                    <a:lnTo>
                      <a:pt x="20249" y="5399"/>
                    </a:lnTo>
                    <a:cubicBezTo>
                      <a:pt x="20249" y="5399"/>
                      <a:pt x="20249" y="16198"/>
                      <a:pt x="20249" y="16198"/>
                    </a:cubicBezTo>
                    <a:close/>
                    <a:moveTo>
                      <a:pt x="20249" y="17484"/>
                    </a:moveTo>
                    <a:cubicBezTo>
                      <a:pt x="20249" y="18620"/>
                      <a:pt x="19643" y="19541"/>
                      <a:pt x="18899" y="19541"/>
                    </a:cubicBezTo>
                    <a:lnTo>
                      <a:pt x="2699" y="19541"/>
                    </a:lnTo>
                    <a:cubicBezTo>
                      <a:pt x="1955" y="19541"/>
                      <a:pt x="1349" y="18620"/>
                      <a:pt x="1349" y="17484"/>
                    </a:cubicBezTo>
                    <a:lnTo>
                      <a:pt x="6636" y="11442"/>
                    </a:lnTo>
                    <a:lnTo>
                      <a:pt x="9585" y="14813"/>
                    </a:lnTo>
                    <a:cubicBezTo>
                      <a:pt x="9945" y="15222"/>
                      <a:pt x="10372" y="15429"/>
                      <a:pt x="10800" y="15429"/>
                    </a:cubicBezTo>
                    <a:cubicBezTo>
                      <a:pt x="11228" y="15429"/>
                      <a:pt x="11654" y="15222"/>
                      <a:pt x="12015" y="14813"/>
                    </a:cubicBezTo>
                    <a:lnTo>
                      <a:pt x="14963" y="11442"/>
                    </a:lnTo>
                    <a:cubicBezTo>
                      <a:pt x="14963" y="11442"/>
                      <a:pt x="20249" y="17484"/>
                      <a:pt x="20249" y="17484"/>
                    </a:cubicBezTo>
                    <a:close/>
                    <a:moveTo>
                      <a:pt x="1349" y="5399"/>
                    </a:moveTo>
                    <a:lnTo>
                      <a:pt x="6074" y="10800"/>
                    </a:lnTo>
                    <a:lnTo>
                      <a:pt x="1349" y="16198"/>
                    </a:lnTo>
                    <a:cubicBezTo>
                      <a:pt x="1349" y="16198"/>
                      <a:pt x="1349" y="5399"/>
                      <a:pt x="1349" y="5399"/>
                    </a:cubicBezTo>
                    <a:close/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08" y="0"/>
                      <a:pt x="0" y="1842"/>
                      <a:pt x="0" y="4114"/>
                    </a:cubicBezTo>
                    <a:lnTo>
                      <a:pt x="0" y="17484"/>
                    </a:lnTo>
                    <a:cubicBezTo>
                      <a:pt x="0" y="19756"/>
                      <a:pt x="1208" y="21600"/>
                      <a:pt x="2699" y="21600"/>
                    </a:cubicBezTo>
                    <a:lnTo>
                      <a:pt x="18899" y="21600"/>
                    </a:lnTo>
                    <a:cubicBezTo>
                      <a:pt x="20391" y="21600"/>
                      <a:pt x="21600" y="19756"/>
                      <a:pt x="21600" y="17484"/>
                    </a:cubicBezTo>
                    <a:lnTo>
                      <a:pt x="21600" y="4114"/>
                    </a:lnTo>
                    <a:cubicBezTo>
                      <a:pt x="21600" y="1842"/>
                      <a:pt x="20391" y="0"/>
                      <a:pt x="18899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hangingPunct="0"/>
                <a:endParaRPr lang="en-US" sz="1500">
                  <a:solidFill>
                    <a:srgbClr val="AE633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思源宋体 Heavy" panose="02020900000000000000" pitchFamily="18" charset="-122"/>
                  <a:ea typeface="思源宋体 Heavy" panose="02020900000000000000" pitchFamily="18" charset="-122"/>
                  <a:sym typeface="Gill Sans" charset="0"/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9048263" y="2855495"/>
                <a:ext cx="962883" cy="650246"/>
                <a:chOff x="4237807" y="5415050"/>
                <a:chExt cx="681836" cy="460452"/>
              </a:xfrm>
              <a:solidFill>
                <a:schemeClr val="bg1"/>
              </a:solidFill>
            </p:grpSpPr>
            <p:sp>
              <p:nvSpPr>
                <p:cNvPr id="17" name="Freeform 1553"/>
                <p:cNvSpPr/>
                <p:nvPr/>
              </p:nvSpPr>
              <p:spPr bwMode="auto">
                <a:xfrm>
                  <a:off x="4237807" y="5415050"/>
                  <a:ext cx="157345" cy="460452"/>
                </a:xfrm>
                <a:custGeom>
                  <a:avLst/>
                  <a:gdLst>
                    <a:gd name="T0" fmla="*/ 25 w 26"/>
                    <a:gd name="T1" fmla="*/ 42 h 74"/>
                    <a:gd name="T2" fmla="*/ 22 w 26"/>
                    <a:gd name="T3" fmla="*/ 42 h 74"/>
                    <a:gd name="T4" fmla="*/ 20 w 26"/>
                    <a:gd name="T5" fmla="*/ 21 h 74"/>
                    <a:gd name="T6" fmla="*/ 13 w 26"/>
                    <a:gd name="T7" fmla="*/ 0 h 74"/>
                    <a:gd name="T8" fmla="*/ 6 w 26"/>
                    <a:gd name="T9" fmla="*/ 21 h 74"/>
                    <a:gd name="T10" fmla="*/ 4 w 26"/>
                    <a:gd name="T11" fmla="*/ 42 h 74"/>
                    <a:gd name="T12" fmla="*/ 1 w 26"/>
                    <a:gd name="T13" fmla="*/ 42 h 74"/>
                    <a:gd name="T14" fmla="*/ 0 w 26"/>
                    <a:gd name="T15" fmla="*/ 48 h 74"/>
                    <a:gd name="T16" fmla="*/ 0 w 26"/>
                    <a:gd name="T17" fmla="*/ 53 h 74"/>
                    <a:gd name="T18" fmla="*/ 4 w 26"/>
                    <a:gd name="T19" fmla="*/ 54 h 74"/>
                    <a:gd name="T20" fmla="*/ 6 w 26"/>
                    <a:gd name="T21" fmla="*/ 64 h 74"/>
                    <a:gd name="T22" fmla="*/ 13 w 26"/>
                    <a:gd name="T23" fmla="*/ 74 h 74"/>
                    <a:gd name="T24" fmla="*/ 20 w 26"/>
                    <a:gd name="T25" fmla="*/ 64 h 74"/>
                    <a:gd name="T26" fmla="*/ 22 w 26"/>
                    <a:gd name="T27" fmla="*/ 54 h 74"/>
                    <a:gd name="T28" fmla="*/ 25 w 26"/>
                    <a:gd name="T29" fmla="*/ 54 h 74"/>
                    <a:gd name="T30" fmla="*/ 26 w 26"/>
                    <a:gd name="T31" fmla="*/ 48 h 74"/>
                    <a:gd name="T32" fmla="*/ 25 w 26"/>
                    <a:gd name="T33" fmla="*/ 42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6" h="74">
                      <a:moveTo>
                        <a:pt x="25" y="42"/>
                      </a:moveTo>
                      <a:cubicBezTo>
                        <a:pt x="24" y="42"/>
                        <a:pt x="23" y="42"/>
                        <a:pt x="22" y="42"/>
                      </a:cubicBezTo>
                      <a:cubicBezTo>
                        <a:pt x="21" y="42"/>
                        <a:pt x="20" y="32"/>
                        <a:pt x="20" y="21"/>
                      </a:cubicBezTo>
                      <a:cubicBezTo>
                        <a:pt x="20" y="9"/>
                        <a:pt x="17" y="0"/>
                        <a:pt x="13" y="0"/>
                      </a:cubicBezTo>
                      <a:cubicBezTo>
                        <a:pt x="9" y="0"/>
                        <a:pt x="6" y="9"/>
                        <a:pt x="6" y="21"/>
                      </a:cubicBezTo>
                      <a:cubicBezTo>
                        <a:pt x="6" y="32"/>
                        <a:pt x="5" y="42"/>
                        <a:pt x="4" y="42"/>
                      </a:cubicBezTo>
                      <a:cubicBezTo>
                        <a:pt x="3" y="42"/>
                        <a:pt x="2" y="42"/>
                        <a:pt x="1" y="42"/>
                      </a:cubicBezTo>
                      <a:cubicBezTo>
                        <a:pt x="0" y="43"/>
                        <a:pt x="0" y="46"/>
                        <a:pt x="0" y="48"/>
                      </a:cubicBezTo>
                      <a:cubicBezTo>
                        <a:pt x="0" y="50"/>
                        <a:pt x="0" y="53"/>
                        <a:pt x="0" y="53"/>
                      </a:cubicBezTo>
                      <a:cubicBezTo>
                        <a:pt x="1" y="54"/>
                        <a:pt x="3" y="54"/>
                        <a:pt x="4" y="54"/>
                      </a:cubicBezTo>
                      <a:cubicBezTo>
                        <a:pt x="5" y="54"/>
                        <a:pt x="6" y="59"/>
                        <a:pt x="6" y="64"/>
                      </a:cubicBezTo>
                      <a:cubicBezTo>
                        <a:pt x="6" y="69"/>
                        <a:pt x="9" y="74"/>
                        <a:pt x="13" y="74"/>
                      </a:cubicBezTo>
                      <a:cubicBezTo>
                        <a:pt x="17" y="74"/>
                        <a:pt x="20" y="69"/>
                        <a:pt x="20" y="64"/>
                      </a:cubicBezTo>
                      <a:cubicBezTo>
                        <a:pt x="20" y="59"/>
                        <a:pt x="21" y="54"/>
                        <a:pt x="22" y="54"/>
                      </a:cubicBezTo>
                      <a:cubicBezTo>
                        <a:pt x="23" y="54"/>
                        <a:pt x="24" y="54"/>
                        <a:pt x="25" y="54"/>
                      </a:cubicBezTo>
                      <a:cubicBezTo>
                        <a:pt x="26" y="54"/>
                        <a:pt x="26" y="50"/>
                        <a:pt x="26" y="48"/>
                      </a:cubicBezTo>
                      <a:cubicBezTo>
                        <a:pt x="26" y="46"/>
                        <a:pt x="26" y="43"/>
                        <a:pt x="25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algn="ctr"/>
                  <a:endParaRPr lang="zh-CN" altLang="en-US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  <p:sp>
              <p:nvSpPr>
                <p:cNvPr id="18" name="Freeform 1554"/>
                <p:cNvSpPr/>
                <p:nvPr/>
              </p:nvSpPr>
              <p:spPr bwMode="auto">
                <a:xfrm>
                  <a:off x="4410137" y="5415050"/>
                  <a:ext cx="164840" cy="460452"/>
                </a:xfrm>
                <a:custGeom>
                  <a:avLst/>
                  <a:gdLst>
                    <a:gd name="T0" fmla="*/ 25 w 26"/>
                    <a:gd name="T1" fmla="*/ 18 h 74"/>
                    <a:gd name="T2" fmla="*/ 22 w 26"/>
                    <a:gd name="T3" fmla="*/ 18 h 74"/>
                    <a:gd name="T4" fmla="*/ 20 w 26"/>
                    <a:gd name="T5" fmla="*/ 9 h 74"/>
                    <a:gd name="T6" fmla="*/ 13 w 26"/>
                    <a:gd name="T7" fmla="*/ 0 h 74"/>
                    <a:gd name="T8" fmla="*/ 6 w 26"/>
                    <a:gd name="T9" fmla="*/ 9 h 74"/>
                    <a:gd name="T10" fmla="*/ 4 w 26"/>
                    <a:gd name="T11" fmla="*/ 18 h 74"/>
                    <a:gd name="T12" fmla="*/ 1 w 26"/>
                    <a:gd name="T13" fmla="*/ 18 h 74"/>
                    <a:gd name="T14" fmla="*/ 0 w 26"/>
                    <a:gd name="T15" fmla="*/ 24 h 74"/>
                    <a:gd name="T16" fmla="*/ 0 w 26"/>
                    <a:gd name="T17" fmla="*/ 29 h 74"/>
                    <a:gd name="T18" fmla="*/ 4 w 26"/>
                    <a:gd name="T19" fmla="*/ 30 h 74"/>
                    <a:gd name="T20" fmla="*/ 6 w 26"/>
                    <a:gd name="T21" fmla="*/ 52 h 74"/>
                    <a:gd name="T22" fmla="*/ 13 w 26"/>
                    <a:gd name="T23" fmla="*/ 74 h 74"/>
                    <a:gd name="T24" fmla="*/ 20 w 26"/>
                    <a:gd name="T25" fmla="*/ 52 h 74"/>
                    <a:gd name="T26" fmla="*/ 22 w 26"/>
                    <a:gd name="T27" fmla="*/ 30 h 74"/>
                    <a:gd name="T28" fmla="*/ 25 w 26"/>
                    <a:gd name="T29" fmla="*/ 30 h 74"/>
                    <a:gd name="T30" fmla="*/ 26 w 26"/>
                    <a:gd name="T31" fmla="*/ 24 h 74"/>
                    <a:gd name="T32" fmla="*/ 25 w 26"/>
                    <a:gd name="T33" fmla="*/ 18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6" h="74">
                      <a:moveTo>
                        <a:pt x="25" y="18"/>
                      </a:moveTo>
                      <a:cubicBezTo>
                        <a:pt x="24" y="18"/>
                        <a:pt x="23" y="18"/>
                        <a:pt x="22" y="18"/>
                      </a:cubicBezTo>
                      <a:cubicBezTo>
                        <a:pt x="21" y="18"/>
                        <a:pt x="20" y="14"/>
                        <a:pt x="20" y="9"/>
                      </a:cubicBezTo>
                      <a:cubicBezTo>
                        <a:pt x="20" y="4"/>
                        <a:pt x="17" y="0"/>
                        <a:pt x="13" y="0"/>
                      </a:cubicBezTo>
                      <a:cubicBezTo>
                        <a:pt x="9" y="0"/>
                        <a:pt x="6" y="4"/>
                        <a:pt x="6" y="9"/>
                      </a:cubicBezTo>
                      <a:cubicBezTo>
                        <a:pt x="6" y="14"/>
                        <a:pt x="5" y="18"/>
                        <a:pt x="4" y="18"/>
                      </a:cubicBezTo>
                      <a:cubicBezTo>
                        <a:pt x="3" y="18"/>
                        <a:pt x="2" y="18"/>
                        <a:pt x="1" y="18"/>
                      </a:cubicBezTo>
                      <a:cubicBezTo>
                        <a:pt x="0" y="19"/>
                        <a:pt x="0" y="22"/>
                        <a:pt x="0" y="24"/>
                      </a:cubicBezTo>
                      <a:cubicBezTo>
                        <a:pt x="0" y="26"/>
                        <a:pt x="0" y="29"/>
                        <a:pt x="0" y="29"/>
                      </a:cubicBezTo>
                      <a:cubicBezTo>
                        <a:pt x="1" y="30"/>
                        <a:pt x="3" y="30"/>
                        <a:pt x="4" y="30"/>
                      </a:cubicBezTo>
                      <a:cubicBezTo>
                        <a:pt x="5" y="30"/>
                        <a:pt x="6" y="40"/>
                        <a:pt x="6" y="52"/>
                      </a:cubicBezTo>
                      <a:cubicBezTo>
                        <a:pt x="6" y="64"/>
                        <a:pt x="9" y="74"/>
                        <a:pt x="13" y="74"/>
                      </a:cubicBezTo>
                      <a:cubicBezTo>
                        <a:pt x="17" y="74"/>
                        <a:pt x="20" y="64"/>
                        <a:pt x="20" y="52"/>
                      </a:cubicBezTo>
                      <a:cubicBezTo>
                        <a:pt x="20" y="40"/>
                        <a:pt x="21" y="30"/>
                        <a:pt x="22" y="30"/>
                      </a:cubicBezTo>
                      <a:cubicBezTo>
                        <a:pt x="23" y="30"/>
                        <a:pt x="24" y="30"/>
                        <a:pt x="25" y="30"/>
                      </a:cubicBezTo>
                      <a:cubicBezTo>
                        <a:pt x="26" y="30"/>
                        <a:pt x="26" y="26"/>
                        <a:pt x="26" y="24"/>
                      </a:cubicBezTo>
                      <a:cubicBezTo>
                        <a:pt x="26" y="22"/>
                        <a:pt x="26" y="19"/>
                        <a:pt x="25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algn="ctr"/>
                  <a:endParaRPr lang="zh-CN" altLang="en-US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  <p:sp>
              <p:nvSpPr>
                <p:cNvPr id="19" name="Freeform 1555"/>
                <p:cNvSpPr/>
                <p:nvPr/>
              </p:nvSpPr>
              <p:spPr bwMode="auto">
                <a:xfrm>
                  <a:off x="4582472" y="5415050"/>
                  <a:ext cx="164840" cy="460452"/>
                </a:xfrm>
                <a:custGeom>
                  <a:avLst/>
                  <a:gdLst>
                    <a:gd name="T0" fmla="*/ 25 w 26"/>
                    <a:gd name="T1" fmla="*/ 34 h 74"/>
                    <a:gd name="T2" fmla="*/ 22 w 26"/>
                    <a:gd name="T3" fmla="*/ 33 h 74"/>
                    <a:gd name="T4" fmla="*/ 20 w 26"/>
                    <a:gd name="T5" fmla="*/ 17 h 74"/>
                    <a:gd name="T6" fmla="*/ 13 w 26"/>
                    <a:gd name="T7" fmla="*/ 0 h 74"/>
                    <a:gd name="T8" fmla="*/ 6 w 26"/>
                    <a:gd name="T9" fmla="*/ 17 h 74"/>
                    <a:gd name="T10" fmla="*/ 4 w 26"/>
                    <a:gd name="T11" fmla="*/ 33 h 74"/>
                    <a:gd name="T12" fmla="*/ 1 w 26"/>
                    <a:gd name="T13" fmla="*/ 34 h 74"/>
                    <a:gd name="T14" fmla="*/ 0 w 26"/>
                    <a:gd name="T15" fmla="*/ 40 h 74"/>
                    <a:gd name="T16" fmla="*/ 0 w 26"/>
                    <a:gd name="T17" fmla="*/ 45 h 74"/>
                    <a:gd name="T18" fmla="*/ 4 w 26"/>
                    <a:gd name="T19" fmla="*/ 46 h 74"/>
                    <a:gd name="T20" fmla="*/ 6 w 26"/>
                    <a:gd name="T21" fmla="*/ 60 h 74"/>
                    <a:gd name="T22" fmla="*/ 13 w 26"/>
                    <a:gd name="T23" fmla="*/ 74 h 74"/>
                    <a:gd name="T24" fmla="*/ 20 w 26"/>
                    <a:gd name="T25" fmla="*/ 60 h 74"/>
                    <a:gd name="T26" fmla="*/ 22 w 26"/>
                    <a:gd name="T27" fmla="*/ 46 h 74"/>
                    <a:gd name="T28" fmla="*/ 25 w 26"/>
                    <a:gd name="T29" fmla="*/ 45 h 74"/>
                    <a:gd name="T30" fmla="*/ 26 w 26"/>
                    <a:gd name="T31" fmla="*/ 40 h 74"/>
                    <a:gd name="T32" fmla="*/ 25 w 26"/>
                    <a:gd name="T33" fmla="*/ 3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6" h="74">
                      <a:moveTo>
                        <a:pt x="25" y="34"/>
                      </a:moveTo>
                      <a:cubicBezTo>
                        <a:pt x="24" y="33"/>
                        <a:pt x="23" y="33"/>
                        <a:pt x="22" y="33"/>
                      </a:cubicBezTo>
                      <a:cubicBezTo>
                        <a:pt x="21" y="33"/>
                        <a:pt x="20" y="26"/>
                        <a:pt x="20" y="17"/>
                      </a:cubicBezTo>
                      <a:cubicBezTo>
                        <a:pt x="20" y="7"/>
                        <a:pt x="17" y="0"/>
                        <a:pt x="13" y="0"/>
                      </a:cubicBezTo>
                      <a:cubicBezTo>
                        <a:pt x="9" y="0"/>
                        <a:pt x="6" y="7"/>
                        <a:pt x="6" y="17"/>
                      </a:cubicBezTo>
                      <a:cubicBezTo>
                        <a:pt x="6" y="26"/>
                        <a:pt x="5" y="33"/>
                        <a:pt x="4" y="33"/>
                      </a:cubicBezTo>
                      <a:cubicBezTo>
                        <a:pt x="3" y="33"/>
                        <a:pt x="2" y="33"/>
                        <a:pt x="1" y="34"/>
                      </a:cubicBezTo>
                      <a:cubicBezTo>
                        <a:pt x="0" y="34"/>
                        <a:pt x="0" y="37"/>
                        <a:pt x="0" y="40"/>
                      </a:cubicBezTo>
                      <a:cubicBezTo>
                        <a:pt x="0" y="42"/>
                        <a:pt x="0" y="44"/>
                        <a:pt x="0" y="45"/>
                      </a:cubicBezTo>
                      <a:cubicBezTo>
                        <a:pt x="1" y="45"/>
                        <a:pt x="3" y="46"/>
                        <a:pt x="4" y="46"/>
                      </a:cubicBezTo>
                      <a:cubicBezTo>
                        <a:pt x="5" y="46"/>
                        <a:pt x="6" y="52"/>
                        <a:pt x="6" y="60"/>
                      </a:cubicBezTo>
                      <a:cubicBezTo>
                        <a:pt x="6" y="67"/>
                        <a:pt x="9" y="74"/>
                        <a:pt x="13" y="74"/>
                      </a:cubicBezTo>
                      <a:cubicBezTo>
                        <a:pt x="17" y="74"/>
                        <a:pt x="20" y="67"/>
                        <a:pt x="20" y="60"/>
                      </a:cubicBezTo>
                      <a:cubicBezTo>
                        <a:pt x="20" y="52"/>
                        <a:pt x="21" y="46"/>
                        <a:pt x="22" y="46"/>
                      </a:cubicBezTo>
                      <a:cubicBezTo>
                        <a:pt x="23" y="46"/>
                        <a:pt x="24" y="46"/>
                        <a:pt x="25" y="45"/>
                      </a:cubicBezTo>
                      <a:cubicBezTo>
                        <a:pt x="26" y="45"/>
                        <a:pt x="26" y="42"/>
                        <a:pt x="26" y="40"/>
                      </a:cubicBezTo>
                      <a:cubicBezTo>
                        <a:pt x="26" y="37"/>
                        <a:pt x="26" y="34"/>
                        <a:pt x="25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algn="ctr"/>
                  <a:endParaRPr lang="zh-CN" altLang="en-US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  <p:sp>
              <p:nvSpPr>
                <p:cNvPr id="20" name="Freeform 1556"/>
                <p:cNvSpPr/>
                <p:nvPr/>
              </p:nvSpPr>
              <p:spPr bwMode="auto">
                <a:xfrm>
                  <a:off x="4762298" y="5415050"/>
                  <a:ext cx="157345" cy="460452"/>
                </a:xfrm>
                <a:custGeom>
                  <a:avLst/>
                  <a:gdLst>
                    <a:gd name="T0" fmla="*/ 25 w 26"/>
                    <a:gd name="T1" fmla="*/ 19 h 74"/>
                    <a:gd name="T2" fmla="*/ 22 w 26"/>
                    <a:gd name="T3" fmla="*/ 19 h 74"/>
                    <a:gd name="T4" fmla="*/ 20 w 26"/>
                    <a:gd name="T5" fmla="*/ 9 h 74"/>
                    <a:gd name="T6" fmla="*/ 13 w 26"/>
                    <a:gd name="T7" fmla="*/ 0 h 74"/>
                    <a:gd name="T8" fmla="*/ 6 w 26"/>
                    <a:gd name="T9" fmla="*/ 9 h 74"/>
                    <a:gd name="T10" fmla="*/ 4 w 26"/>
                    <a:gd name="T11" fmla="*/ 19 h 74"/>
                    <a:gd name="T12" fmla="*/ 1 w 26"/>
                    <a:gd name="T13" fmla="*/ 19 h 74"/>
                    <a:gd name="T14" fmla="*/ 0 w 26"/>
                    <a:gd name="T15" fmla="*/ 25 h 74"/>
                    <a:gd name="T16" fmla="*/ 0 w 26"/>
                    <a:gd name="T17" fmla="*/ 30 h 74"/>
                    <a:gd name="T18" fmla="*/ 4 w 26"/>
                    <a:gd name="T19" fmla="*/ 31 h 74"/>
                    <a:gd name="T20" fmla="*/ 6 w 26"/>
                    <a:gd name="T21" fmla="*/ 53 h 74"/>
                    <a:gd name="T22" fmla="*/ 13 w 26"/>
                    <a:gd name="T23" fmla="*/ 74 h 74"/>
                    <a:gd name="T24" fmla="*/ 20 w 26"/>
                    <a:gd name="T25" fmla="*/ 53 h 74"/>
                    <a:gd name="T26" fmla="*/ 22 w 26"/>
                    <a:gd name="T27" fmla="*/ 31 h 74"/>
                    <a:gd name="T28" fmla="*/ 25 w 26"/>
                    <a:gd name="T29" fmla="*/ 31 h 74"/>
                    <a:gd name="T30" fmla="*/ 26 w 26"/>
                    <a:gd name="T31" fmla="*/ 25 h 74"/>
                    <a:gd name="T32" fmla="*/ 25 w 26"/>
                    <a:gd name="T33" fmla="*/ 19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6" h="74">
                      <a:moveTo>
                        <a:pt x="25" y="19"/>
                      </a:moveTo>
                      <a:cubicBezTo>
                        <a:pt x="24" y="19"/>
                        <a:pt x="23" y="19"/>
                        <a:pt x="22" y="19"/>
                      </a:cubicBezTo>
                      <a:cubicBezTo>
                        <a:pt x="21" y="19"/>
                        <a:pt x="20" y="15"/>
                        <a:pt x="20" y="9"/>
                      </a:cubicBezTo>
                      <a:cubicBezTo>
                        <a:pt x="20" y="4"/>
                        <a:pt x="17" y="0"/>
                        <a:pt x="13" y="0"/>
                      </a:cubicBezTo>
                      <a:cubicBezTo>
                        <a:pt x="9" y="0"/>
                        <a:pt x="6" y="4"/>
                        <a:pt x="6" y="9"/>
                      </a:cubicBezTo>
                      <a:cubicBezTo>
                        <a:pt x="6" y="15"/>
                        <a:pt x="5" y="19"/>
                        <a:pt x="4" y="19"/>
                      </a:cubicBezTo>
                      <a:cubicBezTo>
                        <a:pt x="3" y="19"/>
                        <a:pt x="2" y="19"/>
                        <a:pt x="1" y="19"/>
                      </a:cubicBezTo>
                      <a:cubicBezTo>
                        <a:pt x="0" y="20"/>
                        <a:pt x="0" y="23"/>
                        <a:pt x="0" y="25"/>
                      </a:cubicBezTo>
                      <a:cubicBezTo>
                        <a:pt x="0" y="27"/>
                        <a:pt x="0" y="30"/>
                        <a:pt x="0" y="30"/>
                      </a:cubicBezTo>
                      <a:cubicBezTo>
                        <a:pt x="1" y="31"/>
                        <a:pt x="3" y="31"/>
                        <a:pt x="4" y="31"/>
                      </a:cubicBezTo>
                      <a:cubicBezTo>
                        <a:pt x="5" y="31"/>
                        <a:pt x="6" y="41"/>
                        <a:pt x="6" y="53"/>
                      </a:cubicBezTo>
                      <a:cubicBezTo>
                        <a:pt x="6" y="64"/>
                        <a:pt x="9" y="74"/>
                        <a:pt x="13" y="74"/>
                      </a:cubicBezTo>
                      <a:cubicBezTo>
                        <a:pt x="17" y="74"/>
                        <a:pt x="20" y="64"/>
                        <a:pt x="20" y="53"/>
                      </a:cubicBezTo>
                      <a:cubicBezTo>
                        <a:pt x="20" y="41"/>
                        <a:pt x="21" y="31"/>
                        <a:pt x="22" y="31"/>
                      </a:cubicBezTo>
                      <a:cubicBezTo>
                        <a:pt x="23" y="31"/>
                        <a:pt x="24" y="31"/>
                        <a:pt x="25" y="31"/>
                      </a:cubicBezTo>
                      <a:cubicBezTo>
                        <a:pt x="26" y="31"/>
                        <a:pt x="26" y="27"/>
                        <a:pt x="26" y="25"/>
                      </a:cubicBezTo>
                      <a:cubicBezTo>
                        <a:pt x="26" y="23"/>
                        <a:pt x="26" y="20"/>
                        <a:pt x="25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algn="ctr"/>
                  <a:endParaRPr lang="zh-CN" altLang="en-US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</p:grpSp>
        </p:grpSp>
      </p:grpSp>
      <p:sp>
        <p:nvSpPr>
          <p:cNvPr id="26" name="任意多边形: 形状 25"/>
          <p:cNvSpPr/>
          <p:nvPr/>
        </p:nvSpPr>
        <p:spPr>
          <a:xfrm flipH="1">
            <a:off x="1382817" y="6530831"/>
            <a:ext cx="7766446" cy="327169"/>
          </a:xfrm>
          <a:custGeom>
            <a:avLst/>
            <a:gdLst>
              <a:gd name="connsiteX0" fmla="*/ 2552410 w 7766446"/>
              <a:gd name="connsiteY0" fmla="*/ 217 h 327169"/>
              <a:gd name="connsiteX1" fmla="*/ 4402755 w 7766446"/>
              <a:gd name="connsiteY1" fmla="*/ 93489 h 327169"/>
              <a:gd name="connsiteX2" fmla="*/ 5784515 w 7766446"/>
              <a:gd name="connsiteY2" fmla="*/ 144289 h 327169"/>
              <a:gd name="connsiteX3" fmla="*/ 6861475 w 7766446"/>
              <a:gd name="connsiteY3" fmla="*/ 32529 h 327169"/>
              <a:gd name="connsiteX4" fmla="*/ 7636175 w 7766446"/>
              <a:gd name="connsiteY4" fmla="*/ 271289 h 327169"/>
              <a:gd name="connsiteX5" fmla="*/ 7766446 w 7766446"/>
              <a:gd name="connsiteY5" fmla="*/ 327169 h 327169"/>
              <a:gd name="connsiteX6" fmla="*/ 0 w 7766446"/>
              <a:gd name="connsiteY6" fmla="*/ 327169 h 327169"/>
              <a:gd name="connsiteX7" fmla="*/ 32753 w 7766446"/>
              <a:gd name="connsiteY7" fmla="*/ 318531 h 327169"/>
              <a:gd name="connsiteX8" fmla="*/ 2045635 w 7766446"/>
              <a:gd name="connsiteY8" fmla="*/ 12209 h 327169"/>
              <a:gd name="connsiteX9" fmla="*/ 2552410 w 7766446"/>
              <a:gd name="connsiteY9" fmla="*/ 217 h 32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66446" h="327169">
                <a:moveTo>
                  <a:pt x="2552410" y="217"/>
                </a:moveTo>
                <a:cubicBezTo>
                  <a:pt x="3360905" y="5178"/>
                  <a:pt x="4402755" y="93489"/>
                  <a:pt x="4402755" y="93489"/>
                </a:cubicBezTo>
                <a:cubicBezTo>
                  <a:pt x="5025902" y="115502"/>
                  <a:pt x="5374728" y="154449"/>
                  <a:pt x="5784515" y="144289"/>
                </a:cubicBezTo>
                <a:cubicBezTo>
                  <a:pt x="6194302" y="134129"/>
                  <a:pt x="6456768" y="-43671"/>
                  <a:pt x="6861475" y="32529"/>
                </a:cubicBezTo>
                <a:cubicBezTo>
                  <a:pt x="7063828" y="70629"/>
                  <a:pt x="7366512" y="163339"/>
                  <a:pt x="7636175" y="271289"/>
                </a:cubicBezTo>
                <a:lnTo>
                  <a:pt x="7766446" y="327169"/>
                </a:lnTo>
                <a:lnTo>
                  <a:pt x="0" y="327169"/>
                </a:lnTo>
                <a:lnTo>
                  <a:pt x="32753" y="318531"/>
                </a:lnTo>
                <a:cubicBezTo>
                  <a:pt x="557413" y="186940"/>
                  <a:pt x="1412752" y="54860"/>
                  <a:pt x="2045635" y="12209"/>
                </a:cubicBezTo>
                <a:cubicBezTo>
                  <a:pt x="2191685" y="2367"/>
                  <a:pt x="2365834" y="-927"/>
                  <a:pt x="2552410" y="217"/>
                </a:cubicBezTo>
                <a:close/>
              </a:path>
            </a:pathLst>
          </a:custGeom>
          <a:solidFill>
            <a:srgbClr val="D4B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78" y="2665557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1590" y="3444238"/>
            <a:ext cx="1357447" cy="0"/>
          </a:xfrm>
          <a:prstGeom prst="line">
            <a:avLst/>
          </a:prstGeom>
          <a:ln w="28575">
            <a:solidFill>
              <a:srgbClr val="2E3F55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2000410" y="2665557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0832375" y="3444238"/>
            <a:ext cx="1357447" cy="0"/>
          </a:xfrm>
          <a:prstGeom prst="line">
            <a:avLst/>
          </a:prstGeom>
          <a:ln w="28575">
            <a:solidFill>
              <a:srgbClr val="2E3F55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431177" y="627017"/>
            <a:ext cx="5207726" cy="4943937"/>
            <a:chOff x="3431177" y="627017"/>
            <a:chExt cx="5207726" cy="4943937"/>
          </a:xfrm>
        </p:grpSpPr>
        <p:sp>
          <p:nvSpPr>
            <p:cNvPr id="17" name="椭圆 16"/>
            <p:cNvSpPr/>
            <p:nvPr/>
          </p:nvSpPr>
          <p:spPr>
            <a:xfrm>
              <a:off x="4007031" y="1287045"/>
              <a:ext cx="4177938" cy="4283909"/>
            </a:xfrm>
            <a:prstGeom prst="ellipse">
              <a:avLst/>
            </a:prstGeom>
            <a:noFill/>
            <a:ln w="38100">
              <a:gradFill>
                <a:gsLst>
                  <a:gs pos="100000">
                    <a:srgbClr val="AE6339"/>
                  </a:gs>
                  <a:gs pos="65000">
                    <a:srgbClr val="EFE6D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" name="矩形 17"/>
            <p:cNvSpPr/>
            <p:nvPr/>
          </p:nvSpPr>
          <p:spPr>
            <a:xfrm>
              <a:off x="3431177" y="627017"/>
              <a:ext cx="5207726" cy="28019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489269" y="1775320"/>
              <a:ext cx="3213463" cy="3307361"/>
              <a:chOff x="4489269" y="1775320"/>
              <a:chExt cx="3213463" cy="3307361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489269" y="1775320"/>
                <a:ext cx="3213463" cy="3307361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Circle">
                  <a:avLst/>
                </a:prstTxWarp>
                <a:spAutoFit/>
              </a:bodyPr>
              <a:lstStyle/>
              <a:p>
                <a:r>
                  <a:rPr lang="en-US" altLang="zh-CN" sz="4000" b="1" dirty="0" smtClean="0">
                    <a:solidFill>
                      <a:srgbClr val="AE633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PRESENTATION </a:t>
                </a:r>
                <a:endParaRPr lang="zh-CN" altLang="en-US" sz="4000" b="1" dirty="0">
                  <a:solidFill>
                    <a:srgbClr val="AE63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4693919" y="2859613"/>
                <a:ext cx="2804161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AE633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02</a:t>
                </a:r>
              </a:p>
              <a:p>
                <a:pPr algn="ctr"/>
                <a:r>
                  <a:rPr lang="zh-CN" altLang="en-US" sz="3600" b="1" dirty="0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rPr>
                  <a:t>现实</a:t>
                </a:r>
                <a:r>
                  <a:rPr lang="zh-CN" altLang="en-US" sz="3600" b="1" dirty="0" smtClean="0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rPr>
                  <a:t>需求</a:t>
                </a:r>
                <a:endParaRPr lang="zh-CN" altLang="en-US" sz="3600" b="1" dirty="0">
                  <a:solidFill>
                    <a:srgbClr val="AE6339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 rot="5400000">
            <a:off x="6001293" y="5999852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5400000">
            <a:off x="5940334" y="-677622"/>
            <a:ext cx="189412" cy="1526884"/>
          </a:xfrm>
          <a:prstGeom prst="rect">
            <a:avLst/>
          </a:pr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24942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51349" y="1286669"/>
            <a:ext cx="12953818" cy="3691421"/>
            <a:chOff x="673100" y="1230224"/>
            <a:chExt cx="12953818" cy="3691421"/>
          </a:xfrm>
          <a:solidFill>
            <a:srgbClr val="D0A793"/>
          </a:solidFill>
        </p:grpSpPr>
        <p:sp>
          <p:nvSpPr>
            <p:cNvPr id="26" name="iSḷîďè"/>
            <p:cNvSpPr/>
            <p:nvPr/>
          </p:nvSpPr>
          <p:spPr bwMode="auto">
            <a:xfrm>
              <a:off x="4510936" y="2355451"/>
              <a:ext cx="204033" cy="2566194"/>
            </a:xfrm>
            <a:custGeom>
              <a:avLst/>
              <a:gdLst>
                <a:gd name="T0" fmla="*/ 738981 w 21558"/>
                <a:gd name="T1" fmla="*/ 2573452 h 21569"/>
                <a:gd name="T2" fmla="*/ 738981 w 21558"/>
                <a:gd name="T3" fmla="*/ 2573452 h 21569"/>
                <a:gd name="T4" fmla="*/ 738981 w 21558"/>
                <a:gd name="T5" fmla="*/ 2573452 h 21569"/>
                <a:gd name="T6" fmla="*/ 738981 w 21558"/>
                <a:gd name="T7" fmla="*/ 2573452 h 215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58" h="21569">
                  <a:moveTo>
                    <a:pt x="21558" y="21569"/>
                  </a:moveTo>
                  <a:lnTo>
                    <a:pt x="3536" y="21569"/>
                  </a:lnTo>
                  <a:cubicBezTo>
                    <a:pt x="2589" y="21532"/>
                    <a:pt x="1717" y="21401"/>
                    <a:pt x="1072" y="21197"/>
                  </a:cubicBezTo>
                  <a:cubicBezTo>
                    <a:pt x="342" y="20967"/>
                    <a:pt x="-42" y="20663"/>
                    <a:pt x="4" y="20351"/>
                  </a:cubicBezTo>
                  <a:lnTo>
                    <a:pt x="4" y="1151"/>
                  </a:lnTo>
                  <a:cubicBezTo>
                    <a:pt x="19" y="832"/>
                    <a:pt x="488" y="528"/>
                    <a:pt x="1303" y="311"/>
                  </a:cubicBezTo>
                  <a:cubicBezTo>
                    <a:pt x="2169" y="80"/>
                    <a:pt x="3340" y="-31"/>
                    <a:pt x="4513" y="7"/>
                  </a:cubicBezTo>
                  <a:lnTo>
                    <a:pt x="21480" y="7"/>
                  </a:lnTo>
                </a:path>
              </a:pathLst>
            </a:custGeom>
            <a:noFill/>
            <a:ln w="19050" cap="flat" cmpd="sng">
              <a:solidFill>
                <a:srgbClr val="D0A793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ïṡľiḑè"/>
            <p:cNvSpPr/>
            <p:nvPr/>
          </p:nvSpPr>
          <p:spPr bwMode="auto">
            <a:xfrm flipV="1">
              <a:off x="4263231" y="3635021"/>
              <a:ext cx="247705" cy="3527"/>
            </a:xfrm>
            <a:prstGeom prst="line">
              <a:avLst/>
            </a:prstGeom>
            <a:noFill/>
            <a:ln w="19050" cap="flat" cmpd="sng">
              <a:solidFill>
                <a:srgbClr val="D0A7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iṩľidê"/>
            <p:cNvSpPr/>
            <p:nvPr/>
          </p:nvSpPr>
          <p:spPr bwMode="auto">
            <a:xfrm>
              <a:off x="673100" y="3211908"/>
              <a:ext cx="3590131" cy="85328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îśļíḋè"/>
            <p:cNvSpPr/>
            <p:nvPr/>
          </p:nvSpPr>
          <p:spPr bwMode="auto">
            <a:xfrm flipV="1">
              <a:off x="5940408" y="2355450"/>
              <a:ext cx="686298" cy="19423"/>
            </a:xfrm>
            <a:prstGeom prst="line">
              <a:avLst/>
            </a:prstGeom>
            <a:noFill/>
            <a:ln w="19050" cap="flat" cmpd="sng">
              <a:solidFill>
                <a:srgbClr val="D0A79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iṥľiḍe"/>
            <p:cNvSpPr/>
            <p:nvPr/>
          </p:nvSpPr>
          <p:spPr bwMode="auto">
            <a:xfrm>
              <a:off x="6456154" y="1517134"/>
              <a:ext cx="146306" cy="1515713"/>
            </a:xfrm>
            <a:custGeom>
              <a:avLst/>
              <a:gdLst>
                <a:gd name="T0" fmla="*/ 738981 w 21558"/>
                <a:gd name="T1" fmla="*/ 1189139 h 21534"/>
                <a:gd name="T2" fmla="*/ 738981 w 21558"/>
                <a:gd name="T3" fmla="*/ 1189139 h 21534"/>
                <a:gd name="T4" fmla="*/ 738981 w 21558"/>
                <a:gd name="T5" fmla="*/ 1189139 h 21534"/>
                <a:gd name="T6" fmla="*/ 738981 w 21558"/>
                <a:gd name="T7" fmla="*/ 1189139 h 2153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58" h="21534">
                  <a:moveTo>
                    <a:pt x="21558" y="21534"/>
                  </a:moveTo>
                  <a:lnTo>
                    <a:pt x="3536" y="21534"/>
                  </a:lnTo>
                  <a:cubicBezTo>
                    <a:pt x="2589" y="21454"/>
                    <a:pt x="1717" y="21169"/>
                    <a:pt x="1072" y="20728"/>
                  </a:cubicBezTo>
                  <a:cubicBezTo>
                    <a:pt x="342" y="20229"/>
                    <a:pt x="-42" y="19569"/>
                    <a:pt x="4" y="18893"/>
                  </a:cubicBezTo>
                  <a:lnTo>
                    <a:pt x="4" y="2497"/>
                  </a:lnTo>
                  <a:cubicBezTo>
                    <a:pt x="19" y="1804"/>
                    <a:pt x="488" y="1145"/>
                    <a:pt x="1303" y="675"/>
                  </a:cubicBezTo>
                  <a:cubicBezTo>
                    <a:pt x="2169" y="174"/>
                    <a:pt x="3340" y="-66"/>
                    <a:pt x="4513" y="16"/>
                  </a:cubicBezTo>
                  <a:lnTo>
                    <a:pt x="21480" y="16"/>
                  </a:lnTo>
                </a:path>
              </a:pathLst>
            </a:custGeom>
            <a:noFill/>
            <a:ln w="19050" cap="flat" cmpd="sng">
              <a:solidFill>
                <a:srgbClr val="D0A793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îşľiḓè"/>
            <p:cNvSpPr/>
            <p:nvPr/>
          </p:nvSpPr>
          <p:spPr bwMode="auto">
            <a:xfrm>
              <a:off x="6602460" y="1230224"/>
              <a:ext cx="5083025" cy="432011"/>
            </a:xfrm>
            <a:prstGeom prst="roundRect">
              <a:avLst>
                <a:gd name="adj" fmla="val 11403"/>
              </a:avLst>
            </a:prstGeom>
            <a:noFill/>
            <a:ln>
              <a:solidFill>
                <a:srgbClr val="D0A793"/>
              </a:solidFill>
            </a:ln>
            <a:effectLst/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endParaRPr lang="en-US" altLang="zh-CN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îS1îḑè"/>
            <p:cNvSpPr/>
            <p:nvPr/>
          </p:nvSpPr>
          <p:spPr bwMode="auto">
            <a:xfrm>
              <a:off x="6601544" y="2048479"/>
              <a:ext cx="5083941" cy="559663"/>
            </a:xfrm>
            <a:prstGeom prst="roundRect">
              <a:avLst>
                <a:gd name="adj" fmla="val 11403"/>
              </a:avLst>
            </a:prstGeom>
            <a:noFill/>
            <a:ln>
              <a:solidFill>
                <a:srgbClr val="D0A793"/>
              </a:solidFill>
            </a:ln>
            <a:effectLst/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endParaRPr lang="en-US" altLang="zh-CN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iṧḻidê"/>
            <p:cNvSpPr/>
            <p:nvPr/>
          </p:nvSpPr>
          <p:spPr bwMode="auto">
            <a:xfrm>
              <a:off x="6602460" y="2931131"/>
              <a:ext cx="5083025" cy="432011"/>
            </a:xfrm>
            <a:prstGeom prst="roundRect">
              <a:avLst>
                <a:gd name="adj" fmla="val 11403"/>
              </a:avLst>
            </a:prstGeom>
            <a:noFill/>
            <a:ln>
              <a:solidFill>
                <a:srgbClr val="D0A793"/>
              </a:solidFill>
            </a:ln>
            <a:effectLst/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endParaRPr lang="en-US" altLang="zh-CN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iṧļíḍe"/>
            <p:cNvSpPr/>
            <p:nvPr/>
          </p:nvSpPr>
          <p:spPr>
            <a:xfrm>
              <a:off x="6748324" y="1328416"/>
              <a:ext cx="240670" cy="235626"/>
            </a:xfrm>
            <a:custGeom>
              <a:avLst/>
              <a:gdLst>
                <a:gd name="connsiteX0" fmla="*/ 163903 w 607933"/>
                <a:gd name="connsiteY0" fmla="*/ 369028 h 595191"/>
                <a:gd name="connsiteX1" fmla="*/ 195691 w 607933"/>
                <a:gd name="connsiteY1" fmla="*/ 416642 h 595191"/>
                <a:gd name="connsiteX2" fmla="*/ 52648 w 607933"/>
                <a:gd name="connsiteY2" fmla="*/ 476158 h 595191"/>
                <a:gd name="connsiteX3" fmla="*/ 303967 w 607933"/>
                <a:gd name="connsiteY3" fmla="*/ 542618 h 595191"/>
                <a:gd name="connsiteX4" fmla="*/ 555285 w 607933"/>
                <a:gd name="connsiteY4" fmla="*/ 476158 h 595191"/>
                <a:gd name="connsiteX5" fmla="*/ 413235 w 607933"/>
                <a:gd name="connsiteY5" fmla="*/ 416642 h 595191"/>
                <a:gd name="connsiteX6" fmla="*/ 444029 w 607933"/>
                <a:gd name="connsiteY6" fmla="*/ 369028 h 595191"/>
                <a:gd name="connsiteX7" fmla="*/ 607933 w 607933"/>
                <a:gd name="connsiteY7" fmla="*/ 476158 h 595191"/>
                <a:gd name="connsiteX8" fmla="*/ 303967 w 607933"/>
                <a:gd name="connsiteY8" fmla="*/ 595191 h 595191"/>
                <a:gd name="connsiteX9" fmla="*/ 0 w 607933"/>
                <a:gd name="connsiteY9" fmla="*/ 476158 h 595191"/>
                <a:gd name="connsiteX10" fmla="*/ 163903 w 607933"/>
                <a:gd name="connsiteY10" fmla="*/ 369028 h 595191"/>
                <a:gd name="connsiteX11" fmla="*/ 303967 w 607933"/>
                <a:gd name="connsiteY11" fmla="*/ 100209 h 595191"/>
                <a:gd name="connsiteX12" fmla="*/ 230453 w 607933"/>
                <a:gd name="connsiteY12" fmla="*/ 174622 h 595191"/>
                <a:gd name="connsiteX13" fmla="*/ 303967 w 607933"/>
                <a:gd name="connsiteY13" fmla="*/ 248042 h 595191"/>
                <a:gd name="connsiteX14" fmla="*/ 378475 w 607933"/>
                <a:gd name="connsiteY14" fmla="*/ 174622 h 595191"/>
                <a:gd name="connsiteX15" fmla="*/ 303967 w 607933"/>
                <a:gd name="connsiteY15" fmla="*/ 100209 h 595191"/>
                <a:gd name="connsiteX16" fmla="*/ 303967 w 607933"/>
                <a:gd name="connsiteY16" fmla="*/ 0 h 595191"/>
                <a:gd name="connsiteX17" fmla="*/ 481792 w 607933"/>
                <a:gd name="connsiteY17" fmla="*/ 177598 h 595191"/>
                <a:gd name="connsiteX18" fmla="*/ 338737 w 607933"/>
                <a:gd name="connsiteY18" fmla="*/ 453420 h 595191"/>
                <a:gd name="connsiteX19" fmla="*/ 303967 w 607933"/>
                <a:gd name="connsiteY19" fmla="*/ 471279 h 595191"/>
                <a:gd name="connsiteX20" fmla="*/ 269197 w 607933"/>
                <a:gd name="connsiteY20" fmla="*/ 453420 h 595191"/>
                <a:gd name="connsiteX21" fmla="*/ 126142 w 607933"/>
                <a:gd name="connsiteY21" fmla="*/ 177598 h 595191"/>
                <a:gd name="connsiteX22" fmla="*/ 303967 w 607933"/>
                <a:gd name="connsiteY22" fmla="*/ 0 h 59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7933" h="595191">
                  <a:moveTo>
                    <a:pt x="163903" y="369028"/>
                  </a:moveTo>
                  <a:cubicBezTo>
                    <a:pt x="173837" y="383907"/>
                    <a:pt x="183771" y="399778"/>
                    <a:pt x="195691" y="416642"/>
                  </a:cubicBezTo>
                  <a:cubicBezTo>
                    <a:pt x="101322" y="430529"/>
                    <a:pt x="52648" y="461279"/>
                    <a:pt x="52648" y="476158"/>
                  </a:cubicBezTo>
                  <a:cubicBezTo>
                    <a:pt x="52648" y="495997"/>
                    <a:pt x="138076" y="542618"/>
                    <a:pt x="303967" y="542618"/>
                  </a:cubicBezTo>
                  <a:cubicBezTo>
                    <a:pt x="469857" y="542618"/>
                    <a:pt x="555285" y="495997"/>
                    <a:pt x="555285" y="476158"/>
                  </a:cubicBezTo>
                  <a:cubicBezTo>
                    <a:pt x="555285" y="461279"/>
                    <a:pt x="507604" y="430529"/>
                    <a:pt x="413235" y="416642"/>
                  </a:cubicBezTo>
                  <a:cubicBezTo>
                    <a:pt x="424162" y="399778"/>
                    <a:pt x="434096" y="383907"/>
                    <a:pt x="444029" y="369028"/>
                  </a:cubicBezTo>
                  <a:cubicBezTo>
                    <a:pt x="537405" y="385891"/>
                    <a:pt x="607933" y="422593"/>
                    <a:pt x="607933" y="476158"/>
                  </a:cubicBezTo>
                  <a:cubicBezTo>
                    <a:pt x="607933" y="554522"/>
                    <a:pt x="454956" y="595191"/>
                    <a:pt x="303967" y="595191"/>
                  </a:cubicBezTo>
                  <a:cubicBezTo>
                    <a:pt x="152977" y="595191"/>
                    <a:pt x="0" y="554522"/>
                    <a:pt x="0" y="476158"/>
                  </a:cubicBezTo>
                  <a:cubicBezTo>
                    <a:pt x="0" y="422593"/>
                    <a:pt x="71522" y="385891"/>
                    <a:pt x="163903" y="369028"/>
                  </a:cubicBezTo>
                  <a:close/>
                  <a:moveTo>
                    <a:pt x="303967" y="100209"/>
                  </a:moveTo>
                  <a:cubicBezTo>
                    <a:pt x="263236" y="100209"/>
                    <a:pt x="230453" y="133943"/>
                    <a:pt x="230453" y="174622"/>
                  </a:cubicBezTo>
                  <a:cubicBezTo>
                    <a:pt x="230453" y="215300"/>
                    <a:pt x="263236" y="248042"/>
                    <a:pt x="303967" y="248042"/>
                  </a:cubicBezTo>
                  <a:cubicBezTo>
                    <a:pt x="344698" y="248042"/>
                    <a:pt x="378475" y="215300"/>
                    <a:pt x="378475" y="174622"/>
                  </a:cubicBezTo>
                  <a:cubicBezTo>
                    <a:pt x="378475" y="133943"/>
                    <a:pt x="344698" y="100209"/>
                    <a:pt x="303967" y="100209"/>
                  </a:cubicBezTo>
                  <a:close/>
                  <a:moveTo>
                    <a:pt x="303967" y="0"/>
                  </a:moveTo>
                  <a:cubicBezTo>
                    <a:pt x="402317" y="0"/>
                    <a:pt x="481792" y="79374"/>
                    <a:pt x="481792" y="177598"/>
                  </a:cubicBezTo>
                  <a:cubicBezTo>
                    <a:pt x="481792" y="248042"/>
                    <a:pt x="390396" y="382976"/>
                    <a:pt x="338737" y="453420"/>
                  </a:cubicBezTo>
                  <a:cubicBezTo>
                    <a:pt x="330790" y="464334"/>
                    <a:pt x="317875" y="471279"/>
                    <a:pt x="303967" y="471279"/>
                  </a:cubicBezTo>
                  <a:cubicBezTo>
                    <a:pt x="290059" y="471279"/>
                    <a:pt x="277144" y="464334"/>
                    <a:pt x="269197" y="453420"/>
                  </a:cubicBezTo>
                  <a:cubicBezTo>
                    <a:pt x="217538" y="382976"/>
                    <a:pt x="126142" y="248042"/>
                    <a:pt x="126142" y="177598"/>
                  </a:cubicBezTo>
                  <a:cubicBezTo>
                    <a:pt x="126142" y="79374"/>
                    <a:pt x="205617" y="0"/>
                    <a:pt x="303967" y="0"/>
                  </a:cubicBezTo>
                  <a:close/>
                </a:path>
              </a:pathLst>
            </a:custGeom>
            <a:grpFill/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íṥľíďé"/>
            <p:cNvSpPr/>
            <p:nvPr/>
          </p:nvSpPr>
          <p:spPr>
            <a:xfrm>
              <a:off x="6787802" y="2200286"/>
              <a:ext cx="240670" cy="235626"/>
            </a:xfrm>
            <a:custGeom>
              <a:avLst/>
              <a:gdLst>
                <a:gd name="connsiteX0" fmla="*/ 163903 w 607933"/>
                <a:gd name="connsiteY0" fmla="*/ 369028 h 595191"/>
                <a:gd name="connsiteX1" fmla="*/ 195691 w 607933"/>
                <a:gd name="connsiteY1" fmla="*/ 416642 h 595191"/>
                <a:gd name="connsiteX2" fmla="*/ 52648 w 607933"/>
                <a:gd name="connsiteY2" fmla="*/ 476158 h 595191"/>
                <a:gd name="connsiteX3" fmla="*/ 303967 w 607933"/>
                <a:gd name="connsiteY3" fmla="*/ 542618 h 595191"/>
                <a:gd name="connsiteX4" fmla="*/ 555285 w 607933"/>
                <a:gd name="connsiteY4" fmla="*/ 476158 h 595191"/>
                <a:gd name="connsiteX5" fmla="*/ 413235 w 607933"/>
                <a:gd name="connsiteY5" fmla="*/ 416642 h 595191"/>
                <a:gd name="connsiteX6" fmla="*/ 444029 w 607933"/>
                <a:gd name="connsiteY6" fmla="*/ 369028 h 595191"/>
                <a:gd name="connsiteX7" fmla="*/ 607933 w 607933"/>
                <a:gd name="connsiteY7" fmla="*/ 476158 h 595191"/>
                <a:gd name="connsiteX8" fmla="*/ 303967 w 607933"/>
                <a:gd name="connsiteY8" fmla="*/ 595191 h 595191"/>
                <a:gd name="connsiteX9" fmla="*/ 0 w 607933"/>
                <a:gd name="connsiteY9" fmla="*/ 476158 h 595191"/>
                <a:gd name="connsiteX10" fmla="*/ 163903 w 607933"/>
                <a:gd name="connsiteY10" fmla="*/ 369028 h 595191"/>
                <a:gd name="connsiteX11" fmla="*/ 303967 w 607933"/>
                <a:gd name="connsiteY11" fmla="*/ 100209 h 595191"/>
                <a:gd name="connsiteX12" fmla="*/ 230453 w 607933"/>
                <a:gd name="connsiteY12" fmla="*/ 174622 h 595191"/>
                <a:gd name="connsiteX13" fmla="*/ 303967 w 607933"/>
                <a:gd name="connsiteY13" fmla="*/ 248042 h 595191"/>
                <a:gd name="connsiteX14" fmla="*/ 378475 w 607933"/>
                <a:gd name="connsiteY14" fmla="*/ 174622 h 595191"/>
                <a:gd name="connsiteX15" fmla="*/ 303967 w 607933"/>
                <a:gd name="connsiteY15" fmla="*/ 100209 h 595191"/>
                <a:gd name="connsiteX16" fmla="*/ 303967 w 607933"/>
                <a:gd name="connsiteY16" fmla="*/ 0 h 595191"/>
                <a:gd name="connsiteX17" fmla="*/ 481792 w 607933"/>
                <a:gd name="connsiteY17" fmla="*/ 177598 h 595191"/>
                <a:gd name="connsiteX18" fmla="*/ 338737 w 607933"/>
                <a:gd name="connsiteY18" fmla="*/ 453420 h 595191"/>
                <a:gd name="connsiteX19" fmla="*/ 303967 w 607933"/>
                <a:gd name="connsiteY19" fmla="*/ 471279 h 595191"/>
                <a:gd name="connsiteX20" fmla="*/ 269197 w 607933"/>
                <a:gd name="connsiteY20" fmla="*/ 453420 h 595191"/>
                <a:gd name="connsiteX21" fmla="*/ 126142 w 607933"/>
                <a:gd name="connsiteY21" fmla="*/ 177598 h 595191"/>
                <a:gd name="connsiteX22" fmla="*/ 303967 w 607933"/>
                <a:gd name="connsiteY22" fmla="*/ 0 h 59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7933" h="595191">
                  <a:moveTo>
                    <a:pt x="163903" y="369028"/>
                  </a:moveTo>
                  <a:cubicBezTo>
                    <a:pt x="173837" y="383907"/>
                    <a:pt x="183771" y="399778"/>
                    <a:pt x="195691" y="416642"/>
                  </a:cubicBezTo>
                  <a:cubicBezTo>
                    <a:pt x="101322" y="430529"/>
                    <a:pt x="52648" y="461279"/>
                    <a:pt x="52648" y="476158"/>
                  </a:cubicBezTo>
                  <a:cubicBezTo>
                    <a:pt x="52648" y="495997"/>
                    <a:pt x="138076" y="542618"/>
                    <a:pt x="303967" y="542618"/>
                  </a:cubicBezTo>
                  <a:cubicBezTo>
                    <a:pt x="469857" y="542618"/>
                    <a:pt x="555285" y="495997"/>
                    <a:pt x="555285" y="476158"/>
                  </a:cubicBezTo>
                  <a:cubicBezTo>
                    <a:pt x="555285" y="461279"/>
                    <a:pt x="507604" y="430529"/>
                    <a:pt x="413235" y="416642"/>
                  </a:cubicBezTo>
                  <a:cubicBezTo>
                    <a:pt x="424162" y="399778"/>
                    <a:pt x="434096" y="383907"/>
                    <a:pt x="444029" y="369028"/>
                  </a:cubicBezTo>
                  <a:cubicBezTo>
                    <a:pt x="537405" y="385891"/>
                    <a:pt x="607933" y="422593"/>
                    <a:pt x="607933" y="476158"/>
                  </a:cubicBezTo>
                  <a:cubicBezTo>
                    <a:pt x="607933" y="554522"/>
                    <a:pt x="454956" y="595191"/>
                    <a:pt x="303967" y="595191"/>
                  </a:cubicBezTo>
                  <a:cubicBezTo>
                    <a:pt x="152977" y="595191"/>
                    <a:pt x="0" y="554522"/>
                    <a:pt x="0" y="476158"/>
                  </a:cubicBezTo>
                  <a:cubicBezTo>
                    <a:pt x="0" y="422593"/>
                    <a:pt x="71522" y="385891"/>
                    <a:pt x="163903" y="369028"/>
                  </a:cubicBezTo>
                  <a:close/>
                  <a:moveTo>
                    <a:pt x="303967" y="100209"/>
                  </a:moveTo>
                  <a:cubicBezTo>
                    <a:pt x="263236" y="100209"/>
                    <a:pt x="230453" y="133943"/>
                    <a:pt x="230453" y="174622"/>
                  </a:cubicBezTo>
                  <a:cubicBezTo>
                    <a:pt x="230453" y="215300"/>
                    <a:pt x="263236" y="248042"/>
                    <a:pt x="303967" y="248042"/>
                  </a:cubicBezTo>
                  <a:cubicBezTo>
                    <a:pt x="344698" y="248042"/>
                    <a:pt x="378475" y="215300"/>
                    <a:pt x="378475" y="174622"/>
                  </a:cubicBezTo>
                  <a:cubicBezTo>
                    <a:pt x="378475" y="133943"/>
                    <a:pt x="344698" y="100209"/>
                    <a:pt x="303967" y="100209"/>
                  </a:cubicBezTo>
                  <a:close/>
                  <a:moveTo>
                    <a:pt x="303967" y="0"/>
                  </a:moveTo>
                  <a:cubicBezTo>
                    <a:pt x="402317" y="0"/>
                    <a:pt x="481792" y="79374"/>
                    <a:pt x="481792" y="177598"/>
                  </a:cubicBezTo>
                  <a:cubicBezTo>
                    <a:pt x="481792" y="248042"/>
                    <a:pt x="390396" y="382976"/>
                    <a:pt x="338737" y="453420"/>
                  </a:cubicBezTo>
                  <a:cubicBezTo>
                    <a:pt x="330790" y="464334"/>
                    <a:pt x="317875" y="471279"/>
                    <a:pt x="303967" y="471279"/>
                  </a:cubicBezTo>
                  <a:cubicBezTo>
                    <a:pt x="290059" y="471279"/>
                    <a:pt x="277144" y="464334"/>
                    <a:pt x="269197" y="453420"/>
                  </a:cubicBezTo>
                  <a:cubicBezTo>
                    <a:pt x="217538" y="382976"/>
                    <a:pt x="126142" y="248042"/>
                    <a:pt x="126142" y="177598"/>
                  </a:cubicBezTo>
                  <a:cubicBezTo>
                    <a:pt x="126142" y="79374"/>
                    <a:pt x="205617" y="0"/>
                    <a:pt x="303967" y="0"/>
                  </a:cubicBezTo>
                  <a:close/>
                </a:path>
              </a:pathLst>
            </a:custGeom>
            <a:grpFill/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íṧľîḍê"/>
            <p:cNvSpPr/>
            <p:nvPr/>
          </p:nvSpPr>
          <p:spPr>
            <a:xfrm>
              <a:off x="6748322" y="3029435"/>
              <a:ext cx="240670" cy="235626"/>
            </a:xfrm>
            <a:custGeom>
              <a:avLst/>
              <a:gdLst>
                <a:gd name="connsiteX0" fmla="*/ 163903 w 607933"/>
                <a:gd name="connsiteY0" fmla="*/ 369028 h 595191"/>
                <a:gd name="connsiteX1" fmla="*/ 195691 w 607933"/>
                <a:gd name="connsiteY1" fmla="*/ 416642 h 595191"/>
                <a:gd name="connsiteX2" fmla="*/ 52648 w 607933"/>
                <a:gd name="connsiteY2" fmla="*/ 476158 h 595191"/>
                <a:gd name="connsiteX3" fmla="*/ 303967 w 607933"/>
                <a:gd name="connsiteY3" fmla="*/ 542618 h 595191"/>
                <a:gd name="connsiteX4" fmla="*/ 555285 w 607933"/>
                <a:gd name="connsiteY4" fmla="*/ 476158 h 595191"/>
                <a:gd name="connsiteX5" fmla="*/ 413235 w 607933"/>
                <a:gd name="connsiteY5" fmla="*/ 416642 h 595191"/>
                <a:gd name="connsiteX6" fmla="*/ 444029 w 607933"/>
                <a:gd name="connsiteY6" fmla="*/ 369028 h 595191"/>
                <a:gd name="connsiteX7" fmla="*/ 607933 w 607933"/>
                <a:gd name="connsiteY7" fmla="*/ 476158 h 595191"/>
                <a:gd name="connsiteX8" fmla="*/ 303967 w 607933"/>
                <a:gd name="connsiteY8" fmla="*/ 595191 h 595191"/>
                <a:gd name="connsiteX9" fmla="*/ 0 w 607933"/>
                <a:gd name="connsiteY9" fmla="*/ 476158 h 595191"/>
                <a:gd name="connsiteX10" fmla="*/ 163903 w 607933"/>
                <a:gd name="connsiteY10" fmla="*/ 369028 h 595191"/>
                <a:gd name="connsiteX11" fmla="*/ 303967 w 607933"/>
                <a:gd name="connsiteY11" fmla="*/ 100209 h 595191"/>
                <a:gd name="connsiteX12" fmla="*/ 230453 w 607933"/>
                <a:gd name="connsiteY12" fmla="*/ 174622 h 595191"/>
                <a:gd name="connsiteX13" fmla="*/ 303967 w 607933"/>
                <a:gd name="connsiteY13" fmla="*/ 248042 h 595191"/>
                <a:gd name="connsiteX14" fmla="*/ 378475 w 607933"/>
                <a:gd name="connsiteY14" fmla="*/ 174622 h 595191"/>
                <a:gd name="connsiteX15" fmla="*/ 303967 w 607933"/>
                <a:gd name="connsiteY15" fmla="*/ 100209 h 595191"/>
                <a:gd name="connsiteX16" fmla="*/ 303967 w 607933"/>
                <a:gd name="connsiteY16" fmla="*/ 0 h 595191"/>
                <a:gd name="connsiteX17" fmla="*/ 481792 w 607933"/>
                <a:gd name="connsiteY17" fmla="*/ 177598 h 595191"/>
                <a:gd name="connsiteX18" fmla="*/ 338737 w 607933"/>
                <a:gd name="connsiteY18" fmla="*/ 453420 h 595191"/>
                <a:gd name="connsiteX19" fmla="*/ 303967 w 607933"/>
                <a:gd name="connsiteY19" fmla="*/ 471279 h 595191"/>
                <a:gd name="connsiteX20" fmla="*/ 269197 w 607933"/>
                <a:gd name="connsiteY20" fmla="*/ 453420 h 595191"/>
                <a:gd name="connsiteX21" fmla="*/ 126142 w 607933"/>
                <a:gd name="connsiteY21" fmla="*/ 177598 h 595191"/>
                <a:gd name="connsiteX22" fmla="*/ 303967 w 607933"/>
                <a:gd name="connsiteY22" fmla="*/ 0 h 59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7933" h="595191">
                  <a:moveTo>
                    <a:pt x="163903" y="369028"/>
                  </a:moveTo>
                  <a:cubicBezTo>
                    <a:pt x="173837" y="383907"/>
                    <a:pt x="183771" y="399778"/>
                    <a:pt x="195691" y="416642"/>
                  </a:cubicBezTo>
                  <a:cubicBezTo>
                    <a:pt x="101322" y="430529"/>
                    <a:pt x="52648" y="461279"/>
                    <a:pt x="52648" y="476158"/>
                  </a:cubicBezTo>
                  <a:cubicBezTo>
                    <a:pt x="52648" y="495997"/>
                    <a:pt x="138076" y="542618"/>
                    <a:pt x="303967" y="542618"/>
                  </a:cubicBezTo>
                  <a:cubicBezTo>
                    <a:pt x="469857" y="542618"/>
                    <a:pt x="555285" y="495997"/>
                    <a:pt x="555285" y="476158"/>
                  </a:cubicBezTo>
                  <a:cubicBezTo>
                    <a:pt x="555285" y="461279"/>
                    <a:pt x="507604" y="430529"/>
                    <a:pt x="413235" y="416642"/>
                  </a:cubicBezTo>
                  <a:cubicBezTo>
                    <a:pt x="424162" y="399778"/>
                    <a:pt x="434096" y="383907"/>
                    <a:pt x="444029" y="369028"/>
                  </a:cubicBezTo>
                  <a:cubicBezTo>
                    <a:pt x="537405" y="385891"/>
                    <a:pt x="607933" y="422593"/>
                    <a:pt x="607933" y="476158"/>
                  </a:cubicBezTo>
                  <a:cubicBezTo>
                    <a:pt x="607933" y="554522"/>
                    <a:pt x="454956" y="595191"/>
                    <a:pt x="303967" y="595191"/>
                  </a:cubicBezTo>
                  <a:cubicBezTo>
                    <a:pt x="152977" y="595191"/>
                    <a:pt x="0" y="554522"/>
                    <a:pt x="0" y="476158"/>
                  </a:cubicBezTo>
                  <a:cubicBezTo>
                    <a:pt x="0" y="422593"/>
                    <a:pt x="71522" y="385891"/>
                    <a:pt x="163903" y="369028"/>
                  </a:cubicBezTo>
                  <a:close/>
                  <a:moveTo>
                    <a:pt x="303967" y="100209"/>
                  </a:moveTo>
                  <a:cubicBezTo>
                    <a:pt x="263236" y="100209"/>
                    <a:pt x="230453" y="133943"/>
                    <a:pt x="230453" y="174622"/>
                  </a:cubicBezTo>
                  <a:cubicBezTo>
                    <a:pt x="230453" y="215300"/>
                    <a:pt x="263236" y="248042"/>
                    <a:pt x="303967" y="248042"/>
                  </a:cubicBezTo>
                  <a:cubicBezTo>
                    <a:pt x="344698" y="248042"/>
                    <a:pt x="378475" y="215300"/>
                    <a:pt x="378475" y="174622"/>
                  </a:cubicBezTo>
                  <a:cubicBezTo>
                    <a:pt x="378475" y="133943"/>
                    <a:pt x="344698" y="100209"/>
                    <a:pt x="303967" y="100209"/>
                  </a:cubicBezTo>
                  <a:close/>
                  <a:moveTo>
                    <a:pt x="303967" y="0"/>
                  </a:moveTo>
                  <a:cubicBezTo>
                    <a:pt x="402317" y="0"/>
                    <a:pt x="481792" y="79374"/>
                    <a:pt x="481792" y="177598"/>
                  </a:cubicBezTo>
                  <a:cubicBezTo>
                    <a:pt x="481792" y="248042"/>
                    <a:pt x="390396" y="382976"/>
                    <a:pt x="338737" y="453420"/>
                  </a:cubicBezTo>
                  <a:cubicBezTo>
                    <a:pt x="330790" y="464334"/>
                    <a:pt x="317875" y="471279"/>
                    <a:pt x="303967" y="471279"/>
                  </a:cubicBezTo>
                  <a:cubicBezTo>
                    <a:pt x="290059" y="471279"/>
                    <a:pt x="277144" y="464334"/>
                    <a:pt x="269197" y="453420"/>
                  </a:cubicBezTo>
                  <a:cubicBezTo>
                    <a:pt x="217538" y="382976"/>
                    <a:pt x="126142" y="248042"/>
                    <a:pt x="126142" y="177598"/>
                  </a:cubicBezTo>
                  <a:cubicBezTo>
                    <a:pt x="126142" y="79374"/>
                    <a:pt x="205617" y="0"/>
                    <a:pt x="303967" y="0"/>
                  </a:cubicBezTo>
                  <a:close/>
                </a:path>
              </a:pathLst>
            </a:custGeom>
            <a:grpFill/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íşlïḋè"/>
            <p:cNvSpPr/>
            <p:nvPr/>
          </p:nvSpPr>
          <p:spPr>
            <a:xfrm>
              <a:off x="882993" y="3404195"/>
              <a:ext cx="446672" cy="468708"/>
            </a:xfrm>
            <a:custGeom>
              <a:avLst/>
              <a:gdLst>
                <a:gd name="connsiteX0" fmla="*/ 187361 w 577119"/>
                <a:gd name="connsiteY0" fmla="*/ 338996 h 605592"/>
                <a:gd name="connsiteX1" fmla="*/ 241860 w 577119"/>
                <a:gd name="connsiteY1" fmla="*/ 510949 h 605592"/>
                <a:gd name="connsiteX2" fmla="*/ 249288 w 577119"/>
                <a:gd name="connsiteY2" fmla="*/ 534308 h 605592"/>
                <a:gd name="connsiteX3" fmla="*/ 273706 w 577119"/>
                <a:gd name="connsiteY3" fmla="*/ 465342 h 605592"/>
                <a:gd name="connsiteX4" fmla="*/ 288375 w 577119"/>
                <a:gd name="connsiteY4" fmla="*/ 383490 h 605592"/>
                <a:gd name="connsiteX5" fmla="*/ 288561 w 577119"/>
                <a:gd name="connsiteY5" fmla="*/ 383490 h 605592"/>
                <a:gd name="connsiteX6" fmla="*/ 288653 w 577119"/>
                <a:gd name="connsiteY6" fmla="*/ 383490 h 605592"/>
                <a:gd name="connsiteX7" fmla="*/ 288746 w 577119"/>
                <a:gd name="connsiteY7" fmla="*/ 383490 h 605592"/>
                <a:gd name="connsiteX8" fmla="*/ 288932 w 577119"/>
                <a:gd name="connsiteY8" fmla="*/ 383490 h 605592"/>
                <a:gd name="connsiteX9" fmla="*/ 303601 w 577119"/>
                <a:gd name="connsiteY9" fmla="*/ 465342 h 605592"/>
                <a:gd name="connsiteX10" fmla="*/ 328019 w 577119"/>
                <a:gd name="connsiteY10" fmla="*/ 534308 h 605592"/>
                <a:gd name="connsiteX11" fmla="*/ 335447 w 577119"/>
                <a:gd name="connsiteY11" fmla="*/ 510949 h 605592"/>
                <a:gd name="connsiteX12" fmla="*/ 389946 w 577119"/>
                <a:gd name="connsiteY12" fmla="*/ 338996 h 605592"/>
                <a:gd name="connsiteX13" fmla="*/ 502936 w 577119"/>
                <a:gd name="connsiteY13" fmla="*/ 393502 h 605592"/>
                <a:gd name="connsiteX14" fmla="*/ 577118 w 577119"/>
                <a:gd name="connsiteY14" fmla="*/ 569162 h 605592"/>
                <a:gd name="connsiteX15" fmla="*/ 540909 w 577119"/>
                <a:gd name="connsiteY15" fmla="*/ 605592 h 605592"/>
                <a:gd name="connsiteX16" fmla="*/ 288932 w 577119"/>
                <a:gd name="connsiteY16" fmla="*/ 605592 h 605592"/>
                <a:gd name="connsiteX17" fmla="*/ 288189 w 577119"/>
                <a:gd name="connsiteY17" fmla="*/ 605592 h 605592"/>
                <a:gd name="connsiteX18" fmla="*/ 36120 w 577119"/>
                <a:gd name="connsiteY18" fmla="*/ 605592 h 605592"/>
                <a:gd name="connsiteX19" fmla="*/ 4 w 577119"/>
                <a:gd name="connsiteY19" fmla="*/ 569162 h 605592"/>
                <a:gd name="connsiteX20" fmla="*/ 74371 w 577119"/>
                <a:gd name="connsiteY20" fmla="*/ 393502 h 605592"/>
                <a:gd name="connsiteX21" fmla="*/ 187361 w 577119"/>
                <a:gd name="connsiteY21" fmla="*/ 338996 h 605592"/>
                <a:gd name="connsiteX22" fmla="*/ 363241 w 577119"/>
                <a:gd name="connsiteY22" fmla="*/ 222951 h 605592"/>
                <a:gd name="connsiteX23" fmla="*/ 336963 w 577119"/>
                <a:gd name="connsiteY23" fmla="*/ 275978 h 605592"/>
                <a:gd name="connsiteX24" fmla="*/ 395556 w 577119"/>
                <a:gd name="connsiteY24" fmla="*/ 222951 h 605592"/>
                <a:gd name="connsiteX25" fmla="*/ 300842 w 577119"/>
                <a:gd name="connsiteY25" fmla="*/ 222951 h 605592"/>
                <a:gd name="connsiteX26" fmla="*/ 300842 w 577119"/>
                <a:gd name="connsiteY26" fmla="*/ 280798 h 605592"/>
                <a:gd name="connsiteX27" fmla="*/ 337334 w 577119"/>
                <a:gd name="connsiteY27" fmla="*/ 222951 h 605592"/>
                <a:gd name="connsiteX28" fmla="*/ 239928 w 577119"/>
                <a:gd name="connsiteY28" fmla="*/ 222951 h 605592"/>
                <a:gd name="connsiteX29" fmla="*/ 276328 w 577119"/>
                <a:gd name="connsiteY29" fmla="*/ 280613 h 605592"/>
                <a:gd name="connsiteX30" fmla="*/ 276328 w 577119"/>
                <a:gd name="connsiteY30" fmla="*/ 222951 h 605592"/>
                <a:gd name="connsiteX31" fmla="*/ 181614 w 577119"/>
                <a:gd name="connsiteY31" fmla="*/ 222951 h 605592"/>
                <a:gd name="connsiteX32" fmla="*/ 240114 w 577119"/>
                <a:gd name="connsiteY32" fmla="*/ 275885 h 605592"/>
                <a:gd name="connsiteX33" fmla="*/ 213928 w 577119"/>
                <a:gd name="connsiteY33" fmla="*/ 222951 h 605592"/>
                <a:gd name="connsiteX34" fmla="*/ 233056 w 577119"/>
                <a:gd name="connsiteY34" fmla="*/ 129321 h 605592"/>
                <a:gd name="connsiteX35" fmla="*/ 229899 w 577119"/>
                <a:gd name="connsiteY35" fmla="*/ 163899 h 605592"/>
                <a:gd name="connsiteX36" fmla="*/ 233242 w 577119"/>
                <a:gd name="connsiteY36" fmla="*/ 198478 h 605592"/>
                <a:gd name="connsiteX37" fmla="*/ 276328 w 577119"/>
                <a:gd name="connsiteY37" fmla="*/ 198478 h 605592"/>
                <a:gd name="connsiteX38" fmla="*/ 276328 w 577119"/>
                <a:gd name="connsiteY38" fmla="*/ 129321 h 605592"/>
                <a:gd name="connsiteX39" fmla="*/ 171307 w 577119"/>
                <a:gd name="connsiteY39" fmla="*/ 129321 h 605592"/>
                <a:gd name="connsiteX40" fmla="*/ 166200 w 577119"/>
                <a:gd name="connsiteY40" fmla="*/ 163899 h 605592"/>
                <a:gd name="connsiteX41" fmla="*/ 171307 w 577119"/>
                <a:gd name="connsiteY41" fmla="*/ 198478 h 605592"/>
                <a:gd name="connsiteX42" fmla="*/ 208078 w 577119"/>
                <a:gd name="connsiteY42" fmla="*/ 198478 h 605592"/>
                <a:gd name="connsiteX43" fmla="*/ 205200 w 577119"/>
                <a:gd name="connsiteY43" fmla="*/ 163899 h 605592"/>
                <a:gd name="connsiteX44" fmla="*/ 208078 w 577119"/>
                <a:gd name="connsiteY44" fmla="*/ 129321 h 605592"/>
                <a:gd name="connsiteX45" fmla="*/ 368999 w 577119"/>
                <a:gd name="connsiteY45" fmla="*/ 129136 h 605592"/>
                <a:gd name="connsiteX46" fmla="*/ 371877 w 577119"/>
                <a:gd name="connsiteY46" fmla="*/ 163807 h 605592"/>
                <a:gd name="connsiteX47" fmla="*/ 368999 w 577119"/>
                <a:gd name="connsiteY47" fmla="*/ 198385 h 605592"/>
                <a:gd name="connsiteX48" fmla="*/ 405770 w 577119"/>
                <a:gd name="connsiteY48" fmla="*/ 198385 h 605592"/>
                <a:gd name="connsiteX49" fmla="*/ 410877 w 577119"/>
                <a:gd name="connsiteY49" fmla="*/ 163807 h 605592"/>
                <a:gd name="connsiteX50" fmla="*/ 405770 w 577119"/>
                <a:gd name="connsiteY50" fmla="*/ 129136 h 605592"/>
                <a:gd name="connsiteX51" fmla="*/ 300842 w 577119"/>
                <a:gd name="connsiteY51" fmla="*/ 129136 h 605592"/>
                <a:gd name="connsiteX52" fmla="*/ 300842 w 577119"/>
                <a:gd name="connsiteY52" fmla="*/ 198385 h 605592"/>
                <a:gd name="connsiteX53" fmla="*/ 344020 w 577119"/>
                <a:gd name="connsiteY53" fmla="*/ 198385 h 605592"/>
                <a:gd name="connsiteX54" fmla="*/ 347270 w 577119"/>
                <a:gd name="connsiteY54" fmla="*/ 163807 h 605592"/>
                <a:gd name="connsiteX55" fmla="*/ 343927 w 577119"/>
                <a:gd name="connsiteY55" fmla="*/ 129136 h 605592"/>
                <a:gd name="connsiteX56" fmla="*/ 336963 w 577119"/>
                <a:gd name="connsiteY56" fmla="*/ 51821 h 605592"/>
                <a:gd name="connsiteX57" fmla="*/ 363241 w 577119"/>
                <a:gd name="connsiteY57" fmla="*/ 104662 h 605592"/>
                <a:gd name="connsiteX58" fmla="*/ 395556 w 577119"/>
                <a:gd name="connsiteY58" fmla="*/ 104662 h 605592"/>
                <a:gd name="connsiteX59" fmla="*/ 336963 w 577119"/>
                <a:gd name="connsiteY59" fmla="*/ 51821 h 605592"/>
                <a:gd name="connsiteX60" fmla="*/ 240114 w 577119"/>
                <a:gd name="connsiteY60" fmla="*/ 51636 h 605592"/>
                <a:gd name="connsiteX61" fmla="*/ 181614 w 577119"/>
                <a:gd name="connsiteY61" fmla="*/ 104569 h 605592"/>
                <a:gd name="connsiteX62" fmla="*/ 213928 w 577119"/>
                <a:gd name="connsiteY62" fmla="*/ 104569 h 605592"/>
                <a:gd name="connsiteX63" fmla="*/ 240114 w 577119"/>
                <a:gd name="connsiteY63" fmla="*/ 51636 h 605592"/>
                <a:gd name="connsiteX64" fmla="*/ 300842 w 577119"/>
                <a:gd name="connsiteY64" fmla="*/ 47093 h 605592"/>
                <a:gd name="connsiteX65" fmla="*/ 300842 w 577119"/>
                <a:gd name="connsiteY65" fmla="*/ 104662 h 605592"/>
                <a:gd name="connsiteX66" fmla="*/ 337242 w 577119"/>
                <a:gd name="connsiteY66" fmla="*/ 104662 h 605592"/>
                <a:gd name="connsiteX67" fmla="*/ 300842 w 577119"/>
                <a:gd name="connsiteY67" fmla="*/ 47093 h 605592"/>
                <a:gd name="connsiteX68" fmla="*/ 276328 w 577119"/>
                <a:gd name="connsiteY68" fmla="*/ 46815 h 605592"/>
                <a:gd name="connsiteX69" fmla="*/ 239742 w 577119"/>
                <a:gd name="connsiteY69" fmla="*/ 104662 h 605592"/>
                <a:gd name="connsiteX70" fmla="*/ 276328 w 577119"/>
                <a:gd name="connsiteY70" fmla="*/ 104662 h 605592"/>
                <a:gd name="connsiteX71" fmla="*/ 288585 w 577119"/>
                <a:gd name="connsiteY71" fmla="*/ 0 h 605592"/>
                <a:gd name="connsiteX72" fmla="*/ 452755 w 577119"/>
                <a:gd name="connsiteY72" fmla="*/ 163899 h 605592"/>
                <a:gd name="connsiteX73" fmla="*/ 288585 w 577119"/>
                <a:gd name="connsiteY73" fmla="*/ 327706 h 605592"/>
                <a:gd name="connsiteX74" fmla="*/ 124414 w 577119"/>
                <a:gd name="connsiteY74" fmla="*/ 163899 h 605592"/>
                <a:gd name="connsiteX75" fmla="*/ 288585 w 577119"/>
                <a:gd name="connsiteY75" fmla="*/ 0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77119" h="605592">
                  <a:moveTo>
                    <a:pt x="187361" y="338996"/>
                  </a:moveTo>
                  <a:lnTo>
                    <a:pt x="241860" y="510949"/>
                  </a:lnTo>
                  <a:lnTo>
                    <a:pt x="249288" y="534308"/>
                  </a:lnTo>
                  <a:lnTo>
                    <a:pt x="273706" y="465342"/>
                  </a:lnTo>
                  <a:cubicBezTo>
                    <a:pt x="217721" y="387384"/>
                    <a:pt x="277977" y="383676"/>
                    <a:pt x="288375" y="383490"/>
                  </a:cubicBezTo>
                  <a:lnTo>
                    <a:pt x="288561" y="383490"/>
                  </a:lnTo>
                  <a:lnTo>
                    <a:pt x="288653" y="383490"/>
                  </a:lnTo>
                  <a:lnTo>
                    <a:pt x="288746" y="383490"/>
                  </a:lnTo>
                  <a:lnTo>
                    <a:pt x="288932" y="383490"/>
                  </a:lnTo>
                  <a:cubicBezTo>
                    <a:pt x="299423" y="383490"/>
                    <a:pt x="359679" y="387198"/>
                    <a:pt x="303601" y="465342"/>
                  </a:cubicBezTo>
                  <a:lnTo>
                    <a:pt x="328019" y="534308"/>
                  </a:lnTo>
                  <a:lnTo>
                    <a:pt x="335447" y="510949"/>
                  </a:lnTo>
                  <a:lnTo>
                    <a:pt x="389946" y="338996"/>
                  </a:lnTo>
                  <a:cubicBezTo>
                    <a:pt x="389946" y="338996"/>
                    <a:pt x="432282" y="366620"/>
                    <a:pt x="502936" y="393502"/>
                  </a:cubicBezTo>
                  <a:cubicBezTo>
                    <a:pt x="572475" y="418715"/>
                    <a:pt x="576003" y="472479"/>
                    <a:pt x="577118" y="569162"/>
                  </a:cubicBezTo>
                  <a:cubicBezTo>
                    <a:pt x="577303" y="589185"/>
                    <a:pt x="561148" y="605592"/>
                    <a:pt x="540909" y="605592"/>
                  </a:cubicBezTo>
                  <a:lnTo>
                    <a:pt x="288932" y="605592"/>
                  </a:lnTo>
                  <a:lnTo>
                    <a:pt x="288189" y="605592"/>
                  </a:lnTo>
                  <a:lnTo>
                    <a:pt x="36120" y="605592"/>
                  </a:lnTo>
                  <a:cubicBezTo>
                    <a:pt x="16066" y="605592"/>
                    <a:pt x="-275" y="589277"/>
                    <a:pt x="4" y="569162"/>
                  </a:cubicBezTo>
                  <a:cubicBezTo>
                    <a:pt x="1118" y="472479"/>
                    <a:pt x="4646" y="418715"/>
                    <a:pt x="74371" y="393502"/>
                  </a:cubicBezTo>
                  <a:cubicBezTo>
                    <a:pt x="145025" y="366620"/>
                    <a:pt x="187361" y="338996"/>
                    <a:pt x="187361" y="338996"/>
                  </a:cubicBezTo>
                  <a:close/>
                  <a:moveTo>
                    <a:pt x="363241" y="222951"/>
                  </a:moveTo>
                  <a:cubicBezTo>
                    <a:pt x="356649" y="244644"/>
                    <a:pt x="346992" y="262165"/>
                    <a:pt x="336963" y="275978"/>
                  </a:cubicBezTo>
                  <a:cubicBezTo>
                    <a:pt x="361849" y="265224"/>
                    <a:pt x="382370" y="246498"/>
                    <a:pt x="395556" y="222951"/>
                  </a:cubicBezTo>
                  <a:close/>
                  <a:moveTo>
                    <a:pt x="300842" y="222951"/>
                  </a:moveTo>
                  <a:lnTo>
                    <a:pt x="300842" y="280798"/>
                  </a:lnTo>
                  <a:cubicBezTo>
                    <a:pt x="312727" y="268839"/>
                    <a:pt x="327677" y="249928"/>
                    <a:pt x="337334" y="222951"/>
                  </a:cubicBezTo>
                  <a:close/>
                  <a:moveTo>
                    <a:pt x="239928" y="222951"/>
                  </a:moveTo>
                  <a:cubicBezTo>
                    <a:pt x="249585" y="249650"/>
                    <a:pt x="264442" y="268561"/>
                    <a:pt x="276328" y="280613"/>
                  </a:cubicBezTo>
                  <a:lnTo>
                    <a:pt x="276328" y="222951"/>
                  </a:lnTo>
                  <a:close/>
                  <a:moveTo>
                    <a:pt x="181614" y="222951"/>
                  </a:moveTo>
                  <a:cubicBezTo>
                    <a:pt x="194707" y="246498"/>
                    <a:pt x="215228" y="265224"/>
                    <a:pt x="240114" y="275885"/>
                  </a:cubicBezTo>
                  <a:cubicBezTo>
                    <a:pt x="230085" y="262072"/>
                    <a:pt x="220428" y="244458"/>
                    <a:pt x="213928" y="222951"/>
                  </a:cubicBezTo>
                  <a:close/>
                  <a:moveTo>
                    <a:pt x="233056" y="129321"/>
                  </a:moveTo>
                  <a:cubicBezTo>
                    <a:pt x="231106" y="139889"/>
                    <a:pt x="229899" y="151384"/>
                    <a:pt x="229899" y="163899"/>
                  </a:cubicBezTo>
                  <a:cubicBezTo>
                    <a:pt x="229899" y="176414"/>
                    <a:pt x="231106" y="187909"/>
                    <a:pt x="233242" y="198478"/>
                  </a:cubicBezTo>
                  <a:lnTo>
                    <a:pt x="276328" y="198478"/>
                  </a:lnTo>
                  <a:lnTo>
                    <a:pt x="276328" y="129321"/>
                  </a:lnTo>
                  <a:close/>
                  <a:moveTo>
                    <a:pt x="171307" y="129321"/>
                  </a:moveTo>
                  <a:cubicBezTo>
                    <a:pt x="167964" y="140260"/>
                    <a:pt x="166200" y="151941"/>
                    <a:pt x="166200" y="163899"/>
                  </a:cubicBezTo>
                  <a:cubicBezTo>
                    <a:pt x="166200" y="175858"/>
                    <a:pt x="168057" y="187539"/>
                    <a:pt x="171307" y="198478"/>
                  </a:cubicBezTo>
                  <a:lnTo>
                    <a:pt x="208078" y="198478"/>
                  </a:lnTo>
                  <a:cubicBezTo>
                    <a:pt x="206221" y="187724"/>
                    <a:pt x="205200" y="176229"/>
                    <a:pt x="205200" y="163899"/>
                  </a:cubicBezTo>
                  <a:cubicBezTo>
                    <a:pt x="205200" y="151570"/>
                    <a:pt x="206221" y="140075"/>
                    <a:pt x="208078" y="129321"/>
                  </a:cubicBezTo>
                  <a:close/>
                  <a:moveTo>
                    <a:pt x="368999" y="129136"/>
                  </a:moveTo>
                  <a:cubicBezTo>
                    <a:pt x="370856" y="139889"/>
                    <a:pt x="371877" y="151384"/>
                    <a:pt x="371877" y="163807"/>
                  </a:cubicBezTo>
                  <a:cubicBezTo>
                    <a:pt x="371877" y="176136"/>
                    <a:pt x="370856" y="187631"/>
                    <a:pt x="368999" y="198385"/>
                  </a:cubicBezTo>
                  <a:lnTo>
                    <a:pt x="405770" y="198385"/>
                  </a:lnTo>
                  <a:cubicBezTo>
                    <a:pt x="409113" y="187353"/>
                    <a:pt x="410877" y="175765"/>
                    <a:pt x="410877" y="163807"/>
                  </a:cubicBezTo>
                  <a:cubicBezTo>
                    <a:pt x="410877" y="151755"/>
                    <a:pt x="409020" y="140167"/>
                    <a:pt x="405770" y="129136"/>
                  </a:cubicBezTo>
                  <a:close/>
                  <a:moveTo>
                    <a:pt x="300842" y="129136"/>
                  </a:moveTo>
                  <a:lnTo>
                    <a:pt x="300842" y="198385"/>
                  </a:lnTo>
                  <a:lnTo>
                    <a:pt x="344020" y="198385"/>
                  </a:lnTo>
                  <a:cubicBezTo>
                    <a:pt x="345970" y="187724"/>
                    <a:pt x="347270" y="176229"/>
                    <a:pt x="347270" y="163807"/>
                  </a:cubicBezTo>
                  <a:cubicBezTo>
                    <a:pt x="347270" y="151292"/>
                    <a:pt x="345970" y="139797"/>
                    <a:pt x="343927" y="129136"/>
                  </a:cubicBezTo>
                  <a:close/>
                  <a:moveTo>
                    <a:pt x="336963" y="51821"/>
                  </a:moveTo>
                  <a:cubicBezTo>
                    <a:pt x="346992" y="65634"/>
                    <a:pt x="356649" y="83155"/>
                    <a:pt x="363241" y="104662"/>
                  </a:cubicBezTo>
                  <a:lnTo>
                    <a:pt x="395556" y="104662"/>
                  </a:lnTo>
                  <a:cubicBezTo>
                    <a:pt x="382370" y="81208"/>
                    <a:pt x="361849" y="62389"/>
                    <a:pt x="336963" y="51821"/>
                  </a:cubicBezTo>
                  <a:close/>
                  <a:moveTo>
                    <a:pt x="240114" y="51636"/>
                  </a:moveTo>
                  <a:cubicBezTo>
                    <a:pt x="215228" y="62389"/>
                    <a:pt x="194707" y="81208"/>
                    <a:pt x="181614" y="104569"/>
                  </a:cubicBezTo>
                  <a:lnTo>
                    <a:pt x="213928" y="104569"/>
                  </a:lnTo>
                  <a:cubicBezTo>
                    <a:pt x="220428" y="83062"/>
                    <a:pt x="230085" y="65541"/>
                    <a:pt x="240114" y="51636"/>
                  </a:cubicBezTo>
                  <a:close/>
                  <a:moveTo>
                    <a:pt x="300842" y="47093"/>
                  </a:moveTo>
                  <a:lnTo>
                    <a:pt x="300842" y="104662"/>
                  </a:lnTo>
                  <a:lnTo>
                    <a:pt x="337242" y="104662"/>
                  </a:lnTo>
                  <a:cubicBezTo>
                    <a:pt x="327585" y="77963"/>
                    <a:pt x="312727" y="59052"/>
                    <a:pt x="300842" y="47093"/>
                  </a:cubicBezTo>
                  <a:close/>
                  <a:moveTo>
                    <a:pt x="276328" y="46815"/>
                  </a:moveTo>
                  <a:cubicBezTo>
                    <a:pt x="264442" y="58867"/>
                    <a:pt x="249399" y="77778"/>
                    <a:pt x="239742" y="104662"/>
                  </a:cubicBezTo>
                  <a:lnTo>
                    <a:pt x="276328" y="104662"/>
                  </a:lnTo>
                  <a:close/>
                  <a:moveTo>
                    <a:pt x="288585" y="0"/>
                  </a:moveTo>
                  <a:cubicBezTo>
                    <a:pt x="379027" y="0"/>
                    <a:pt x="452755" y="73514"/>
                    <a:pt x="452755" y="163899"/>
                  </a:cubicBezTo>
                  <a:cubicBezTo>
                    <a:pt x="452755" y="254285"/>
                    <a:pt x="379027" y="327706"/>
                    <a:pt x="288585" y="327706"/>
                  </a:cubicBezTo>
                  <a:cubicBezTo>
                    <a:pt x="198050" y="327706"/>
                    <a:pt x="124414" y="254285"/>
                    <a:pt x="124414" y="163899"/>
                  </a:cubicBezTo>
                  <a:cubicBezTo>
                    <a:pt x="124414" y="73514"/>
                    <a:pt x="198050" y="0"/>
                    <a:pt x="288585" y="0"/>
                  </a:cubicBezTo>
                  <a:close/>
                </a:path>
              </a:pathLst>
            </a:custGeom>
            <a:grpFill/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defTabSz="914400"/>
              <a:endParaRPr lang="zh-CN" altLang="en-US" sz="20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îs1iḋe"/>
            <p:cNvSpPr txBox="1"/>
            <p:nvPr/>
          </p:nvSpPr>
          <p:spPr bwMode="auto">
            <a:xfrm>
              <a:off x="770489" y="3425667"/>
              <a:ext cx="3395351" cy="432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规制碳排放权内幕交易的必要性</a:t>
              </a:r>
              <a:endParaRPr lang="en-US" altLang="zh-CN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ïSļíḓé"/>
            <p:cNvSpPr/>
            <p:nvPr/>
          </p:nvSpPr>
          <p:spPr>
            <a:xfrm>
              <a:off x="6988992" y="1268299"/>
              <a:ext cx="4696493" cy="389221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b="1" dirty="0">
                  <a:solidFill>
                    <a:srgbClr val="AE63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是与应当</a:t>
              </a:r>
              <a:r>
                <a:rPr lang="zh-CN" altLang="en-US" sz="1600" b="1" dirty="0" smtClean="0">
                  <a:solidFill>
                    <a:srgbClr val="D0A79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：实证</a:t>
              </a:r>
              <a:r>
                <a:rPr lang="zh-CN" altLang="en-US" sz="1600" b="1" dirty="0">
                  <a:solidFill>
                    <a:srgbClr val="D0A79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数据缺乏不足以否定规制必要性</a:t>
              </a:r>
              <a:endParaRPr lang="en-US" altLang="zh-CN" sz="1600" b="1" dirty="0">
                <a:solidFill>
                  <a:srgbClr val="D0A79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ïśļíďè"/>
            <p:cNvSpPr/>
            <p:nvPr/>
          </p:nvSpPr>
          <p:spPr>
            <a:xfrm>
              <a:off x="7001058" y="2179545"/>
              <a:ext cx="6625860" cy="312423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b="1" dirty="0">
                  <a:solidFill>
                    <a:srgbClr val="AE63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产品属性</a:t>
              </a:r>
              <a:r>
                <a:rPr lang="zh-CN" altLang="en-US" sz="1600" b="1" dirty="0">
                  <a:solidFill>
                    <a:srgbClr val="D0A79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：碳排放权不是金融产品</a:t>
              </a:r>
              <a:r>
                <a:rPr lang="zh-CN" altLang="en-US" sz="1600" b="1" dirty="0" smtClean="0">
                  <a:solidFill>
                    <a:srgbClr val="D0A79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亦不足以否定</a:t>
              </a:r>
              <a:endParaRPr lang="en-US" altLang="zh-CN" sz="1600" b="1" dirty="0" smtClean="0">
                <a:solidFill>
                  <a:srgbClr val="D0A79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1600" b="1" dirty="0" smtClean="0">
                  <a:solidFill>
                    <a:srgbClr val="D0A79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内幕</a:t>
              </a:r>
              <a:r>
                <a:rPr lang="zh-CN" altLang="en-US" sz="1600" b="1" dirty="0">
                  <a:solidFill>
                    <a:srgbClr val="D0A79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交易规制需求</a:t>
              </a:r>
              <a:endParaRPr lang="en-US" altLang="zh-CN" sz="1600" b="1" dirty="0">
                <a:solidFill>
                  <a:srgbClr val="D0A79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ïŝ1íḋè"/>
            <p:cNvSpPr/>
            <p:nvPr/>
          </p:nvSpPr>
          <p:spPr>
            <a:xfrm>
              <a:off x="7023894" y="2984493"/>
              <a:ext cx="5205009" cy="289519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b="1" dirty="0">
                  <a:solidFill>
                    <a:srgbClr val="AE63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交易机制</a:t>
              </a:r>
              <a:r>
                <a:rPr lang="zh-CN" altLang="en-US" sz="1600" b="1" dirty="0">
                  <a:solidFill>
                    <a:srgbClr val="D0A79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：内幕交易规制并不专属于集中竞价市场</a:t>
              </a:r>
              <a:endParaRPr lang="en-US" altLang="zh-CN" sz="1600" b="1" dirty="0">
                <a:solidFill>
                  <a:srgbClr val="D0A79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6" name="îs1iḋe"/>
          <p:cNvSpPr txBox="1"/>
          <p:nvPr/>
        </p:nvSpPr>
        <p:spPr bwMode="auto">
          <a:xfrm>
            <a:off x="4242823" y="1991308"/>
            <a:ext cx="1210126" cy="880022"/>
          </a:xfrm>
          <a:prstGeom prst="rect">
            <a:avLst/>
          </a:prstGeom>
          <a:solidFill>
            <a:srgbClr val="D0A7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对必要性</a:t>
            </a:r>
            <a:r>
              <a:rPr lang="zh-CN" alt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质疑的回应</a:t>
            </a:r>
            <a:endParaRPr lang="en-US" altLang="zh-CN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îs1iḋe"/>
          <p:cNvSpPr txBox="1"/>
          <p:nvPr/>
        </p:nvSpPr>
        <p:spPr bwMode="auto">
          <a:xfrm>
            <a:off x="4224749" y="4576652"/>
            <a:ext cx="3721152" cy="802877"/>
          </a:xfrm>
          <a:prstGeom prst="rect">
            <a:avLst/>
          </a:prstGeom>
          <a:solidFill>
            <a:srgbClr val="D0A7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法理基础</a:t>
            </a:r>
            <a:r>
              <a:rPr lang="zh-CN" altLang="en-US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b="1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内幕</a:t>
            </a:r>
            <a:r>
              <a:rPr lang="zh-CN" alt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交易的危害与规制的价值基础</a:t>
            </a:r>
            <a:endParaRPr lang="en-US" altLang="zh-CN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8168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46388" y="986083"/>
            <a:ext cx="1058125" cy="867103"/>
          </a:xfrm>
          <a:prstGeom prst="roundRect">
            <a:avLst/>
          </a:prstGeom>
          <a:solidFill>
            <a:srgbClr val="D0A7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17410" y="1158024"/>
            <a:ext cx="167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+mn-ea"/>
              </a:rPr>
              <a:t>质疑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6388" y="2127272"/>
            <a:ext cx="562124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国际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社会鲜有法域进行碳排放权内幕交易立法且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缺乏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实际的规制案例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 smtClean="0">
                <a:solidFill>
                  <a:srgbClr val="AE633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1600" b="1" dirty="0">
                <a:solidFill>
                  <a:srgbClr val="AE633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与应当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：实证数据缺乏不足以否定规制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必要性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我国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金融立法也未将碳排放权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定性为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金融工具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 smtClean="0">
                <a:solidFill>
                  <a:srgbClr val="AE633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产品</a:t>
            </a:r>
            <a:r>
              <a:rPr lang="zh-CN" altLang="en-US" sz="1600" b="1" dirty="0">
                <a:solidFill>
                  <a:srgbClr val="AE633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：碳排放权不是金融产品亦不足以否定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内幕交易       规制需求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碳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排放权不得采用集中交易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 smtClean="0">
                <a:solidFill>
                  <a:srgbClr val="AE633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交易</a:t>
            </a:r>
            <a:r>
              <a:rPr lang="zh-CN" altLang="en-US" sz="1600" b="1" dirty="0">
                <a:solidFill>
                  <a:srgbClr val="AE633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机制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：内幕交易规制并不专属于集中竞价市场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737949" y="990010"/>
            <a:ext cx="1058125" cy="867103"/>
          </a:xfrm>
          <a:prstGeom prst="roundRect">
            <a:avLst/>
          </a:prstGeom>
          <a:solidFill>
            <a:srgbClr val="D0A7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46477" y="1153073"/>
            <a:ext cx="167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原因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67635" y="2136047"/>
            <a:ext cx="5621247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对于内幕交易规制经济效益的过度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强调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内幕交易危害性的片面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理解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损害投资者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尤其是中小投资者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合法权益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破坏信息披露制度的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有效性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破坏市场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诚信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出自【趣你的PPT】(微信:qunideppt)：最优质的PPT资源库"/>
          <p:cNvCxnSpPr/>
          <p:nvPr/>
        </p:nvCxnSpPr>
        <p:spPr>
          <a:xfrm>
            <a:off x="6162896" y="1083738"/>
            <a:ext cx="42595" cy="4242143"/>
          </a:xfrm>
          <a:prstGeom prst="line">
            <a:avLst/>
          </a:prstGeom>
          <a:ln w="19050">
            <a:solidFill>
              <a:srgbClr val="AE633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多边形: 形状 20"/>
          <p:cNvSpPr/>
          <p:nvPr/>
        </p:nvSpPr>
        <p:spPr>
          <a:xfrm flipH="1" flipV="1">
            <a:off x="8856134" y="3589866"/>
            <a:ext cx="3335866" cy="3279795"/>
          </a:xfrm>
          <a:custGeom>
            <a:avLst/>
            <a:gdLst>
              <a:gd name="connsiteX0" fmla="*/ 0 w 4052262"/>
              <a:gd name="connsiteY0" fmla="*/ 0 h 3016345"/>
              <a:gd name="connsiteX1" fmla="*/ 4052262 w 4052262"/>
              <a:gd name="connsiteY1" fmla="*/ 0 h 3016345"/>
              <a:gd name="connsiteX2" fmla="*/ 3939818 w 4052262"/>
              <a:gd name="connsiteY2" fmla="*/ 42030 h 3016345"/>
              <a:gd name="connsiteX3" fmla="*/ 2418080 w 4052262"/>
              <a:gd name="connsiteY3" fmla="*/ 762001 h 3016345"/>
              <a:gd name="connsiteX4" fmla="*/ 1503680 w 4052262"/>
              <a:gd name="connsiteY4" fmla="*/ 1899921 h 3016345"/>
              <a:gd name="connsiteX5" fmla="*/ 77467 w 4052262"/>
              <a:gd name="connsiteY5" fmla="*/ 3016345 h 3016345"/>
              <a:gd name="connsiteX6" fmla="*/ 0 w 4052262"/>
              <a:gd name="connsiteY6" fmla="*/ 3015938 h 3016345"/>
              <a:gd name="connsiteX7" fmla="*/ 0 w 4052262"/>
              <a:gd name="connsiteY7" fmla="*/ 0 h 301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2262" h="3016345">
                <a:moveTo>
                  <a:pt x="0" y="0"/>
                </a:moveTo>
                <a:lnTo>
                  <a:pt x="4052262" y="0"/>
                </a:lnTo>
                <a:lnTo>
                  <a:pt x="3939818" y="42030"/>
                </a:lnTo>
                <a:cubicBezTo>
                  <a:pt x="3347561" y="268447"/>
                  <a:pt x="2797810" y="501651"/>
                  <a:pt x="2418080" y="762001"/>
                </a:cubicBezTo>
                <a:cubicBezTo>
                  <a:pt x="1911773" y="1109134"/>
                  <a:pt x="1930400" y="1539241"/>
                  <a:pt x="1503680" y="1899921"/>
                </a:cubicBezTo>
                <a:cubicBezTo>
                  <a:pt x="1156970" y="2192974"/>
                  <a:pt x="472665" y="2961119"/>
                  <a:pt x="77467" y="3016345"/>
                </a:cubicBezTo>
                <a:lnTo>
                  <a:pt x="0" y="3015938"/>
                </a:lnTo>
                <a:lnTo>
                  <a:pt x="0" y="0"/>
                </a:lnTo>
                <a:close/>
              </a:path>
            </a:pathLst>
          </a:custGeom>
          <a:solidFill>
            <a:srgbClr val="2E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378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017984" y="2388261"/>
            <a:ext cx="7332181" cy="536027"/>
          </a:xfrm>
          <a:prstGeom prst="roundRect">
            <a:avLst/>
          </a:prstGeom>
          <a:solidFill>
            <a:srgbClr val="D0A7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032535" y="1156611"/>
            <a:ext cx="89717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AE633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既定事实与是否</a:t>
            </a:r>
            <a:r>
              <a:rPr lang="zh-CN" altLang="en-US" sz="2400" b="1" dirty="0" smtClean="0">
                <a:solidFill>
                  <a:srgbClr val="AE633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应当</a:t>
            </a:r>
            <a:r>
              <a:rPr lang="en-US" altLang="zh-CN" sz="2400" b="1" dirty="0" smtClean="0">
                <a:solidFill>
                  <a:srgbClr val="AE633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AE633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实然与</a:t>
            </a:r>
            <a:r>
              <a:rPr lang="zh-CN" altLang="en-US" sz="2400" b="1" dirty="0" smtClean="0">
                <a:solidFill>
                  <a:srgbClr val="AE633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应然</a:t>
            </a:r>
            <a:r>
              <a:rPr lang="en-US" altLang="zh-CN" sz="2400" b="1" dirty="0" smtClean="0">
                <a:solidFill>
                  <a:srgbClr val="AE633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没有证据证明碳排放权内幕交易已经发生或正在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发生</a:t>
            </a:r>
            <a:endParaRPr lang="en-US" altLang="zh-CN" sz="24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不能证明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碳排放权市场从未受到且以后也不会受到内幕交易的危害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意味着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作为“应当”的法律不能对其进行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否定性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评价并予以规制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017985" y="4382674"/>
            <a:ext cx="7332181" cy="536027"/>
          </a:xfrm>
          <a:prstGeom prst="roundRect">
            <a:avLst/>
          </a:prstGeom>
          <a:solidFill>
            <a:srgbClr val="D0A7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17985" y="4288221"/>
            <a:ext cx="898634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规制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阙如的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状态恰恰说明制度供给</a:t>
            </a:r>
            <a:r>
              <a:rPr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不足</a:t>
            </a:r>
            <a:endParaRPr lang="en-US" altLang="zh-CN" sz="24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新西兰环境部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指出的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碳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排放权内幕交易缺乏实证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数据，重要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原因之一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就是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监管漏洞的存在，没有监管者去监测这类行为并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收集相关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-113024" y="507052"/>
            <a:ext cx="9052837" cy="649559"/>
          </a:xfrm>
          <a:prstGeom prst="ellipse">
            <a:avLst/>
          </a:prstGeom>
          <a:solidFill>
            <a:srgbClr val="AE6339"/>
          </a:solidFill>
          <a:ln>
            <a:solidFill>
              <a:srgbClr val="AE6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5147" y="570222"/>
            <a:ext cx="77316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ECE1D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是与应当</a:t>
            </a:r>
            <a:r>
              <a:rPr lang="zh-CN" altLang="en-US" sz="2800" dirty="0">
                <a:solidFill>
                  <a:srgbClr val="ECE1D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 dirty="0">
                <a:solidFill>
                  <a:srgbClr val="ECE1D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实证数据缺乏不足以否定规制必要性</a:t>
            </a:r>
            <a:endParaRPr lang="zh-CN" altLang="en-US" sz="2400" dirty="0">
              <a:solidFill>
                <a:srgbClr val="ECE1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716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-113024" y="507052"/>
            <a:ext cx="10295711" cy="649559"/>
          </a:xfrm>
          <a:prstGeom prst="ellipse">
            <a:avLst/>
          </a:prstGeom>
          <a:solidFill>
            <a:srgbClr val="AE6339"/>
          </a:solidFill>
          <a:ln>
            <a:solidFill>
              <a:srgbClr val="AE6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5147" y="570222"/>
            <a:ext cx="11085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ECE1D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产品属性：</a:t>
            </a:r>
            <a:r>
              <a:rPr lang="zh-CN" altLang="en-US" sz="2400" dirty="0">
                <a:solidFill>
                  <a:srgbClr val="ECE1D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碳排放权不是金融产品亦不足以否定内幕交易规制需求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974962" y="1568569"/>
            <a:ext cx="10702406" cy="4868518"/>
            <a:chOff x="859360" y="1275606"/>
            <a:chExt cx="7616846" cy="3464897"/>
          </a:xfrm>
        </p:grpSpPr>
        <p:grpSp>
          <p:nvGrpSpPr>
            <p:cNvPr id="9" name="组合 8"/>
            <p:cNvGrpSpPr/>
            <p:nvPr/>
          </p:nvGrpSpPr>
          <p:grpSpPr>
            <a:xfrm>
              <a:off x="5988347" y="1275606"/>
              <a:ext cx="2487859" cy="2785901"/>
              <a:chOff x="4429919" y="1946660"/>
              <a:chExt cx="3998912" cy="4477977"/>
            </a:xfrm>
          </p:grpSpPr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7728878" y="4537059"/>
                <a:ext cx="699953" cy="263917"/>
              </a:xfrm>
              <a:prstGeom prst="rect">
                <a:avLst/>
              </a:prstGeom>
              <a:solidFill>
                <a:srgbClr val="D4B5B2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E6339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endParaRPr>
              </a:p>
            </p:txBody>
          </p:sp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7728878" y="2649481"/>
                <a:ext cx="699953" cy="261049"/>
              </a:xfrm>
              <a:prstGeom prst="rect">
                <a:avLst/>
              </a:prstGeom>
              <a:solidFill>
                <a:srgbClr val="D4B5B2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E6339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endParaRPr>
              </a:p>
            </p:txBody>
          </p:sp>
          <p:sp>
            <p:nvSpPr>
              <p:cNvPr id="16" name="Freeform 8"/>
              <p:cNvSpPr/>
              <p:nvPr/>
            </p:nvSpPr>
            <p:spPr bwMode="auto">
              <a:xfrm>
                <a:off x="4429919" y="1946660"/>
                <a:ext cx="3998912" cy="702823"/>
              </a:xfrm>
              <a:custGeom>
                <a:avLst/>
                <a:gdLst>
                  <a:gd name="T0" fmla="*/ 0 w 1394"/>
                  <a:gd name="T1" fmla="*/ 0 h 245"/>
                  <a:gd name="T2" fmla="*/ 1150 w 1394"/>
                  <a:gd name="T3" fmla="*/ 0 h 245"/>
                  <a:gd name="T4" fmla="*/ 1394 w 1394"/>
                  <a:gd name="T5" fmla="*/ 245 h 245"/>
                  <a:gd name="T6" fmla="*/ 241 w 1394"/>
                  <a:gd name="T7" fmla="*/ 245 h 245"/>
                  <a:gd name="T8" fmla="*/ 0 w 1394"/>
                  <a:gd name="T9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4" h="245">
                    <a:moveTo>
                      <a:pt x="0" y="0"/>
                    </a:moveTo>
                    <a:lnTo>
                      <a:pt x="1150" y="0"/>
                    </a:lnTo>
                    <a:lnTo>
                      <a:pt x="1394" y="245"/>
                    </a:lnTo>
                    <a:lnTo>
                      <a:pt x="241" y="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A79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2000" kern="0">
                  <a:solidFill>
                    <a:srgbClr val="AE6339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endParaRPr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4429919" y="3601876"/>
                <a:ext cx="691348" cy="238100"/>
              </a:xfrm>
              <a:prstGeom prst="rect">
                <a:avLst/>
              </a:prstGeom>
              <a:solidFill>
                <a:srgbClr val="D4B5B2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E6339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endParaRPr>
              </a:p>
            </p:txBody>
          </p:sp>
          <p:sp>
            <p:nvSpPr>
              <p:cNvPr id="18" name="Freeform 10"/>
              <p:cNvSpPr/>
              <p:nvPr/>
            </p:nvSpPr>
            <p:spPr bwMode="auto">
              <a:xfrm>
                <a:off x="4429919" y="3834238"/>
                <a:ext cx="3998912" cy="702823"/>
              </a:xfrm>
              <a:custGeom>
                <a:avLst/>
                <a:gdLst>
                  <a:gd name="T0" fmla="*/ 0 w 1394"/>
                  <a:gd name="T1" fmla="*/ 0 h 245"/>
                  <a:gd name="T2" fmla="*/ 1150 w 1394"/>
                  <a:gd name="T3" fmla="*/ 0 h 245"/>
                  <a:gd name="T4" fmla="*/ 1394 w 1394"/>
                  <a:gd name="T5" fmla="*/ 245 h 245"/>
                  <a:gd name="T6" fmla="*/ 241 w 1394"/>
                  <a:gd name="T7" fmla="*/ 245 h 245"/>
                  <a:gd name="T8" fmla="*/ 0 w 1394"/>
                  <a:gd name="T9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4" h="245">
                    <a:moveTo>
                      <a:pt x="0" y="0"/>
                    </a:moveTo>
                    <a:lnTo>
                      <a:pt x="1150" y="0"/>
                    </a:lnTo>
                    <a:lnTo>
                      <a:pt x="1394" y="245"/>
                    </a:lnTo>
                    <a:lnTo>
                      <a:pt x="241" y="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A79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2000" kern="0">
                  <a:solidFill>
                    <a:srgbClr val="AE6339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endParaRPr>
              </a:p>
            </p:txBody>
          </p:sp>
          <p:sp>
            <p:nvSpPr>
              <p:cNvPr id="19" name="Rectangle 11"/>
              <p:cNvSpPr>
                <a:spLocks noChangeArrowheads="1"/>
              </p:cNvSpPr>
              <p:nvPr/>
            </p:nvSpPr>
            <p:spPr bwMode="auto">
              <a:xfrm>
                <a:off x="4429919" y="5489454"/>
                <a:ext cx="691348" cy="246705"/>
              </a:xfrm>
              <a:prstGeom prst="rect">
                <a:avLst/>
              </a:prstGeom>
              <a:solidFill>
                <a:srgbClr val="D4B5B2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E6339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endParaRPr>
              </a:p>
            </p:txBody>
          </p:sp>
          <p:sp>
            <p:nvSpPr>
              <p:cNvPr id="20" name="Freeform 12"/>
              <p:cNvSpPr/>
              <p:nvPr/>
            </p:nvSpPr>
            <p:spPr bwMode="auto">
              <a:xfrm>
                <a:off x="4429919" y="5730421"/>
                <a:ext cx="3597300" cy="694216"/>
              </a:xfrm>
              <a:custGeom>
                <a:avLst/>
                <a:gdLst>
                  <a:gd name="T0" fmla="*/ 0 w 1254"/>
                  <a:gd name="T1" fmla="*/ 0 h 242"/>
                  <a:gd name="T2" fmla="*/ 1254 w 1254"/>
                  <a:gd name="T3" fmla="*/ 0 h 242"/>
                  <a:gd name="T4" fmla="*/ 1254 w 1254"/>
                  <a:gd name="T5" fmla="*/ 242 h 242"/>
                  <a:gd name="T6" fmla="*/ 241 w 1254"/>
                  <a:gd name="T7" fmla="*/ 242 h 242"/>
                  <a:gd name="T8" fmla="*/ 0 w 1254"/>
                  <a:gd name="T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4" h="242">
                    <a:moveTo>
                      <a:pt x="0" y="0"/>
                    </a:moveTo>
                    <a:lnTo>
                      <a:pt x="1254" y="0"/>
                    </a:lnTo>
                    <a:lnTo>
                      <a:pt x="1254" y="242"/>
                    </a:lnTo>
                    <a:lnTo>
                      <a:pt x="241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A79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2000" kern="0">
                  <a:solidFill>
                    <a:srgbClr val="AE6339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endParaRPr>
              </a:p>
            </p:txBody>
          </p:sp>
          <p:sp>
            <p:nvSpPr>
              <p:cNvPr id="21" name="Freeform 13"/>
              <p:cNvSpPr/>
              <p:nvPr/>
            </p:nvSpPr>
            <p:spPr bwMode="auto">
              <a:xfrm>
                <a:off x="4429919" y="2899055"/>
                <a:ext cx="3998912" cy="702823"/>
              </a:xfrm>
              <a:custGeom>
                <a:avLst/>
                <a:gdLst>
                  <a:gd name="T0" fmla="*/ 241 w 1394"/>
                  <a:gd name="T1" fmla="*/ 0 h 245"/>
                  <a:gd name="T2" fmla="*/ 1394 w 1394"/>
                  <a:gd name="T3" fmla="*/ 0 h 245"/>
                  <a:gd name="T4" fmla="*/ 1150 w 1394"/>
                  <a:gd name="T5" fmla="*/ 245 h 245"/>
                  <a:gd name="T6" fmla="*/ 0 w 1394"/>
                  <a:gd name="T7" fmla="*/ 245 h 245"/>
                  <a:gd name="T8" fmla="*/ 241 w 1394"/>
                  <a:gd name="T9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4" h="245">
                    <a:moveTo>
                      <a:pt x="241" y="0"/>
                    </a:moveTo>
                    <a:lnTo>
                      <a:pt x="1394" y="0"/>
                    </a:lnTo>
                    <a:lnTo>
                      <a:pt x="1150" y="245"/>
                    </a:lnTo>
                    <a:lnTo>
                      <a:pt x="0" y="245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D0A79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2000" kern="0">
                  <a:solidFill>
                    <a:srgbClr val="AE6339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endParaRPr>
              </a:p>
            </p:txBody>
          </p:sp>
          <p:sp>
            <p:nvSpPr>
              <p:cNvPr id="22" name="Freeform 14"/>
              <p:cNvSpPr/>
              <p:nvPr/>
            </p:nvSpPr>
            <p:spPr bwMode="auto">
              <a:xfrm>
                <a:off x="4429919" y="4789501"/>
                <a:ext cx="3998912" cy="699953"/>
              </a:xfrm>
              <a:custGeom>
                <a:avLst/>
                <a:gdLst>
                  <a:gd name="T0" fmla="*/ 241 w 1394"/>
                  <a:gd name="T1" fmla="*/ 0 h 244"/>
                  <a:gd name="T2" fmla="*/ 1394 w 1394"/>
                  <a:gd name="T3" fmla="*/ 0 h 244"/>
                  <a:gd name="T4" fmla="*/ 1150 w 1394"/>
                  <a:gd name="T5" fmla="*/ 244 h 244"/>
                  <a:gd name="T6" fmla="*/ 0 w 1394"/>
                  <a:gd name="T7" fmla="*/ 244 h 244"/>
                  <a:gd name="T8" fmla="*/ 241 w 1394"/>
                  <a:gd name="T9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4" h="244">
                    <a:moveTo>
                      <a:pt x="241" y="0"/>
                    </a:moveTo>
                    <a:lnTo>
                      <a:pt x="1394" y="0"/>
                    </a:lnTo>
                    <a:lnTo>
                      <a:pt x="1150" y="244"/>
                    </a:lnTo>
                    <a:lnTo>
                      <a:pt x="0" y="244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D0A79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2000" kern="0">
                  <a:solidFill>
                    <a:srgbClr val="AE6339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endParaRPr>
              </a:p>
            </p:txBody>
          </p:sp>
          <p:grpSp>
            <p:nvGrpSpPr>
              <p:cNvPr id="23" name="组合 22"/>
              <p:cNvGrpSpPr/>
              <p:nvPr/>
            </p:nvGrpSpPr>
            <p:grpSpPr>
              <a:xfrm>
                <a:off x="5238881" y="5856642"/>
                <a:ext cx="763063" cy="441774"/>
                <a:chOff x="5238881" y="5604205"/>
                <a:chExt cx="763063" cy="441774"/>
              </a:xfrm>
            </p:grpSpPr>
            <p:sp>
              <p:nvSpPr>
                <p:cNvPr id="49" name="Freeform 79"/>
                <p:cNvSpPr/>
                <p:nvPr/>
              </p:nvSpPr>
              <p:spPr bwMode="auto">
                <a:xfrm>
                  <a:off x="5238881" y="5652973"/>
                  <a:ext cx="203676" cy="344239"/>
                </a:xfrm>
                <a:custGeom>
                  <a:avLst/>
                  <a:gdLst>
                    <a:gd name="T0" fmla="*/ 61 w 71"/>
                    <a:gd name="T1" fmla="*/ 0 h 120"/>
                    <a:gd name="T2" fmla="*/ 65 w 71"/>
                    <a:gd name="T3" fmla="*/ 0 h 120"/>
                    <a:gd name="T4" fmla="*/ 67 w 71"/>
                    <a:gd name="T5" fmla="*/ 2 h 120"/>
                    <a:gd name="T6" fmla="*/ 71 w 71"/>
                    <a:gd name="T7" fmla="*/ 6 h 120"/>
                    <a:gd name="T8" fmla="*/ 71 w 71"/>
                    <a:gd name="T9" fmla="*/ 10 h 120"/>
                    <a:gd name="T10" fmla="*/ 71 w 71"/>
                    <a:gd name="T11" fmla="*/ 14 h 120"/>
                    <a:gd name="T12" fmla="*/ 67 w 71"/>
                    <a:gd name="T13" fmla="*/ 18 h 120"/>
                    <a:gd name="T14" fmla="*/ 26 w 71"/>
                    <a:gd name="T15" fmla="*/ 61 h 120"/>
                    <a:gd name="T16" fmla="*/ 67 w 71"/>
                    <a:gd name="T17" fmla="*/ 102 h 120"/>
                    <a:gd name="T18" fmla="*/ 71 w 71"/>
                    <a:gd name="T19" fmla="*/ 106 h 120"/>
                    <a:gd name="T20" fmla="*/ 71 w 71"/>
                    <a:gd name="T21" fmla="*/ 110 h 120"/>
                    <a:gd name="T22" fmla="*/ 71 w 71"/>
                    <a:gd name="T23" fmla="*/ 114 h 120"/>
                    <a:gd name="T24" fmla="*/ 67 w 71"/>
                    <a:gd name="T25" fmla="*/ 118 h 120"/>
                    <a:gd name="T26" fmla="*/ 61 w 71"/>
                    <a:gd name="T27" fmla="*/ 120 h 120"/>
                    <a:gd name="T28" fmla="*/ 53 w 71"/>
                    <a:gd name="T29" fmla="*/ 118 h 120"/>
                    <a:gd name="T30" fmla="*/ 4 w 71"/>
                    <a:gd name="T31" fmla="*/ 67 h 120"/>
                    <a:gd name="T32" fmla="*/ 0 w 71"/>
                    <a:gd name="T33" fmla="*/ 61 h 120"/>
                    <a:gd name="T34" fmla="*/ 4 w 71"/>
                    <a:gd name="T35" fmla="*/ 53 h 120"/>
                    <a:gd name="T36" fmla="*/ 53 w 71"/>
                    <a:gd name="T37" fmla="*/ 2 h 120"/>
                    <a:gd name="T38" fmla="*/ 57 w 71"/>
                    <a:gd name="T39" fmla="*/ 0 h 120"/>
                    <a:gd name="T40" fmla="*/ 61 w 71"/>
                    <a:gd name="T41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1" h="120">
                      <a:moveTo>
                        <a:pt x="61" y="0"/>
                      </a:moveTo>
                      <a:lnTo>
                        <a:pt x="65" y="0"/>
                      </a:lnTo>
                      <a:lnTo>
                        <a:pt x="67" y="2"/>
                      </a:lnTo>
                      <a:lnTo>
                        <a:pt x="71" y="6"/>
                      </a:lnTo>
                      <a:lnTo>
                        <a:pt x="71" y="10"/>
                      </a:lnTo>
                      <a:lnTo>
                        <a:pt x="71" y="14"/>
                      </a:lnTo>
                      <a:lnTo>
                        <a:pt x="67" y="18"/>
                      </a:lnTo>
                      <a:lnTo>
                        <a:pt x="26" y="61"/>
                      </a:lnTo>
                      <a:lnTo>
                        <a:pt x="67" y="102"/>
                      </a:lnTo>
                      <a:lnTo>
                        <a:pt x="71" y="106"/>
                      </a:lnTo>
                      <a:lnTo>
                        <a:pt x="71" y="110"/>
                      </a:lnTo>
                      <a:lnTo>
                        <a:pt x="71" y="114"/>
                      </a:lnTo>
                      <a:lnTo>
                        <a:pt x="67" y="118"/>
                      </a:lnTo>
                      <a:lnTo>
                        <a:pt x="61" y="120"/>
                      </a:lnTo>
                      <a:lnTo>
                        <a:pt x="53" y="118"/>
                      </a:lnTo>
                      <a:lnTo>
                        <a:pt x="4" y="67"/>
                      </a:lnTo>
                      <a:lnTo>
                        <a:pt x="0" y="61"/>
                      </a:lnTo>
                      <a:lnTo>
                        <a:pt x="4" y="53"/>
                      </a:lnTo>
                      <a:lnTo>
                        <a:pt x="53" y="2"/>
                      </a:lnTo>
                      <a:lnTo>
                        <a:pt x="57" y="0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  <p:grpSp>
              <p:nvGrpSpPr>
                <p:cNvPr id="50" name="组合 49"/>
                <p:cNvGrpSpPr/>
                <p:nvPr/>
              </p:nvGrpSpPr>
              <p:grpSpPr>
                <a:xfrm>
                  <a:off x="5557301" y="5604205"/>
                  <a:ext cx="444643" cy="441774"/>
                  <a:chOff x="5557301" y="5584126"/>
                  <a:chExt cx="444643" cy="441774"/>
                </a:xfrm>
              </p:grpSpPr>
              <p:sp>
                <p:nvSpPr>
                  <p:cNvPr id="51" name="Freeform 192"/>
                  <p:cNvSpPr>
                    <a:spLocks noEditPoints="1"/>
                  </p:cNvSpPr>
                  <p:nvPr/>
                </p:nvSpPr>
                <p:spPr bwMode="auto">
                  <a:xfrm>
                    <a:off x="5557301" y="5584126"/>
                    <a:ext cx="444643" cy="441774"/>
                  </a:xfrm>
                  <a:custGeom>
                    <a:avLst/>
                    <a:gdLst>
                      <a:gd name="T0" fmla="*/ 78 w 155"/>
                      <a:gd name="T1" fmla="*/ 10 h 154"/>
                      <a:gd name="T2" fmla="*/ 61 w 155"/>
                      <a:gd name="T3" fmla="*/ 12 h 154"/>
                      <a:gd name="T4" fmla="*/ 43 w 155"/>
                      <a:gd name="T5" fmla="*/ 18 h 154"/>
                      <a:gd name="T6" fmla="*/ 25 w 155"/>
                      <a:gd name="T7" fmla="*/ 34 h 154"/>
                      <a:gd name="T8" fmla="*/ 13 w 155"/>
                      <a:gd name="T9" fmla="*/ 55 h 154"/>
                      <a:gd name="T10" fmla="*/ 9 w 155"/>
                      <a:gd name="T11" fmla="*/ 77 h 154"/>
                      <a:gd name="T12" fmla="*/ 11 w 155"/>
                      <a:gd name="T13" fmla="*/ 95 h 154"/>
                      <a:gd name="T14" fmla="*/ 19 w 155"/>
                      <a:gd name="T15" fmla="*/ 112 h 154"/>
                      <a:gd name="T16" fmla="*/ 33 w 155"/>
                      <a:gd name="T17" fmla="*/ 130 h 154"/>
                      <a:gd name="T18" fmla="*/ 55 w 155"/>
                      <a:gd name="T19" fmla="*/ 142 h 154"/>
                      <a:gd name="T20" fmla="*/ 78 w 155"/>
                      <a:gd name="T21" fmla="*/ 146 h 154"/>
                      <a:gd name="T22" fmla="*/ 94 w 155"/>
                      <a:gd name="T23" fmla="*/ 144 h 154"/>
                      <a:gd name="T24" fmla="*/ 112 w 155"/>
                      <a:gd name="T25" fmla="*/ 138 h 154"/>
                      <a:gd name="T26" fmla="*/ 130 w 155"/>
                      <a:gd name="T27" fmla="*/ 122 h 154"/>
                      <a:gd name="T28" fmla="*/ 143 w 155"/>
                      <a:gd name="T29" fmla="*/ 101 h 154"/>
                      <a:gd name="T30" fmla="*/ 147 w 155"/>
                      <a:gd name="T31" fmla="*/ 77 h 154"/>
                      <a:gd name="T32" fmla="*/ 145 w 155"/>
                      <a:gd name="T33" fmla="*/ 61 h 154"/>
                      <a:gd name="T34" fmla="*/ 136 w 155"/>
                      <a:gd name="T35" fmla="*/ 44 h 154"/>
                      <a:gd name="T36" fmla="*/ 122 w 155"/>
                      <a:gd name="T37" fmla="*/ 24 h 154"/>
                      <a:gd name="T38" fmla="*/ 100 w 155"/>
                      <a:gd name="T39" fmla="*/ 14 h 154"/>
                      <a:gd name="T40" fmla="*/ 78 w 155"/>
                      <a:gd name="T41" fmla="*/ 10 h 154"/>
                      <a:gd name="T42" fmla="*/ 78 w 155"/>
                      <a:gd name="T43" fmla="*/ 0 h 154"/>
                      <a:gd name="T44" fmla="*/ 104 w 155"/>
                      <a:gd name="T45" fmla="*/ 6 h 154"/>
                      <a:gd name="T46" fmla="*/ 126 w 155"/>
                      <a:gd name="T47" fmla="*/ 18 h 154"/>
                      <a:gd name="T48" fmla="*/ 145 w 155"/>
                      <a:gd name="T49" fmla="*/ 40 h 154"/>
                      <a:gd name="T50" fmla="*/ 153 w 155"/>
                      <a:gd name="T51" fmla="*/ 59 h 154"/>
                      <a:gd name="T52" fmla="*/ 155 w 155"/>
                      <a:gd name="T53" fmla="*/ 77 h 154"/>
                      <a:gd name="T54" fmla="*/ 151 w 155"/>
                      <a:gd name="T55" fmla="*/ 103 h 154"/>
                      <a:gd name="T56" fmla="*/ 136 w 155"/>
                      <a:gd name="T57" fmla="*/ 128 h 154"/>
                      <a:gd name="T58" fmla="*/ 116 w 155"/>
                      <a:gd name="T59" fmla="*/ 144 h 154"/>
                      <a:gd name="T60" fmla="*/ 96 w 155"/>
                      <a:gd name="T61" fmla="*/ 152 h 154"/>
                      <a:gd name="T62" fmla="*/ 78 w 155"/>
                      <a:gd name="T63" fmla="*/ 154 h 154"/>
                      <a:gd name="T64" fmla="*/ 51 w 155"/>
                      <a:gd name="T65" fmla="*/ 150 h 154"/>
                      <a:gd name="T66" fmla="*/ 29 w 155"/>
                      <a:gd name="T67" fmla="*/ 136 h 154"/>
                      <a:gd name="T68" fmla="*/ 11 w 155"/>
                      <a:gd name="T69" fmla="*/ 116 h 154"/>
                      <a:gd name="T70" fmla="*/ 3 w 155"/>
                      <a:gd name="T71" fmla="*/ 97 h 154"/>
                      <a:gd name="T72" fmla="*/ 0 w 155"/>
                      <a:gd name="T73" fmla="*/ 77 h 154"/>
                      <a:gd name="T74" fmla="*/ 5 w 155"/>
                      <a:gd name="T75" fmla="*/ 50 h 154"/>
                      <a:gd name="T76" fmla="*/ 19 w 155"/>
                      <a:gd name="T77" fmla="*/ 28 h 154"/>
                      <a:gd name="T78" fmla="*/ 39 w 155"/>
                      <a:gd name="T79" fmla="*/ 10 h 154"/>
                      <a:gd name="T80" fmla="*/ 59 w 155"/>
                      <a:gd name="T81" fmla="*/ 4 h 154"/>
                      <a:gd name="T82" fmla="*/ 78 w 155"/>
                      <a:gd name="T83" fmla="*/ 0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55" h="154">
                        <a:moveTo>
                          <a:pt x="78" y="10"/>
                        </a:moveTo>
                        <a:lnTo>
                          <a:pt x="61" y="12"/>
                        </a:lnTo>
                        <a:lnTo>
                          <a:pt x="43" y="18"/>
                        </a:lnTo>
                        <a:lnTo>
                          <a:pt x="25" y="34"/>
                        </a:lnTo>
                        <a:lnTo>
                          <a:pt x="13" y="55"/>
                        </a:lnTo>
                        <a:lnTo>
                          <a:pt x="9" y="77"/>
                        </a:lnTo>
                        <a:lnTo>
                          <a:pt x="11" y="95"/>
                        </a:lnTo>
                        <a:lnTo>
                          <a:pt x="19" y="112"/>
                        </a:lnTo>
                        <a:lnTo>
                          <a:pt x="33" y="130"/>
                        </a:lnTo>
                        <a:lnTo>
                          <a:pt x="55" y="142"/>
                        </a:lnTo>
                        <a:lnTo>
                          <a:pt x="78" y="146"/>
                        </a:lnTo>
                        <a:lnTo>
                          <a:pt x="94" y="144"/>
                        </a:lnTo>
                        <a:lnTo>
                          <a:pt x="112" y="138"/>
                        </a:lnTo>
                        <a:lnTo>
                          <a:pt x="130" y="122"/>
                        </a:lnTo>
                        <a:lnTo>
                          <a:pt x="143" y="101"/>
                        </a:lnTo>
                        <a:lnTo>
                          <a:pt x="147" y="77"/>
                        </a:lnTo>
                        <a:lnTo>
                          <a:pt x="145" y="61"/>
                        </a:lnTo>
                        <a:lnTo>
                          <a:pt x="136" y="44"/>
                        </a:lnTo>
                        <a:lnTo>
                          <a:pt x="122" y="24"/>
                        </a:lnTo>
                        <a:lnTo>
                          <a:pt x="100" y="14"/>
                        </a:lnTo>
                        <a:lnTo>
                          <a:pt x="78" y="10"/>
                        </a:lnTo>
                        <a:close/>
                        <a:moveTo>
                          <a:pt x="78" y="0"/>
                        </a:moveTo>
                        <a:lnTo>
                          <a:pt x="104" y="6"/>
                        </a:lnTo>
                        <a:lnTo>
                          <a:pt x="126" y="18"/>
                        </a:lnTo>
                        <a:lnTo>
                          <a:pt x="145" y="40"/>
                        </a:lnTo>
                        <a:lnTo>
                          <a:pt x="153" y="59"/>
                        </a:lnTo>
                        <a:lnTo>
                          <a:pt x="155" y="77"/>
                        </a:lnTo>
                        <a:lnTo>
                          <a:pt x="151" y="103"/>
                        </a:lnTo>
                        <a:lnTo>
                          <a:pt x="136" y="128"/>
                        </a:lnTo>
                        <a:lnTo>
                          <a:pt x="116" y="144"/>
                        </a:lnTo>
                        <a:lnTo>
                          <a:pt x="96" y="152"/>
                        </a:lnTo>
                        <a:lnTo>
                          <a:pt x="78" y="154"/>
                        </a:lnTo>
                        <a:lnTo>
                          <a:pt x="51" y="150"/>
                        </a:lnTo>
                        <a:lnTo>
                          <a:pt x="29" y="136"/>
                        </a:lnTo>
                        <a:lnTo>
                          <a:pt x="11" y="116"/>
                        </a:lnTo>
                        <a:lnTo>
                          <a:pt x="3" y="97"/>
                        </a:lnTo>
                        <a:lnTo>
                          <a:pt x="0" y="77"/>
                        </a:lnTo>
                        <a:lnTo>
                          <a:pt x="5" y="50"/>
                        </a:lnTo>
                        <a:lnTo>
                          <a:pt x="19" y="28"/>
                        </a:lnTo>
                        <a:lnTo>
                          <a:pt x="39" y="10"/>
                        </a:lnTo>
                        <a:lnTo>
                          <a:pt x="59" y="4"/>
                        </a:lnTo>
                        <a:lnTo>
                          <a:pt x="78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  <p:sp>
                <p:nvSpPr>
                  <p:cNvPr id="52" name="Freeform 193"/>
                  <p:cNvSpPr/>
                  <p:nvPr/>
                </p:nvSpPr>
                <p:spPr bwMode="auto">
                  <a:xfrm>
                    <a:off x="5657705" y="5905416"/>
                    <a:ext cx="28687" cy="22949"/>
                  </a:xfrm>
                  <a:custGeom>
                    <a:avLst/>
                    <a:gdLst>
                      <a:gd name="T0" fmla="*/ 0 w 10"/>
                      <a:gd name="T1" fmla="*/ 0 h 8"/>
                      <a:gd name="T2" fmla="*/ 10 w 10"/>
                      <a:gd name="T3" fmla="*/ 8 h 8"/>
                      <a:gd name="T4" fmla="*/ 4 w 10"/>
                      <a:gd name="T5" fmla="*/ 8 h 8"/>
                      <a:gd name="T6" fmla="*/ 0 w 10"/>
                      <a:gd name="T7" fmla="*/ 8 h 8"/>
                      <a:gd name="T8" fmla="*/ 0 w 10"/>
                      <a:gd name="T9" fmla="*/ 4 h 8"/>
                      <a:gd name="T10" fmla="*/ 0 w 10"/>
                      <a:gd name="T1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0" h="8">
                        <a:moveTo>
                          <a:pt x="0" y="0"/>
                        </a:moveTo>
                        <a:lnTo>
                          <a:pt x="10" y="8"/>
                        </a:lnTo>
                        <a:lnTo>
                          <a:pt x="4" y="8"/>
                        </a:lnTo>
                        <a:lnTo>
                          <a:pt x="0" y="8"/>
                        </a:lnTo>
                        <a:lnTo>
                          <a:pt x="0" y="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  <p:sp>
                <p:nvSpPr>
                  <p:cNvPr id="53" name="Freeform 194"/>
                  <p:cNvSpPr/>
                  <p:nvPr/>
                </p:nvSpPr>
                <p:spPr bwMode="auto">
                  <a:xfrm>
                    <a:off x="5792532" y="5687397"/>
                    <a:ext cx="103272" cy="111879"/>
                  </a:xfrm>
                  <a:custGeom>
                    <a:avLst/>
                    <a:gdLst>
                      <a:gd name="T0" fmla="*/ 6 w 36"/>
                      <a:gd name="T1" fmla="*/ 0 h 39"/>
                      <a:gd name="T2" fmla="*/ 16 w 36"/>
                      <a:gd name="T3" fmla="*/ 0 h 39"/>
                      <a:gd name="T4" fmla="*/ 36 w 36"/>
                      <a:gd name="T5" fmla="*/ 21 h 39"/>
                      <a:gd name="T6" fmla="*/ 36 w 36"/>
                      <a:gd name="T7" fmla="*/ 31 h 39"/>
                      <a:gd name="T8" fmla="*/ 30 w 36"/>
                      <a:gd name="T9" fmla="*/ 39 h 39"/>
                      <a:gd name="T10" fmla="*/ 0 w 36"/>
                      <a:gd name="T11" fmla="*/ 6 h 39"/>
                      <a:gd name="T12" fmla="*/ 6 w 36"/>
                      <a:gd name="T13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6" h="39">
                        <a:moveTo>
                          <a:pt x="6" y="0"/>
                        </a:moveTo>
                        <a:lnTo>
                          <a:pt x="16" y="0"/>
                        </a:lnTo>
                        <a:lnTo>
                          <a:pt x="36" y="21"/>
                        </a:lnTo>
                        <a:lnTo>
                          <a:pt x="36" y="31"/>
                        </a:lnTo>
                        <a:lnTo>
                          <a:pt x="30" y="39"/>
                        </a:lnTo>
                        <a:lnTo>
                          <a:pt x="0" y="6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  <p:sp>
                <p:nvSpPr>
                  <p:cNvPr id="54" name="Freeform 195"/>
                  <p:cNvSpPr/>
                  <p:nvPr/>
                </p:nvSpPr>
                <p:spPr bwMode="auto">
                  <a:xfrm>
                    <a:off x="5715079" y="5747638"/>
                    <a:ext cx="123353" cy="120484"/>
                  </a:xfrm>
                  <a:custGeom>
                    <a:avLst/>
                    <a:gdLst>
                      <a:gd name="T0" fmla="*/ 35 w 43"/>
                      <a:gd name="T1" fmla="*/ 0 h 42"/>
                      <a:gd name="T2" fmla="*/ 43 w 43"/>
                      <a:gd name="T3" fmla="*/ 8 h 42"/>
                      <a:gd name="T4" fmla="*/ 8 w 43"/>
                      <a:gd name="T5" fmla="*/ 42 h 42"/>
                      <a:gd name="T6" fmla="*/ 0 w 43"/>
                      <a:gd name="T7" fmla="*/ 42 h 42"/>
                      <a:gd name="T8" fmla="*/ 0 w 43"/>
                      <a:gd name="T9" fmla="*/ 34 h 42"/>
                      <a:gd name="T10" fmla="*/ 0 w 43"/>
                      <a:gd name="T11" fmla="*/ 34 h 42"/>
                      <a:gd name="T12" fmla="*/ 35 w 43"/>
                      <a:gd name="T13" fmla="*/ 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3" h="42">
                        <a:moveTo>
                          <a:pt x="35" y="0"/>
                        </a:moveTo>
                        <a:lnTo>
                          <a:pt x="43" y="8"/>
                        </a:lnTo>
                        <a:lnTo>
                          <a:pt x="8" y="42"/>
                        </a:lnTo>
                        <a:lnTo>
                          <a:pt x="0" y="42"/>
                        </a:lnTo>
                        <a:lnTo>
                          <a:pt x="0" y="34"/>
                        </a:lnTo>
                        <a:lnTo>
                          <a:pt x="0" y="34"/>
                        </a:lnTo>
                        <a:lnTo>
                          <a:pt x="3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  <p:sp>
                <p:nvSpPr>
                  <p:cNvPr id="55" name="Freeform 196"/>
                  <p:cNvSpPr/>
                  <p:nvPr/>
                </p:nvSpPr>
                <p:spPr bwMode="auto">
                  <a:xfrm>
                    <a:off x="5680655" y="5716084"/>
                    <a:ext cx="123353" cy="123353"/>
                  </a:xfrm>
                  <a:custGeom>
                    <a:avLst/>
                    <a:gdLst>
                      <a:gd name="T0" fmla="*/ 35 w 43"/>
                      <a:gd name="T1" fmla="*/ 0 h 43"/>
                      <a:gd name="T2" fmla="*/ 43 w 43"/>
                      <a:gd name="T3" fmla="*/ 9 h 43"/>
                      <a:gd name="T4" fmla="*/ 8 w 43"/>
                      <a:gd name="T5" fmla="*/ 43 h 43"/>
                      <a:gd name="T6" fmla="*/ 8 w 43"/>
                      <a:gd name="T7" fmla="*/ 43 h 43"/>
                      <a:gd name="T8" fmla="*/ 0 w 43"/>
                      <a:gd name="T9" fmla="*/ 43 h 43"/>
                      <a:gd name="T10" fmla="*/ 0 w 43"/>
                      <a:gd name="T11" fmla="*/ 35 h 43"/>
                      <a:gd name="T12" fmla="*/ 35 w 43"/>
                      <a:gd name="T13" fmla="*/ 0 h 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3" h="43">
                        <a:moveTo>
                          <a:pt x="35" y="0"/>
                        </a:moveTo>
                        <a:lnTo>
                          <a:pt x="43" y="9"/>
                        </a:lnTo>
                        <a:lnTo>
                          <a:pt x="8" y="43"/>
                        </a:lnTo>
                        <a:lnTo>
                          <a:pt x="8" y="43"/>
                        </a:lnTo>
                        <a:lnTo>
                          <a:pt x="0" y="43"/>
                        </a:lnTo>
                        <a:lnTo>
                          <a:pt x="0" y="35"/>
                        </a:lnTo>
                        <a:lnTo>
                          <a:pt x="3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  <p:sp>
                <p:nvSpPr>
                  <p:cNvPr id="56" name="Freeform 197"/>
                  <p:cNvSpPr/>
                  <p:nvPr/>
                </p:nvSpPr>
                <p:spPr bwMode="auto">
                  <a:xfrm>
                    <a:off x="5663443" y="5833698"/>
                    <a:ext cx="86060" cy="94667"/>
                  </a:xfrm>
                  <a:custGeom>
                    <a:avLst/>
                    <a:gdLst>
                      <a:gd name="T0" fmla="*/ 2 w 30"/>
                      <a:gd name="T1" fmla="*/ 0 h 33"/>
                      <a:gd name="T2" fmla="*/ 4 w 30"/>
                      <a:gd name="T3" fmla="*/ 4 h 33"/>
                      <a:gd name="T4" fmla="*/ 12 w 30"/>
                      <a:gd name="T5" fmla="*/ 8 h 33"/>
                      <a:gd name="T6" fmla="*/ 16 w 30"/>
                      <a:gd name="T7" fmla="*/ 16 h 33"/>
                      <a:gd name="T8" fmla="*/ 24 w 30"/>
                      <a:gd name="T9" fmla="*/ 18 h 33"/>
                      <a:gd name="T10" fmla="*/ 26 w 30"/>
                      <a:gd name="T11" fmla="*/ 27 h 33"/>
                      <a:gd name="T12" fmla="*/ 30 w 30"/>
                      <a:gd name="T13" fmla="*/ 31 h 33"/>
                      <a:gd name="T14" fmla="*/ 12 w 30"/>
                      <a:gd name="T15" fmla="*/ 33 h 33"/>
                      <a:gd name="T16" fmla="*/ 0 w 30"/>
                      <a:gd name="T17" fmla="*/ 18 h 33"/>
                      <a:gd name="T18" fmla="*/ 2 w 30"/>
                      <a:gd name="T1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0" h="33">
                        <a:moveTo>
                          <a:pt x="2" y="0"/>
                        </a:moveTo>
                        <a:lnTo>
                          <a:pt x="4" y="4"/>
                        </a:lnTo>
                        <a:lnTo>
                          <a:pt x="12" y="8"/>
                        </a:lnTo>
                        <a:lnTo>
                          <a:pt x="16" y="16"/>
                        </a:lnTo>
                        <a:lnTo>
                          <a:pt x="24" y="18"/>
                        </a:lnTo>
                        <a:lnTo>
                          <a:pt x="26" y="27"/>
                        </a:lnTo>
                        <a:lnTo>
                          <a:pt x="30" y="31"/>
                        </a:lnTo>
                        <a:lnTo>
                          <a:pt x="12" y="33"/>
                        </a:lnTo>
                        <a:lnTo>
                          <a:pt x="0" y="18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  <p:sp>
                <p:nvSpPr>
                  <p:cNvPr id="57" name="Freeform 198"/>
                  <p:cNvSpPr/>
                  <p:nvPr/>
                </p:nvSpPr>
                <p:spPr bwMode="auto">
                  <a:xfrm>
                    <a:off x="5749503" y="5782062"/>
                    <a:ext cx="117616" cy="129091"/>
                  </a:xfrm>
                  <a:custGeom>
                    <a:avLst/>
                    <a:gdLst>
                      <a:gd name="T0" fmla="*/ 33 w 41"/>
                      <a:gd name="T1" fmla="*/ 0 h 45"/>
                      <a:gd name="T2" fmla="*/ 41 w 41"/>
                      <a:gd name="T3" fmla="*/ 8 h 45"/>
                      <a:gd name="T4" fmla="*/ 7 w 41"/>
                      <a:gd name="T5" fmla="*/ 45 h 45"/>
                      <a:gd name="T6" fmla="*/ 0 w 41"/>
                      <a:gd name="T7" fmla="*/ 43 h 45"/>
                      <a:gd name="T8" fmla="*/ 0 w 41"/>
                      <a:gd name="T9" fmla="*/ 34 h 45"/>
                      <a:gd name="T10" fmla="*/ 33 w 41"/>
                      <a:gd name="T11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1" h="45">
                        <a:moveTo>
                          <a:pt x="33" y="0"/>
                        </a:moveTo>
                        <a:lnTo>
                          <a:pt x="41" y="8"/>
                        </a:lnTo>
                        <a:lnTo>
                          <a:pt x="7" y="45"/>
                        </a:lnTo>
                        <a:lnTo>
                          <a:pt x="0" y="43"/>
                        </a:lnTo>
                        <a:lnTo>
                          <a:pt x="0" y="34"/>
                        </a:lnTo>
                        <a:lnTo>
                          <a:pt x="3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</p:grpSp>
          </p:grpSp>
          <p:grpSp>
            <p:nvGrpSpPr>
              <p:cNvPr id="24" name="组合 23"/>
              <p:cNvGrpSpPr/>
              <p:nvPr/>
            </p:nvGrpSpPr>
            <p:grpSpPr>
              <a:xfrm>
                <a:off x="6839593" y="4918590"/>
                <a:ext cx="745852" cy="441774"/>
                <a:chOff x="6839593" y="4666153"/>
                <a:chExt cx="745852" cy="441774"/>
              </a:xfrm>
            </p:grpSpPr>
            <p:sp>
              <p:nvSpPr>
                <p:cNvPr id="43" name="Freeform 81"/>
                <p:cNvSpPr/>
                <p:nvPr/>
              </p:nvSpPr>
              <p:spPr bwMode="auto">
                <a:xfrm>
                  <a:off x="7381769" y="4714921"/>
                  <a:ext cx="203676" cy="344239"/>
                </a:xfrm>
                <a:custGeom>
                  <a:avLst/>
                  <a:gdLst>
                    <a:gd name="T0" fmla="*/ 10 w 71"/>
                    <a:gd name="T1" fmla="*/ 0 h 120"/>
                    <a:gd name="T2" fmla="*/ 14 w 71"/>
                    <a:gd name="T3" fmla="*/ 2 h 120"/>
                    <a:gd name="T4" fmla="*/ 18 w 71"/>
                    <a:gd name="T5" fmla="*/ 4 h 120"/>
                    <a:gd name="T6" fmla="*/ 67 w 71"/>
                    <a:gd name="T7" fmla="*/ 53 h 120"/>
                    <a:gd name="T8" fmla="*/ 71 w 71"/>
                    <a:gd name="T9" fmla="*/ 61 h 120"/>
                    <a:gd name="T10" fmla="*/ 67 w 71"/>
                    <a:gd name="T11" fmla="*/ 69 h 120"/>
                    <a:gd name="T12" fmla="*/ 18 w 71"/>
                    <a:gd name="T13" fmla="*/ 118 h 120"/>
                    <a:gd name="T14" fmla="*/ 10 w 71"/>
                    <a:gd name="T15" fmla="*/ 120 h 120"/>
                    <a:gd name="T16" fmla="*/ 4 w 71"/>
                    <a:gd name="T17" fmla="*/ 118 h 120"/>
                    <a:gd name="T18" fmla="*/ 0 w 71"/>
                    <a:gd name="T19" fmla="*/ 114 h 120"/>
                    <a:gd name="T20" fmla="*/ 0 w 71"/>
                    <a:gd name="T21" fmla="*/ 110 h 120"/>
                    <a:gd name="T22" fmla="*/ 0 w 71"/>
                    <a:gd name="T23" fmla="*/ 106 h 120"/>
                    <a:gd name="T24" fmla="*/ 4 w 71"/>
                    <a:gd name="T25" fmla="*/ 104 h 120"/>
                    <a:gd name="T26" fmla="*/ 44 w 71"/>
                    <a:gd name="T27" fmla="*/ 61 h 120"/>
                    <a:gd name="T28" fmla="*/ 4 w 71"/>
                    <a:gd name="T29" fmla="*/ 18 h 120"/>
                    <a:gd name="T30" fmla="*/ 0 w 71"/>
                    <a:gd name="T31" fmla="*/ 14 h 120"/>
                    <a:gd name="T32" fmla="*/ 0 w 71"/>
                    <a:gd name="T33" fmla="*/ 10 h 120"/>
                    <a:gd name="T34" fmla="*/ 0 w 71"/>
                    <a:gd name="T35" fmla="*/ 8 h 120"/>
                    <a:gd name="T36" fmla="*/ 4 w 71"/>
                    <a:gd name="T37" fmla="*/ 4 h 120"/>
                    <a:gd name="T38" fmla="*/ 6 w 71"/>
                    <a:gd name="T39" fmla="*/ 2 h 120"/>
                    <a:gd name="T40" fmla="*/ 10 w 71"/>
                    <a:gd name="T41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1" h="120">
                      <a:moveTo>
                        <a:pt x="10" y="0"/>
                      </a:moveTo>
                      <a:lnTo>
                        <a:pt x="14" y="2"/>
                      </a:lnTo>
                      <a:lnTo>
                        <a:pt x="18" y="4"/>
                      </a:lnTo>
                      <a:lnTo>
                        <a:pt x="67" y="53"/>
                      </a:lnTo>
                      <a:lnTo>
                        <a:pt x="71" y="61"/>
                      </a:lnTo>
                      <a:lnTo>
                        <a:pt x="67" y="69"/>
                      </a:lnTo>
                      <a:lnTo>
                        <a:pt x="18" y="118"/>
                      </a:lnTo>
                      <a:lnTo>
                        <a:pt x="10" y="120"/>
                      </a:lnTo>
                      <a:lnTo>
                        <a:pt x="4" y="118"/>
                      </a:lnTo>
                      <a:lnTo>
                        <a:pt x="0" y="114"/>
                      </a:lnTo>
                      <a:lnTo>
                        <a:pt x="0" y="110"/>
                      </a:lnTo>
                      <a:lnTo>
                        <a:pt x="0" y="106"/>
                      </a:lnTo>
                      <a:lnTo>
                        <a:pt x="4" y="104"/>
                      </a:lnTo>
                      <a:lnTo>
                        <a:pt x="44" y="61"/>
                      </a:lnTo>
                      <a:lnTo>
                        <a:pt x="4" y="18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0" y="8"/>
                      </a:lnTo>
                      <a:lnTo>
                        <a:pt x="4" y="4"/>
                      </a:lnTo>
                      <a:lnTo>
                        <a:pt x="6" y="2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  <p:grpSp>
              <p:nvGrpSpPr>
                <p:cNvPr id="44" name="组合 43"/>
                <p:cNvGrpSpPr/>
                <p:nvPr/>
              </p:nvGrpSpPr>
              <p:grpSpPr>
                <a:xfrm>
                  <a:off x="6839593" y="4666153"/>
                  <a:ext cx="441774" cy="441774"/>
                  <a:chOff x="6839593" y="4666155"/>
                  <a:chExt cx="441774" cy="441774"/>
                </a:xfrm>
              </p:grpSpPr>
              <p:sp>
                <p:nvSpPr>
                  <p:cNvPr id="45" name="Freeform 199"/>
                  <p:cNvSpPr>
                    <a:spLocks noEditPoints="1"/>
                  </p:cNvSpPr>
                  <p:nvPr/>
                </p:nvSpPr>
                <p:spPr bwMode="auto">
                  <a:xfrm>
                    <a:off x="6839593" y="4666155"/>
                    <a:ext cx="441774" cy="441774"/>
                  </a:xfrm>
                  <a:custGeom>
                    <a:avLst/>
                    <a:gdLst>
                      <a:gd name="T0" fmla="*/ 77 w 154"/>
                      <a:gd name="T1" fmla="*/ 8 h 154"/>
                      <a:gd name="T2" fmla="*/ 59 w 154"/>
                      <a:gd name="T3" fmla="*/ 10 h 154"/>
                      <a:gd name="T4" fmla="*/ 42 w 154"/>
                      <a:gd name="T5" fmla="*/ 16 h 154"/>
                      <a:gd name="T6" fmla="*/ 24 w 154"/>
                      <a:gd name="T7" fmla="*/ 32 h 154"/>
                      <a:gd name="T8" fmla="*/ 12 w 154"/>
                      <a:gd name="T9" fmla="*/ 53 h 154"/>
                      <a:gd name="T10" fmla="*/ 8 w 154"/>
                      <a:gd name="T11" fmla="*/ 77 h 154"/>
                      <a:gd name="T12" fmla="*/ 10 w 154"/>
                      <a:gd name="T13" fmla="*/ 93 h 154"/>
                      <a:gd name="T14" fmla="*/ 16 w 154"/>
                      <a:gd name="T15" fmla="*/ 110 h 154"/>
                      <a:gd name="T16" fmla="*/ 32 w 154"/>
                      <a:gd name="T17" fmla="*/ 130 h 154"/>
                      <a:gd name="T18" fmla="*/ 53 w 154"/>
                      <a:gd name="T19" fmla="*/ 142 h 154"/>
                      <a:gd name="T20" fmla="*/ 77 w 154"/>
                      <a:gd name="T21" fmla="*/ 146 h 154"/>
                      <a:gd name="T22" fmla="*/ 93 w 154"/>
                      <a:gd name="T23" fmla="*/ 144 h 154"/>
                      <a:gd name="T24" fmla="*/ 109 w 154"/>
                      <a:gd name="T25" fmla="*/ 136 h 154"/>
                      <a:gd name="T26" fmla="*/ 130 w 154"/>
                      <a:gd name="T27" fmla="*/ 122 h 154"/>
                      <a:gd name="T28" fmla="*/ 140 w 154"/>
                      <a:gd name="T29" fmla="*/ 99 h 154"/>
                      <a:gd name="T30" fmla="*/ 144 w 154"/>
                      <a:gd name="T31" fmla="*/ 77 h 154"/>
                      <a:gd name="T32" fmla="*/ 142 w 154"/>
                      <a:gd name="T33" fmla="*/ 59 h 154"/>
                      <a:gd name="T34" fmla="*/ 136 w 154"/>
                      <a:gd name="T35" fmla="*/ 42 h 154"/>
                      <a:gd name="T36" fmla="*/ 120 w 154"/>
                      <a:gd name="T37" fmla="*/ 24 h 154"/>
                      <a:gd name="T38" fmla="*/ 99 w 154"/>
                      <a:gd name="T39" fmla="*/ 12 h 154"/>
                      <a:gd name="T40" fmla="*/ 77 w 154"/>
                      <a:gd name="T41" fmla="*/ 8 h 154"/>
                      <a:gd name="T42" fmla="*/ 77 w 154"/>
                      <a:gd name="T43" fmla="*/ 0 h 154"/>
                      <a:gd name="T44" fmla="*/ 103 w 154"/>
                      <a:gd name="T45" fmla="*/ 4 h 154"/>
                      <a:gd name="T46" fmla="*/ 126 w 154"/>
                      <a:gd name="T47" fmla="*/ 18 h 154"/>
                      <a:gd name="T48" fmla="*/ 144 w 154"/>
                      <a:gd name="T49" fmla="*/ 38 h 154"/>
                      <a:gd name="T50" fmla="*/ 150 w 154"/>
                      <a:gd name="T51" fmla="*/ 57 h 154"/>
                      <a:gd name="T52" fmla="*/ 154 w 154"/>
                      <a:gd name="T53" fmla="*/ 77 h 154"/>
                      <a:gd name="T54" fmla="*/ 148 w 154"/>
                      <a:gd name="T55" fmla="*/ 103 h 154"/>
                      <a:gd name="T56" fmla="*/ 136 w 154"/>
                      <a:gd name="T57" fmla="*/ 126 h 154"/>
                      <a:gd name="T58" fmla="*/ 114 w 154"/>
                      <a:gd name="T59" fmla="*/ 144 h 154"/>
                      <a:gd name="T60" fmla="*/ 95 w 154"/>
                      <a:gd name="T61" fmla="*/ 152 h 154"/>
                      <a:gd name="T62" fmla="*/ 77 w 154"/>
                      <a:gd name="T63" fmla="*/ 154 h 154"/>
                      <a:gd name="T64" fmla="*/ 51 w 154"/>
                      <a:gd name="T65" fmla="*/ 148 h 154"/>
                      <a:gd name="T66" fmla="*/ 26 w 154"/>
                      <a:gd name="T67" fmla="*/ 136 h 154"/>
                      <a:gd name="T68" fmla="*/ 10 w 154"/>
                      <a:gd name="T69" fmla="*/ 114 h 154"/>
                      <a:gd name="T70" fmla="*/ 2 w 154"/>
                      <a:gd name="T71" fmla="*/ 95 h 154"/>
                      <a:gd name="T72" fmla="*/ 0 w 154"/>
                      <a:gd name="T73" fmla="*/ 77 h 154"/>
                      <a:gd name="T74" fmla="*/ 4 w 154"/>
                      <a:gd name="T75" fmla="*/ 50 h 154"/>
                      <a:gd name="T76" fmla="*/ 18 w 154"/>
                      <a:gd name="T77" fmla="*/ 28 h 154"/>
                      <a:gd name="T78" fmla="*/ 38 w 154"/>
                      <a:gd name="T79" fmla="*/ 10 h 154"/>
                      <a:gd name="T80" fmla="*/ 57 w 154"/>
                      <a:gd name="T81" fmla="*/ 2 h 154"/>
                      <a:gd name="T82" fmla="*/ 77 w 154"/>
                      <a:gd name="T83" fmla="*/ 0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54" h="154">
                        <a:moveTo>
                          <a:pt x="77" y="8"/>
                        </a:moveTo>
                        <a:lnTo>
                          <a:pt x="59" y="10"/>
                        </a:lnTo>
                        <a:lnTo>
                          <a:pt x="42" y="16"/>
                        </a:lnTo>
                        <a:lnTo>
                          <a:pt x="24" y="32"/>
                        </a:lnTo>
                        <a:lnTo>
                          <a:pt x="12" y="53"/>
                        </a:lnTo>
                        <a:lnTo>
                          <a:pt x="8" y="77"/>
                        </a:lnTo>
                        <a:lnTo>
                          <a:pt x="10" y="93"/>
                        </a:lnTo>
                        <a:lnTo>
                          <a:pt x="16" y="110"/>
                        </a:lnTo>
                        <a:lnTo>
                          <a:pt x="32" y="130"/>
                        </a:lnTo>
                        <a:lnTo>
                          <a:pt x="53" y="142"/>
                        </a:lnTo>
                        <a:lnTo>
                          <a:pt x="77" y="146"/>
                        </a:lnTo>
                        <a:lnTo>
                          <a:pt x="93" y="144"/>
                        </a:lnTo>
                        <a:lnTo>
                          <a:pt x="109" y="136"/>
                        </a:lnTo>
                        <a:lnTo>
                          <a:pt x="130" y="122"/>
                        </a:lnTo>
                        <a:lnTo>
                          <a:pt x="140" y="99"/>
                        </a:lnTo>
                        <a:lnTo>
                          <a:pt x="144" y="77"/>
                        </a:lnTo>
                        <a:lnTo>
                          <a:pt x="142" y="59"/>
                        </a:lnTo>
                        <a:lnTo>
                          <a:pt x="136" y="42"/>
                        </a:lnTo>
                        <a:lnTo>
                          <a:pt x="120" y="24"/>
                        </a:lnTo>
                        <a:lnTo>
                          <a:pt x="99" y="12"/>
                        </a:lnTo>
                        <a:lnTo>
                          <a:pt x="77" y="8"/>
                        </a:lnTo>
                        <a:close/>
                        <a:moveTo>
                          <a:pt x="77" y="0"/>
                        </a:moveTo>
                        <a:lnTo>
                          <a:pt x="103" y="4"/>
                        </a:lnTo>
                        <a:lnTo>
                          <a:pt x="126" y="18"/>
                        </a:lnTo>
                        <a:lnTo>
                          <a:pt x="144" y="38"/>
                        </a:lnTo>
                        <a:lnTo>
                          <a:pt x="150" y="57"/>
                        </a:lnTo>
                        <a:lnTo>
                          <a:pt x="154" y="77"/>
                        </a:lnTo>
                        <a:lnTo>
                          <a:pt x="148" y="103"/>
                        </a:lnTo>
                        <a:lnTo>
                          <a:pt x="136" y="126"/>
                        </a:lnTo>
                        <a:lnTo>
                          <a:pt x="114" y="144"/>
                        </a:lnTo>
                        <a:lnTo>
                          <a:pt x="95" y="152"/>
                        </a:lnTo>
                        <a:lnTo>
                          <a:pt x="77" y="154"/>
                        </a:lnTo>
                        <a:lnTo>
                          <a:pt x="51" y="148"/>
                        </a:lnTo>
                        <a:lnTo>
                          <a:pt x="26" y="136"/>
                        </a:lnTo>
                        <a:lnTo>
                          <a:pt x="10" y="114"/>
                        </a:lnTo>
                        <a:lnTo>
                          <a:pt x="2" y="95"/>
                        </a:lnTo>
                        <a:lnTo>
                          <a:pt x="0" y="77"/>
                        </a:lnTo>
                        <a:lnTo>
                          <a:pt x="4" y="50"/>
                        </a:lnTo>
                        <a:lnTo>
                          <a:pt x="18" y="28"/>
                        </a:lnTo>
                        <a:lnTo>
                          <a:pt x="38" y="10"/>
                        </a:lnTo>
                        <a:lnTo>
                          <a:pt x="57" y="2"/>
                        </a:lnTo>
                        <a:lnTo>
                          <a:pt x="7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  <p:sp>
                <p:nvSpPr>
                  <p:cNvPr id="46" name="Freeform 200"/>
                  <p:cNvSpPr>
                    <a:spLocks noEditPoints="1"/>
                  </p:cNvSpPr>
                  <p:nvPr/>
                </p:nvSpPr>
                <p:spPr bwMode="auto">
                  <a:xfrm>
                    <a:off x="6902704" y="4818193"/>
                    <a:ext cx="197938" cy="192201"/>
                  </a:xfrm>
                  <a:custGeom>
                    <a:avLst/>
                    <a:gdLst>
                      <a:gd name="T0" fmla="*/ 35 w 69"/>
                      <a:gd name="T1" fmla="*/ 16 h 67"/>
                      <a:gd name="T2" fmla="*/ 29 w 69"/>
                      <a:gd name="T3" fmla="*/ 16 h 67"/>
                      <a:gd name="T4" fmla="*/ 23 w 69"/>
                      <a:gd name="T5" fmla="*/ 20 h 67"/>
                      <a:gd name="T6" fmla="*/ 18 w 69"/>
                      <a:gd name="T7" fmla="*/ 26 h 67"/>
                      <a:gd name="T8" fmla="*/ 16 w 69"/>
                      <a:gd name="T9" fmla="*/ 34 h 67"/>
                      <a:gd name="T10" fmla="*/ 18 w 69"/>
                      <a:gd name="T11" fmla="*/ 40 h 67"/>
                      <a:gd name="T12" fmla="*/ 23 w 69"/>
                      <a:gd name="T13" fmla="*/ 46 h 67"/>
                      <a:gd name="T14" fmla="*/ 29 w 69"/>
                      <a:gd name="T15" fmla="*/ 50 h 67"/>
                      <a:gd name="T16" fmla="*/ 35 w 69"/>
                      <a:gd name="T17" fmla="*/ 50 h 67"/>
                      <a:gd name="T18" fmla="*/ 43 w 69"/>
                      <a:gd name="T19" fmla="*/ 50 h 67"/>
                      <a:gd name="T20" fmla="*/ 47 w 69"/>
                      <a:gd name="T21" fmla="*/ 46 h 67"/>
                      <a:gd name="T22" fmla="*/ 51 w 69"/>
                      <a:gd name="T23" fmla="*/ 40 h 67"/>
                      <a:gd name="T24" fmla="*/ 53 w 69"/>
                      <a:gd name="T25" fmla="*/ 34 h 67"/>
                      <a:gd name="T26" fmla="*/ 51 w 69"/>
                      <a:gd name="T27" fmla="*/ 26 h 67"/>
                      <a:gd name="T28" fmla="*/ 47 w 69"/>
                      <a:gd name="T29" fmla="*/ 20 h 67"/>
                      <a:gd name="T30" fmla="*/ 43 w 69"/>
                      <a:gd name="T31" fmla="*/ 16 h 67"/>
                      <a:gd name="T32" fmla="*/ 35 w 69"/>
                      <a:gd name="T33" fmla="*/ 16 h 67"/>
                      <a:gd name="T34" fmla="*/ 29 w 69"/>
                      <a:gd name="T35" fmla="*/ 0 h 67"/>
                      <a:gd name="T36" fmla="*/ 41 w 69"/>
                      <a:gd name="T37" fmla="*/ 0 h 67"/>
                      <a:gd name="T38" fmla="*/ 41 w 69"/>
                      <a:gd name="T39" fmla="*/ 6 h 67"/>
                      <a:gd name="T40" fmla="*/ 51 w 69"/>
                      <a:gd name="T41" fmla="*/ 10 h 67"/>
                      <a:gd name="T42" fmla="*/ 55 w 69"/>
                      <a:gd name="T43" fmla="*/ 6 h 67"/>
                      <a:gd name="T44" fmla="*/ 63 w 69"/>
                      <a:gd name="T45" fmla="*/ 14 h 67"/>
                      <a:gd name="T46" fmla="*/ 59 w 69"/>
                      <a:gd name="T47" fmla="*/ 18 h 67"/>
                      <a:gd name="T48" fmla="*/ 63 w 69"/>
                      <a:gd name="T49" fmla="*/ 28 h 67"/>
                      <a:gd name="T50" fmla="*/ 69 w 69"/>
                      <a:gd name="T51" fmla="*/ 28 h 67"/>
                      <a:gd name="T52" fmla="*/ 69 w 69"/>
                      <a:gd name="T53" fmla="*/ 38 h 67"/>
                      <a:gd name="T54" fmla="*/ 63 w 69"/>
                      <a:gd name="T55" fmla="*/ 38 h 67"/>
                      <a:gd name="T56" fmla="*/ 59 w 69"/>
                      <a:gd name="T57" fmla="*/ 48 h 67"/>
                      <a:gd name="T58" fmla="*/ 63 w 69"/>
                      <a:gd name="T59" fmla="*/ 53 h 67"/>
                      <a:gd name="T60" fmla="*/ 55 w 69"/>
                      <a:gd name="T61" fmla="*/ 61 h 67"/>
                      <a:gd name="T62" fmla="*/ 51 w 69"/>
                      <a:gd name="T63" fmla="*/ 57 h 67"/>
                      <a:gd name="T64" fmla="*/ 41 w 69"/>
                      <a:gd name="T65" fmla="*/ 61 h 67"/>
                      <a:gd name="T66" fmla="*/ 41 w 69"/>
                      <a:gd name="T67" fmla="*/ 67 h 67"/>
                      <a:gd name="T68" fmla="*/ 29 w 69"/>
                      <a:gd name="T69" fmla="*/ 67 h 67"/>
                      <a:gd name="T70" fmla="*/ 29 w 69"/>
                      <a:gd name="T71" fmla="*/ 61 h 67"/>
                      <a:gd name="T72" fmla="*/ 18 w 69"/>
                      <a:gd name="T73" fmla="*/ 57 h 67"/>
                      <a:gd name="T74" fmla="*/ 14 w 69"/>
                      <a:gd name="T75" fmla="*/ 61 h 67"/>
                      <a:gd name="T76" fmla="*/ 6 w 69"/>
                      <a:gd name="T77" fmla="*/ 53 h 67"/>
                      <a:gd name="T78" fmla="*/ 12 w 69"/>
                      <a:gd name="T79" fmla="*/ 48 h 67"/>
                      <a:gd name="T80" fmla="*/ 8 w 69"/>
                      <a:gd name="T81" fmla="*/ 38 h 67"/>
                      <a:gd name="T82" fmla="*/ 0 w 69"/>
                      <a:gd name="T83" fmla="*/ 38 h 67"/>
                      <a:gd name="T84" fmla="*/ 0 w 69"/>
                      <a:gd name="T85" fmla="*/ 28 h 67"/>
                      <a:gd name="T86" fmla="*/ 8 w 69"/>
                      <a:gd name="T87" fmla="*/ 28 h 67"/>
                      <a:gd name="T88" fmla="*/ 12 w 69"/>
                      <a:gd name="T89" fmla="*/ 18 h 67"/>
                      <a:gd name="T90" fmla="*/ 6 w 69"/>
                      <a:gd name="T91" fmla="*/ 14 h 67"/>
                      <a:gd name="T92" fmla="*/ 14 w 69"/>
                      <a:gd name="T93" fmla="*/ 6 h 67"/>
                      <a:gd name="T94" fmla="*/ 20 w 69"/>
                      <a:gd name="T95" fmla="*/ 10 h 67"/>
                      <a:gd name="T96" fmla="*/ 29 w 69"/>
                      <a:gd name="T97" fmla="*/ 6 h 67"/>
                      <a:gd name="T98" fmla="*/ 29 w 69"/>
                      <a:gd name="T99" fmla="*/ 0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69" h="67">
                        <a:moveTo>
                          <a:pt x="35" y="16"/>
                        </a:moveTo>
                        <a:lnTo>
                          <a:pt x="29" y="16"/>
                        </a:lnTo>
                        <a:lnTo>
                          <a:pt x="23" y="20"/>
                        </a:lnTo>
                        <a:lnTo>
                          <a:pt x="18" y="26"/>
                        </a:lnTo>
                        <a:lnTo>
                          <a:pt x="16" y="34"/>
                        </a:lnTo>
                        <a:lnTo>
                          <a:pt x="18" y="40"/>
                        </a:lnTo>
                        <a:lnTo>
                          <a:pt x="23" y="46"/>
                        </a:lnTo>
                        <a:lnTo>
                          <a:pt x="29" y="50"/>
                        </a:lnTo>
                        <a:lnTo>
                          <a:pt x="35" y="50"/>
                        </a:lnTo>
                        <a:lnTo>
                          <a:pt x="43" y="50"/>
                        </a:lnTo>
                        <a:lnTo>
                          <a:pt x="47" y="46"/>
                        </a:lnTo>
                        <a:lnTo>
                          <a:pt x="51" y="40"/>
                        </a:lnTo>
                        <a:lnTo>
                          <a:pt x="53" y="34"/>
                        </a:lnTo>
                        <a:lnTo>
                          <a:pt x="51" y="26"/>
                        </a:lnTo>
                        <a:lnTo>
                          <a:pt x="47" y="20"/>
                        </a:lnTo>
                        <a:lnTo>
                          <a:pt x="43" y="16"/>
                        </a:lnTo>
                        <a:lnTo>
                          <a:pt x="35" y="16"/>
                        </a:lnTo>
                        <a:close/>
                        <a:moveTo>
                          <a:pt x="29" y="0"/>
                        </a:moveTo>
                        <a:lnTo>
                          <a:pt x="41" y="0"/>
                        </a:lnTo>
                        <a:lnTo>
                          <a:pt x="41" y="6"/>
                        </a:lnTo>
                        <a:lnTo>
                          <a:pt x="51" y="10"/>
                        </a:lnTo>
                        <a:lnTo>
                          <a:pt x="55" y="6"/>
                        </a:lnTo>
                        <a:lnTo>
                          <a:pt x="63" y="14"/>
                        </a:lnTo>
                        <a:lnTo>
                          <a:pt x="59" y="18"/>
                        </a:lnTo>
                        <a:lnTo>
                          <a:pt x="63" y="28"/>
                        </a:lnTo>
                        <a:lnTo>
                          <a:pt x="69" y="28"/>
                        </a:lnTo>
                        <a:lnTo>
                          <a:pt x="69" y="38"/>
                        </a:lnTo>
                        <a:lnTo>
                          <a:pt x="63" y="38"/>
                        </a:lnTo>
                        <a:lnTo>
                          <a:pt x="59" y="48"/>
                        </a:lnTo>
                        <a:lnTo>
                          <a:pt x="63" y="53"/>
                        </a:lnTo>
                        <a:lnTo>
                          <a:pt x="55" y="61"/>
                        </a:lnTo>
                        <a:lnTo>
                          <a:pt x="51" y="57"/>
                        </a:lnTo>
                        <a:lnTo>
                          <a:pt x="41" y="61"/>
                        </a:lnTo>
                        <a:lnTo>
                          <a:pt x="41" y="67"/>
                        </a:lnTo>
                        <a:lnTo>
                          <a:pt x="29" y="67"/>
                        </a:lnTo>
                        <a:lnTo>
                          <a:pt x="29" y="61"/>
                        </a:lnTo>
                        <a:lnTo>
                          <a:pt x="18" y="57"/>
                        </a:lnTo>
                        <a:lnTo>
                          <a:pt x="14" y="61"/>
                        </a:lnTo>
                        <a:lnTo>
                          <a:pt x="6" y="53"/>
                        </a:lnTo>
                        <a:lnTo>
                          <a:pt x="12" y="48"/>
                        </a:lnTo>
                        <a:lnTo>
                          <a:pt x="8" y="38"/>
                        </a:lnTo>
                        <a:lnTo>
                          <a:pt x="0" y="38"/>
                        </a:lnTo>
                        <a:lnTo>
                          <a:pt x="0" y="28"/>
                        </a:lnTo>
                        <a:lnTo>
                          <a:pt x="8" y="28"/>
                        </a:lnTo>
                        <a:lnTo>
                          <a:pt x="12" y="18"/>
                        </a:lnTo>
                        <a:lnTo>
                          <a:pt x="6" y="14"/>
                        </a:lnTo>
                        <a:lnTo>
                          <a:pt x="14" y="6"/>
                        </a:lnTo>
                        <a:lnTo>
                          <a:pt x="20" y="10"/>
                        </a:lnTo>
                        <a:lnTo>
                          <a:pt x="29" y="6"/>
                        </a:lnTo>
                        <a:lnTo>
                          <a:pt x="2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  <p:sp>
                <p:nvSpPr>
                  <p:cNvPr id="47" name="Freeform 201"/>
                  <p:cNvSpPr>
                    <a:spLocks noEditPoints="1"/>
                  </p:cNvSpPr>
                  <p:nvPr/>
                </p:nvSpPr>
                <p:spPr bwMode="auto">
                  <a:xfrm>
                    <a:off x="7077691" y="4763689"/>
                    <a:ext cx="134828" cy="129091"/>
                  </a:xfrm>
                  <a:custGeom>
                    <a:avLst/>
                    <a:gdLst>
                      <a:gd name="T0" fmla="*/ 24 w 47"/>
                      <a:gd name="T1" fmla="*/ 10 h 45"/>
                      <a:gd name="T2" fmla="*/ 16 w 47"/>
                      <a:gd name="T3" fmla="*/ 12 h 45"/>
                      <a:gd name="T4" fmla="*/ 12 w 47"/>
                      <a:gd name="T5" fmla="*/ 23 h 45"/>
                      <a:gd name="T6" fmla="*/ 14 w 47"/>
                      <a:gd name="T7" fmla="*/ 31 h 45"/>
                      <a:gd name="T8" fmla="*/ 22 w 47"/>
                      <a:gd name="T9" fmla="*/ 35 h 45"/>
                      <a:gd name="T10" fmla="*/ 31 w 47"/>
                      <a:gd name="T11" fmla="*/ 33 h 45"/>
                      <a:gd name="T12" fmla="*/ 37 w 47"/>
                      <a:gd name="T13" fmla="*/ 25 h 45"/>
                      <a:gd name="T14" fmla="*/ 33 w 47"/>
                      <a:gd name="T15" fmla="*/ 14 h 45"/>
                      <a:gd name="T16" fmla="*/ 24 w 47"/>
                      <a:gd name="T17" fmla="*/ 10 h 45"/>
                      <a:gd name="T18" fmla="*/ 22 w 47"/>
                      <a:gd name="T19" fmla="*/ 0 h 45"/>
                      <a:gd name="T20" fmla="*/ 28 w 47"/>
                      <a:gd name="T21" fmla="*/ 0 h 45"/>
                      <a:gd name="T22" fmla="*/ 28 w 47"/>
                      <a:gd name="T23" fmla="*/ 4 h 45"/>
                      <a:gd name="T24" fmla="*/ 35 w 47"/>
                      <a:gd name="T25" fmla="*/ 8 h 45"/>
                      <a:gd name="T26" fmla="*/ 39 w 47"/>
                      <a:gd name="T27" fmla="*/ 4 h 45"/>
                      <a:gd name="T28" fmla="*/ 43 w 47"/>
                      <a:gd name="T29" fmla="*/ 10 h 45"/>
                      <a:gd name="T30" fmla="*/ 41 w 47"/>
                      <a:gd name="T31" fmla="*/ 14 h 45"/>
                      <a:gd name="T32" fmla="*/ 43 w 47"/>
                      <a:gd name="T33" fmla="*/ 21 h 45"/>
                      <a:gd name="T34" fmla="*/ 47 w 47"/>
                      <a:gd name="T35" fmla="*/ 21 h 45"/>
                      <a:gd name="T36" fmla="*/ 47 w 47"/>
                      <a:gd name="T37" fmla="*/ 29 h 45"/>
                      <a:gd name="T38" fmla="*/ 43 w 47"/>
                      <a:gd name="T39" fmla="*/ 29 h 45"/>
                      <a:gd name="T40" fmla="*/ 39 w 47"/>
                      <a:gd name="T41" fmla="*/ 35 h 45"/>
                      <a:gd name="T42" fmla="*/ 41 w 47"/>
                      <a:gd name="T43" fmla="*/ 37 h 45"/>
                      <a:gd name="T44" fmla="*/ 35 w 47"/>
                      <a:gd name="T45" fmla="*/ 43 h 45"/>
                      <a:gd name="T46" fmla="*/ 33 w 47"/>
                      <a:gd name="T47" fmla="*/ 39 h 45"/>
                      <a:gd name="T48" fmla="*/ 26 w 47"/>
                      <a:gd name="T49" fmla="*/ 41 h 45"/>
                      <a:gd name="T50" fmla="*/ 24 w 47"/>
                      <a:gd name="T51" fmla="*/ 45 h 45"/>
                      <a:gd name="T52" fmla="*/ 18 w 47"/>
                      <a:gd name="T53" fmla="*/ 45 h 45"/>
                      <a:gd name="T54" fmla="*/ 18 w 47"/>
                      <a:gd name="T55" fmla="*/ 41 h 45"/>
                      <a:gd name="T56" fmla="*/ 12 w 47"/>
                      <a:gd name="T57" fmla="*/ 37 h 45"/>
                      <a:gd name="T58" fmla="*/ 8 w 47"/>
                      <a:gd name="T59" fmla="*/ 41 h 45"/>
                      <a:gd name="T60" fmla="*/ 4 w 47"/>
                      <a:gd name="T61" fmla="*/ 35 h 45"/>
                      <a:gd name="T62" fmla="*/ 6 w 47"/>
                      <a:gd name="T63" fmla="*/ 31 h 45"/>
                      <a:gd name="T64" fmla="*/ 4 w 47"/>
                      <a:gd name="T65" fmla="*/ 25 h 45"/>
                      <a:gd name="T66" fmla="*/ 0 w 47"/>
                      <a:gd name="T67" fmla="*/ 25 h 45"/>
                      <a:gd name="T68" fmla="*/ 2 w 47"/>
                      <a:gd name="T69" fmla="*/ 16 h 45"/>
                      <a:gd name="T70" fmla="*/ 6 w 47"/>
                      <a:gd name="T71" fmla="*/ 16 h 45"/>
                      <a:gd name="T72" fmla="*/ 8 w 47"/>
                      <a:gd name="T73" fmla="*/ 10 h 45"/>
                      <a:gd name="T74" fmla="*/ 6 w 47"/>
                      <a:gd name="T75" fmla="*/ 8 h 45"/>
                      <a:gd name="T76" fmla="*/ 12 w 47"/>
                      <a:gd name="T77" fmla="*/ 2 h 45"/>
                      <a:gd name="T78" fmla="*/ 14 w 47"/>
                      <a:gd name="T79" fmla="*/ 6 h 45"/>
                      <a:gd name="T80" fmla="*/ 22 w 47"/>
                      <a:gd name="T81" fmla="*/ 4 h 45"/>
                      <a:gd name="T82" fmla="*/ 22 w 47"/>
                      <a:gd name="T83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47" h="45">
                        <a:moveTo>
                          <a:pt x="24" y="10"/>
                        </a:moveTo>
                        <a:lnTo>
                          <a:pt x="16" y="12"/>
                        </a:lnTo>
                        <a:lnTo>
                          <a:pt x="12" y="23"/>
                        </a:lnTo>
                        <a:lnTo>
                          <a:pt x="14" y="31"/>
                        </a:lnTo>
                        <a:lnTo>
                          <a:pt x="22" y="35"/>
                        </a:lnTo>
                        <a:lnTo>
                          <a:pt x="31" y="33"/>
                        </a:lnTo>
                        <a:lnTo>
                          <a:pt x="37" y="25"/>
                        </a:lnTo>
                        <a:lnTo>
                          <a:pt x="33" y="14"/>
                        </a:lnTo>
                        <a:lnTo>
                          <a:pt x="24" y="10"/>
                        </a:lnTo>
                        <a:close/>
                        <a:moveTo>
                          <a:pt x="22" y="0"/>
                        </a:moveTo>
                        <a:lnTo>
                          <a:pt x="28" y="0"/>
                        </a:lnTo>
                        <a:lnTo>
                          <a:pt x="28" y="4"/>
                        </a:lnTo>
                        <a:lnTo>
                          <a:pt x="35" y="8"/>
                        </a:lnTo>
                        <a:lnTo>
                          <a:pt x="39" y="4"/>
                        </a:lnTo>
                        <a:lnTo>
                          <a:pt x="43" y="10"/>
                        </a:lnTo>
                        <a:lnTo>
                          <a:pt x="41" y="14"/>
                        </a:lnTo>
                        <a:lnTo>
                          <a:pt x="43" y="21"/>
                        </a:lnTo>
                        <a:lnTo>
                          <a:pt x="47" y="21"/>
                        </a:lnTo>
                        <a:lnTo>
                          <a:pt x="47" y="29"/>
                        </a:lnTo>
                        <a:lnTo>
                          <a:pt x="43" y="29"/>
                        </a:lnTo>
                        <a:lnTo>
                          <a:pt x="39" y="35"/>
                        </a:lnTo>
                        <a:lnTo>
                          <a:pt x="41" y="37"/>
                        </a:lnTo>
                        <a:lnTo>
                          <a:pt x="35" y="43"/>
                        </a:lnTo>
                        <a:lnTo>
                          <a:pt x="33" y="39"/>
                        </a:lnTo>
                        <a:lnTo>
                          <a:pt x="26" y="41"/>
                        </a:lnTo>
                        <a:lnTo>
                          <a:pt x="24" y="45"/>
                        </a:lnTo>
                        <a:lnTo>
                          <a:pt x="18" y="45"/>
                        </a:lnTo>
                        <a:lnTo>
                          <a:pt x="18" y="41"/>
                        </a:lnTo>
                        <a:lnTo>
                          <a:pt x="12" y="37"/>
                        </a:lnTo>
                        <a:lnTo>
                          <a:pt x="8" y="41"/>
                        </a:lnTo>
                        <a:lnTo>
                          <a:pt x="4" y="35"/>
                        </a:lnTo>
                        <a:lnTo>
                          <a:pt x="6" y="31"/>
                        </a:lnTo>
                        <a:lnTo>
                          <a:pt x="4" y="25"/>
                        </a:lnTo>
                        <a:lnTo>
                          <a:pt x="0" y="25"/>
                        </a:lnTo>
                        <a:lnTo>
                          <a:pt x="2" y="16"/>
                        </a:lnTo>
                        <a:lnTo>
                          <a:pt x="6" y="16"/>
                        </a:lnTo>
                        <a:lnTo>
                          <a:pt x="8" y="10"/>
                        </a:lnTo>
                        <a:lnTo>
                          <a:pt x="6" y="8"/>
                        </a:lnTo>
                        <a:lnTo>
                          <a:pt x="12" y="2"/>
                        </a:lnTo>
                        <a:lnTo>
                          <a:pt x="14" y="6"/>
                        </a:lnTo>
                        <a:lnTo>
                          <a:pt x="22" y="4"/>
                        </a:lnTo>
                        <a:lnTo>
                          <a:pt x="22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  <p:sp>
                <p:nvSpPr>
                  <p:cNvPr id="48" name="Freeform 202"/>
                  <p:cNvSpPr>
                    <a:spLocks noEditPoints="1"/>
                  </p:cNvSpPr>
                  <p:nvPr/>
                </p:nvSpPr>
                <p:spPr bwMode="auto">
                  <a:xfrm>
                    <a:off x="7094903" y="4898515"/>
                    <a:ext cx="88929" cy="94667"/>
                  </a:xfrm>
                  <a:custGeom>
                    <a:avLst/>
                    <a:gdLst>
                      <a:gd name="T0" fmla="*/ 16 w 31"/>
                      <a:gd name="T1" fmla="*/ 8 h 33"/>
                      <a:gd name="T2" fmla="*/ 10 w 31"/>
                      <a:gd name="T3" fmla="*/ 10 h 33"/>
                      <a:gd name="T4" fmla="*/ 8 w 31"/>
                      <a:gd name="T5" fmla="*/ 16 h 33"/>
                      <a:gd name="T6" fmla="*/ 10 w 31"/>
                      <a:gd name="T7" fmla="*/ 22 h 33"/>
                      <a:gd name="T8" fmla="*/ 14 w 31"/>
                      <a:gd name="T9" fmla="*/ 25 h 33"/>
                      <a:gd name="T10" fmla="*/ 20 w 31"/>
                      <a:gd name="T11" fmla="*/ 22 h 33"/>
                      <a:gd name="T12" fmla="*/ 25 w 31"/>
                      <a:gd name="T13" fmla="*/ 16 h 33"/>
                      <a:gd name="T14" fmla="*/ 22 w 31"/>
                      <a:gd name="T15" fmla="*/ 10 h 33"/>
                      <a:gd name="T16" fmla="*/ 16 w 31"/>
                      <a:gd name="T17" fmla="*/ 8 h 33"/>
                      <a:gd name="T18" fmla="*/ 14 w 31"/>
                      <a:gd name="T19" fmla="*/ 0 h 33"/>
                      <a:gd name="T20" fmla="*/ 20 w 31"/>
                      <a:gd name="T21" fmla="*/ 2 h 33"/>
                      <a:gd name="T22" fmla="*/ 20 w 31"/>
                      <a:gd name="T23" fmla="*/ 4 h 33"/>
                      <a:gd name="T24" fmla="*/ 25 w 31"/>
                      <a:gd name="T25" fmla="*/ 6 h 33"/>
                      <a:gd name="T26" fmla="*/ 27 w 31"/>
                      <a:gd name="T27" fmla="*/ 4 h 33"/>
                      <a:gd name="T28" fmla="*/ 29 w 31"/>
                      <a:gd name="T29" fmla="*/ 8 h 33"/>
                      <a:gd name="T30" fmla="*/ 27 w 31"/>
                      <a:gd name="T31" fmla="*/ 10 h 33"/>
                      <a:gd name="T32" fmla="*/ 29 w 31"/>
                      <a:gd name="T33" fmla="*/ 14 h 33"/>
                      <a:gd name="T34" fmla="*/ 31 w 31"/>
                      <a:gd name="T35" fmla="*/ 14 h 33"/>
                      <a:gd name="T36" fmla="*/ 31 w 31"/>
                      <a:gd name="T37" fmla="*/ 20 h 33"/>
                      <a:gd name="T38" fmla="*/ 29 w 31"/>
                      <a:gd name="T39" fmla="*/ 20 h 33"/>
                      <a:gd name="T40" fmla="*/ 27 w 31"/>
                      <a:gd name="T41" fmla="*/ 25 h 33"/>
                      <a:gd name="T42" fmla="*/ 29 w 31"/>
                      <a:gd name="T43" fmla="*/ 27 h 33"/>
                      <a:gd name="T44" fmla="*/ 25 w 31"/>
                      <a:gd name="T45" fmla="*/ 31 h 33"/>
                      <a:gd name="T46" fmla="*/ 22 w 31"/>
                      <a:gd name="T47" fmla="*/ 29 h 33"/>
                      <a:gd name="T48" fmla="*/ 18 w 31"/>
                      <a:gd name="T49" fmla="*/ 29 h 33"/>
                      <a:gd name="T50" fmla="*/ 16 w 31"/>
                      <a:gd name="T51" fmla="*/ 33 h 33"/>
                      <a:gd name="T52" fmla="*/ 12 w 31"/>
                      <a:gd name="T53" fmla="*/ 31 h 33"/>
                      <a:gd name="T54" fmla="*/ 12 w 31"/>
                      <a:gd name="T55" fmla="*/ 29 h 33"/>
                      <a:gd name="T56" fmla="*/ 8 w 31"/>
                      <a:gd name="T57" fmla="*/ 27 h 33"/>
                      <a:gd name="T58" fmla="*/ 6 w 31"/>
                      <a:gd name="T59" fmla="*/ 29 h 33"/>
                      <a:gd name="T60" fmla="*/ 2 w 31"/>
                      <a:gd name="T61" fmla="*/ 25 h 33"/>
                      <a:gd name="T62" fmla="*/ 4 w 31"/>
                      <a:gd name="T63" fmla="*/ 22 h 33"/>
                      <a:gd name="T64" fmla="*/ 4 w 31"/>
                      <a:gd name="T65" fmla="*/ 18 h 33"/>
                      <a:gd name="T66" fmla="*/ 0 w 31"/>
                      <a:gd name="T67" fmla="*/ 18 h 33"/>
                      <a:gd name="T68" fmla="*/ 0 w 31"/>
                      <a:gd name="T69" fmla="*/ 12 h 33"/>
                      <a:gd name="T70" fmla="*/ 4 w 31"/>
                      <a:gd name="T71" fmla="*/ 12 h 33"/>
                      <a:gd name="T72" fmla="*/ 6 w 31"/>
                      <a:gd name="T73" fmla="*/ 8 h 33"/>
                      <a:gd name="T74" fmla="*/ 4 w 31"/>
                      <a:gd name="T75" fmla="*/ 6 h 33"/>
                      <a:gd name="T76" fmla="*/ 8 w 31"/>
                      <a:gd name="T77" fmla="*/ 2 h 33"/>
                      <a:gd name="T78" fmla="*/ 10 w 31"/>
                      <a:gd name="T79" fmla="*/ 6 h 33"/>
                      <a:gd name="T80" fmla="*/ 14 w 31"/>
                      <a:gd name="T81" fmla="*/ 4 h 33"/>
                      <a:gd name="T82" fmla="*/ 14 w 31"/>
                      <a:gd name="T83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31" h="33">
                        <a:moveTo>
                          <a:pt x="16" y="8"/>
                        </a:moveTo>
                        <a:lnTo>
                          <a:pt x="10" y="10"/>
                        </a:lnTo>
                        <a:lnTo>
                          <a:pt x="8" y="16"/>
                        </a:lnTo>
                        <a:lnTo>
                          <a:pt x="10" y="22"/>
                        </a:lnTo>
                        <a:lnTo>
                          <a:pt x="14" y="25"/>
                        </a:lnTo>
                        <a:lnTo>
                          <a:pt x="20" y="22"/>
                        </a:lnTo>
                        <a:lnTo>
                          <a:pt x="25" y="16"/>
                        </a:lnTo>
                        <a:lnTo>
                          <a:pt x="22" y="10"/>
                        </a:lnTo>
                        <a:lnTo>
                          <a:pt x="16" y="8"/>
                        </a:lnTo>
                        <a:close/>
                        <a:moveTo>
                          <a:pt x="14" y="0"/>
                        </a:moveTo>
                        <a:lnTo>
                          <a:pt x="20" y="2"/>
                        </a:lnTo>
                        <a:lnTo>
                          <a:pt x="20" y="4"/>
                        </a:lnTo>
                        <a:lnTo>
                          <a:pt x="25" y="6"/>
                        </a:lnTo>
                        <a:lnTo>
                          <a:pt x="27" y="4"/>
                        </a:lnTo>
                        <a:lnTo>
                          <a:pt x="29" y="8"/>
                        </a:lnTo>
                        <a:lnTo>
                          <a:pt x="27" y="10"/>
                        </a:lnTo>
                        <a:lnTo>
                          <a:pt x="29" y="14"/>
                        </a:lnTo>
                        <a:lnTo>
                          <a:pt x="31" y="14"/>
                        </a:lnTo>
                        <a:lnTo>
                          <a:pt x="31" y="20"/>
                        </a:lnTo>
                        <a:lnTo>
                          <a:pt x="29" y="20"/>
                        </a:lnTo>
                        <a:lnTo>
                          <a:pt x="27" y="25"/>
                        </a:lnTo>
                        <a:lnTo>
                          <a:pt x="29" y="27"/>
                        </a:lnTo>
                        <a:lnTo>
                          <a:pt x="25" y="31"/>
                        </a:lnTo>
                        <a:lnTo>
                          <a:pt x="22" y="29"/>
                        </a:lnTo>
                        <a:lnTo>
                          <a:pt x="18" y="29"/>
                        </a:lnTo>
                        <a:lnTo>
                          <a:pt x="16" y="33"/>
                        </a:lnTo>
                        <a:lnTo>
                          <a:pt x="12" y="31"/>
                        </a:lnTo>
                        <a:lnTo>
                          <a:pt x="12" y="29"/>
                        </a:lnTo>
                        <a:lnTo>
                          <a:pt x="8" y="27"/>
                        </a:lnTo>
                        <a:lnTo>
                          <a:pt x="6" y="29"/>
                        </a:lnTo>
                        <a:lnTo>
                          <a:pt x="2" y="25"/>
                        </a:lnTo>
                        <a:lnTo>
                          <a:pt x="4" y="22"/>
                        </a:lnTo>
                        <a:lnTo>
                          <a:pt x="4" y="18"/>
                        </a:lnTo>
                        <a:lnTo>
                          <a:pt x="0" y="18"/>
                        </a:lnTo>
                        <a:lnTo>
                          <a:pt x="0" y="12"/>
                        </a:lnTo>
                        <a:lnTo>
                          <a:pt x="4" y="12"/>
                        </a:lnTo>
                        <a:lnTo>
                          <a:pt x="6" y="8"/>
                        </a:lnTo>
                        <a:lnTo>
                          <a:pt x="4" y="6"/>
                        </a:lnTo>
                        <a:lnTo>
                          <a:pt x="8" y="2"/>
                        </a:lnTo>
                        <a:lnTo>
                          <a:pt x="10" y="6"/>
                        </a:lnTo>
                        <a:lnTo>
                          <a:pt x="14" y="4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</p:grpSp>
          </p:grpSp>
          <p:grpSp>
            <p:nvGrpSpPr>
              <p:cNvPr id="25" name="组合 24"/>
              <p:cNvGrpSpPr/>
              <p:nvPr/>
            </p:nvGrpSpPr>
            <p:grpSpPr>
              <a:xfrm>
                <a:off x="6839593" y="3028145"/>
                <a:ext cx="745852" cy="444643"/>
                <a:chOff x="6839593" y="2775708"/>
                <a:chExt cx="745852" cy="444643"/>
              </a:xfrm>
            </p:grpSpPr>
            <p:sp>
              <p:nvSpPr>
                <p:cNvPr id="37" name="Freeform 83"/>
                <p:cNvSpPr/>
                <p:nvPr/>
              </p:nvSpPr>
              <p:spPr bwMode="auto">
                <a:xfrm>
                  <a:off x="7381769" y="2824475"/>
                  <a:ext cx="203676" cy="347109"/>
                </a:xfrm>
                <a:custGeom>
                  <a:avLst/>
                  <a:gdLst>
                    <a:gd name="T0" fmla="*/ 10 w 71"/>
                    <a:gd name="T1" fmla="*/ 0 h 121"/>
                    <a:gd name="T2" fmla="*/ 14 w 71"/>
                    <a:gd name="T3" fmla="*/ 3 h 121"/>
                    <a:gd name="T4" fmla="*/ 18 w 71"/>
                    <a:gd name="T5" fmla="*/ 5 h 121"/>
                    <a:gd name="T6" fmla="*/ 67 w 71"/>
                    <a:gd name="T7" fmla="*/ 53 h 121"/>
                    <a:gd name="T8" fmla="*/ 71 w 71"/>
                    <a:gd name="T9" fmla="*/ 62 h 121"/>
                    <a:gd name="T10" fmla="*/ 67 w 71"/>
                    <a:gd name="T11" fmla="*/ 68 h 121"/>
                    <a:gd name="T12" fmla="*/ 18 w 71"/>
                    <a:gd name="T13" fmla="*/ 119 h 121"/>
                    <a:gd name="T14" fmla="*/ 10 w 71"/>
                    <a:gd name="T15" fmla="*/ 121 h 121"/>
                    <a:gd name="T16" fmla="*/ 4 w 71"/>
                    <a:gd name="T17" fmla="*/ 119 h 121"/>
                    <a:gd name="T18" fmla="*/ 0 w 71"/>
                    <a:gd name="T19" fmla="*/ 115 h 121"/>
                    <a:gd name="T20" fmla="*/ 0 w 71"/>
                    <a:gd name="T21" fmla="*/ 111 h 121"/>
                    <a:gd name="T22" fmla="*/ 0 w 71"/>
                    <a:gd name="T23" fmla="*/ 106 h 121"/>
                    <a:gd name="T24" fmla="*/ 4 w 71"/>
                    <a:gd name="T25" fmla="*/ 104 h 121"/>
                    <a:gd name="T26" fmla="*/ 44 w 71"/>
                    <a:gd name="T27" fmla="*/ 62 h 121"/>
                    <a:gd name="T28" fmla="*/ 4 w 71"/>
                    <a:gd name="T29" fmla="*/ 19 h 121"/>
                    <a:gd name="T30" fmla="*/ 0 w 71"/>
                    <a:gd name="T31" fmla="*/ 15 h 121"/>
                    <a:gd name="T32" fmla="*/ 0 w 71"/>
                    <a:gd name="T33" fmla="*/ 11 h 121"/>
                    <a:gd name="T34" fmla="*/ 0 w 71"/>
                    <a:gd name="T35" fmla="*/ 7 h 121"/>
                    <a:gd name="T36" fmla="*/ 4 w 71"/>
                    <a:gd name="T37" fmla="*/ 5 h 121"/>
                    <a:gd name="T38" fmla="*/ 6 w 71"/>
                    <a:gd name="T39" fmla="*/ 3 h 121"/>
                    <a:gd name="T40" fmla="*/ 10 w 71"/>
                    <a:gd name="T4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1" h="121">
                      <a:moveTo>
                        <a:pt x="10" y="0"/>
                      </a:moveTo>
                      <a:lnTo>
                        <a:pt x="14" y="3"/>
                      </a:lnTo>
                      <a:lnTo>
                        <a:pt x="18" y="5"/>
                      </a:lnTo>
                      <a:lnTo>
                        <a:pt x="67" y="53"/>
                      </a:lnTo>
                      <a:lnTo>
                        <a:pt x="71" y="62"/>
                      </a:lnTo>
                      <a:lnTo>
                        <a:pt x="67" y="68"/>
                      </a:lnTo>
                      <a:lnTo>
                        <a:pt x="18" y="119"/>
                      </a:lnTo>
                      <a:lnTo>
                        <a:pt x="10" y="121"/>
                      </a:lnTo>
                      <a:lnTo>
                        <a:pt x="4" y="119"/>
                      </a:lnTo>
                      <a:lnTo>
                        <a:pt x="0" y="115"/>
                      </a:lnTo>
                      <a:lnTo>
                        <a:pt x="0" y="111"/>
                      </a:lnTo>
                      <a:lnTo>
                        <a:pt x="0" y="106"/>
                      </a:lnTo>
                      <a:lnTo>
                        <a:pt x="4" y="104"/>
                      </a:lnTo>
                      <a:lnTo>
                        <a:pt x="44" y="62"/>
                      </a:lnTo>
                      <a:lnTo>
                        <a:pt x="4" y="19"/>
                      </a:lnTo>
                      <a:lnTo>
                        <a:pt x="0" y="15"/>
                      </a:lnTo>
                      <a:lnTo>
                        <a:pt x="0" y="11"/>
                      </a:lnTo>
                      <a:lnTo>
                        <a:pt x="0" y="7"/>
                      </a:lnTo>
                      <a:lnTo>
                        <a:pt x="4" y="5"/>
                      </a:lnTo>
                      <a:lnTo>
                        <a:pt x="6" y="3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  <p:grpSp>
              <p:nvGrpSpPr>
                <p:cNvPr id="38" name="组合 37"/>
                <p:cNvGrpSpPr/>
                <p:nvPr/>
              </p:nvGrpSpPr>
              <p:grpSpPr>
                <a:xfrm>
                  <a:off x="6839593" y="2775708"/>
                  <a:ext cx="441774" cy="444643"/>
                  <a:chOff x="6839593" y="2769970"/>
                  <a:chExt cx="441774" cy="444643"/>
                </a:xfrm>
              </p:grpSpPr>
              <p:sp>
                <p:nvSpPr>
                  <p:cNvPr id="39" name="Freeform 203"/>
                  <p:cNvSpPr>
                    <a:spLocks noEditPoints="1"/>
                  </p:cNvSpPr>
                  <p:nvPr/>
                </p:nvSpPr>
                <p:spPr bwMode="auto">
                  <a:xfrm>
                    <a:off x="6839593" y="2769970"/>
                    <a:ext cx="441774" cy="444643"/>
                  </a:xfrm>
                  <a:custGeom>
                    <a:avLst/>
                    <a:gdLst>
                      <a:gd name="T0" fmla="*/ 77 w 154"/>
                      <a:gd name="T1" fmla="*/ 10 h 155"/>
                      <a:gd name="T2" fmla="*/ 59 w 154"/>
                      <a:gd name="T3" fmla="*/ 12 h 155"/>
                      <a:gd name="T4" fmla="*/ 42 w 154"/>
                      <a:gd name="T5" fmla="*/ 19 h 155"/>
                      <a:gd name="T6" fmla="*/ 24 w 154"/>
                      <a:gd name="T7" fmla="*/ 35 h 155"/>
                      <a:gd name="T8" fmla="*/ 12 w 154"/>
                      <a:gd name="T9" fmla="*/ 55 h 155"/>
                      <a:gd name="T10" fmla="*/ 8 w 154"/>
                      <a:gd name="T11" fmla="*/ 78 h 155"/>
                      <a:gd name="T12" fmla="*/ 10 w 154"/>
                      <a:gd name="T13" fmla="*/ 96 h 155"/>
                      <a:gd name="T14" fmla="*/ 16 w 154"/>
                      <a:gd name="T15" fmla="*/ 112 h 155"/>
                      <a:gd name="T16" fmla="*/ 32 w 154"/>
                      <a:gd name="T17" fmla="*/ 131 h 155"/>
                      <a:gd name="T18" fmla="*/ 53 w 154"/>
                      <a:gd name="T19" fmla="*/ 143 h 155"/>
                      <a:gd name="T20" fmla="*/ 77 w 154"/>
                      <a:gd name="T21" fmla="*/ 147 h 155"/>
                      <a:gd name="T22" fmla="*/ 93 w 154"/>
                      <a:gd name="T23" fmla="*/ 145 h 155"/>
                      <a:gd name="T24" fmla="*/ 109 w 154"/>
                      <a:gd name="T25" fmla="*/ 139 h 155"/>
                      <a:gd name="T26" fmla="*/ 130 w 154"/>
                      <a:gd name="T27" fmla="*/ 122 h 155"/>
                      <a:gd name="T28" fmla="*/ 140 w 154"/>
                      <a:gd name="T29" fmla="*/ 102 h 155"/>
                      <a:gd name="T30" fmla="*/ 144 w 154"/>
                      <a:gd name="T31" fmla="*/ 78 h 155"/>
                      <a:gd name="T32" fmla="*/ 142 w 154"/>
                      <a:gd name="T33" fmla="*/ 61 h 155"/>
                      <a:gd name="T34" fmla="*/ 136 w 154"/>
                      <a:gd name="T35" fmla="*/ 45 h 155"/>
                      <a:gd name="T36" fmla="*/ 120 w 154"/>
                      <a:gd name="T37" fmla="*/ 25 h 155"/>
                      <a:gd name="T38" fmla="*/ 99 w 154"/>
                      <a:gd name="T39" fmla="*/ 14 h 155"/>
                      <a:gd name="T40" fmla="*/ 77 w 154"/>
                      <a:gd name="T41" fmla="*/ 10 h 155"/>
                      <a:gd name="T42" fmla="*/ 77 w 154"/>
                      <a:gd name="T43" fmla="*/ 0 h 155"/>
                      <a:gd name="T44" fmla="*/ 103 w 154"/>
                      <a:gd name="T45" fmla="*/ 6 h 155"/>
                      <a:gd name="T46" fmla="*/ 126 w 154"/>
                      <a:gd name="T47" fmla="*/ 19 h 155"/>
                      <a:gd name="T48" fmla="*/ 144 w 154"/>
                      <a:gd name="T49" fmla="*/ 41 h 155"/>
                      <a:gd name="T50" fmla="*/ 150 w 154"/>
                      <a:gd name="T51" fmla="*/ 59 h 155"/>
                      <a:gd name="T52" fmla="*/ 154 w 154"/>
                      <a:gd name="T53" fmla="*/ 78 h 155"/>
                      <a:gd name="T54" fmla="*/ 148 w 154"/>
                      <a:gd name="T55" fmla="*/ 104 h 155"/>
                      <a:gd name="T56" fmla="*/ 136 w 154"/>
                      <a:gd name="T57" fmla="*/ 129 h 155"/>
                      <a:gd name="T58" fmla="*/ 114 w 154"/>
                      <a:gd name="T59" fmla="*/ 145 h 155"/>
                      <a:gd name="T60" fmla="*/ 95 w 154"/>
                      <a:gd name="T61" fmla="*/ 153 h 155"/>
                      <a:gd name="T62" fmla="*/ 77 w 154"/>
                      <a:gd name="T63" fmla="*/ 155 h 155"/>
                      <a:gd name="T64" fmla="*/ 51 w 154"/>
                      <a:gd name="T65" fmla="*/ 151 h 155"/>
                      <a:gd name="T66" fmla="*/ 26 w 154"/>
                      <a:gd name="T67" fmla="*/ 137 h 155"/>
                      <a:gd name="T68" fmla="*/ 10 w 154"/>
                      <a:gd name="T69" fmla="*/ 116 h 155"/>
                      <a:gd name="T70" fmla="*/ 2 w 154"/>
                      <a:gd name="T71" fmla="*/ 98 h 155"/>
                      <a:gd name="T72" fmla="*/ 0 w 154"/>
                      <a:gd name="T73" fmla="*/ 78 h 155"/>
                      <a:gd name="T74" fmla="*/ 4 w 154"/>
                      <a:gd name="T75" fmla="*/ 51 h 155"/>
                      <a:gd name="T76" fmla="*/ 18 w 154"/>
                      <a:gd name="T77" fmla="*/ 29 h 155"/>
                      <a:gd name="T78" fmla="*/ 38 w 154"/>
                      <a:gd name="T79" fmla="*/ 10 h 155"/>
                      <a:gd name="T80" fmla="*/ 57 w 154"/>
                      <a:gd name="T81" fmla="*/ 4 h 155"/>
                      <a:gd name="T82" fmla="*/ 77 w 154"/>
                      <a:gd name="T83" fmla="*/ 0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54" h="155">
                        <a:moveTo>
                          <a:pt x="77" y="10"/>
                        </a:moveTo>
                        <a:lnTo>
                          <a:pt x="59" y="12"/>
                        </a:lnTo>
                        <a:lnTo>
                          <a:pt x="42" y="19"/>
                        </a:lnTo>
                        <a:lnTo>
                          <a:pt x="24" y="35"/>
                        </a:lnTo>
                        <a:lnTo>
                          <a:pt x="12" y="55"/>
                        </a:lnTo>
                        <a:lnTo>
                          <a:pt x="8" y="78"/>
                        </a:lnTo>
                        <a:lnTo>
                          <a:pt x="10" y="96"/>
                        </a:lnTo>
                        <a:lnTo>
                          <a:pt x="16" y="112"/>
                        </a:lnTo>
                        <a:lnTo>
                          <a:pt x="32" y="131"/>
                        </a:lnTo>
                        <a:lnTo>
                          <a:pt x="53" y="143"/>
                        </a:lnTo>
                        <a:lnTo>
                          <a:pt x="77" y="147"/>
                        </a:lnTo>
                        <a:lnTo>
                          <a:pt x="93" y="145"/>
                        </a:lnTo>
                        <a:lnTo>
                          <a:pt x="109" y="139"/>
                        </a:lnTo>
                        <a:lnTo>
                          <a:pt x="130" y="122"/>
                        </a:lnTo>
                        <a:lnTo>
                          <a:pt x="140" y="102"/>
                        </a:lnTo>
                        <a:lnTo>
                          <a:pt x="144" y="78"/>
                        </a:lnTo>
                        <a:lnTo>
                          <a:pt x="142" y="61"/>
                        </a:lnTo>
                        <a:lnTo>
                          <a:pt x="136" y="45"/>
                        </a:lnTo>
                        <a:lnTo>
                          <a:pt x="120" y="25"/>
                        </a:lnTo>
                        <a:lnTo>
                          <a:pt x="99" y="14"/>
                        </a:lnTo>
                        <a:lnTo>
                          <a:pt x="77" y="10"/>
                        </a:lnTo>
                        <a:close/>
                        <a:moveTo>
                          <a:pt x="77" y="0"/>
                        </a:moveTo>
                        <a:lnTo>
                          <a:pt x="103" y="6"/>
                        </a:lnTo>
                        <a:lnTo>
                          <a:pt x="126" y="19"/>
                        </a:lnTo>
                        <a:lnTo>
                          <a:pt x="144" y="41"/>
                        </a:lnTo>
                        <a:lnTo>
                          <a:pt x="150" y="59"/>
                        </a:lnTo>
                        <a:lnTo>
                          <a:pt x="154" y="78"/>
                        </a:lnTo>
                        <a:lnTo>
                          <a:pt x="148" y="104"/>
                        </a:lnTo>
                        <a:lnTo>
                          <a:pt x="136" y="129"/>
                        </a:lnTo>
                        <a:lnTo>
                          <a:pt x="114" y="145"/>
                        </a:lnTo>
                        <a:lnTo>
                          <a:pt x="95" y="153"/>
                        </a:lnTo>
                        <a:lnTo>
                          <a:pt x="77" y="155"/>
                        </a:lnTo>
                        <a:lnTo>
                          <a:pt x="51" y="151"/>
                        </a:lnTo>
                        <a:lnTo>
                          <a:pt x="26" y="137"/>
                        </a:lnTo>
                        <a:lnTo>
                          <a:pt x="10" y="116"/>
                        </a:lnTo>
                        <a:lnTo>
                          <a:pt x="2" y="98"/>
                        </a:lnTo>
                        <a:lnTo>
                          <a:pt x="0" y="78"/>
                        </a:lnTo>
                        <a:lnTo>
                          <a:pt x="4" y="51"/>
                        </a:lnTo>
                        <a:lnTo>
                          <a:pt x="18" y="29"/>
                        </a:lnTo>
                        <a:lnTo>
                          <a:pt x="38" y="10"/>
                        </a:lnTo>
                        <a:lnTo>
                          <a:pt x="57" y="4"/>
                        </a:lnTo>
                        <a:lnTo>
                          <a:pt x="7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  <p:sp>
                <p:nvSpPr>
                  <p:cNvPr id="40" name="Freeform 204"/>
                  <p:cNvSpPr>
                    <a:spLocks noEditPoints="1"/>
                  </p:cNvSpPr>
                  <p:nvPr/>
                </p:nvSpPr>
                <p:spPr bwMode="auto">
                  <a:xfrm>
                    <a:off x="6925653" y="2870374"/>
                    <a:ext cx="269654" cy="186464"/>
                  </a:xfrm>
                  <a:custGeom>
                    <a:avLst/>
                    <a:gdLst>
                      <a:gd name="T0" fmla="*/ 6 w 94"/>
                      <a:gd name="T1" fmla="*/ 6 h 65"/>
                      <a:gd name="T2" fmla="*/ 6 w 94"/>
                      <a:gd name="T3" fmla="*/ 55 h 65"/>
                      <a:gd name="T4" fmla="*/ 88 w 94"/>
                      <a:gd name="T5" fmla="*/ 55 h 65"/>
                      <a:gd name="T6" fmla="*/ 88 w 94"/>
                      <a:gd name="T7" fmla="*/ 6 h 65"/>
                      <a:gd name="T8" fmla="*/ 6 w 94"/>
                      <a:gd name="T9" fmla="*/ 6 h 65"/>
                      <a:gd name="T10" fmla="*/ 4 w 94"/>
                      <a:gd name="T11" fmla="*/ 0 h 65"/>
                      <a:gd name="T12" fmla="*/ 88 w 94"/>
                      <a:gd name="T13" fmla="*/ 0 h 65"/>
                      <a:gd name="T14" fmla="*/ 94 w 94"/>
                      <a:gd name="T15" fmla="*/ 4 h 65"/>
                      <a:gd name="T16" fmla="*/ 94 w 94"/>
                      <a:gd name="T17" fmla="*/ 61 h 65"/>
                      <a:gd name="T18" fmla="*/ 88 w 94"/>
                      <a:gd name="T19" fmla="*/ 65 h 65"/>
                      <a:gd name="T20" fmla="*/ 67 w 94"/>
                      <a:gd name="T21" fmla="*/ 65 h 65"/>
                      <a:gd name="T22" fmla="*/ 29 w 94"/>
                      <a:gd name="T23" fmla="*/ 65 h 65"/>
                      <a:gd name="T24" fmla="*/ 4 w 94"/>
                      <a:gd name="T25" fmla="*/ 65 h 65"/>
                      <a:gd name="T26" fmla="*/ 0 w 94"/>
                      <a:gd name="T27" fmla="*/ 61 h 65"/>
                      <a:gd name="T28" fmla="*/ 0 w 94"/>
                      <a:gd name="T29" fmla="*/ 4 h 65"/>
                      <a:gd name="T30" fmla="*/ 4 w 94"/>
                      <a:gd name="T31" fmla="*/ 0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94" h="65">
                        <a:moveTo>
                          <a:pt x="6" y="6"/>
                        </a:moveTo>
                        <a:lnTo>
                          <a:pt x="6" y="55"/>
                        </a:lnTo>
                        <a:lnTo>
                          <a:pt x="88" y="55"/>
                        </a:lnTo>
                        <a:lnTo>
                          <a:pt x="88" y="6"/>
                        </a:lnTo>
                        <a:lnTo>
                          <a:pt x="6" y="6"/>
                        </a:lnTo>
                        <a:close/>
                        <a:moveTo>
                          <a:pt x="4" y="0"/>
                        </a:moveTo>
                        <a:lnTo>
                          <a:pt x="88" y="0"/>
                        </a:lnTo>
                        <a:lnTo>
                          <a:pt x="94" y="4"/>
                        </a:lnTo>
                        <a:lnTo>
                          <a:pt x="94" y="61"/>
                        </a:lnTo>
                        <a:lnTo>
                          <a:pt x="88" y="65"/>
                        </a:lnTo>
                        <a:lnTo>
                          <a:pt x="67" y="65"/>
                        </a:lnTo>
                        <a:lnTo>
                          <a:pt x="29" y="65"/>
                        </a:lnTo>
                        <a:lnTo>
                          <a:pt x="4" y="65"/>
                        </a:lnTo>
                        <a:lnTo>
                          <a:pt x="0" y="61"/>
                        </a:lnTo>
                        <a:lnTo>
                          <a:pt x="0" y="4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  <p:sp>
                <p:nvSpPr>
                  <p:cNvPr id="41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7026055" y="3068310"/>
                    <a:ext cx="68848" cy="22949"/>
                  </a:xfrm>
                  <a:prstGeom prst="rect">
                    <a:avLst/>
                  </a:prstGeom>
                  <a:solidFill>
                    <a:srgbClr val="FFFFFF"/>
                  </a:solidFill>
                  <a:ln w="0">
                    <a:noFill/>
                    <a:prstDash val="solid"/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  <p:sp>
                <p:nvSpPr>
                  <p:cNvPr id="42" name="Freeform 207"/>
                  <p:cNvSpPr/>
                  <p:nvPr/>
                </p:nvSpPr>
                <p:spPr bwMode="auto">
                  <a:xfrm>
                    <a:off x="6991631" y="3102734"/>
                    <a:ext cx="131958" cy="17212"/>
                  </a:xfrm>
                  <a:custGeom>
                    <a:avLst/>
                    <a:gdLst>
                      <a:gd name="T0" fmla="*/ 4 w 46"/>
                      <a:gd name="T1" fmla="*/ 0 h 6"/>
                      <a:gd name="T2" fmla="*/ 44 w 46"/>
                      <a:gd name="T3" fmla="*/ 0 h 6"/>
                      <a:gd name="T4" fmla="*/ 46 w 46"/>
                      <a:gd name="T5" fmla="*/ 2 h 6"/>
                      <a:gd name="T6" fmla="*/ 44 w 46"/>
                      <a:gd name="T7" fmla="*/ 6 h 6"/>
                      <a:gd name="T8" fmla="*/ 4 w 46"/>
                      <a:gd name="T9" fmla="*/ 6 h 6"/>
                      <a:gd name="T10" fmla="*/ 0 w 46"/>
                      <a:gd name="T11" fmla="*/ 2 h 6"/>
                      <a:gd name="T12" fmla="*/ 4 w 46"/>
                      <a:gd name="T1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6" h="6">
                        <a:moveTo>
                          <a:pt x="4" y="0"/>
                        </a:moveTo>
                        <a:lnTo>
                          <a:pt x="44" y="0"/>
                        </a:lnTo>
                        <a:lnTo>
                          <a:pt x="46" y="2"/>
                        </a:lnTo>
                        <a:lnTo>
                          <a:pt x="44" y="6"/>
                        </a:lnTo>
                        <a:lnTo>
                          <a:pt x="4" y="6"/>
                        </a:lnTo>
                        <a:lnTo>
                          <a:pt x="0" y="2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</p:grpSp>
          </p:grpSp>
          <p:grpSp>
            <p:nvGrpSpPr>
              <p:cNvPr id="26" name="组合 25"/>
              <p:cNvGrpSpPr/>
              <p:nvPr/>
            </p:nvGrpSpPr>
            <p:grpSpPr>
              <a:xfrm>
                <a:off x="5238881" y="2078618"/>
                <a:ext cx="763063" cy="438906"/>
                <a:chOff x="5238881" y="1826181"/>
                <a:chExt cx="763063" cy="438906"/>
              </a:xfrm>
            </p:grpSpPr>
            <p:sp>
              <p:nvSpPr>
                <p:cNvPr id="33" name="Freeform 80"/>
                <p:cNvSpPr/>
                <p:nvPr/>
              </p:nvSpPr>
              <p:spPr bwMode="auto">
                <a:xfrm>
                  <a:off x="5238881" y="1872080"/>
                  <a:ext cx="203676" cy="347109"/>
                </a:xfrm>
                <a:custGeom>
                  <a:avLst/>
                  <a:gdLst>
                    <a:gd name="T0" fmla="*/ 61 w 71"/>
                    <a:gd name="T1" fmla="*/ 0 h 121"/>
                    <a:gd name="T2" fmla="*/ 65 w 71"/>
                    <a:gd name="T3" fmla="*/ 0 h 121"/>
                    <a:gd name="T4" fmla="*/ 67 w 71"/>
                    <a:gd name="T5" fmla="*/ 2 h 121"/>
                    <a:gd name="T6" fmla="*/ 71 w 71"/>
                    <a:gd name="T7" fmla="*/ 7 h 121"/>
                    <a:gd name="T8" fmla="*/ 71 w 71"/>
                    <a:gd name="T9" fmla="*/ 11 h 121"/>
                    <a:gd name="T10" fmla="*/ 71 w 71"/>
                    <a:gd name="T11" fmla="*/ 15 h 121"/>
                    <a:gd name="T12" fmla="*/ 67 w 71"/>
                    <a:gd name="T13" fmla="*/ 17 h 121"/>
                    <a:gd name="T14" fmla="*/ 26 w 71"/>
                    <a:gd name="T15" fmla="*/ 60 h 121"/>
                    <a:gd name="T16" fmla="*/ 67 w 71"/>
                    <a:gd name="T17" fmla="*/ 102 h 121"/>
                    <a:gd name="T18" fmla="*/ 71 w 71"/>
                    <a:gd name="T19" fmla="*/ 106 h 121"/>
                    <a:gd name="T20" fmla="*/ 71 w 71"/>
                    <a:gd name="T21" fmla="*/ 108 h 121"/>
                    <a:gd name="T22" fmla="*/ 71 w 71"/>
                    <a:gd name="T23" fmla="*/ 112 h 121"/>
                    <a:gd name="T24" fmla="*/ 67 w 71"/>
                    <a:gd name="T25" fmla="*/ 117 h 121"/>
                    <a:gd name="T26" fmla="*/ 61 w 71"/>
                    <a:gd name="T27" fmla="*/ 121 h 121"/>
                    <a:gd name="T28" fmla="*/ 53 w 71"/>
                    <a:gd name="T29" fmla="*/ 117 h 121"/>
                    <a:gd name="T30" fmla="*/ 4 w 71"/>
                    <a:gd name="T31" fmla="*/ 68 h 121"/>
                    <a:gd name="T32" fmla="*/ 0 w 71"/>
                    <a:gd name="T33" fmla="*/ 60 h 121"/>
                    <a:gd name="T34" fmla="*/ 4 w 71"/>
                    <a:gd name="T35" fmla="*/ 51 h 121"/>
                    <a:gd name="T36" fmla="*/ 53 w 71"/>
                    <a:gd name="T37" fmla="*/ 2 h 121"/>
                    <a:gd name="T38" fmla="*/ 57 w 71"/>
                    <a:gd name="T39" fmla="*/ 0 h 121"/>
                    <a:gd name="T40" fmla="*/ 61 w 71"/>
                    <a:gd name="T4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1" h="121">
                      <a:moveTo>
                        <a:pt x="61" y="0"/>
                      </a:moveTo>
                      <a:lnTo>
                        <a:pt x="65" y="0"/>
                      </a:lnTo>
                      <a:lnTo>
                        <a:pt x="67" y="2"/>
                      </a:lnTo>
                      <a:lnTo>
                        <a:pt x="71" y="7"/>
                      </a:lnTo>
                      <a:lnTo>
                        <a:pt x="71" y="11"/>
                      </a:lnTo>
                      <a:lnTo>
                        <a:pt x="71" y="15"/>
                      </a:lnTo>
                      <a:lnTo>
                        <a:pt x="67" y="17"/>
                      </a:lnTo>
                      <a:lnTo>
                        <a:pt x="26" y="60"/>
                      </a:lnTo>
                      <a:lnTo>
                        <a:pt x="67" y="102"/>
                      </a:lnTo>
                      <a:lnTo>
                        <a:pt x="71" y="106"/>
                      </a:lnTo>
                      <a:lnTo>
                        <a:pt x="71" y="108"/>
                      </a:lnTo>
                      <a:lnTo>
                        <a:pt x="71" y="112"/>
                      </a:lnTo>
                      <a:lnTo>
                        <a:pt x="67" y="117"/>
                      </a:lnTo>
                      <a:lnTo>
                        <a:pt x="61" y="121"/>
                      </a:lnTo>
                      <a:lnTo>
                        <a:pt x="53" y="117"/>
                      </a:lnTo>
                      <a:lnTo>
                        <a:pt x="4" y="68"/>
                      </a:lnTo>
                      <a:lnTo>
                        <a:pt x="0" y="60"/>
                      </a:lnTo>
                      <a:lnTo>
                        <a:pt x="4" y="51"/>
                      </a:lnTo>
                      <a:lnTo>
                        <a:pt x="53" y="2"/>
                      </a:lnTo>
                      <a:lnTo>
                        <a:pt x="57" y="0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  <p:grpSp>
              <p:nvGrpSpPr>
                <p:cNvPr id="34" name="组合 33"/>
                <p:cNvGrpSpPr/>
                <p:nvPr/>
              </p:nvGrpSpPr>
              <p:grpSpPr>
                <a:xfrm>
                  <a:off x="5557301" y="1826181"/>
                  <a:ext cx="444643" cy="438906"/>
                  <a:chOff x="5557301" y="1829049"/>
                  <a:chExt cx="444643" cy="438906"/>
                </a:xfrm>
              </p:grpSpPr>
              <p:sp>
                <p:nvSpPr>
                  <p:cNvPr id="35" name="Freeform 208"/>
                  <p:cNvSpPr>
                    <a:spLocks noEditPoints="1"/>
                  </p:cNvSpPr>
                  <p:nvPr/>
                </p:nvSpPr>
                <p:spPr bwMode="auto">
                  <a:xfrm>
                    <a:off x="5557301" y="1829049"/>
                    <a:ext cx="444643" cy="438906"/>
                  </a:xfrm>
                  <a:custGeom>
                    <a:avLst/>
                    <a:gdLst>
                      <a:gd name="T0" fmla="*/ 78 w 155"/>
                      <a:gd name="T1" fmla="*/ 8 h 153"/>
                      <a:gd name="T2" fmla="*/ 61 w 155"/>
                      <a:gd name="T3" fmla="*/ 10 h 153"/>
                      <a:gd name="T4" fmla="*/ 43 w 155"/>
                      <a:gd name="T5" fmla="*/ 16 h 153"/>
                      <a:gd name="T6" fmla="*/ 25 w 155"/>
                      <a:gd name="T7" fmla="*/ 33 h 153"/>
                      <a:gd name="T8" fmla="*/ 13 w 155"/>
                      <a:gd name="T9" fmla="*/ 53 h 153"/>
                      <a:gd name="T10" fmla="*/ 9 w 155"/>
                      <a:gd name="T11" fmla="*/ 77 h 153"/>
                      <a:gd name="T12" fmla="*/ 11 w 155"/>
                      <a:gd name="T13" fmla="*/ 94 h 153"/>
                      <a:gd name="T14" fmla="*/ 19 w 155"/>
                      <a:gd name="T15" fmla="*/ 110 h 153"/>
                      <a:gd name="T16" fmla="*/ 33 w 155"/>
                      <a:gd name="T17" fmla="*/ 128 h 153"/>
                      <a:gd name="T18" fmla="*/ 55 w 155"/>
                      <a:gd name="T19" fmla="*/ 141 h 153"/>
                      <a:gd name="T20" fmla="*/ 78 w 155"/>
                      <a:gd name="T21" fmla="*/ 145 h 153"/>
                      <a:gd name="T22" fmla="*/ 94 w 155"/>
                      <a:gd name="T23" fmla="*/ 143 h 153"/>
                      <a:gd name="T24" fmla="*/ 112 w 155"/>
                      <a:gd name="T25" fmla="*/ 137 h 153"/>
                      <a:gd name="T26" fmla="*/ 130 w 155"/>
                      <a:gd name="T27" fmla="*/ 120 h 153"/>
                      <a:gd name="T28" fmla="*/ 143 w 155"/>
                      <a:gd name="T29" fmla="*/ 100 h 153"/>
                      <a:gd name="T30" fmla="*/ 147 w 155"/>
                      <a:gd name="T31" fmla="*/ 77 h 153"/>
                      <a:gd name="T32" fmla="*/ 145 w 155"/>
                      <a:gd name="T33" fmla="*/ 59 h 153"/>
                      <a:gd name="T34" fmla="*/ 136 w 155"/>
                      <a:gd name="T35" fmla="*/ 43 h 153"/>
                      <a:gd name="T36" fmla="*/ 122 w 155"/>
                      <a:gd name="T37" fmla="*/ 24 h 153"/>
                      <a:gd name="T38" fmla="*/ 100 w 155"/>
                      <a:gd name="T39" fmla="*/ 12 h 153"/>
                      <a:gd name="T40" fmla="*/ 78 w 155"/>
                      <a:gd name="T41" fmla="*/ 8 h 153"/>
                      <a:gd name="T42" fmla="*/ 78 w 155"/>
                      <a:gd name="T43" fmla="*/ 0 h 153"/>
                      <a:gd name="T44" fmla="*/ 104 w 155"/>
                      <a:gd name="T45" fmla="*/ 4 h 153"/>
                      <a:gd name="T46" fmla="*/ 126 w 155"/>
                      <a:gd name="T47" fmla="*/ 18 h 153"/>
                      <a:gd name="T48" fmla="*/ 145 w 155"/>
                      <a:gd name="T49" fmla="*/ 39 h 153"/>
                      <a:gd name="T50" fmla="*/ 153 w 155"/>
                      <a:gd name="T51" fmla="*/ 57 h 153"/>
                      <a:gd name="T52" fmla="*/ 155 w 155"/>
                      <a:gd name="T53" fmla="*/ 77 h 153"/>
                      <a:gd name="T54" fmla="*/ 151 w 155"/>
                      <a:gd name="T55" fmla="*/ 102 h 153"/>
                      <a:gd name="T56" fmla="*/ 136 w 155"/>
                      <a:gd name="T57" fmla="*/ 126 h 153"/>
                      <a:gd name="T58" fmla="*/ 116 w 155"/>
                      <a:gd name="T59" fmla="*/ 145 h 153"/>
                      <a:gd name="T60" fmla="*/ 96 w 155"/>
                      <a:gd name="T61" fmla="*/ 151 h 153"/>
                      <a:gd name="T62" fmla="*/ 78 w 155"/>
                      <a:gd name="T63" fmla="*/ 153 h 153"/>
                      <a:gd name="T64" fmla="*/ 51 w 155"/>
                      <a:gd name="T65" fmla="*/ 149 h 153"/>
                      <a:gd name="T66" fmla="*/ 29 w 155"/>
                      <a:gd name="T67" fmla="*/ 137 h 153"/>
                      <a:gd name="T68" fmla="*/ 11 w 155"/>
                      <a:gd name="T69" fmla="*/ 114 h 153"/>
                      <a:gd name="T70" fmla="*/ 3 w 155"/>
                      <a:gd name="T71" fmla="*/ 96 h 153"/>
                      <a:gd name="T72" fmla="*/ 0 w 155"/>
                      <a:gd name="T73" fmla="*/ 77 h 153"/>
                      <a:gd name="T74" fmla="*/ 5 w 155"/>
                      <a:gd name="T75" fmla="*/ 51 h 153"/>
                      <a:gd name="T76" fmla="*/ 19 w 155"/>
                      <a:gd name="T77" fmla="*/ 27 h 153"/>
                      <a:gd name="T78" fmla="*/ 39 w 155"/>
                      <a:gd name="T79" fmla="*/ 10 h 153"/>
                      <a:gd name="T80" fmla="*/ 59 w 155"/>
                      <a:gd name="T81" fmla="*/ 2 h 153"/>
                      <a:gd name="T82" fmla="*/ 78 w 155"/>
                      <a:gd name="T83" fmla="*/ 0 h 1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55" h="153">
                        <a:moveTo>
                          <a:pt x="78" y="8"/>
                        </a:moveTo>
                        <a:lnTo>
                          <a:pt x="61" y="10"/>
                        </a:lnTo>
                        <a:lnTo>
                          <a:pt x="43" y="16"/>
                        </a:lnTo>
                        <a:lnTo>
                          <a:pt x="25" y="33"/>
                        </a:lnTo>
                        <a:lnTo>
                          <a:pt x="13" y="53"/>
                        </a:lnTo>
                        <a:lnTo>
                          <a:pt x="9" y="77"/>
                        </a:lnTo>
                        <a:lnTo>
                          <a:pt x="11" y="94"/>
                        </a:lnTo>
                        <a:lnTo>
                          <a:pt x="19" y="110"/>
                        </a:lnTo>
                        <a:lnTo>
                          <a:pt x="33" y="128"/>
                        </a:lnTo>
                        <a:lnTo>
                          <a:pt x="55" y="141"/>
                        </a:lnTo>
                        <a:lnTo>
                          <a:pt x="78" y="145"/>
                        </a:lnTo>
                        <a:lnTo>
                          <a:pt x="94" y="143"/>
                        </a:lnTo>
                        <a:lnTo>
                          <a:pt x="112" y="137"/>
                        </a:lnTo>
                        <a:lnTo>
                          <a:pt x="130" y="120"/>
                        </a:lnTo>
                        <a:lnTo>
                          <a:pt x="143" y="100"/>
                        </a:lnTo>
                        <a:lnTo>
                          <a:pt x="147" y="77"/>
                        </a:lnTo>
                        <a:lnTo>
                          <a:pt x="145" y="59"/>
                        </a:lnTo>
                        <a:lnTo>
                          <a:pt x="136" y="43"/>
                        </a:lnTo>
                        <a:lnTo>
                          <a:pt x="122" y="24"/>
                        </a:lnTo>
                        <a:lnTo>
                          <a:pt x="100" y="12"/>
                        </a:lnTo>
                        <a:lnTo>
                          <a:pt x="78" y="8"/>
                        </a:lnTo>
                        <a:close/>
                        <a:moveTo>
                          <a:pt x="78" y="0"/>
                        </a:moveTo>
                        <a:lnTo>
                          <a:pt x="104" y="4"/>
                        </a:lnTo>
                        <a:lnTo>
                          <a:pt x="126" y="18"/>
                        </a:lnTo>
                        <a:lnTo>
                          <a:pt x="145" y="39"/>
                        </a:lnTo>
                        <a:lnTo>
                          <a:pt x="153" y="57"/>
                        </a:lnTo>
                        <a:lnTo>
                          <a:pt x="155" y="77"/>
                        </a:lnTo>
                        <a:lnTo>
                          <a:pt x="151" y="102"/>
                        </a:lnTo>
                        <a:lnTo>
                          <a:pt x="136" y="126"/>
                        </a:lnTo>
                        <a:lnTo>
                          <a:pt x="116" y="145"/>
                        </a:lnTo>
                        <a:lnTo>
                          <a:pt x="96" y="151"/>
                        </a:lnTo>
                        <a:lnTo>
                          <a:pt x="78" y="153"/>
                        </a:lnTo>
                        <a:lnTo>
                          <a:pt x="51" y="149"/>
                        </a:lnTo>
                        <a:lnTo>
                          <a:pt x="29" y="137"/>
                        </a:lnTo>
                        <a:lnTo>
                          <a:pt x="11" y="114"/>
                        </a:lnTo>
                        <a:lnTo>
                          <a:pt x="3" y="96"/>
                        </a:lnTo>
                        <a:lnTo>
                          <a:pt x="0" y="77"/>
                        </a:lnTo>
                        <a:lnTo>
                          <a:pt x="5" y="51"/>
                        </a:lnTo>
                        <a:lnTo>
                          <a:pt x="19" y="27"/>
                        </a:lnTo>
                        <a:lnTo>
                          <a:pt x="39" y="10"/>
                        </a:lnTo>
                        <a:lnTo>
                          <a:pt x="59" y="2"/>
                        </a:lnTo>
                        <a:lnTo>
                          <a:pt x="78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  <p:sp>
                <p:nvSpPr>
                  <p:cNvPr id="36" name="Freeform 209"/>
                  <p:cNvSpPr>
                    <a:spLocks noEditPoints="1"/>
                  </p:cNvSpPr>
                  <p:nvPr/>
                </p:nvSpPr>
                <p:spPr bwMode="auto">
                  <a:xfrm>
                    <a:off x="5640494" y="1906504"/>
                    <a:ext cx="278261" cy="283998"/>
                  </a:xfrm>
                  <a:custGeom>
                    <a:avLst/>
                    <a:gdLst>
                      <a:gd name="T0" fmla="*/ 65 w 97"/>
                      <a:gd name="T1" fmla="*/ 79 h 99"/>
                      <a:gd name="T2" fmla="*/ 59 w 97"/>
                      <a:gd name="T3" fmla="*/ 89 h 99"/>
                      <a:gd name="T4" fmla="*/ 73 w 97"/>
                      <a:gd name="T5" fmla="*/ 81 h 99"/>
                      <a:gd name="T6" fmla="*/ 69 w 97"/>
                      <a:gd name="T7" fmla="*/ 73 h 99"/>
                      <a:gd name="T8" fmla="*/ 18 w 97"/>
                      <a:gd name="T9" fmla="*/ 75 h 99"/>
                      <a:gd name="T10" fmla="*/ 30 w 97"/>
                      <a:gd name="T11" fmla="*/ 85 h 99"/>
                      <a:gd name="T12" fmla="*/ 34 w 97"/>
                      <a:gd name="T13" fmla="*/ 85 h 99"/>
                      <a:gd name="T14" fmla="*/ 28 w 97"/>
                      <a:gd name="T15" fmla="*/ 73 h 99"/>
                      <a:gd name="T16" fmla="*/ 51 w 97"/>
                      <a:gd name="T17" fmla="*/ 87 h 99"/>
                      <a:gd name="T18" fmla="*/ 61 w 97"/>
                      <a:gd name="T19" fmla="*/ 77 h 99"/>
                      <a:gd name="T20" fmla="*/ 51 w 97"/>
                      <a:gd name="T21" fmla="*/ 71 h 99"/>
                      <a:gd name="T22" fmla="*/ 34 w 97"/>
                      <a:gd name="T23" fmla="*/ 73 h 99"/>
                      <a:gd name="T24" fmla="*/ 42 w 97"/>
                      <a:gd name="T25" fmla="*/ 85 h 99"/>
                      <a:gd name="T26" fmla="*/ 47 w 97"/>
                      <a:gd name="T27" fmla="*/ 71 h 99"/>
                      <a:gd name="T28" fmla="*/ 71 w 97"/>
                      <a:gd name="T29" fmla="*/ 61 h 99"/>
                      <a:gd name="T30" fmla="*/ 83 w 97"/>
                      <a:gd name="T31" fmla="*/ 71 h 99"/>
                      <a:gd name="T32" fmla="*/ 89 w 97"/>
                      <a:gd name="T33" fmla="*/ 53 h 99"/>
                      <a:gd name="T34" fmla="*/ 51 w 97"/>
                      <a:gd name="T35" fmla="*/ 53 h 99"/>
                      <a:gd name="T36" fmla="*/ 65 w 97"/>
                      <a:gd name="T37" fmla="*/ 67 h 99"/>
                      <a:gd name="T38" fmla="*/ 67 w 97"/>
                      <a:gd name="T39" fmla="*/ 53 h 99"/>
                      <a:gd name="T40" fmla="*/ 30 w 97"/>
                      <a:gd name="T41" fmla="*/ 53 h 99"/>
                      <a:gd name="T42" fmla="*/ 32 w 97"/>
                      <a:gd name="T43" fmla="*/ 67 h 99"/>
                      <a:gd name="T44" fmla="*/ 47 w 97"/>
                      <a:gd name="T45" fmla="*/ 53 h 99"/>
                      <a:gd name="T46" fmla="*/ 8 w 97"/>
                      <a:gd name="T47" fmla="*/ 53 h 99"/>
                      <a:gd name="T48" fmla="*/ 14 w 97"/>
                      <a:gd name="T49" fmla="*/ 71 h 99"/>
                      <a:gd name="T50" fmla="*/ 26 w 97"/>
                      <a:gd name="T51" fmla="*/ 61 h 99"/>
                      <a:gd name="T52" fmla="*/ 8 w 97"/>
                      <a:gd name="T53" fmla="*/ 53 h 99"/>
                      <a:gd name="T54" fmla="*/ 30 w 97"/>
                      <a:gd name="T55" fmla="*/ 38 h 99"/>
                      <a:gd name="T56" fmla="*/ 47 w 97"/>
                      <a:gd name="T57" fmla="*/ 46 h 99"/>
                      <a:gd name="T58" fmla="*/ 32 w 97"/>
                      <a:gd name="T59" fmla="*/ 32 h 99"/>
                      <a:gd name="T60" fmla="*/ 51 w 97"/>
                      <a:gd name="T61" fmla="*/ 32 h 99"/>
                      <a:gd name="T62" fmla="*/ 67 w 97"/>
                      <a:gd name="T63" fmla="*/ 46 h 99"/>
                      <a:gd name="T64" fmla="*/ 65 w 97"/>
                      <a:gd name="T65" fmla="*/ 32 h 99"/>
                      <a:gd name="T66" fmla="*/ 10 w 97"/>
                      <a:gd name="T67" fmla="*/ 36 h 99"/>
                      <a:gd name="T68" fmla="*/ 26 w 97"/>
                      <a:gd name="T69" fmla="*/ 46 h 99"/>
                      <a:gd name="T70" fmla="*/ 28 w 97"/>
                      <a:gd name="T71" fmla="*/ 30 h 99"/>
                      <a:gd name="T72" fmla="*/ 83 w 97"/>
                      <a:gd name="T73" fmla="*/ 28 h 99"/>
                      <a:gd name="T74" fmla="*/ 71 w 97"/>
                      <a:gd name="T75" fmla="*/ 38 h 99"/>
                      <a:gd name="T76" fmla="*/ 89 w 97"/>
                      <a:gd name="T77" fmla="*/ 46 h 99"/>
                      <a:gd name="T78" fmla="*/ 83 w 97"/>
                      <a:gd name="T79" fmla="*/ 28 h 99"/>
                      <a:gd name="T80" fmla="*/ 51 w 97"/>
                      <a:gd name="T81" fmla="*/ 28 h 99"/>
                      <a:gd name="T82" fmla="*/ 59 w 97"/>
                      <a:gd name="T83" fmla="*/ 20 h 99"/>
                      <a:gd name="T84" fmla="*/ 51 w 97"/>
                      <a:gd name="T85" fmla="*/ 12 h 99"/>
                      <a:gd name="T86" fmla="*/ 42 w 97"/>
                      <a:gd name="T87" fmla="*/ 14 h 99"/>
                      <a:gd name="T88" fmla="*/ 34 w 97"/>
                      <a:gd name="T89" fmla="*/ 28 h 99"/>
                      <a:gd name="T90" fmla="*/ 47 w 97"/>
                      <a:gd name="T91" fmla="*/ 12 h 99"/>
                      <a:gd name="T92" fmla="*/ 63 w 97"/>
                      <a:gd name="T93" fmla="*/ 14 h 99"/>
                      <a:gd name="T94" fmla="*/ 69 w 97"/>
                      <a:gd name="T95" fmla="*/ 26 h 99"/>
                      <a:gd name="T96" fmla="*/ 73 w 97"/>
                      <a:gd name="T97" fmla="*/ 18 h 99"/>
                      <a:gd name="T98" fmla="*/ 59 w 97"/>
                      <a:gd name="T99" fmla="*/ 10 h 99"/>
                      <a:gd name="T100" fmla="*/ 30 w 97"/>
                      <a:gd name="T101" fmla="*/ 14 h 99"/>
                      <a:gd name="T102" fmla="*/ 18 w 97"/>
                      <a:gd name="T103" fmla="*/ 24 h 99"/>
                      <a:gd name="T104" fmla="*/ 32 w 97"/>
                      <a:gd name="T105" fmla="*/ 20 h 99"/>
                      <a:gd name="T106" fmla="*/ 38 w 97"/>
                      <a:gd name="T107" fmla="*/ 10 h 99"/>
                      <a:gd name="T108" fmla="*/ 67 w 97"/>
                      <a:gd name="T109" fmla="*/ 4 h 99"/>
                      <a:gd name="T110" fmla="*/ 93 w 97"/>
                      <a:gd name="T111" fmla="*/ 30 h 99"/>
                      <a:gd name="T112" fmla="*/ 93 w 97"/>
                      <a:gd name="T113" fmla="*/ 69 h 99"/>
                      <a:gd name="T114" fmla="*/ 67 w 97"/>
                      <a:gd name="T115" fmla="*/ 95 h 99"/>
                      <a:gd name="T116" fmla="*/ 30 w 97"/>
                      <a:gd name="T117" fmla="*/ 95 h 99"/>
                      <a:gd name="T118" fmla="*/ 4 w 97"/>
                      <a:gd name="T119" fmla="*/ 69 h 99"/>
                      <a:gd name="T120" fmla="*/ 4 w 97"/>
                      <a:gd name="T121" fmla="*/ 30 h 99"/>
                      <a:gd name="T122" fmla="*/ 30 w 97"/>
                      <a:gd name="T123" fmla="*/ 4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97" h="99">
                        <a:moveTo>
                          <a:pt x="69" y="73"/>
                        </a:moveTo>
                        <a:lnTo>
                          <a:pt x="65" y="79"/>
                        </a:lnTo>
                        <a:lnTo>
                          <a:pt x="63" y="85"/>
                        </a:lnTo>
                        <a:lnTo>
                          <a:pt x="59" y="89"/>
                        </a:lnTo>
                        <a:lnTo>
                          <a:pt x="67" y="85"/>
                        </a:lnTo>
                        <a:lnTo>
                          <a:pt x="73" y="81"/>
                        </a:lnTo>
                        <a:lnTo>
                          <a:pt x="79" y="75"/>
                        </a:lnTo>
                        <a:lnTo>
                          <a:pt x="69" y="73"/>
                        </a:lnTo>
                        <a:close/>
                        <a:moveTo>
                          <a:pt x="28" y="73"/>
                        </a:moveTo>
                        <a:lnTo>
                          <a:pt x="18" y="75"/>
                        </a:lnTo>
                        <a:lnTo>
                          <a:pt x="24" y="81"/>
                        </a:lnTo>
                        <a:lnTo>
                          <a:pt x="30" y="85"/>
                        </a:lnTo>
                        <a:lnTo>
                          <a:pt x="38" y="89"/>
                        </a:lnTo>
                        <a:lnTo>
                          <a:pt x="34" y="85"/>
                        </a:lnTo>
                        <a:lnTo>
                          <a:pt x="32" y="79"/>
                        </a:lnTo>
                        <a:lnTo>
                          <a:pt x="28" y="73"/>
                        </a:lnTo>
                        <a:close/>
                        <a:moveTo>
                          <a:pt x="51" y="71"/>
                        </a:moveTo>
                        <a:lnTo>
                          <a:pt x="51" y="87"/>
                        </a:lnTo>
                        <a:lnTo>
                          <a:pt x="55" y="85"/>
                        </a:lnTo>
                        <a:lnTo>
                          <a:pt x="61" y="77"/>
                        </a:lnTo>
                        <a:lnTo>
                          <a:pt x="63" y="73"/>
                        </a:lnTo>
                        <a:lnTo>
                          <a:pt x="51" y="71"/>
                        </a:lnTo>
                        <a:close/>
                        <a:moveTo>
                          <a:pt x="47" y="71"/>
                        </a:moveTo>
                        <a:lnTo>
                          <a:pt x="34" y="73"/>
                        </a:lnTo>
                        <a:lnTo>
                          <a:pt x="38" y="79"/>
                        </a:lnTo>
                        <a:lnTo>
                          <a:pt x="42" y="85"/>
                        </a:lnTo>
                        <a:lnTo>
                          <a:pt x="47" y="87"/>
                        </a:lnTo>
                        <a:lnTo>
                          <a:pt x="47" y="71"/>
                        </a:lnTo>
                        <a:close/>
                        <a:moveTo>
                          <a:pt x="71" y="53"/>
                        </a:moveTo>
                        <a:lnTo>
                          <a:pt x="71" y="61"/>
                        </a:lnTo>
                        <a:lnTo>
                          <a:pt x="69" y="69"/>
                        </a:lnTo>
                        <a:lnTo>
                          <a:pt x="83" y="71"/>
                        </a:lnTo>
                        <a:lnTo>
                          <a:pt x="87" y="63"/>
                        </a:lnTo>
                        <a:lnTo>
                          <a:pt x="89" y="53"/>
                        </a:lnTo>
                        <a:lnTo>
                          <a:pt x="71" y="53"/>
                        </a:lnTo>
                        <a:close/>
                        <a:moveTo>
                          <a:pt x="51" y="53"/>
                        </a:moveTo>
                        <a:lnTo>
                          <a:pt x="51" y="67"/>
                        </a:lnTo>
                        <a:lnTo>
                          <a:pt x="65" y="67"/>
                        </a:lnTo>
                        <a:lnTo>
                          <a:pt x="67" y="61"/>
                        </a:lnTo>
                        <a:lnTo>
                          <a:pt x="67" y="53"/>
                        </a:lnTo>
                        <a:lnTo>
                          <a:pt x="51" y="53"/>
                        </a:lnTo>
                        <a:close/>
                        <a:moveTo>
                          <a:pt x="30" y="53"/>
                        </a:moveTo>
                        <a:lnTo>
                          <a:pt x="30" y="61"/>
                        </a:lnTo>
                        <a:lnTo>
                          <a:pt x="32" y="67"/>
                        </a:lnTo>
                        <a:lnTo>
                          <a:pt x="47" y="67"/>
                        </a:lnTo>
                        <a:lnTo>
                          <a:pt x="47" y="53"/>
                        </a:lnTo>
                        <a:lnTo>
                          <a:pt x="30" y="53"/>
                        </a:lnTo>
                        <a:close/>
                        <a:moveTo>
                          <a:pt x="8" y="53"/>
                        </a:moveTo>
                        <a:lnTo>
                          <a:pt x="10" y="63"/>
                        </a:lnTo>
                        <a:lnTo>
                          <a:pt x="14" y="71"/>
                        </a:lnTo>
                        <a:lnTo>
                          <a:pt x="28" y="69"/>
                        </a:lnTo>
                        <a:lnTo>
                          <a:pt x="26" y="61"/>
                        </a:lnTo>
                        <a:lnTo>
                          <a:pt x="26" y="53"/>
                        </a:lnTo>
                        <a:lnTo>
                          <a:pt x="8" y="53"/>
                        </a:lnTo>
                        <a:close/>
                        <a:moveTo>
                          <a:pt x="32" y="32"/>
                        </a:moveTo>
                        <a:lnTo>
                          <a:pt x="30" y="38"/>
                        </a:lnTo>
                        <a:lnTo>
                          <a:pt x="30" y="46"/>
                        </a:lnTo>
                        <a:lnTo>
                          <a:pt x="47" y="46"/>
                        </a:lnTo>
                        <a:lnTo>
                          <a:pt x="47" y="32"/>
                        </a:lnTo>
                        <a:lnTo>
                          <a:pt x="32" y="32"/>
                        </a:lnTo>
                        <a:close/>
                        <a:moveTo>
                          <a:pt x="65" y="32"/>
                        </a:moveTo>
                        <a:lnTo>
                          <a:pt x="51" y="32"/>
                        </a:lnTo>
                        <a:lnTo>
                          <a:pt x="51" y="46"/>
                        </a:lnTo>
                        <a:lnTo>
                          <a:pt x="67" y="46"/>
                        </a:lnTo>
                        <a:lnTo>
                          <a:pt x="67" y="38"/>
                        </a:lnTo>
                        <a:lnTo>
                          <a:pt x="65" y="32"/>
                        </a:lnTo>
                        <a:close/>
                        <a:moveTo>
                          <a:pt x="14" y="28"/>
                        </a:moveTo>
                        <a:lnTo>
                          <a:pt x="10" y="36"/>
                        </a:lnTo>
                        <a:lnTo>
                          <a:pt x="8" y="46"/>
                        </a:lnTo>
                        <a:lnTo>
                          <a:pt x="26" y="46"/>
                        </a:lnTo>
                        <a:lnTo>
                          <a:pt x="26" y="38"/>
                        </a:lnTo>
                        <a:lnTo>
                          <a:pt x="28" y="30"/>
                        </a:lnTo>
                        <a:lnTo>
                          <a:pt x="14" y="28"/>
                        </a:lnTo>
                        <a:close/>
                        <a:moveTo>
                          <a:pt x="83" y="28"/>
                        </a:moveTo>
                        <a:lnTo>
                          <a:pt x="69" y="30"/>
                        </a:lnTo>
                        <a:lnTo>
                          <a:pt x="71" y="38"/>
                        </a:lnTo>
                        <a:lnTo>
                          <a:pt x="71" y="46"/>
                        </a:lnTo>
                        <a:lnTo>
                          <a:pt x="89" y="46"/>
                        </a:lnTo>
                        <a:lnTo>
                          <a:pt x="87" y="36"/>
                        </a:lnTo>
                        <a:lnTo>
                          <a:pt x="83" y="28"/>
                        </a:lnTo>
                        <a:close/>
                        <a:moveTo>
                          <a:pt x="51" y="12"/>
                        </a:moveTo>
                        <a:lnTo>
                          <a:pt x="51" y="28"/>
                        </a:lnTo>
                        <a:lnTo>
                          <a:pt x="63" y="28"/>
                        </a:lnTo>
                        <a:lnTo>
                          <a:pt x="59" y="20"/>
                        </a:lnTo>
                        <a:lnTo>
                          <a:pt x="55" y="14"/>
                        </a:lnTo>
                        <a:lnTo>
                          <a:pt x="51" y="12"/>
                        </a:lnTo>
                        <a:close/>
                        <a:moveTo>
                          <a:pt x="47" y="12"/>
                        </a:moveTo>
                        <a:lnTo>
                          <a:pt x="42" y="14"/>
                        </a:lnTo>
                        <a:lnTo>
                          <a:pt x="36" y="22"/>
                        </a:lnTo>
                        <a:lnTo>
                          <a:pt x="34" y="28"/>
                        </a:lnTo>
                        <a:lnTo>
                          <a:pt x="47" y="28"/>
                        </a:lnTo>
                        <a:lnTo>
                          <a:pt x="47" y="12"/>
                        </a:lnTo>
                        <a:close/>
                        <a:moveTo>
                          <a:pt x="59" y="10"/>
                        </a:moveTo>
                        <a:lnTo>
                          <a:pt x="63" y="14"/>
                        </a:lnTo>
                        <a:lnTo>
                          <a:pt x="65" y="20"/>
                        </a:lnTo>
                        <a:lnTo>
                          <a:pt x="69" y="26"/>
                        </a:lnTo>
                        <a:lnTo>
                          <a:pt x="79" y="24"/>
                        </a:lnTo>
                        <a:lnTo>
                          <a:pt x="73" y="18"/>
                        </a:lnTo>
                        <a:lnTo>
                          <a:pt x="67" y="14"/>
                        </a:lnTo>
                        <a:lnTo>
                          <a:pt x="59" y="10"/>
                        </a:lnTo>
                        <a:close/>
                        <a:moveTo>
                          <a:pt x="38" y="10"/>
                        </a:moveTo>
                        <a:lnTo>
                          <a:pt x="30" y="14"/>
                        </a:lnTo>
                        <a:lnTo>
                          <a:pt x="24" y="18"/>
                        </a:lnTo>
                        <a:lnTo>
                          <a:pt x="18" y="24"/>
                        </a:lnTo>
                        <a:lnTo>
                          <a:pt x="28" y="26"/>
                        </a:lnTo>
                        <a:lnTo>
                          <a:pt x="32" y="20"/>
                        </a:lnTo>
                        <a:lnTo>
                          <a:pt x="34" y="14"/>
                        </a:lnTo>
                        <a:lnTo>
                          <a:pt x="38" y="10"/>
                        </a:lnTo>
                        <a:close/>
                        <a:moveTo>
                          <a:pt x="49" y="0"/>
                        </a:moveTo>
                        <a:lnTo>
                          <a:pt x="67" y="4"/>
                        </a:lnTo>
                        <a:lnTo>
                          <a:pt x="83" y="14"/>
                        </a:lnTo>
                        <a:lnTo>
                          <a:pt x="93" y="30"/>
                        </a:lnTo>
                        <a:lnTo>
                          <a:pt x="97" y="50"/>
                        </a:lnTo>
                        <a:lnTo>
                          <a:pt x="93" y="69"/>
                        </a:lnTo>
                        <a:lnTo>
                          <a:pt x="83" y="85"/>
                        </a:lnTo>
                        <a:lnTo>
                          <a:pt x="67" y="95"/>
                        </a:lnTo>
                        <a:lnTo>
                          <a:pt x="49" y="99"/>
                        </a:lnTo>
                        <a:lnTo>
                          <a:pt x="30" y="95"/>
                        </a:lnTo>
                        <a:lnTo>
                          <a:pt x="14" y="85"/>
                        </a:lnTo>
                        <a:lnTo>
                          <a:pt x="4" y="69"/>
                        </a:lnTo>
                        <a:lnTo>
                          <a:pt x="0" y="50"/>
                        </a:lnTo>
                        <a:lnTo>
                          <a:pt x="4" y="30"/>
                        </a:lnTo>
                        <a:lnTo>
                          <a:pt x="14" y="14"/>
                        </a:lnTo>
                        <a:lnTo>
                          <a:pt x="30" y="4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</p:grpSp>
          </p:grpSp>
          <p:grpSp>
            <p:nvGrpSpPr>
              <p:cNvPr id="27" name="组合 26"/>
              <p:cNvGrpSpPr/>
              <p:nvPr/>
            </p:nvGrpSpPr>
            <p:grpSpPr>
              <a:xfrm>
                <a:off x="5238881" y="3963328"/>
                <a:ext cx="763063" cy="444643"/>
                <a:chOff x="5238881" y="3710891"/>
                <a:chExt cx="763063" cy="444643"/>
              </a:xfrm>
              <a:solidFill>
                <a:schemeClr val="bg1"/>
              </a:solidFill>
            </p:grpSpPr>
            <p:sp>
              <p:nvSpPr>
                <p:cNvPr id="28" name="Freeform 82"/>
                <p:cNvSpPr/>
                <p:nvPr/>
              </p:nvSpPr>
              <p:spPr bwMode="auto">
                <a:xfrm>
                  <a:off x="5238881" y="3759658"/>
                  <a:ext cx="203676" cy="347109"/>
                </a:xfrm>
                <a:custGeom>
                  <a:avLst/>
                  <a:gdLst>
                    <a:gd name="T0" fmla="*/ 61 w 71"/>
                    <a:gd name="T1" fmla="*/ 0 h 121"/>
                    <a:gd name="T2" fmla="*/ 65 w 71"/>
                    <a:gd name="T3" fmla="*/ 0 h 121"/>
                    <a:gd name="T4" fmla="*/ 67 w 71"/>
                    <a:gd name="T5" fmla="*/ 3 h 121"/>
                    <a:gd name="T6" fmla="*/ 71 w 71"/>
                    <a:gd name="T7" fmla="*/ 7 h 121"/>
                    <a:gd name="T8" fmla="*/ 71 w 71"/>
                    <a:gd name="T9" fmla="*/ 11 h 121"/>
                    <a:gd name="T10" fmla="*/ 71 w 71"/>
                    <a:gd name="T11" fmla="*/ 15 h 121"/>
                    <a:gd name="T12" fmla="*/ 67 w 71"/>
                    <a:gd name="T13" fmla="*/ 19 h 121"/>
                    <a:gd name="T14" fmla="*/ 26 w 71"/>
                    <a:gd name="T15" fmla="*/ 60 h 121"/>
                    <a:gd name="T16" fmla="*/ 67 w 71"/>
                    <a:gd name="T17" fmla="*/ 102 h 121"/>
                    <a:gd name="T18" fmla="*/ 71 w 71"/>
                    <a:gd name="T19" fmla="*/ 106 h 121"/>
                    <a:gd name="T20" fmla="*/ 71 w 71"/>
                    <a:gd name="T21" fmla="*/ 111 h 121"/>
                    <a:gd name="T22" fmla="*/ 71 w 71"/>
                    <a:gd name="T23" fmla="*/ 115 h 121"/>
                    <a:gd name="T24" fmla="*/ 67 w 71"/>
                    <a:gd name="T25" fmla="*/ 117 h 121"/>
                    <a:gd name="T26" fmla="*/ 61 w 71"/>
                    <a:gd name="T27" fmla="*/ 121 h 121"/>
                    <a:gd name="T28" fmla="*/ 53 w 71"/>
                    <a:gd name="T29" fmla="*/ 117 h 121"/>
                    <a:gd name="T30" fmla="*/ 4 w 71"/>
                    <a:gd name="T31" fmla="*/ 68 h 121"/>
                    <a:gd name="T32" fmla="*/ 0 w 71"/>
                    <a:gd name="T33" fmla="*/ 60 h 121"/>
                    <a:gd name="T34" fmla="*/ 4 w 71"/>
                    <a:gd name="T35" fmla="*/ 53 h 121"/>
                    <a:gd name="T36" fmla="*/ 53 w 71"/>
                    <a:gd name="T37" fmla="*/ 3 h 121"/>
                    <a:gd name="T38" fmla="*/ 57 w 71"/>
                    <a:gd name="T39" fmla="*/ 0 h 121"/>
                    <a:gd name="T40" fmla="*/ 61 w 71"/>
                    <a:gd name="T4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1" h="121">
                      <a:moveTo>
                        <a:pt x="61" y="0"/>
                      </a:moveTo>
                      <a:lnTo>
                        <a:pt x="65" y="0"/>
                      </a:lnTo>
                      <a:lnTo>
                        <a:pt x="67" y="3"/>
                      </a:lnTo>
                      <a:lnTo>
                        <a:pt x="71" y="7"/>
                      </a:lnTo>
                      <a:lnTo>
                        <a:pt x="71" y="11"/>
                      </a:lnTo>
                      <a:lnTo>
                        <a:pt x="71" y="15"/>
                      </a:lnTo>
                      <a:lnTo>
                        <a:pt x="67" y="19"/>
                      </a:lnTo>
                      <a:lnTo>
                        <a:pt x="26" y="60"/>
                      </a:lnTo>
                      <a:lnTo>
                        <a:pt x="67" y="102"/>
                      </a:lnTo>
                      <a:lnTo>
                        <a:pt x="71" y="106"/>
                      </a:lnTo>
                      <a:lnTo>
                        <a:pt x="71" y="111"/>
                      </a:lnTo>
                      <a:lnTo>
                        <a:pt x="71" y="115"/>
                      </a:lnTo>
                      <a:lnTo>
                        <a:pt x="67" y="117"/>
                      </a:lnTo>
                      <a:lnTo>
                        <a:pt x="61" y="121"/>
                      </a:lnTo>
                      <a:lnTo>
                        <a:pt x="53" y="117"/>
                      </a:lnTo>
                      <a:lnTo>
                        <a:pt x="4" y="68"/>
                      </a:lnTo>
                      <a:lnTo>
                        <a:pt x="0" y="60"/>
                      </a:lnTo>
                      <a:lnTo>
                        <a:pt x="4" y="53"/>
                      </a:lnTo>
                      <a:lnTo>
                        <a:pt x="53" y="3"/>
                      </a:lnTo>
                      <a:lnTo>
                        <a:pt x="57" y="0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E6339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endParaRPr>
                </a:p>
              </p:txBody>
            </p:sp>
            <p:grpSp>
              <p:nvGrpSpPr>
                <p:cNvPr id="29" name="组合 28"/>
                <p:cNvGrpSpPr/>
                <p:nvPr/>
              </p:nvGrpSpPr>
              <p:grpSpPr>
                <a:xfrm>
                  <a:off x="5557301" y="3710891"/>
                  <a:ext cx="444643" cy="444643"/>
                  <a:chOff x="5557301" y="3705153"/>
                  <a:chExt cx="444643" cy="444643"/>
                </a:xfrm>
                <a:grpFill/>
              </p:grpSpPr>
              <p:sp>
                <p:nvSpPr>
                  <p:cNvPr id="30" name="Freeform 210"/>
                  <p:cNvSpPr>
                    <a:spLocks noEditPoints="1"/>
                  </p:cNvSpPr>
                  <p:nvPr/>
                </p:nvSpPr>
                <p:spPr bwMode="auto">
                  <a:xfrm>
                    <a:off x="5557301" y="3705153"/>
                    <a:ext cx="444643" cy="444643"/>
                  </a:xfrm>
                  <a:custGeom>
                    <a:avLst/>
                    <a:gdLst>
                      <a:gd name="T0" fmla="*/ 78 w 155"/>
                      <a:gd name="T1" fmla="*/ 8 h 155"/>
                      <a:gd name="T2" fmla="*/ 61 w 155"/>
                      <a:gd name="T3" fmla="*/ 10 h 155"/>
                      <a:gd name="T4" fmla="*/ 43 w 155"/>
                      <a:gd name="T5" fmla="*/ 19 h 155"/>
                      <a:gd name="T6" fmla="*/ 25 w 155"/>
                      <a:gd name="T7" fmla="*/ 35 h 155"/>
                      <a:gd name="T8" fmla="*/ 13 w 155"/>
                      <a:gd name="T9" fmla="*/ 55 h 155"/>
                      <a:gd name="T10" fmla="*/ 9 w 155"/>
                      <a:gd name="T11" fmla="*/ 78 h 155"/>
                      <a:gd name="T12" fmla="*/ 11 w 155"/>
                      <a:gd name="T13" fmla="*/ 96 h 155"/>
                      <a:gd name="T14" fmla="*/ 19 w 155"/>
                      <a:gd name="T15" fmla="*/ 112 h 155"/>
                      <a:gd name="T16" fmla="*/ 33 w 155"/>
                      <a:gd name="T17" fmla="*/ 131 h 155"/>
                      <a:gd name="T18" fmla="*/ 55 w 155"/>
                      <a:gd name="T19" fmla="*/ 143 h 155"/>
                      <a:gd name="T20" fmla="*/ 78 w 155"/>
                      <a:gd name="T21" fmla="*/ 147 h 155"/>
                      <a:gd name="T22" fmla="*/ 94 w 155"/>
                      <a:gd name="T23" fmla="*/ 145 h 155"/>
                      <a:gd name="T24" fmla="*/ 112 w 155"/>
                      <a:gd name="T25" fmla="*/ 139 h 155"/>
                      <a:gd name="T26" fmla="*/ 130 w 155"/>
                      <a:gd name="T27" fmla="*/ 123 h 155"/>
                      <a:gd name="T28" fmla="*/ 143 w 155"/>
                      <a:gd name="T29" fmla="*/ 102 h 155"/>
                      <a:gd name="T30" fmla="*/ 147 w 155"/>
                      <a:gd name="T31" fmla="*/ 78 h 155"/>
                      <a:gd name="T32" fmla="*/ 145 w 155"/>
                      <a:gd name="T33" fmla="*/ 61 h 155"/>
                      <a:gd name="T34" fmla="*/ 136 w 155"/>
                      <a:gd name="T35" fmla="*/ 45 h 155"/>
                      <a:gd name="T36" fmla="*/ 122 w 155"/>
                      <a:gd name="T37" fmla="*/ 25 h 155"/>
                      <a:gd name="T38" fmla="*/ 100 w 155"/>
                      <a:gd name="T39" fmla="*/ 12 h 155"/>
                      <a:gd name="T40" fmla="*/ 78 w 155"/>
                      <a:gd name="T41" fmla="*/ 8 h 155"/>
                      <a:gd name="T42" fmla="*/ 78 w 155"/>
                      <a:gd name="T43" fmla="*/ 0 h 155"/>
                      <a:gd name="T44" fmla="*/ 104 w 155"/>
                      <a:gd name="T45" fmla="*/ 6 h 155"/>
                      <a:gd name="T46" fmla="*/ 126 w 155"/>
                      <a:gd name="T47" fmla="*/ 19 h 155"/>
                      <a:gd name="T48" fmla="*/ 145 w 155"/>
                      <a:gd name="T49" fmla="*/ 41 h 155"/>
                      <a:gd name="T50" fmla="*/ 153 w 155"/>
                      <a:gd name="T51" fmla="*/ 59 h 155"/>
                      <a:gd name="T52" fmla="*/ 155 w 155"/>
                      <a:gd name="T53" fmla="*/ 78 h 155"/>
                      <a:gd name="T54" fmla="*/ 151 w 155"/>
                      <a:gd name="T55" fmla="*/ 104 h 155"/>
                      <a:gd name="T56" fmla="*/ 136 w 155"/>
                      <a:gd name="T57" fmla="*/ 127 h 155"/>
                      <a:gd name="T58" fmla="*/ 116 w 155"/>
                      <a:gd name="T59" fmla="*/ 145 h 155"/>
                      <a:gd name="T60" fmla="*/ 96 w 155"/>
                      <a:gd name="T61" fmla="*/ 153 h 155"/>
                      <a:gd name="T62" fmla="*/ 78 w 155"/>
                      <a:gd name="T63" fmla="*/ 155 h 155"/>
                      <a:gd name="T64" fmla="*/ 51 w 155"/>
                      <a:gd name="T65" fmla="*/ 151 h 155"/>
                      <a:gd name="T66" fmla="*/ 29 w 155"/>
                      <a:gd name="T67" fmla="*/ 137 h 155"/>
                      <a:gd name="T68" fmla="*/ 11 w 155"/>
                      <a:gd name="T69" fmla="*/ 116 h 155"/>
                      <a:gd name="T70" fmla="*/ 3 w 155"/>
                      <a:gd name="T71" fmla="*/ 98 h 155"/>
                      <a:gd name="T72" fmla="*/ 0 w 155"/>
                      <a:gd name="T73" fmla="*/ 78 h 155"/>
                      <a:gd name="T74" fmla="*/ 5 w 155"/>
                      <a:gd name="T75" fmla="*/ 51 h 155"/>
                      <a:gd name="T76" fmla="*/ 19 w 155"/>
                      <a:gd name="T77" fmla="*/ 29 h 155"/>
                      <a:gd name="T78" fmla="*/ 39 w 155"/>
                      <a:gd name="T79" fmla="*/ 10 h 155"/>
                      <a:gd name="T80" fmla="*/ 59 w 155"/>
                      <a:gd name="T81" fmla="*/ 2 h 155"/>
                      <a:gd name="T82" fmla="*/ 78 w 155"/>
                      <a:gd name="T83" fmla="*/ 0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55" h="155">
                        <a:moveTo>
                          <a:pt x="78" y="8"/>
                        </a:moveTo>
                        <a:lnTo>
                          <a:pt x="61" y="10"/>
                        </a:lnTo>
                        <a:lnTo>
                          <a:pt x="43" y="19"/>
                        </a:lnTo>
                        <a:lnTo>
                          <a:pt x="25" y="35"/>
                        </a:lnTo>
                        <a:lnTo>
                          <a:pt x="13" y="55"/>
                        </a:lnTo>
                        <a:lnTo>
                          <a:pt x="9" y="78"/>
                        </a:lnTo>
                        <a:lnTo>
                          <a:pt x="11" y="96"/>
                        </a:lnTo>
                        <a:lnTo>
                          <a:pt x="19" y="112"/>
                        </a:lnTo>
                        <a:lnTo>
                          <a:pt x="33" y="131"/>
                        </a:lnTo>
                        <a:lnTo>
                          <a:pt x="55" y="143"/>
                        </a:lnTo>
                        <a:lnTo>
                          <a:pt x="78" y="147"/>
                        </a:lnTo>
                        <a:lnTo>
                          <a:pt x="94" y="145"/>
                        </a:lnTo>
                        <a:lnTo>
                          <a:pt x="112" y="139"/>
                        </a:lnTo>
                        <a:lnTo>
                          <a:pt x="130" y="123"/>
                        </a:lnTo>
                        <a:lnTo>
                          <a:pt x="143" y="102"/>
                        </a:lnTo>
                        <a:lnTo>
                          <a:pt x="147" y="78"/>
                        </a:lnTo>
                        <a:lnTo>
                          <a:pt x="145" y="61"/>
                        </a:lnTo>
                        <a:lnTo>
                          <a:pt x="136" y="45"/>
                        </a:lnTo>
                        <a:lnTo>
                          <a:pt x="122" y="25"/>
                        </a:lnTo>
                        <a:lnTo>
                          <a:pt x="100" y="12"/>
                        </a:lnTo>
                        <a:lnTo>
                          <a:pt x="78" y="8"/>
                        </a:lnTo>
                        <a:close/>
                        <a:moveTo>
                          <a:pt x="78" y="0"/>
                        </a:moveTo>
                        <a:lnTo>
                          <a:pt x="104" y="6"/>
                        </a:lnTo>
                        <a:lnTo>
                          <a:pt x="126" y="19"/>
                        </a:lnTo>
                        <a:lnTo>
                          <a:pt x="145" y="41"/>
                        </a:lnTo>
                        <a:lnTo>
                          <a:pt x="153" y="59"/>
                        </a:lnTo>
                        <a:lnTo>
                          <a:pt x="155" y="78"/>
                        </a:lnTo>
                        <a:lnTo>
                          <a:pt x="151" y="104"/>
                        </a:lnTo>
                        <a:lnTo>
                          <a:pt x="136" y="127"/>
                        </a:lnTo>
                        <a:lnTo>
                          <a:pt x="116" y="145"/>
                        </a:lnTo>
                        <a:lnTo>
                          <a:pt x="96" y="153"/>
                        </a:lnTo>
                        <a:lnTo>
                          <a:pt x="78" y="155"/>
                        </a:lnTo>
                        <a:lnTo>
                          <a:pt x="51" y="151"/>
                        </a:lnTo>
                        <a:lnTo>
                          <a:pt x="29" y="137"/>
                        </a:lnTo>
                        <a:lnTo>
                          <a:pt x="11" y="116"/>
                        </a:lnTo>
                        <a:lnTo>
                          <a:pt x="3" y="98"/>
                        </a:lnTo>
                        <a:lnTo>
                          <a:pt x="0" y="78"/>
                        </a:lnTo>
                        <a:lnTo>
                          <a:pt x="5" y="51"/>
                        </a:lnTo>
                        <a:lnTo>
                          <a:pt x="19" y="29"/>
                        </a:lnTo>
                        <a:lnTo>
                          <a:pt x="39" y="10"/>
                        </a:lnTo>
                        <a:lnTo>
                          <a:pt x="59" y="2"/>
                        </a:lnTo>
                        <a:lnTo>
                          <a:pt x="78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  <p:sp>
                <p:nvSpPr>
                  <p:cNvPr id="31" name="Freeform 211"/>
                  <p:cNvSpPr/>
                  <p:nvPr/>
                </p:nvSpPr>
                <p:spPr bwMode="auto">
                  <a:xfrm>
                    <a:off x="5651968" y="3817031"/>
                    <a:ext cx="255312" cy="226625"/>
                  </a:xfrm>
                  <a:custGeom>
                    <a:avLst/>
                    <a:gdLst>
                      <a:gd name="T0" fmla="*/ 2 w 89"/>
                      <a:gd name="T1" fmla="*/ 0 h 79"/>
                      <a:gd name="T2" fmla="*/ 6 w 89"/>
                      <a:gd name="T3" fmla="*/ 4 h 79"/>
                      <a:gd name="T4" fmla="*/ 6 w 89"/>
                      <a:gd name="T5" fmla="*/ 71 h 79"/>
                      <a:gd name="T6" fmla="*/ 87 w 89"/>
                      <a:gd name="T7" fmla="*/ 71 h 79"/>
                      <a:gd name="T8" fmla="*/ 89 w 89"/>
                      <a:gd name="T9" fmla="*/ 75 h 79"/>
                      <a:gd name="T10" fmla="*/ 87 w 89"/>
                      <a:gd name="T11" fmla="*/ 79 h 79"/>
                      <a:gd name="T12" fmla="*/ 6 w 89"/>
                      <a:gd name="T13" fmla="*/ 79 h 79"/>
                      <a:gd name="T14" fmla="*/ 2 w 89"/>
                      <a:gd name="T15" fmla="*/ 77 h 79"/>
                      <a:gd name="T16" fmla="*/ 0 w 89"/>
                      <a:gd name="T17" fmla="*/ 75 h 79"/>
                      <a:gd name="T18" fmla="*/ 0 w 89"/>
                      <a:gd name="T19" fmla="*/ 71 h 79"/>
                      <a:gd name="T20" fmla="*/ 0 w 89"/>
                      <a:gd name="T21" fmla="*/ 4 h 79"/>
                      <a:gd name="T22" fmla="*/ 2 w 89"/>
                      <a:gd name="T23" fmla="*/ 0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9" h="79">
                        <a:moveTo>
                          <a:pt x="2" y="0"/>
                        </a:moveTo>
                        <a:lnTo>
                          <a:pt x="6" y="4"/>
                        </a:lnTo>
                        <a:lnTo>
                          <a:pt x="6" y="71"/>
                        </a:lnTo>
                        <a:lnTo>
                          <a:pt x="87" y="71"/>
                        </a:lnTo>
                        <a:lnTo>
                          <a:pt x="89" y="75"/>
                        </a:lnTo>
                        <a:lnTo>
                          <a:pt x="87" y="79"/>
                        </a:lnTo>
                        <a:lnTo>
                          <a:pt x="6" y="79"/>
                        </a:lnTo>
                        <a:lnTo>
                          <a:pt x="2" y="77"/>
                        </a:lnTo>
                        <a:lnTo>
                          <a:pt x="0" y="75"/>
                        </a:lnTo>
                        <a:lnTo>
                          <a:pt x="0" y="71"/>
                        </a:lnTo>
                        <a:lnTo>
                          <a:pt x="0" y="4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  <p:sp>
                <p:nvSpPr>
                  <p:cNvPr id="32" name="Freeform 212"/>
                  <p:cNvSpPr/>
                  <p:nvPr/>
                </p:nvSpPr>
                <p:spPr bwMode="auto">
                  <a:xfrm>
                    <a:off x="5692129" y="3822769"/>
                    <a:ext cx="209413" cy="180726"/>
                  </a:xfrm>
                  <a:custGeom>
                    <a:avLst/>
                    <a:gdLst>
                      <a:gd name="T0" fmla="*/ 69 w 73"/>
                      <a:gd name="T1" fmla="*/ 0 h 63"/>
                      <a:gd name="T2" fmla="*/ 71 w 73"/>
                      <a:gd name="T3" fmla="*/ 2 h 63"/>
                      <a:gd name="T4" fmla="*/ 73 w 73"/>
                      <a:gd name="T5" fmla="*/ 4 h 63"/>
                      <a:gd name="T6" fmla="*/ 69 w 73"/>
                      <a:gd name="T7" fmla="*/ 27 h 63"/>
                      <a:gd name="T8" fmla="*/ 65 w 73"/>
                      <a:gd name="T9" fmla="*/ 31 h 63"/>
                      <a:gd name="T10" fmla="*/ 63 w 73"/>
                      <a:gd name="T11" fmla="*/ 27 h 63"/>
                      <a:gd name="T12" fmla="*/ 65 w 73"/>
                      <a:gd name="T13" fmla="*/ 16 h 63"/>
                      <a:gd name="T14" fmla="*/ 45 w 73"/>
                      <a:gd name="T15" fmla="*/ 43 h 63"/>
                      <a:gd name="T16" fmla="*/ 43 w 73"/>
                      <a:gd name="T17" fmla="*/ 45 h 63"/>
                      <a:gd name="T18" fmla="*/ 39 w 73"/>
                      <a:gd name="T19" fmla="*/ 45 h 63"/>
                      <a:gd name="T20" fmla="*/ 27 w 73"/>
                      <a:gd name="T21" fmla="*/ 35 h 63"/>
                      <a:gd name="T22" fmla="*/ 6 w 73"/>
                      <a:gd name="T23" fmla="*/ 61 h 63"/>
                      <a:gd name="T24" fmla="*/ 4 w 73"/>
                      <a:gd name="T25" fmla="*/ 63 h 63"/>
                      <a:gd name="T26" fmla="*/ 0 w 73"/>
                      <a:gd name="T27" fmla="*/ 63 h 63"/>
                      <a:gd name="T28" fmla="*/ 0 w 73"/>
                      <a:gd name="T29" fmla="*/ 57 h 63"/>
                      <a:gd name="T30" fmla="*/ 20 w 73"/>
                      <a:gd name="T31" fmla="*/ 27 h 63"/>
                      <a:gd name="T32" fmla="*/ 24 w 73"/>
                      <a:gd name="T33" fmla="*/ 24 h 63"/>
                      <a:gd name="T34" fmla="*/ 27 w 73"/>
                      <a:gd name="T35" fmla="*/ 24 h 63"/>
                      <a:gd name="T36" fmla="*/ 41 w 73"/>
                      <a:gd name="T37" fmla="*/ 35 h 63"/>
                      <a:gd name="T38" fmla="*/ 57 w 73"/>
                      <a:gd name="T39" fmla="*/ 10 h 63"/>
                      <a:gd name="T40" fmla="*/ 49 w 73"/>
                      <a:gd name="T41" fmla="*/ 10 h 63"/>
                      <a:gd name="T42" fmla="*/ 45 w 73"/>
                      <a:gd name="T43" fmla="*/ 8 h 63"/>
                      <a:gd name="T44" fmla="*/ 47 w 73"/>
                      <a:gd name="T45" fmla="*/ 4 h 63"/>
                      <a:gd name="T46" fmla="*/ 69 w 73"/>
                      <a:gd name="T47" fmla="*/ 0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73" h="63">
                        <a:moveTo>
                          <a:pt x="69" y="0"/>
                        </a:moveTo>
                        <a:lnTo>
                          <a:pt x="71" y="2"/>
                        </a:lnTo>
                        <a:lnTo>
                          <a:pt x="73" y="4"/>
                        </a:lnTo>
                        <a:lnTo>
                          <a:pt x="69" y="27"/>
                        </a:lnTo>
                        <a:lnTo>
                          <a:pt x="65" y="31"/>
                        </a:lnTo>
                        <a:lnTo>
                          <a:pt x="63" y="27"/>
                        </a:lnTo>
                        <a:lnTo>
                          <a:pt x="65" y="16"/>
                        </a:lnTo>
                        <a:lnTo>
                          <a:pt x="45" y="43"/>
                        </a:lnTo>
                        <a:lnTo>
                          <a:pt x="43" y="45"/>
                        </a:lnTo>
                        <a:lnTo>
                          <a:pt x="39" y="45"/>
                        </a:lnTo>
                        <a:lnTo>
                          <a:pt x="27" y="35"/>
                        </a:lnTo>
                        <a:lnTo>
                          <a:pt x="6" y="61"/>
                        </a:lnTo>
                        <a:lnTo>
                          <a:pt x="4" y="63"/>
                        </a:lnTo>
                        <a:lnTo>
                          <a:pt x="0" y="63"/>
                        </a:lnTo>
                        <a:lnTo>
                          <a:pt x="0" y="57"/>
                        </a:lnTo>
                        <a:lnTo>
                          <a:pt x="20" y="27"/>
                        </a:lnTo>
                        <a:lnTo>
                          <a:pt x="24" y="24"/>
                        </a:lnTo>
                        <a:lnTo>
                          <a:pt x="27" y="24"/>
                        </a:lnTo>
                        <a:lnTo>
                          <a:pt x="41" y="35"/>
                        </a:lnTo>
                        <a:lnTo>
                          <a:pt x="57" y="10"/>
                        </a:lnTo>
                        <a:lnTo>
                          <a:pt x="49" y="10"/>
                        </a:lnTo>
                        <a:lnTo>
                          <a:pt x="45" y="8"/>
                        </a:lnTo>
                        <a:lnTo>
                          <a:pt x="47" y="4"/>
                        </a:lnTo>
                        <a:lnTo>
                          <a:pt x="69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E6339"/>
                      </a:solidFill>
                      <a:latin typeface="思源宋体 Heavy" panose="02020900000000000000" pitchFamily="18" charset="-122"/>
                      <a:ea typeface="思源宋体 Heavy" panose="02020900000000000000" pitchFamily="18" charset="-122"/>
                    </a:endParaRPr>
                  </a:p>
                </p:txBody>
              </p:sp>
            </p:grpSp>
          </p:grpSp>
        </p:grpSp>
        <p:grpSp>
          <p:nvGrpSpPr>
            <p:cNvPr id="10" name="组合 9"/>
            <p:cNvGrpSpPr/>
            <p:nvPr/>
          </p:nvGrpSpPr>
          <p:grpSpPr>
            <a:xfrm>
              <a:off x="859360" y="2948341"/>
              <a:ext cx="4778295" cy="1792162"/>
              <a:chOff x="-1755147" y="4446310"/>
              <a:chExt cx="6214736" cy="2330920"/>
            </a:xfrm>
            <a:effectLst/>
          </p:grpSpPr>
          <p:sp>
            <p:nvSpPr>
              <p:cNvPr id="12" name="文本框 11"/>
              <p:cNvSpPr txBox="1"/>
              <p:nvPr/>
            </p:nvSpPr>
            <p:spPr>
              <a:xfrm>
                <a:off x="-1755147" y="4446310"/>
                <a:ext cx="1127991" cy="313380"/>
              </a:xfrm>
              <a:prstGeom prst="rect">
                <a:avLst/>
              </a:prstGeom>
              <a:solidFill>
                <a:srgbClr val="D0A793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rPr>
                  <a:t>作者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思源宋体 Heavy" panose="02020900000000000000" pitchFamily="18" charset="-122"/>
                    <a:ea typeface="思源宋体 Heavy" panose="02020900000000000000" pitchFamily="18" charset="-122"/>
                  </a:rPr>
                  <a:t>观点：</a:t>
                </a:r>
                <a:endParaRPr lang="zh-CN" altLang="en-US" sz="1600" b="1" dirty="0">
                  <a:solidFill>
                    <a:schemeClr val="bg1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endParaRPr>
              </a:p>
            </p:txBody>
          </p:sp>
          <p:sp>
            <p:nvSpPr>
              <p:cNvPr id="13" name="TextBox 38"/>
              <p:cNvSpPr txBox="1"/>
              <p:nvPr/>
            </p:nvSpPr>
            <p:spPr>
              <a:xfrm>
                <a:off x="-1734825" y="4854213"/>
                <a:ext cx="6194414" cy="19230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600" b="1" dirty="0">
                    <a:solidFill>
                      <a:srgbClr val="2E3F55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  <a:sym typeface="Calibri" panose="020F0502020204030204" pitchFamily="34" charset="0"/>
                  </a:rPr>
                  <a:t>碳排放权是否属于金融产品与是否应当</a:t>
                </a:r>
                <a:r>
                  <a:rPr lang="zh-CN" altLang="en-US" sz="1600" b="1" dirty="0" smtClean="0">
                    <a:solidFill>
                      <a:srgbClr val="2E3F55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  <a:sym typeface="Calibri" panose="020F0502020204030204" pitchFamily="34" charset="0"/>
                  </a:rPr>
                  <a:t>规制其</a:t>
                </a:r>
                <a:r>
                  <a:rPr lang="zh-CN" altLang="en-US" sz="1600" b="1" dirty="0">
                    <a:solidFill>
                      <a:srgbClr val="2E3F55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  <a:sym typeface="Calibri" panose="020F0502020204030204" pitchFamily="34" charset="0"/>
                  </a:rPr>
                  <a:t>内幕交易之间并无直接联系</a:t>
                </a:r>
                <a:r>
                  <a:rPr lang="zh-CN" altLang="en-US" sz="1600" b="1" dirty="0" smtClean="0">
                    <a:solidFill>
                      <a:srgbClr val="2E3F55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  <a:sym typeface="Calibri" panose="020F0502020204030204" pitchFamily="34" charset="0"/>
                  </a:rPr>
                  <a:t>。                                                          </a:t>
                </a:r>
                <a:r>
                  <a:rPr lang="zh-CN" altLang="en-US" sz="1400" dirty="0" smtClean="0">
                    <a:solidFill>
                      <a:srgbClr val="2E3F55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  <a:sym typeface="Calibri" panose="020F0502020204030204" pitchFamily="34" charset="0"/>
                  </a:rPr>
                  <a:t>被确认</a:t>
                </a:r>
                <a:r>
                  <a:rPr lang="zh-CN" altLang="en-US" sz="1400" dirty="0">
                    <a:solidFill>
                      <a:srgbClr val="2E3F55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  <a:sym typeface="Calibri" panose="020F0502020204030204" pitchFamily="34" charset="0"/>
                  </a:rPr>
                  <a:t>为金融产品的影响因素众多</a:t>
                </a:r>
                <a:r>
                  <a:rPr lang="zh-CN" altLang="en-US" sz="1400" dirty="0" smtClean="0">
                    <a:solidFill>
                      <a:srgbClr val="2E3F55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  <a:sym typeface="Calibri" panose="020F0502020204030204" pitchFamily="34" charset="0"/>
                  </a:rPr>
                  <a:t>，并不科学必要，产生监管</a:t>
                </a:r>
                <a:r>
                  <a:rPr lang="zh-CN" altLang="en-US" sz="1400" dirty="0">
                    <a:solidFill>
                      <a:srgbClr val="2E3F55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  <a:sym typeface="Calibri" panose="020F0502020204030204" pitchFamily="34" charset="0"/>
                  </a:rPr>
                  <a:t>漏洞。</a:t>
                </a:r>
                <a:endParaRPr lang="en-US" altLang="zh-CN" sz="1400" dirty="0" smtClean="0">
                  <a:solidFill>
                    <a:srgbClr val="2E3F55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  <a:sym typeface="Calibri" panose="020F0502020204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600" b="1" dirty="0" smtClean="0">
                    <a:solidFill>
                      <a:srgbClr val="2E3F55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  <a:sym typeface="Calibri" panose="020F0502020204030204" pitchFamily="34" charset="0"/>
                  </a:rPr>
                  <a:t>去</a:t>
                </a:r>
                <a:r>
                  <a:rPr lang="zh-CN" altLang="en-US" sz="1600" b="1" dirty="0">
                    <a:solidFill>
                      <a:srgbClr val="2E3F55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  <a:sym typeface="Calibri" panose="020F0502020204030204" pitchFamily="34" charset="0"/>
                  </a:rPr>
                  <a:t>金融化只是对碳</a:t>
                </a:r>
                <a:r>
                  <a:rPr lang="zh-CN" altLang="en-US" sz="1600" b="1" dirty="0" smtClean="0">
                    <a:solidFill>
                      <a:srgbClr val="2E3F55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  <a:sym typeface="Calibri" panose="020F0502020204030204" pitchFamily="34" charset="0"/>
                  </a:rPr>
                  <a:t>排放权市场的价值导向，并不是回避规制问题的理由。</a:t>
                </a:r>
                <a:r>
                  <a:rPr lang="zh-CN" altLang="en-US" sz="1400" dirty="0" smtClean="0">
                    <a:solidFill>
                      <a:srgbClr val="2E3F55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  <a:sym typeface="Calibri" panose="020F0502020204030204" pitchFamily="34" charset="0"/>
                  </a:rPr>
                  <a:t>国际上并非</a:t>
                </a:r>
                <a:r>
                  <a:rPr lang="zh-CN" altLang="en-US" sz="1400" dirty="0">
                    <a:solidFill>
                      <a:srgbClr val="2E3F55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  <a:sym typeface="Calibri" panose="020F0502020204030204" pitchFamily="34" charset="0"/>
                  </a:rPr>
                  <a:t>所有金融产品都适用内幕交易</a:t>
                </a:r>
                <a:r>
                  <a:rPr lang="zh-CN" altLang="en-US" sz="1400" dirty="0" smtClean="0">
                    <a:solidFill>
                      <a:srgbClr val="2E3F55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  <a:sym typeface="Calibri" panose="020F0502020204030204" pitchFamily="34" charset="0"/>
                  </a:rPr>
                  <a:t>规范                               </a:t>
                </a:r>
                <a:r>
                  <a:rPr lang="en-US" altLang="zh-CN" sz="1400" dirty="0" err="1" smtClean="0">
                    <a:solidFill>
                      <a:srgbClr val="2E3F55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  <a:sym typeface="Calibri" panose="020F0502020204030204" pitchFamily="34" charset="0"/>
                  </a:rPr>
                  <a:t>eg</a:t>
                </a:r>
                <a:r>
                  <a:rPr lang="en-US" altLang="zh-CN" sz="1400" dirty="0" smtClean="0">
                    <a:solidFill>
                      <a:srgbClr val="2E3F55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  <a:sym typeface="Calibri" panose="020F0502020204030204" pitchFamily="34" charset="0"/>
                  </a:rPr>
                  <a:t>.</a:t>
                </a:r>
                <a:r>
                  <a:rPr lang="zh-CN" altLang="en-US" sz="1400" dirty="0" smtClean="0">
                    <a:solidFill>
                      <a:srgbClr val="2E3F55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  <a:sym typeface="Calibri" panose="020F0502020204030204" pitchFamily="34" charset="0"/>
                  </a:rPr>
                  <a:t>欧盟</a:t>
                </a:r>
                <a:r>
                  <a:rPr lang="en-US" altLang="zh-CN" sz="1400" dirty="0" smtClean="0">
                    <a:solidFill>
                      <a:srgbClr val="2E3F55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  <a:sym typeface="Calibri" panose="020F0502020204030204" pitchFamily="34" charset="0"/>
                  </a:rPr>
                  <a:t>《</a:t>
                </a:r>
                <a:r>
                  <a:rPr lang="zh-CN" altLang="en-US" sz="1400" dirty="0">
                    <a:solidFill>
                      <a:srgbClr val="2E3F55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  <a:sym typeface="Calibri" panose="020F0502020204030204" pitchFamily="34" charset="0"/>
                  </a:rPr>
                  <a:t>碳排放配额拍卖条例</a:t>
                </a:r>
                <a:r>
                  <a:rPr lang="en-US" altLang="zh-CN" sz="1400" dirty="0">
                    <a:solidFill>
                      <a:srgbClr val="2E3F55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Arial" panose="020B0604020202020204" pitchFamily="34" charset="0"/>
                    <a:sym typeface="Calibri" panose="020F0502020204030204" pitchFamily="34" charset="0"/>
                  </a:rPr>
                  <a:t>》</a:t>
                </a:r>
                <a:endParaRPr lang="en-US" sz="1400" dirty="0">
                  <a:solidFill>
                    <a:srgbClr val="2E3F55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859360" y="1287999"/>
              <a:ext cx="3858953" cy="166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000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现状：</a:t>
              </a:r>
              <a:endParaRPr lang="en-US" altLang="zh-CN" sz="2000" dirty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endParaRPr>
            </a:p>
            <a:p>
              <a:pPr marL="285750" indent="-285750" defTabSz="121666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/>
              </a:pPr>
              <a:r>
                <a:rPr lang="zh-CN" altLang="en-US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在理论与立法层面，内幕交易规制通常被认定</a:t>
              </a:r>
              <a:r>
                <a:rPr lang="zh-CN" altLang="en-US" sz="1600" b="1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仅</a:t>
              </a:r>
              <a:r>
                <a:rPr lang="zh-CN" altLang="en-US" sz="1600" b="1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适用于</a:t>
              </a:r>
              <a:r>
                <a:rPr lang="zh-CN" altLang="en-US" sz="1600" b="1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金融市场</a:t>
              </a:r>
              <a:r>
                <a:rPr lang="en-US" altLang="zh-CN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(</a:t>
              </a:r>
              <a:r>
                <a:rPr lang="zh-CN" altLang="en-US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证券、期货和衍生品领域等</a:t>
              </a:r>
              <a:r>
                <a:rPr lang="en-US" altLang="zh-CN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)</a:t>
              </a:r>
              <a:r>
                <a:rPr lang="zh-CN" altLang="en-US" sz="1600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。</a:t>
              </a:r>
              <a:endParaRPr lang="en-US" altLang="zh-CN" sz="1600" dirty="0" smtClean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endParaRPr>
            </a:p>
            <a:p>
              <a:pPr marL="285750" indent="-285750" defTabSz="121666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/>
              </a:pPr>
              <a:r>
                <a:rPr lang="zh-CN" altLang="en-US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我国金融立法</a:t>
              </a:r>
              <a:r>
                <a:rPr lang="zh-CN" altLang="en-US" sz="1600" b="1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尚未确认</a:t>
              </a:r>
              <a:r>
                <a:rPr lang="zh-CN" altLang="en-US" sz="1600" b="1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其为</a:t>
              </a:r>
              <a:r>
                <a:rPr lang="zh-CN" altLang="en-US" sz="1600" b="1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金融产品</a:t>
              </a:r>
              <a:r>
                <a:rPr lang="zh-CN" altLang="en-US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，我国的内幕交易规范法律渊源主要是</a:t>
              </a:r>
              <a:r>
                <a:rPr lang="en-US" altLang="zh-CN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《</a:t>
              </a:r>
              <a:r>
                <a:rPr lang="zh-CN" altLang="en-US" sz="1600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刑法</a:t>
              </a:r>
              <a:r>
                <a:rPr lang="en-US" altLang="zh-CN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》《</a:t>
              </a:r>
              <a:r>
                <a:rPr lang="zh-CN" altLang="en-US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证券法</a:t>
              </a:r>
              <a:r>
                <a:rPr lang="en-US" altLang="zh-CN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》《</a:t>
              </a:r>
              <a:r>
                <a:rPr lang="zh-CN" altLang="en-US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期货和衍生品法</a:t>
              </a:r>
              <a:r>
                <a:rPr lang="en-US" altLang="zh-CN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》</a:t>
              </a:r>
              <a:r>
                <a:rPr lang="zh-CN" altLang="en-US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和</a:t>
              </a:r>
              <a:r>
                <a:rPr lang="en-US" altLang="zh-CN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《</a:t>
              </a:r>
              <a:r>
                <a:rPr lang="zh-CN" altLang="en-US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期货交易</a:t>
              </a:r>
              <a:r>
                <a:rPr lang="zh-CN" altLang="en-US" sz="1600" dirty="0" smtClean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管理条例</a:t>
              </a:r>
              <a:r>
                <a:rPr lang="en-US" altLang="zh-CN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》</a:t>
              </a:r>
              <a:r>
                <a:rPr lang="zh-CN" altLang="en-US" sz="1600" dirty="0">
                  <a:solidFill>
                    <a:srgbClr val="2E3F55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  <a:cs typeface="+mn-ea"/>
                  <a:sym typeface="Calibri" panose="020F0502020204030204" pitchFamily="34" charset="0"/>
                </a:rPr>
                <a:t>，相关条文并未涉及碳排放权。</a:t>
              </a:r>
              <a:endParaRPr lang="en-US" altLang="zh-CN" sz="1600" dirty="0">
                <a:solidFill>
                  <a:srgbClr val="2E3F5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6486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  <p:tag name="COMMONDATA" val="eyJoZGlkIjoiMWE5M2Q3YTk2NzExM2ViYmM0ZjRmYzRhOWQ2NWVkYz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939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94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939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838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838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2130</Words>
  <Application>Microsoft Office PowerPoint</Application>
  <PresentationFormat>宽屏</PresentationFormat>
  <Paragraphs>177</Paragraphs>
  <Slides>26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Gill Sans</vt:lpstr>
      <vt:lpstr>等线</vt:lpstr>
      <vt:lpstr>等线 Light</vt:lpstr>
      <vt:lpstr>仿宋</vt:lpstr>
      <vt:lpstr>华文仿宋</vt:lpstr>
      <vt:lpstr>楷体</vt:lpstr>
      <vt:lpstr>思源宋体 Heavy</vt:lpstr>
      <vt:lpstr>宋体</vt:lpstr>
      <vt:lpstr>Arial</vt:lpstr>
      <vt:lpstr>Calibri</vt:lpstr>
      <vt:lpstr>Segoe UI Semilight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凯 唐</dc:creator>
  <cp:lastModifiedBy>HP</cp:lastModifiedBy>
  <cp:revision>85</cp:revision>
  <dcterms:created xsi:type="dcterms:W3CDTF">2019-05-02T12:53:00Z</dcterms:created>
  <dcterms:modified xsi:type="dcterms:W3CDTF">2024-11-13T01:52:19Z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2946A4044FC7479C9CB72222EB3ACC8C_12</vt:lpwstr>
  </property>
  <property fmtid="{D5CDD505-2E9C-101B-9397-08002B2CF9AE}" pid="3" name="KSOProductBuildVer">
    <vt:lpwstr>2052-12.1.0.15712</vt:lpwstr>
  </property>
</Properties>
</file>