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60" r:id="rId2"/>
    <p:sldId id="258" r:id="rId3"/>
    <p:sldId id="296" r:id="rId4"/>
    <p:sldId id="300" r:id="rId5"/>
    <p:sldId id="301" r:id="rId6"/>
    <p:sldId id="314" r:id="rId7"/>
    <p:sldId id="317" r:id="rId8"/>
    <p:sldId id="316" r:id="rId9"/>
    <p:sldId id="315" r:id="rId10"/>
    <p:sldId id="302" r:id="rId11"/>
    <p:sldId id="303" r:id="rId12"/>
    <p:sldId id="299" r:id="rId13"/>
    <p:sldId id="304" r:id="rId14"/>
    <p:sldId id="305" r:id="rId15"/>
    <p:sldId id="277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7E05"/>
    <a:srgbClr val="AF7E31"/>
    <a:srgbClr val="CC3300"/>
    <a:srgbClr val="D89206"/>
    <a:srgbClr val="29166F"/>
    <a:srgbClr val="271567"/>
    <a:srgbClr val="D0D8E8"/>
    <a:srgbClr val="000066"/>
    <a:srgbClr val="1B0F43"/>
    <a:srgbClr val="F8A4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46" autoAdjust="0"/>
    <p:restoredTop sz="94716" autoAdjust="0"/>
  </p:normalViewPr>
  <p:slideViewPr>
    <p:cSldViewPr>
      <p:cViewPr varScale="1">
        <p:scale>
          <a:sx n="84" d="100"/>
          <a:sy n="84" d="100"/>
        </p:scale>
        <p:origin x="1296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219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0DBEFA-DA52-4CF5-9A39-21C9E55169FB}" type="datetime11">
              <a:rPr lang="zh-CN" altLang="en-US" smtClean="0"/>
              <a:pPr/>
              <a:t>17:47:53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233B94-CAC8-443A-9C58-A1B7A33F60F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18694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F6E048-B9AB-4B04-B700-65DF46B1B141}" type="datetime11">
              <a:rPr lang="zh-CN" altLang="en-US" smtClean="0"/>
              <a:pPr/>
              <a:t>17:47:52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260C52-99B8-4D2B-B805-E77ACE705FF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9617113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60C52-99B8-4D2B-B805-E77ACE705FF3}" type="slidenum">
              <a:rPr lang="zh-CN" altLang="en-US" smtClean="0"/>
              <a:pPr/>
              <a:t>1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C7336F1-AC3C-49B1-85A9-2D1D0981A147}" type="datetime11">
              <a:rPr lang="zh-CN" altLang="en-US" smtClean="0"/>
              <a:pPr/>
              <a:t>17:47:52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900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5F6E048-B9AB-4B04-B700-65DF46B1B141}" type="datetime11">
              <a:rPr lang="zh-CN" altLang="en-US" smtClean="0"/>
              <a:pPr/>
              <a:t>17:47:52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260C52-99B8-4D2B-B805-E77ACE705FF3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551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grpSp>
        <p:nvGrpSpPr>
          <p:cNvPr id="13" name="组合 12"/>
          <p:cNvGrpSpPr/>
          <p:nvPr/>
        </p:nvGrpSpPr>
        <p:grpSpPr>
          <a:xfrm>
            <a:off x="0" y="6643686"/>
            <a:ext cx="9144000" cy="214314"/>
            <a:chOff x="0" y="6643686"/>
            <a:chExt cx="9144000" cy="214314"/>
          </a:xfrm>
        </p:grpSpPr>
        <p:sp>
          <p:nvSpPr>
            <p:cNvPr id="14" name="直角三角形 13"/>
            <p:cNvSpPr/>
            <p:nvPr/>
          </p:nvSpPr>
          <p:spPr>
            <a:xfrm>
              <a:off x="7500958" y="6643686"/>
              <a:ext cx="214314" cy="214314"/>
            </a:xfrm>
            <a:prstGeom prst="rtTriangle">
              <a:avLst/>
            </a:prstGeom>
            <a:solidFill>
              <a:srgbClr val="AF7E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直角三角形 14"/>
            <p:cNvSpPr/>
            <p:nvPr/>
          </p:nvSpPr>
          <p:spPr>
            <a:xfrm rot="10800000">
              <a:off x="7572397" y="6643710"/>
              <a:ext cx="214290" cy="214290"/>
            </a:xfrm>
            <a:prstGeom prst="rtTriangle">
              <a:avLst/>
            </a:prstGeom>
            <a:solidFill>
              <a:srgbClr val="2715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0" y="6643710"/>
              <a:ext cx="7500958" cy="214290"/>
            </a:xfrm>
            <a:prstGeom prst="rect">
              <a:avLst/>
            </a:prstGeom>
            <a:solidFill>
              <a:srgbClr val="AF7E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7786710" y="6643710"/>
              <a:ext cx="1357290" cy="214290"/>
            </a:xfrm>
            <a:prstGeom prst="rect">
              <a:avLst/>
            </a:prstGeom>
            <a:solidFill>
              <a:srgbClr val="2715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9" name="图片 18" descr="海钜信达PNG_2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647547" y="100461"/>
            <a:ext cx="853543" cy="542457"/>
          </a:xfrm>
          <a:prstGeom prst="rect">
            <a:avLst/>
          </a:prstGeom>
        </p:spPr>
      </p:pic>
      <p:cxnSp>
        <p:nvCxnSpPr>
          <p:cNvPr id="20" name="直接连接符 19"/>
          <p:cNvCxnSpPr/>
          <p:nvPr/>
        </p:nvCxnSpPr>
        <p:spPr>
          <a:xfrm>
            <a:off x="0" y="500042"/>
            <a:ext cx="7572396" cy="1588"/>
          </a:xfrm>
          <a:prstGeom prst="line">
            <a:avLst/>
          </a:prstGeom>
          <a:ln w="101600" cmpd="thinThick">
            <a:solidFill>
              <a:srgbClr val="AF7E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8572528" y="500042"/>
            <a:ext cx="571472" cy="1588"/>
          </a:xfrm>
          <a:prstGeom prst="line">
            <a:avLst/>
          </a:prstGeom>
          <a:ln w="101600" cmpd="thinThick">
            <a:solidFill>
              <a:srgbClr val="AF7E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audio" Target="../media/audio1.wav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0" y="6643686"/>
            <a:ext cx="9144000" cy="214314"/>
            <a:chOff x="0" y="6643686"/>
            <a:chExt cx="9144000" cy="214314"/>
          </a:xfrm>
        </p:grpSpPr>
        <p:sp>
          <p:nvSpPr>
            <p:cNvPr id="23" name="直角三角形 22"/>
            <p:cNvSpPr/>
            <p:nvPr/>
          </p:nvSpPr>
          <p:spPr>
            <a:xfrm>
              <a:off x="7500958" y="6643686"/>
              <a:ext cx="214314" cy="214314"/>
            </a:xfrm>
            <a:prstGeom prst="rtTriangle">
              <a:avLst/>
            </a:prstGeom>
            <a:solidFill>
              <a:srgbClr val="AF7E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直角三角形 23"/>
            <p:cNvSpPr/>
            <p:nvPr/>
          </p:nvSpPr>
          <p:spPr>
            <a:xfrm rot="10800000">
              <a:off x="7572397" y="6643710"/>
              <a:ext cx="214290" cy="214290"/>
            </a:xfrm>
            <a:prstGeom prst="rtTriangle">
              <a:avLst/>
            </a:prstGeom>
            <a:solidFill>
              <a:srgbClr val="2715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0" y="6643710"/>
              <a:ext cx="7500958" cy="214290"/>
            </a:xfrm>
            <a:prstGeom prst="rect">
              <a:avLst/>
            </a:prstGeom>
            <a:solidFill>
              <a:srgbClr val="AF7E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7786710" y="6643710"/>
              <a:ext cx="1357290" cy="214290"/>
            </a:xfrm>
            <a:prstGeom prst="rect">
              <a:avLst/>
            </a:prstGeom>
            <a:solidFill>
              <a:srgbClr val="2715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8" name="图片 27" descr="海钜信达PNG_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861201" y="897263"/>
            <a:ext cx="3421599" cy="2174547"/>
          </a:xfrm>
          <a:prstGeom prst="rect">
            <a:avLst/>
          </a:prstGeom>
        </p:spPr>
      </p:pic>
      <p:sp>
        <p:nvSpPr>
          <p:cNvPr id="30" name="标题 1"/>
          <p:cNvSpPr txBox="1">
            <a:spLocks/>
          </p:cNvSpPr>
          <p:nvPr/>
        </p:nvSpPr>
        <p:spPr>
          <a:xfrm>
            <a:off x="685800" y="3357562"/>
            <a:ext cx="7772400" cy="1000131"/>
          </a:xfrm>
          <a:prstGeom prst="rect">
            <a:avLst/>
          </a:prstGeom>
          <a:noFill/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b="1" dirty="0" smtClean="0">
                <a:solidFill>
                  <a:srgbClr val="29166F"/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信贷业务</a:t>
            </a:r>
            <a:endParaRPr kumimoji="0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29166F"/>
              </a:solidFill>
              <a:effectLst>
                <a:reflection blurRad="6350" stA="50000" endA="300" endPos="50000" dist="29997" dir="5400000" sy="-100000" algn="bl" rotWithShape="0"/>
              </a:effectLst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pic>
        <p:nvPicPr>
          <p:cNvPr id="11" name="~PP1369.WAV">
            <a:hlinkClick r:id="" action="ppaction://media"/>
          </p:cNvPr>
          <p:cNvPicPr>
            <a:picLocks noRot="1" noChangeAspect="1"/>
          </p:cNvPicPr>
          <p:nvPr>
            <a:wavAudioFile r:embed="rId1" name="~PP1369.WAV"/>
          </p:nvPr>
        </p:nvPicPr>
        <p:blipFill>
          <a:blip r:embed="rId5" cstate="print"/>
          <a:stretch>
            <a:fillRect/>
          </a:stretch>
        </p:blipFill>
        <p:spPr>
          <a:xfrm>
            <a:off x="8661400" y="6375400"/>
            <a:ext cx="304800" cy="3048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329244" y="4509120"/>
            <a:ext cx="2953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French Script MT" pitchFamily="66" charset="0"/>
              </a:rPr>
              <a:t>企业运营管理中心</a:t>
            </a:r>
            <a:endParaRPr lang="zh-CN" altLang="en-US" sz="2400" dirty="0">
              <a:latin typeface="French Script MT" pitchFamily="66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灯片编号占位符 28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56929" y="214290"/>
            <a:ext cx="1569660" cy="458908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buClr>
                <a:srgbClr val="29166F"/>
              </a:buClr>
            </a:pPr>
            <a:r>
              <a:rPr lang="zh-CN" altLang="en-US" b="1" dirty="0" smtClean="0">
                <a:solidFill>
                  <a:srgbClr val="271567"/>
                </a:solidFill>
                <a:latin typeface="微软雅黑" pitchFamily="34" charset="-122"/>
                <a:ea typeface="微软雅黑" pitchFamily="34" charset="-122"/>
              </a:rPr>
              <a:t>产品参数说明</a:t>
            </a:r>
            <a:endParaRPr lang="en-US" altLang="zh-CN" b="1" dirty="0" smtClean="0">
              <a:solidFill>
                <a:srgbClr val="AF7E3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直角三角形 7"/>
          <p:cNvSpPr/>
          <p:nvPr/>
        </p:nvSpPr>
        <p:spPr>
          <a:xfrm>
            <a:off x="7500958" y="6643710"/>
            <a:ext cx="214314" cy="214314"/>
          </a:xfrm>
          <a:prstGeom prst="rtTriangle">
            <a:avLst/>
          </a:prstGeom>
          <a:solidFill>
            <a:srgbClr val="AF7E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直角三角形 8"/>
          <p:cNvSpPr/>
          <p:nvPr/>
        </p:nvSpPr>
        <p:spPr>
          <a:xfrm rot="10800000">
            <a:off x="7572397" y="6643710"/>
            <a:ext cx="214290" cy="214290"/>
          </a:xfrm>
          <a:prstGeom prst="rtTriangle">
            <a:avLst/>
          </a:prstGeom>
          <a:solidFill>
            <a:srgbClr val="2715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643734"/>
            <a:ext cx="7500958" cy="214290"/>
          </a:xfrm>
          <a:prstGeom prst="rect">
            <a:avLst/>
          </a:prstGeom>
          <a:solidFill>
            <a:srgbClr val="AF7E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786710" y="6643734"/>
            <a:ext cx="1357290" cy="214290"/>
          </a:xfrm>
          <a:prstGeom prst="rect">
            <a:avLst/>
          </a:prstGeom>
          <a:solidFill>
            <a:srgbClr val="2715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2" name="表格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678263"/>
              </p:ext>
            </p:extLst>
          </p:nvPr>
        </p:nvGraphicFramePr>
        <p:xfrm>
          <a:off x="815996" y="1484784"/>
          <a:ext cx="7572428" cy="480269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898812"/>
                <a:gridCol w="4673616"/>
              </a:tblGrid>
              <a:tr h="353838">
                <a:tc>
                  <a:txBody>
                    <a:bodyPr/>
                    <a:lstStyle/>
                    <a:p>
                      <a:r>
                        <a:rPr lang="zh-CN" altLang="en-US" sz="1800" kern="1200" dirty="0" smtClean="0"/>
                        <a:t>类型</a:t>
                      </a:r>
                      <a:endParaRPr lang="zh-CN" altLang="en-US" sz="1800" b="1" kern="12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/>
                        <a:t>说明</a:t>
                      </a:r>
                      <a:endParaRPr lang="zh-CN" altLang="en-US" sz="1800" b="1" kern="12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/>
                </a:tc>
              </a:tr>
              <a:tr h="265379">
                <a:tc>
                  <a:txBody>
                    <a:bodyPr/>
                    <a:lstStyle/>
                    <a:p>
                      <a:r>
                        <a:rPr lang="zh-CN" altLang="en-US" sz="1200" b="1" kern="1200" dirty="0" smtClean="0">
                          <a:solidFill>
                            <a:srgbClr val="271567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产品类型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b="1" kern="1200" dirty="0" smtClean="0">
                          <a:solidFill>
                            <a:srgbClr val="271567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薪易贷、房易贷、生易贷、安易贷、公积金贷、社保贷、保单贷</a:t>
                      </a:r>
                    </a:p>
                  </a:txBody>
                  <a:tcPr/>
                </a:tc>
              </a:tr>
              <a:tr h="265379">
                <a:tc>
                  <a:txBody>
                    <a:bodyPr/>
                    <a:lstStyle/>
                    <a:p>
                      <a:r>
                        <a:rPr lang="zh-CN" altLang="en-US" sz="1200" b="1" kern="1200" dirty="0" smtClean="0">
                          <a:solidFill>
                            <a:srgbClr val="271567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划拨金额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b="1" kern="1200" dirty="0" smtClean="0">
                          <a:solidFill>
                            <a:srgbClr val="271567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客户到手金额</a:t>
                      </a:r>
                    </a:p>
                  </a:txBody>
                  <a:tcPr/>
                </a:tc>
              </a:tr>
              <a:tr h="442298">
                <a:tc>
                  <a:txBody>
                    <a:bodyPr/>
                    <a:lstStyle/>
                    <a:p>
                      <a:r>
                        <a:rPr lang="zh-CN" altLang="en-US" sz="1200" b="1" kern="1200" dirty="0" smtClean="0">
                          <a:solidFill>
                            <a:srgbClr val="271567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借款金额</a:t>
                      </a:r>
                      <a:r>
                        <a:rPr lang="en-US" altLang="zh-CN" sz="1200" b="1" kern="1200" dirty="0" smtClean="0">
                          <a:solidFill>
                            <a:srgbClr val="271567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\</a:t>
                      </a:r>
                      <a:r>
                        <a:rPr lang="zh-CN" altLang="en-US" sz="1200" b="1" kern="1200" dirty="0" smtClean="0">
                          <a:solidFill>
                            <a:srgbClr val="271567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合同金额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="1" kern="1200" dirty="0" smtClean="0">
                          <a:solidFill>
                            <a:srgbClr val="271567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=ROUND((</a:t>
                      </a:r>
                      <a:r>
                        <a:rPr lang="zh-CN" altLang="en-US" sz="1200" b="1" kern="1200" dirty="0" smtClean="0">
                          <a:solidFill>
                            <a:srgbClr val="271567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划拨金额</a:t>
                      </a:r>
                      <a:r>
                        <a:rPr lang="en-US" altLang="zh-CN" sz="1200" b="1" kern="1200" dirty="0" smtClean="0">
                          <a:solidFill>
                            <a:srgbClr val="271567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+</a:t>
                      </a:r>
                      <a:r>
                        <a:rPr lang="zh-CN" altLang="en-US" sz="1200" b="1" kern="1200" dirty="0" smtClean="0">
                          <a:solidFill>
                            <a:srgbClr val="271567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划拨金额*月综合费率*借款期数</a:t>
                      </a:r>
                      <a:r>
                        <a:rPr lang="en-US" altLang="zh-CN" sz="1200" b="1" kern="1200" dirty="0" smtClean="0">
                          <a:solidFill>
                            <a:srgbClr val="271567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)/(1+</a:t>
                      </a:r>
                      <a:r>
                        <a:rPr lang="zh-CN" altLang="en-US" sz="1200" b="1" kern="1200" dirty="0" smtClean="0">
                          <a:solidFill>
                            <a:srgbClr val="271567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月利率参数*借款期数</a:t>
                      </a:r>
                      <a:r>
                        <a:rPr lang="en-US" altLang="zh-CN" sz="1200" b="1" kern="1200" dirty="0" smtClean="0">
                          <a:solidFill>
                            <a:srgbClr val="271567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),2)</a:t>
                      </a:r>
                      <a:endParaRPr lang="zh-CN" altLang="en-US" sz="1200" b="1" kern="1200" dirty="0" smtClean="0">
                        <a:solidFill>
                          <a:srgbClr val="271567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/>
                </a:tc>
              </a:tr>
              <a:tr h="265379">
                <a:tc>
                  <a:txBody>
                    <a:bodyPr/>
                    <a:lstStyle/>
                    <a:p>
                      <a:r>
                        <a:rPr lang="zh-CN" altLang="en-US" sz="1200" b="1" kern="1200" dirty="0" smtClean="0">
                          <a:solidFill>
                            <a:srgbClr val="271567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借款期数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b="1" kern="1200" dirty="0" smtClean="0">
                          <a:solidFill>
                            <a:srgbClr val="271567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由客户决定</a:t>
                      </a:r>
                    </a:p>
                  </a:txBody>
                  <a:tcPr/>
                </a:tc>
              </a:tr>
              <a:tr h="619217">
                <a:tc>
                  <a:txBody>
                    <a:bodyPr/>
                    <a:lstStyle/>
                    <a:p>
                      <a:r>
                        <a:rPr lang="zh-CN" altLang="en-US" sz="1200" b="1" kern="1200" dirty="0" smtClean="0">
                          <a:solidFill>
                            <a:srgbClr val="271567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还款日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b="1" kern="1200" dirty="0" smtClean="0">
                          <a:solidFill>
                            <a:srgbClr val="271567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规则：</a:t>
                      </a:r>
                      <a:endParaRPr lang="en-US" altLang="zh-CN" sz="1200" b="1" kern="1200" dirty="0" smtClean="0">
                        <a:solidFill>
                          <a:srgbClr val="271567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r>
                        <a:rPr lang="zh-CN" altLang="en-US" sz="1200" b="1" kern="1200" dirty="0" smtClean="0">
                          <a:solidFill>
                            <a:srgbClr val="271567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签约日</a:t>
                      </a:r>
                      <a:r>
                        <a:rPr lang="en-US" altLang="zh-CN" sz="1200" b="1" kern="1200" dirty="0" smtClean="0">
                          <a:solidFill>
                            <a:srgbClr val="271567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1-15</a:t>
                      </a:r>
                      <a:r>
                        <a:rPr lang="zh-CN" altLang="en-US" sz="1200" b="1" kern="1200" dirty="0" smtClean="0">
                          <a:solidFill>
                            <a:srgbClr val="271567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日还款日定为每月</a:t>
                      </a:r>
                      <a:r>
                        <a:rPr lang="en-US" altLang="zh-CN" sz="1200" b="1" kern="1200" dirty="0" smtClean="0">
                          <a:solidFill>
                            <a:srgbClr val="271567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</a:t>
                      </a:r>
                      <a:r>
                        <a:rPr lang="zh-CN" altLang="en-US" sz="1200" b="1" kern="1200" dirty="0" smtClean="0">
                          <a:solidFill>
                            <a:srgbClr val="271567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日；</a:t>
                      </a:r>
                      <a:endParaRPr lang="en-US" altLang="zh-CN" sz="1200" b="1" kern="1200" dirty="0" smtClean="0">
                        <a:solidFill>
                          <a:srgbClr val="271567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r>
                        <a:rPr lang="zh-CN" altLang="en-US" sz="1200" b="1" kern="1200" dirty="0" smtClean="0">
                          <a:solidFill>
                            <a:srgbClr val="271567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签约日</a:t>
                      </a:r>
                      <a:r>
                        <a:rPr lang="en-US" altLang="zh-CN" sz="1200" b="1" kern="1200" dirty="0" smtClean="0">
                          <a:solidFill>
                            <a:srgbClr val="271567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16-31</a:t>
                      </a:r>
                      <a:r>
                        <a:rPr lang="zh-CN" altLang="en-US" sz="1200" b="1" kern="1200" dirty="0" smtClean="0">
                          <a:solidFill>
                            <a:srgbClr val="271567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日还款日定为每月</a:t>
                      </a:r>
                      <a:r>
                        <a:rPr lang="en-US" altLang="zh-CN" sz="1200" b="1" kern="1200" dirty="0" smtClean="0">
                          <a:solidFill>
                            <a:srgbClr val="271567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16</a:t>
                      </a:r>
                      <a:r>
                        <a:rPr lang="zh-CN" altLang="en-US" sz="1200" b="1" kern="1200" dirty="0" smtClean="0">
                          <a:solidFill>
                            <a:srgbClr val="271567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日；</a:t>
                      </a:r>
                    </a:p>
                  </a:txBody>
                  <a:tcPr/>
                </a:tc>
              </a:tr>
              <a:tr h="442298">
                <a:tc>
                  <a:txBody>
                    <a:bodyPr/>
                    <a:lstStyle/>
                    <a:p>
                      <a:r>
                        <a:rPr lang="zh-CN" altLang="en-US" sz="1200" b="1" kern="1200" dirty="0" smtClean="0">
                          <a:solidFill>
                            <a:srgbClr val="271567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月综合费率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b="1" kern="1200" dirty="0" smtClean="0">
                          <a:solidFill>
                            <a:srgbClr val="271567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根据产品分别：</a:t>
                      </a:r>
                      <a:endParaRPr lang="en-US" altLang="zh-CN" sz="1200" b="1" kern="1200" dirty="0" smtClean="0">
                        <a:solidFill>
                          <a:srgbClr val="271567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r>
                        <a:rPr lang="en-US" altLang="zh-CN" sz="1200" b="1" kern="1200" dirty="0" smtClean="0">
                          <a:solidFill>
                            <a:srgbClr val="271567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=</a:t>
                      </a:r>
                      <a:r>
                        <a:rPr lang="zh-CN" altLang="en-US" sz="1200" b="1" kern="1200" dirty="0" smtClean="0">
                          <a:solidFill>
                            <a:srgbClr val="271567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薪易贷、房易贷、生易贷、公积金贷、保单贷</a:t>
                      </a:r>
                      <a:r>
                        <a:rPr lang="en-US" altLang="zh-CN" sz="1200" b="1" kern="1200" dirty="0" smtClean="0">
                          <a:solidFill>
                            <a:srgbClr val="271567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2.3%</a:t>
                      </a:r>
                      <a:r>
                        <a:rPr lang="zh-CN" altLang="en-US" sz="1200" b="1" kern="1200" dirty="0" smtClean="0">
                          <a:solidFill>
                            <a:srgbClr val="271567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；生易贷</a:t>
                      </a:r>
                      <a:r>
                        <a:rPr lang="en-US" altLang="zh-CN" sz="1200" b="1" kern="1200" dirty="0" smtClean="0">
                          <a:solidFill>
                            <a:srgbClr val="271567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2.5%</a:t>
                      </a:r>
                      <a:r>
                        <a:rPr lang="zh-CN" altLang="en-US" sz="1200" b="1" kern="1200" dirty="0" smtClean="0">
                          <a:solidFill>
                            <a:srgbClr val="271567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；社保贷</a:t>
                      </a:r>
                      <a:r>
                        <a:rPr lang="en-US" altLang="zh-CN" sz="1200" b="1" kern="1200" dirty="0" smtClean="0">
                          <a:solidFill>
                            <a:srgbClr val="271567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2.1%</a:t>
                      </a:r>
                      <a:r>
                        <a:rPr lang="zh-CN" altLang="en-US" sz="1200" b="1" kern="1200" dirty="0" smtClean="0">
                          <a:solidFill>
                            <a:srgbClr val="271567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；</a:t>
                      </a:r>
                    </a:p>
                  </a:txBody>
                  <a:tcPr/>
                </a:tc>
              </a:tr>
              <a:tr h="442298">
                <a:tc>
                  <a:txBody>
                    <a:bodyPr/>
                    <a:lstStyle/>
                    <a:p>
                      <a:r>
                        <a:rPr lang="zh-CN" altLang="en-US" sz="1200" b="1" kern="1200" dirty="0" smtClean="0">
                          <a:solidFill>
                            <a:srgbClr val="271567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月利率参数</a:t>
                      </a:r>
                      <a:endParaRPr lang="zh-CN" altLang="en-US" sz="1200" b="1" kern="1200" dirty="0">
                        <a:solidFill>
                          <a:srgbClr val="271567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b="1" kern="1200" dirty="0" smtClean="0">
                          <a:solidFill>
                            <a:srgbClr val="271567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根据公司战略而定，用来调节利率上下浮动的一个参数</a:t>
                      </a:r>
                      <a:endParaRPr lang="en-US" altLang="zh-CN" sz="1200" b="1" kern="1200" dirty="0" smtClean="0">
                        <a:solidFill>
                          <a:srgbClr val="271567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r>
                        <a:rPr lang="en-US" altLang="zh-CN" sz="1200" b="1" kern="1200" dirty="0" smtClean="0">
                          <a:solidFill>
                            <a:srgbClr val="271567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=0.0055</a:t>
                      </a:r>
                      <a:endParaRPr lang="zh-CN" altLang="en-US" sz="1200" b="1" kern="1200" dirty="0">
                        <a:solidFill>
                          <a:srgbClr val="271567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/>
                </a:tc>
              </a:tr>
              <a:tr h="283221">
                <a:tc>
                  <a:txBody>
                    <a:bodyPr/>
                    <a:lstStyle/>
                    <a:p>
                      <a:r>
                        <a:rPr lang="zh-CN" altLang="en-US" sz="1200" b="1" kern="1200" dirty="0" smtClean="0">
                          <a:solidFill>
                            <a:srgbClr val="271567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月利率</a:t>
                      </a:r>
                      <a:endParaRPr lang="zh-CN" altLang="en-US" sz="1200" b="1" kern="1200" dirty="0">
                        <a:solidFill>
                          <a:srgbClr val="271567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="1" kern="1200" dirty="0" smtClean="0">
                          <a:solidFill>
                            <a:srgbClr val="271567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=RATE(</a:t>
                      </a:r>
                      <a:r>
                        <a:rPr lang="zh-CN" altLang="en-US" sz="1200" b="1" kern="1200" dirty="0" smtClean="0">
                          <a:solidFill>
                            <a:srgbClr val="271567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借款期数</a:t>
                      </a:r>
                      <a:r>
                        <a:rPr lang="en-US" altLang="zh-CN" sz="1200" b="1" kern="1200" dirty="0" smtClean="0">
                          <a:solidFill>
                            <a:srgbClr val="271567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,-</a:t>
                      </a:r>
                      <a:r>
                        <a:rPr lang="zh-CN" altLang="en-US" sz="1200" b="1" kern="1200" dirty="0" smtClean="0">
                          <a:solidFill>
                            <a:srgbClr val="271567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月还款金额</a:t>
                      </a:r>
                      <a:r>
                        <a:rPr lang="en-US" altLang="zh-CN" sz="1200" b="1" kern="1200" dirty="0" smtClean="0">
                          <a:solidFill>
                            <a:srgbClr val="271567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,</a:t>
                      </a:r>
                      <a:r>
                        <a:rPr lang="zh-CN" altLang="en-US" sz="1200" b="1" kern="1200" dirty="0" smtClean="0">
                          <a:solidFill>
                            <a:srgbClr val="271567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合同金额</a:t>
                      </a:r>
                      <a:r>
                        <a:rPr lang="en-US" altLang="zh-CN" sz="1200" b="1" kern="1200" dirty="0" smtClean="0">
                          <a:solidFill>
                            <a:srgbClr val="271567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,0,0)</a:t>
                      </a:r>
                      <a:endParaRPr lang="zh-CN" altLang="en-US" sz="1200" b="1" kern="1200" dirty="0">
                        <a:solidFill>
                          <a:srgbClr val="271567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/>
                </a:tc>
              </a:tr>
              <a:tr h="442298">
                <a:tc>
                  <a:txBody>
                    <a:bodyPr/>
                    <a:lstStyle/>
                    <a:p>
                      <a:r>
                        <a:rPr lang="zh-CN" altLang="en-US" sz="1200" b="1" kern="1200" dirty="0" smtClean="0">
                          <a:solidFill>
                            <a:srgbClr val="271567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风险金</a:t>
                      </a:r>
                      <a:endParaRPr lang="zh-CN" altLang="en-US" sz="1200" b="1" kern="1200" dirty="0">
                        <a:solidFill>
                          <a:srgbClr val="271567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b="1" kern="1200" dirty="0" smtClean="0">
                          <a:solidFill>
                            <a:srgbClr val="271567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公司提取合同金额的一定比例作为出借人的风险金。 </a:t>
                      </a:r>
                      <a:endParaRPr lang="en-US" altLang="zh-CN" sz="1200" b="1" kern="1200" dirty="0" smtClean="0">
                        <a:solidFill>
                          <a:srgbClr val="271567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r>
                        <a:rPr lang="en-US" altLang="zh-CN" sz="1200" b="1" kern="1200" dirty="0" smtClean="0">
                          <a:solidFill>
                            <a:srgbClr val="271567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=</a:t>
                      </a:r>
                      <a:r>
                        <a:rPr lang="zh-CN" altLang="en-US" sz="1200" b="1" kern="1200" dirty="0" smtClean="0">
                          <a:solidFill>
                            <a:srgbClr val="271567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借款金额的</a:t>
                      </a:r>
                      <a:r>
                        <a:rPr lang="en-US" altLang="zh-CN" sz="1200" b="1" kern="1200" dirty="0" smtClean="0">
                          <a:solidFill>
                            <a:srgbClr val="271567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7%</a:t>
                      </a:r>
                      <a:endParaRPr lang="zh-CN" altLang="en-US" sz="1200" b="1" kern="1200" dirty="0">
                        <a:solidFill>
                          <a:srgbClr val="271567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/>
                </a:tc>
              </a:tr>
              <a:tr h="678991">
                <a:tc>
                  <a:txBody>
                    <a:bodyPr/>
                    <a:lstStyle/>
                    <a:p>
                      <a:r>
                        <a:rPr lang="zh-CN" altLang="en-US" sz="1200" b="1" kern="1200" dirty="0" smtClean="0">
                          <a:solidFill>
                            <a:srgbClr val="271567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服务费</a:t>
                      </a:r>
                      <a:endParaRPr lang="zh-CN" altLang="en-US" sz="1200" b="1" kern="1200" dirty="0">
                        <a:solidFill>
                          <a:srgbClr val="271567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kern="1200" dirty="0" smtClean="0">
                          <a:solidFill>
                            <a:srgbClr val="271567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含借款咨询费、评估费、管理费</a:t>
                      </a:r>
                      <a:r>
                        <a:rPr lang="en-US" altLang="zh-CN" sz="1200" b="1" kern="1200" dirty="0" smtClean="0">
                          <a:solidFill>
                            <a:srgbClr val="271567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,</a:t>
                      </a:r>
                      <a:r>
                        <a:rPr lang="zh-CN" altLang="en-US" sz="1200" b="1" kern="1200" dirty="0" smtClean="0">
                          <a:solidFill>
                            <a:srgbClr val="271567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所占比例分别：</a:t>
                      </a:r>
                      <a:r>
                        <a:rPr lang="en-US" altLang="zh-CN" sz="1200" b="1" kern="1200" dirty="0" smtClean="0">
                          <a:solidFill>
                            <a:srgbClr val="271567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30%</a:t>
                      </a:r>
                      <a:r>
                        <a:rPr lang="zh-CN" altLang="en-US" sz="1200" b="1" kern="1200" dirty="0" smtClean="0">
                          <a:solidFill>
                            <a:srgbClr val="271567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，</a:t>
                      </a:r>
                      <a:r>
                        <a:rPr lang="en-US" altLang="zh-CN" sz="1200" b="1" kern="1200" dirty="0" smtClean="0">
                          <a:solidFill>
                            <a:srgbClr val="271567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30%</a:t>
                      </a:r>
                      <a:r>
                        <a:rPr lang="zh-CN" altLang="en-US" sz="1200" b="1" kern="1200" dirty="0" smtClean="0">
                          <a:solidFill>
                            <a:srgbClr val="271567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，</a:t>
                      </a:r>
                      <a:r>
                        <a:rPr lang="en-US" altLang="zh-CN" sz="1200" b="1" kern="1200" dirty="0" smtClean="0">
                          <a:solidFill>
                            <a:srgbClr val="271567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40%,</a:t>
                      </a:r>
                    </a:p>
                    <a:p>
                      <a:r>
                        <a:rPr lang="en-US" altLang="zh-CN" sz="1200" b="1" kern="1200" dirty="0" smtClean="0">
                          <a:solidFill>
                            <a:srgbClr val="271567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=</a:t>
                      </a:r>
                      <a:r>
                        <a:rPr lang="zh-CN" altLang="en-US" sz="1200" b="1" kern="1200" dirty="0" smtClean="0">
                          <a:solidFill>
                            <a:srgbClr val="271567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借款金额</a:t>
                      </a:r>
                      <a:r>
                        <a:rPr lang="en-US" altLang="zh-CN" sz="1200" b="1" kern="1200" dirty="0" smtClean="0">
                          <a:solidFill>
                            <a:srgbClr val="271567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-</a:t>
                      </a:r>
                      <a:r>
                        <a:rPr lang="zh-CN" altLang="en-US" sz="1200" b="1" kern="1200" dirty="0" smtClean="0">
                          <a:solidFill>
                            <a:srgbClr val="271567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划拨金额</a:t>
                      </a:r>
                      <a:r>
                        <a:rPr lang="en-US" altLang="zh-CN" sz="1200" b="1" kern="1200" dirty="0" smtClean="0">
                          <a:solidFill>
                            <a:srgbClr val="271567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-</a:t>
                      </a:r>
                      <a:r>
                        <a:rPr lang="zh-CN" altLang="en-US" sz="1200" b="1" kern="1200" dirty="0" smtClean="0">
                          <a:solidFill>
                            <a:srgbClr val="271567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风险金</a:t>
                      </a:r>
                      <a:endParaRPr lang="en-US" altLang="zh-CN" sz="1200" b="1" kern="1200" dirty="0" smtClean="0">
                        <a:solidFill>
                          <a:srgbClr val="271567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490152" y="836712"/>
            <a:ext cx="24256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buClr>
                <a:srgbClr val="29166F"/>
              </a:buClr>
              <a:buFont typeface="Wingdings" pitchFamily="2" charset="2"/>
              <a:buChar char="u"/>
            </a:pPr>
            <a:r>
              <a:rPr lang="zh-CN" altLang="en-US" sz="2400" b="1" dirty="0" smtClean="0">
                <a:solidFill>
                  <a:srgbClr val="271567"/>
                </a:solidFill>
                <a:latin typeface="微软雅黑" pitchFamily="34" charset="-122"/>
                <a:ea typeface="微软雅黑" pitchFamily="34" charset="-122"/>
              </a:rPr>
              <a:t> 产品参数说明</a:t>
            </a:r>
            <a:endParaRPr lang="en-US" altLang="zh-CN" sz="2400" b="1" dirty="0" smtClean="0">
              <a:solidFill>
                <a:srgbClr val="271567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灯片编号占位符 28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56929" y="214290"/>
            <a:ext cx="1569660" cy="458908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buClr>
                <a:srgbClr val="29166F"/>
              </a:buClr>
            </a:pPr>
            <a:r>
              <a:rPr lang="zh-CN" altLang="en-US" b="1" dirty="0" smtClean="0">
                <a:solidFill>
                  <a:srgbClr val="271567"/>
                </a:solidFill>
                <a:latin typeface="微软雅黑" pitchFamily="34" charset="-122"/>
                <a:ea typeface="微软雅黑" pitchFamily="34" charset="-122"/>
              </a:rPr>
              <a:t>产品参数说明</a:t>
            </a:r>
            <a:endParaRPr lang="en-US" altLang="zh-CN" b="1" dirty="0" smtClean="0">
              <a:solidFill>
                <a:srgbClr val="AF7E3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直角三角形 7"/>
          <p:cNvSpPr/>
          <p:nvPr/>
        </p:nvSpPr>
        <p:spPr>
          <a:xfrm>
            <a:off x="7500958" y="6643710"/>
            <a:ext cx="214314" cy="214314"/>
          </a:xfrm>
          <a:prstGeom prst="rtTriangle">
            <a:avLst/>
          </a:prstGeom>
          <a:solidFill>
            <a:srgbClr val="AF7E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直角三角形 8"/>
          <p:cNvSpPr/>
          <p:nvPr/>
        </p:nvSpPr>
        <p:spPr>
          <a:xfrm rot="10800000">
            <a:off x="7572397" y="6643710"/>
            <a:ext cx="214290" cy="214290"/>
          </a:xfrm>
          <a:prstGeom prst="rtTriangle">
            <a:avLst/>
          </a:prstGeom>
          <a:solidFill>
            <a:srgbClr val="2715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643734"/>
            <a:ext cx="7500958" cy="214290"/>
          </a:xfrm>
          <a:prstGeom prst="rect">
            <a:avLst/>
          </a:prstGeom>
          <a:solidFill>
            <a:srgbClr val="AF7E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786710" y="6643734"/>
            <a:ext cx="1357290" cy="214290"/>
          </a:xfrm>
          <a:prstGeom prst="rect">
            <a:avLst/>
          </a:prstGeom>
          <a:solidFill>
            <a:srgbClr val="2715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8" name="表格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8622945"/>
              </p:ext>
            </p:extLst>
          </p:nvPr>
        </p:nvGraphicFramePr>
        <p:xfrm>
          <a:off x="785786" y="931564"/>
          <a:ext cx="7572428" cy="52120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865244"/>
                <a:gridCol w="4707184"/>
              </a:tblGrid>
              <a:tr h="355734">
                <a:tc>
                  <a:txBody>
                    <a:bodyPr/>
                    <a:lstStyle/>
                    <a:p>
                      <a:r>
                        <a:rPr lang="zh-CN" altLang="en-US" sz="1800" b="1" kern="1200" dirty="0" smtClean="0"/>
                        <a:t>类型</a:t>
                      </a:r>
                      <a:endParaRPr lang="zh-CN" altLang="en-US" sz="1800" b="1" kern="1200" dirty="0" smtClean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kern="1200" dirty="0" smtClean="0"/>
                        <a:t>说明</a:t>
                      </a:r>
                      <a:endParaRPr lang="zh-CN" altLang="en-US" sz="1800" b="1" kern="1200" dirty="0" smtClean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/>
                </a:tc>
              </a:tr>
              <a:tr h="1511868">
                <a:tc>
                  <a:txBody>
                    <a:bodyPr/>
                    <a:lstStyle/>
                    <a:p>
                      <a:r>
                        <a:rPr lang="zh-CN" altLang="en-US" sz="1200" b="1" kern="1200" dirty="0" smtClean="0">
                          <a:solidFill>
                            <a:srgbClr val="271567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退费</a:t>
                      </a:r>
                      <a:endParaRPr lang="zh-CN" altLang="en-US" sz="1200" b="1" kern="1200" dirty="0">
                        <a:solidFill>
                          <a:srgbClr val="271567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kern="1200" dirty="0" smtClean="0">
                          <a:solidFill>
                            <a:srgbClr val="271567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指在客户提前结清贷款时退回前面所多收的服务费；</a:t>
                      </a:r>
                      <a:endParaRPr lang="en-US" altLang="zh-CN" sz="1200" b="1" kern="1200" dirty="0" smtClean="0">
                        <a:solidFill>
                          <a:srgbClr val="271567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r>
                        <a:rPr lang="zh-CN" altLang="en-US" sz="1200" b="1" kern="1200" dirty="0" smtClean="0">
                          <a:solidFill>
                            <a:srgbClr val="271567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规则：借款期限六期客户没有退费；</a:t>
                      </a:r>
                      <a:endParaRPr lang="en-US" altLang="zh-CN" sz="1200" b="1" kern="1200" dirty="0" smtClean="0">
                        <a:solidFill>
                          <a:srgbClr val="271567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r>
                        <a:rPr lang="en-US" altLang="zh-CN" sz="1200" b="1" kern="1200" dirty="0" smtClean="0">
                          <a:solidFill>
                            <a:srgbClr val="271567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          </a:t>
                      </a:r>
                      <a:r>
                        <a:rPr lang="zh-CN" altLang="en-US" sz="1200" b="1" kern="1200" dirty="0" smtClean="0">
                          <a:solidFill>
                            <a:srgbClr val="271567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第一期与第二期没有退费；</a:t>
                      </a:r>
                      <a:endParaRPr lang="en-US" altLang="zh-CN" sz="1200" b="1" kern="1200" dirty="0" smtClean="0">
                        <a:solidFill>
                          <a:srgbClr val="271567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r>
                        <a:rPr lang="en-US" altLang="zh-CN" sz="1200" b="1" kern="1200" dirty="0" smtClean="0">
                          <a:solidFill>
                            <a:srgbClr val="271567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          </a:t>
                      </a:r>
                      <a:r>
                        <a:rPr lang="zh-CN" altLang="en-US" sz="1200" b="1" kern="1200" dirty="0" smtClean="0">
                          <a:solidFill>
                            <a:srgbClr val="271567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第三期间退费为</a:t>
                      </a:r>
                      <a:r>
                        <a:rPr lang="en-US" altLang="zh-CN" sz="1200" b="1" kern="1200" dirty="0" smtClean="0">
                          <a:solidFill>
                            <a:srgbClr val="271567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(</a:t>
                      </a:r>
                      <a:r>
                        <a:rPr lang="zh-CN" altLang="en-US" sz="1200" b="1" kern="1200" dirty="0" smtClean="0">
                          <a:solidFill>
                            <a:srgbClr val="271567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借款金额</a:t>
                      </a:r>
                      <a:r>
                        <a:rPr lang="en-US" altLang="zh-CN" sz="1200" b="1" kern="1200" dirty="0" smtClean="0">
                          <a:solidFill>
                            <a:srgbClr val="271567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-</a:t>
                      </a:r>
                      <a:r>
                        <a:rPr lang="zh-CN" altLang="en-US" sz="1200" b="1" kern="1200" dirty="0" smtClean="0">
                          <a:solidFill>
                            <a:srgbClr val="271567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划拨金额</a:t>
                      </a:r>
                      <a:r>
                        <a:rPr lang="en-US" altLang="zh-CN" sz="1200" b="1" kern="1200" dirty="0" smtClean="0">
                          <a:solidFill>
                            <a:srgbClr val="271567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)-</a:t>
                      </a:r>
                      <a:r>
                        <a:rPr lang="zh-CN" altLang="en-US" sz="1200" b="1" kern="1200" dirty="0" smtClean="0">
                          <a:solidFill>
                            <a:srgbClr val="271567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借款金额*</a:t>
                      </a:r>
                      <a:r>
                        <a:rPr lang="en-US" altLang="zh-CN" sz="1200" b="1" kern="1200" dirty="0" smtClean="0">
                          <a:solidFill>
                            <a:srgbClr val="271567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10%</a:t>
                      </a:r>
                      <a:r>
                        <a:rPr lang="zh-CN" altLang="en-US" sz="1200" b="1" kern="1200" dirty="0" smtClean="0">
                          <a:solidFill>
                            <a:srgbClr val="271567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；       </a:t>
                      </a:r>
                      <a:r>
                        <a:rPr lang="en-US" altLang="zh-CN" sz="1200" b="1" kern="1200" dirty="0" smtClean="0">
                          <a:solidFill>
                            <a:srgbClr val="271567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/>
                      </a:r>
                      <a:br>
                        <a:rPr lang="en-US" altLang="zh-CN" sz="1200" b="1" kern="1200" dirty="0" smtClean="0">
                          <a:solidFill>
                            <a:srgbClr val="271567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</a:br>
                      <a:r>
                        <a:rPr lang="en-US" altLang="zh-CN" sz="1200" b="1" kern="1200" dirty="0" smtClean="0">
                          <a:solidFill>
                            <a:srgbClr val="271567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          </a:t>
                      </a:r>
                      <a:r>
                        <a:rPr lang="zh-CN" altLang="en-US" sz="1200" b="1" kern="1200" dirty="0" smtClean="0">
                          <a:solidFill>
                            <a:srgbClr val="271567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第四期间退费为</a:t>
                      </a:r>
                      <a:r>
                        <a:rPr lang="en-US" altLang="zh-CN" sz="1200" b="1" kern="1200" dirty="0" smtClean="0">
                          <a:solidFill>
                            <a:srgbClr val="271567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(</a:t>
                      </a:r>
                      <a:r>
                        <a:rPr lang="zh-CN" altLang="en-US" sz="1200" b="1" kern="1200" dirty="0" smtClean="0">
                          <a:solidFill>
                            <a:srgbClr val="271567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借款金额</a:t>
                      </a:r>
                      <a:r>
                        <a:rPr lang="en-US" altLang="zh-CN" sz="1200" b="1" kern="1200" dirty="0" smtClean="0">
                          <a:solidFill>
                            <a:srgbClr val="271567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-</a:t>
                      </a:r>
                      <a:r>
                        <a:rPr lang="zh-CN" altLang="en-US" sz="1200" b="1" kern="1200" dirty="0" smtClean="0">
                          <a:solidFill>
                            <a:srgbClr val="271567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划拨金额</a:t>
                      </a:r>
                      <a:r>
                        <a:rPr lang="en-US" altLang="zh-CN" sz="1200" b="1" kern="1200" dirty="0" smtClean="0">
                          <a:solidFill>
                            <a:srgbClr val="271567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)-</a:t>
                      </a:r>
                      <a:r>
                        <a:rPr lang="zh-CN" altLang="en-US" sz="1200" b="1" kern="1200" dirty="0" smtClean="0">
                          <a:solidFill>
                            <a:srgbClr val="271567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借款金额*</a:t>
                      </a:r>
                      <a:r>
                        <a:rPr lang="en-US" altLang="zh-CN" sz="1200" b="1" kern="1200" dirty="0" smtClean="0">
                          <a:solidFill>
                            <a:srgbClr val="271567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13%</a:t>
                      </a:r>
                      <a:r>
                        <a:rPr lang="zh-CN" altLang="en-US" sz="1200" b="1" kern="1200" dirty="0" smtClean="0">
                          <a:solidFill>
                            <a:srgbClr val="271567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；</a:t>
                      </a:r>
                      <a:r>
                        <a:rPr lang="en-US" altLang="zh-CN" sz="1200" b="1" kern="1200" dirty="0" smtClean="0">
                          <a:solidFill>
                            <a:srgbClr val="271567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/>
                      </a:r>
                      <a:br>
                        <a:rPr lang="en-US" altLang="zh-CN" sz="1200" b="1" kern="1200" dirty="0" smtClean="0">
                          <a:solidFill>
                            <a:srgbClr val="271567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</a:br>
                      <a:r>
                        <a:rPr lang="en-US" altLang="zh-CN" sz="1200" b="1" kern="1200" dirty="0" smtClean="0">
                          <a:solidFill>
                            <a:srgbClr val="271567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          </a:t>
                      </a:r>
                      <a:r>
                        <a:rPr lang="zh-CN" altLang="en-US" sz="1200" b="1" kern="1200" dirty="0" smtClean="0">
                          <a:solidFill>
                            <a:srgbClr val="271567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第五期间退费为</a:t>
                      </a:r>
                      <a:r>
                        <a:rPr lang="en-US" altLang="zh-CN" sz="1200" b="1" kern="1200" dirty="0" smtClean="0">
                          <a:solidFill>
                            <a:srgbClr val="271567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(</a:t>
                      </a:r>
                      <a:r>
                        <a:rPr lang="zh-CN" altLang="en-US" sz="1200" b="1" kern="1200" dirty="0" smtClean="0">
                          <a:solidFill>
                            <a:srgbClr val="271567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借款金额</a:t>
                      </a:r>
                      <a:r>
                        <a:rPr lang="en-US" altLang="zh-CN" sz="1200" b="1" kern="1200" dirty="0" smtClean="0">
                          <a:solidFill>
                            <a:srgbClr val="271567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-</a:t>
                      </a:r>
                      <a:r>
                        <a:rPr lang="zh-CN" altLang="en-US" sz="1200" b="1" kern="1200" dirty="0" smtClean="0">
                          <a:solidFill>
                            <a:srgbClr val="271567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划拨金额</a:t>
                      </a:r>
                      <a:r>
                        <a:rPr lang="en-US" altLang="zh-CN" sz="1200" b="1" kern="1200" dirty="0" smtClean="0">
                          <a:solidFill>
                            <a:srgbClr val="271567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)-</a:t>
                      </a:r>
                      <a:r>
                        <a:rPr lang="zh-CN" altLang="en-US" sz="1200" b="1" kern="1200" dirty="0" smtClean="0">
                          <a:solidFill>
                            <a:srgbClr val="271567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借款金额*</a:t>
                      </a:r>
                      <a:r>
                        <a:rPr lang="en-US" altLang="zh-CN" sz="1200" b="1" kern="1200" dirty="0" smtClean="0">
                          <a:solidFill>
                            <a:srgbClr val="271567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14% ;  </a:t>
                      </a:r>
                      <a:br>
                        <a:rPr lang="en-US" altLang="zh-CN" sz="1200" b="1" kern="1200" dirty="0" smtClean="0">
                          <a:solidFill>
                            <a:srgbClr val="271567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</a:br>
                      <a:r>
                        <a:rPr lang="en-US" altLang="zh-CN" sz="1200" b="1" kern="1200" dirty="0" smtClean="0">
                          <a:solidFill>
                            <a:srgbClr val="271567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          </a:t>
                      </a:r>
                      <a:r>
                        <a:rPr lang="zh-CN" altLang="en-US" sz="1200" b="1" kern="1200" dirty="0" smtClean="0">
                          <a:solidFill>
                            <a:srgbClr val="271567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第六期间退费为</a:t>
                      </a:r>
                      <a:r>
                        <a:rPr lang="en-US" altLang="zh-CN" sz="1200" b="1" kern="1200" dirty="0" smtClean="0">
                          <a:solidFill>
                            <a:srgbClr val="271567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(</a:t>
                      </a:r>
                      <a:r>
                        <a:rPr lang="zh-CN" altLang="en-US" sz="1200" b="1" kern="1200" dirty="0" smtClean="0">
                          <a:solidFill>
                            <a:srgbClr val="271567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借款金额</a:t>
                      </a:r>
                      <a:r>
                        <a:rPr lang="en-US" altLang="zh-CN" sz="1200" b="1" kern="1200" dirty="0" smtClean="0">
                          <a:solidFill>
                            <a:srgbClr val="271567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-</a:t>
                      </a:r>
                      <a:r>
                        <a:rPr lang="zh-CN" altLang="en-US" sz="1200" b="1" kern="1200" dirty="0" smtClean="0">
                          <a:solidFill>
                            <a:srgbClr val="271567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划拨金额</a:t>
                      </a:r>
                      <a:r>
                        <a:rPr lang="en-US" altLang="zh-CN" sz="1200" b="1" kern="1200" dirty="0" smtClean="0">
                          <a:solidFill>
                            <a:srgbClr val="271567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)-</a:t>
                      </a:r>
                      <a:r>
                        <a:rPr lang="zh-CN" altLang="en-US" sz="1200" b="1" kern="1200" dirty="0" smtClean="0">
                          <a:solidFill>
                            <a:srgbClr val="271567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借款金额*</a:t>
                      </a:r>
                      <a:r>
                        <a:rPr lang="en-US" altLang="zh-CN" sz="1200" b="1" kern="1200" dirty="0" smtClean="0">
                          <a:solidFill>
                            <a:srgbClr val="271567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15% ;</a:t>
                      </a:r>
                      <a:br>
                        <a:rPr lang="en-US" altLang="zh-CN" sz="1200" b="1" kern="1200" dirty="0" smtClean="0">
                          <a:solidFill>
                            <a:srgbClr val="271567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</a:br>
                      <a:r>
                        <a:rPr lang="en-US" altLang="zh-CN" sz="1200" b="1" kern="1200" dirty="0" smtClean="0">
                          <a:solidFill>
                            <a:srgbClr val="271567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          </a:t>
                      </a:r>
                      <a:r>
                        <a:rPr lang="zh-CN" altLang="en-US" sz="1200" b="1" kern="1200" dirty="0" smtClean="0">
                          <a:solidFill>
                            <a:srgbClr val="271567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依次类推，值为零或负时不在退费</a:t>
                      </a:r>
                      <a:r>
                        <a:rPr lang="en-US" altLang="zh-CN" sz="1200" b="1" kern="1200" dirty="0" smtClean="0">
                          <a:solidFill>
                            <a:srgbClr val="271567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.</a:t>
                      </a:r>
                      <a:endParaRPr lang="zh-CN" altLang="en-US" sz="1200" b="1" kern="1200" dirty="0">
                        <a:solidFill>
                          <a:srgbClr val="271567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/>
                </a:tc>
              </a:tr>
              <a:tr h="444667">
                <a:tc>
                  <a:txBody>
                    <a:bodyPr/>
                    <a:lstStyle/>
                    <a:p>
                      <a:r>
                        <a:rPr lang="zh-CN" altLang="en-US" sz="1200" b="1" kern="1200" dirty="0" smtClean="0">
                          <a:solidFill>
                            <a:srgbClr val="271567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罚息</a:t>
                      </a:r>
                      <a:endParaRPr lang="zh-CN" altLang="en-US" sz="1200" b="1" kern="1200" dirty="0">
                        <a:solidFill>
                          <a:srgbClr val="271567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b="1" kern="1200" dirty="0" smtClean="0">
                          <a:solidFill>
                            <a:srgbClr val="271567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指客户如未根据协议中的约定按时还款，需支付罚息；</a:t>
                      </a:r>
                      <a:endParaRPr lang="en-US" altLang="zh-CN" sz="1200" b="1" kern="1200" dirty="0" smtClean="0">
                        <a:solidFill>
                          <a:srgbClr val="271567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r>
                        <a:rPr lang="en-US" altLang="zh-CN" sz="1200" b="1" kern="1200" dirty="0" smtClean="0">
                          <a:solidFill>
                            <a:srgbClr val="271567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=</a:t>
                      </a:r>
                      <a:r>
                        <a:rPr lang="zh-CN" altLang="en-US" sz="1200" b="1" kern="1200" dirty="0" smtClean="0">
                          <a:solidFill>
                            <a:srgbClr val="271567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未还本息之和*</a:t>
                      </a:r>
                      <a:r>
                        <a:rPr lang="en-US" altLang="zh-CN" sz="1200" b="1" kern="1200" dirty="0" smtClean="0">
                          <a:solidFill>
                            <a:srgbClr val="271567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0.1%/</a:t>
                      </a:r>
                      <a:r>
                        <a:rPr lang="zh-CN" altLang="en-US" sz="1200" b="1" kern="1200" dirty="0" smtClean="0">
                          <a:solidFill>
                            <a:srgbClr val="271567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天</a:t>
                      </a:r>
                      <a:endParaRPr lang="zh-CN" altLang="en-US" sz="1200" b="1" kern="1200" dirty="0">
                        <a:solidFill>
                          <a:srgbClr val="271567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/>
                </a:tc>
              </a:tr>
              <a:tr h="978267">
                <a:tc>
                  <a:txBody>
                    <a:bodyPr/>
                    <a:lstStyle/>
                    <a:p>
                      <a:r>
                        <a:rPr lang="zh-CN" altLang="en-US" sz="1200" b="1" kern="1200" dirty="0" smtClean="0">
                          <a:solidFill>
                            <a:srgbClr val="271567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违约金</a:t>
                      </a:r>
                      <a:endParaRPr lang="zh-CN" altLang="en-US" sz="1200" b="1" kern="1200" dirty="0">
                        <a:solidFill>
                          <a:srgbClr val="271567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b="1" kern="1200" dirty="0" smtClean="0">
                          <a:solidFill>
                            <a:srgbClr val="271567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指客户如未根据协议中的约定执行，做提前还款时需支付提前还款违约金；</a:t>
                      </a:r>
                      <a:endParaRPr lang="en-US" altLang="zh-CN" sz="1200" b="1" kern="1200" dirty="0" smtClean="0">
                        <a:solidFill>
                          <a:srgbClr val="271567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kern="1200" dirty="0" smtClean="0">
                          <a:solidFill>
                            <a:srgbClr val="271567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规则</a:t>
                      </a:r>
                      <a:r>
                        <a:rPr lang="en-US" altLang="zh-CN" sz="1200" b="1" kern="1200" dirty="0" smtClean="0">
                          <a:solidFill>
                            <a:srgbClr val="271567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:</a:t>
                      </a:r>
                      <a:r>
                        <a:rPr lang="zh-CN" altLang="en-US" sz="1200" b="1" kern="1200" dirty="0" smtClean="0">
                          <a:solidFill>
                            <a:srgbClr val="271567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借款期限六期客户无违约金；</a:t>
                      </a:r>
                      <a:endParaRPr lang="en-US" altLang="zh-CN" sz="1200" b="1" kern="1200" dirty="0" smtClean="0">
                        <a:solidFill>
                          <a:srgbClr val="271567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r>
                        <a:rPr lang="zh-CN" altLang="en-US" sz="1200" b="1" kern="1200" dirty="0" smtClean="0">
                          <a:solidFill>
                            <a:srgbClr val="271567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        第一期，第二期，最后一期没有违约金；</a:t>
                      </a:r>
                      <a:endParaRPr lang="en-US" altLang="zh-CN" sz="1200" b="1" kern="1200" dirty="0" smtClean="0">
                        <a:solidFill>
                          <a:srgbClr val="271567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r>
                        <a:rPr lang="en-US" altLang="zh-CN" sz="1200" b="1" kern="1200" dirty="0" smtClean="0">
                          <a:solidFill>
                            <a:srgbClr val="271567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=</a:t>
                      </a:r>
                      <a:r>
                        <a:rPr lang="zh-CN" altLang="en-US" sz="1200" b="1" kern="1200" dirty="0" smtClean="0">
                          <a:solidFill>
                            <a:srgbClr val="271567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借款金额*</a:t>
                      </a:r>
                      <a:r>
                        <a:rPr lang="en-US" altLang="zh-CN" sz="1200" b="1" kern="1200" dirty="0" smtClean="0">
                          <a:solidFill>
                            <a:srgbClr val="271567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1%</a:t>
                      </a:r>
                      <a:endParaRPr lang="zh-CN" altLang="en-US" sz="1200" b="1" kern="1200" dirty="0">
                        <a:solidFill>
                          <a:srgbClr val="271567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/>
                </a:tc>
              </a:tr>
              <a:tr h="800401">
                <a:tc>
                  <a:txBody>
                    <a:bodyPr/>
                    <a:lstStyle/>
                    <a:p>
                      <a:r>
                        <a:rPr lang="zh-CN" altLang="en-US" sz="1200" b="1" kern="1200" dirty="0" smtClean="0">
                          <a:solidFill>
                            <a:srgbClr val="271567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月还款金额</a:t>
                      </a:r>
                      <a:endParaRPr lang="zh-CN" altLang="en-US" sz="1200" b="1" kern="1200" dirty="0">
                        <a:solidFill>
                          <a:srgbClr val="271567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b="1" kern="1200" dirty="0" smtClean="0">
                          <a:solidFill>
                            <a:srgbClr val="271567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指客户正常情况下还款，每月应还金额（本金</a:t>
                      </a:r>
                      <a:r>
                        <a:rPr lang="en-US" altLang="zh-CN" sz="1200" b="1" kern="1200" dirty="0" smtClean="0">
                          <a:solidFill>
                            <a:srgbClr val="271567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+</a:t>
                      </a:r>
                      <a:r>
                        <a:rPr lang="zh-CN" altLang="en-US" sz="1200" b="1" kern="1200" dirty="0" smtClean="0">
                          <a:solidFill>
                            <a:srgbClr val="271567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利息）；</a:t>
                      </a:r>
                      <a:endParaRPr lang="en-US" altLang="zh-CN" sz="1200" b="1" kern="1200" dirty="0" smtClean="0">
                        <a:solidFill>
                          <a:srgbClr val="271567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r>
                        <a:rPr lang="en-US" altLang="zh-CN" sz="1200" b="1" kern="1200" dirty="0" smtClean="0">
                          <a:solidFill>
                            <a:srgbClr val="271567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=</a:t>
                      </a:r>
                      <a:r>
                        <a:rPr lang="zh-CN" altLang="en-US" sz="1200" b="1" kern="1200" dirty="0" smtClean="0">
                          <a:solidFill>
                            <a:srgbClr val="271567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（借款金额</a:t>
                      </a:r>
                      <a:r>
                        <a:rPr lang="en-US" altLang="zh-CN" sz="1200" b="1" kern="1200" dirty="0" smtClean="0">
                          <a:solidFill>
                            <a:srgbClr val="271567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/</a:t>
                      </a:r>
                      <a:r>
                        <a:rPr lang="zh-CN" altLang="en-US" sz="1200" b="1" kern="1200" dirty="0" smtClean="0">
                          <a:solidFill>
                            <a:srgbClr val="271567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借款期数）</a:t>
                      </a:r>
                      <a:r>
                        <a:rPr lang="en-US" altLang="zh-CN" sz="1200" b="1" kern="1200" dirty="0" smtClean="0">
                          <a:solidFill>
                            <a:srgbClr val="271567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+</a:t>
                      </a:r>
                      <a:r>
                        <a:rPr lang="zh-CN" altLang="en-US" sz="1200" b="1" kern="1200" dirty="0" smtClean="0">
                          <a:solidFill>
                            <a:srgbClr val="271567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借款金额*月利率参数</a:t>
                      </a:r>
                      <a:endParaRPr lang="en-US" altLang="zh-CN" sz="1200" b="1" kern="1200" dirty="0" smtClean="0">
                        <a:solidFill>
                          <a:srgbClr val="271567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kern="1200" dirty="0" smtClean="0">
                          <a:solidFill>
                            <a:srgbClr val="271567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规则：非最后一期</a:t>
                      </a:r>
                      <a:r>
                        <a:rPr lang="en-US" altLang="en-US" sz="1200" b="1" kern="1200" dirty="0" smtClean="0">
                          <a:solidFill>
                            <a:srgbClr val="271567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=</a:t>
                      </a:r>
                      <a:r>
                        <a:rPr lang="zh-CN" altLang="en-US" sz="1200" b="1" kern="1200" dirty="0" smtClean="0">
                          <a:solidFill>
                            <a:srgbClr val="271567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月还款金额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kern="1200" dirty="0" smtClean="0">
                          <a:solidFill>
                            <a:srgbClr val="271567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              最后一期</a:t>
                      </a:r>
                      <a:r>
                        <a:rPr lang="en-US" altLang="en-US" sz="1200" b="1" kern="1200" dirty="0" smtClean="0">
                          <a:solidFill>
                            <a:srgbClr val="271567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=</a:t>
                      </a:r>
                      <a:r>
                        <a:rPr lang="zh-CN" altLang="en-US" sz="1200" b="1" kern="1200" dirty="0" smtClean="0">
                          <a:solidFill>
                            <a:srgbClr val="271567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上期本金余额</a:t>
                      </a:r>
                      <a:r>
                        <a:rPr lang="en-US" altLang="en-US" sz="1200" b="1" kern="1200" dirty="0" smtClean="0">
                          <a:solidFill>
                            <a:srgbClr val="271567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+</a:t>
                      </a:r>
                      <a:r>
                        <a:rPr lang="zh-CN" altLang="en-US" sz="1200" b="1" kern="1200" dirty="0" smtClean="0">
                          <a:solidFill>
                            <a:srgbClr val="271567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当期利息</a:t>
                      </a:r>
                    </a:p>
                  </a:txBody>
                  <a:tcPr/>
                </a:tc>
              </a:tr>
              <a:tr h="266800">
                <a:tc>
                  <a:txBody>
                    <a:bodyPr/>
                    <a:lstStyle/>
                    <a:p>
                      <a:r>
                        <a:rPr lang="zh-CN" altLang="en-US" sz="1200" b="1" kern="1200" dirty="0" smtClean="0">
                          <a:solidFill>
                            <a:srgbClr val="271567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本金余额</a:t>
                      </a:r>
                      <a:endParaRPr lang="zh-CN" altLang="en-US" sz="1200" b="1" kern="1200" dirty="0">
                        <a:solidFill>
                          <a:srgbClr val="271567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="1" kern="1200" dirty="0" smtClean="0">
                          <a:solidFill>
                            <a:srgbClr val="271567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=</a:t>
                      </a:r>
                      <a:r>
                        <a:rPr lang="zh-CN" altLang="en-US" sz="1200" b="1" kern="1200" dirty="0" smtClean="0">
                          <a:solidFill>
                            <a:srgbClr val="271567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剩余本金</a:t>
                      </a:r>
                      <a:endParaRPr lang="zh-CN" altLang="en-US" sz="1200" b="1" kern="1200" dirty="0">
                        <a:solidFill>
                          <a:srgbClr val="271567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/>
                </a:tc>
              </a:tr>
              <a:tr h="266800">
                <a:tc>
                  <a:txBody>
                    <a:bodyPr/>
                    <a:lstStyle/>
                    <a:p>
                      <a:r>
                        <a:rPr lang="zh-CN" altLang="en-US" sz="1200" b="1" kern="1200" dirty="0" smtClean="0">
                          <a:solidFill>
                            <a:srgbClr val="271567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当月利息</a:t>
                      </a:r>
                      <a:endParaRPr lang="zh-CN" altLang="en-US" sz="1200" b="1" kern="1200" dirty="0">
                        <a:solidFill>
                          <a:srgbClr val="271567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="1" kern="1200" dirty="0" smtClean="0">
                          <a:solidFill>
                            <a:srgbClr val="271567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=</a:t>
                      </a:r>
                      <a:r>
                        <a:rPr lang="zh-CN" altLang="en-US" sz="1200" b="1" kern="1200" dirty="0" smtClean="0">
                          <a:solidFill>
                            <a:srgbClr val="271567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剩余本金*月利率</a:t>
                      </a:r>
                      <a:endParaRPr lang="zh-CN" altLang="en-US" sz="1200" b="1" kern="1200" dirty="0">
                        <a:solidFill>
                          <a:srgbClr val="271567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/>
                </a:tc>
              </a:tr>
              <a:tr h="444667">
                <a:tc>
                  <a:txBody>
                    <a:bodyPr/>
                    <a:lstStyle/>
                    <a:p>
                      <a:r>
                        <a:rPr lang="zh-CN" altLang="en-US" sz="1200" b="1" kern="1200" dirty="0" smtClean="0">
                          <a:solidFill>
                            <a:srgbClr val="271567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当期一次性结清金额</a:t>
                      </a:r>
                      <a:endParaRPr lang="zh-CN" altLang="en-US" sz="1200" b="1" kern="1200" dirty="0">
                        <a:solidFill>
                          <a:srgbClr val="271567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b="1" kern="1200" dirty="0" smtClean="0">
                          <a:solidFill>
                            <a:srgbClr val="271567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指客户正常情况下提前结清时应还金额；</a:t>
                      </a:r>
                      <a:endParaRPr lang="en-US" altLang="zh-CN" sz="1200" b="1" kern="1200" dirty="0" smtClean="0">
                        <a:solidFill>
                          <a:srgbClr val="271567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r>
                        <a:rPr lang="en-US" altLang="zh-CN" sz="1200" b="1" kern="1200" dirty="0" smtClean="0">
                          <a:solidFill>
                            <a:srgbClr val="271567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=</a:t>
                      </a:r>
                      <a:r>
                        <a:rPr lang="zh-CN" altLang="en-US" sz="1200" b="1" kern="1200" dirty="0" smtClean="0">
                          <a:solidFill>
                            <a:srgbClr val="271567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剩余本金</a:t>
                      </a:r>
                      <a:r>
                        <a:rPr lang="en-US" altLang="zh-CN" sz="1200" b="1" kern="1200" dirty="0" smtClean="0">
                          <a:solidFill>
                            <a:srgbClr val="271567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+</a:t>
                      </a:r>
                      <a:r>
                        <a:rPr lang="zh-CN" altLang="en-US" sz="1200" b="1" kern="1200" dirty="0" smtClean="0">
                          <a:solidFill>
                            <a:srgbClr val="271567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当期利息</a:t>
                      </a:r>
                      <a:r>
                        <a:rPr lang="en-US" altLang="zh-CN" sz="1200" b="1" kern="1200" dirty="0" smtClean="0">
                          <a:solidFill>
                            <a:srgbClr val="271567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+</a:t>
                      </a:r>
                      <a:r>
                        <a:rPr lang="zh-CN" altLang="en-US" sz="1200" b="1" kern="1200" dirty="0" smtClean="0">
                          <a:solidFill>
                            <a:srgbClr val="271567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违约金</a:t>
                      </a:r>
                      <a:r>
                        <a:rPr lang="en-US" altLang="zh-CN" sz="1200" b="1" kern="1200" dirty="0" smtClean="0">
                          <a:solidFill>
                            <a:srgbClr val="271567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-</a:t>
                      </a:r>
                      <a:r>
                        <a:rPr lang="zh-CN" altLang="en-US" sz="1200" b="1" kern="1200" dirty="0" smtClean="0">
                          <a:solidFill>
                            <a:srgbClr val="271567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退费</a:t>
                      </a:r>
                      <a:endParaRPr lang="zh-CN" altLang="en-US" sz="1200" b="1" kern="1200" dirty="0">
                        <a:solidFill>
                          <a:srgbClr val="271567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6929" y="214290"/>
            <a:ext cx="1657617" cy="5078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29166F"/>
              </a:buClr>
            </a:pPr>
            <a:r>
              <a:rPr lang="zh-CN" altLang="en-US" b="1" dirty="0" smtClean="0">
                <a:solidFill>
                  <a:srgbClr val="271567"/>
                </a:solidFill>
                <a:latin typeface="微软雅黑" pitchFamily="34" charset="-122"/>
                <a:ea typeface="微软雅黑" pitchFamily="34" charset="-122"/>
              </a:rPr>
              <a:t>生成还款计划</a:t>
            </a:r>
            <a:endParaRPr lang="en-US" altLang="zh-CN" b="1" dirty="0" smtClean="0">
              <a:solidFill>
                <a:srgbClr val="AF7E3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2497172"/>
              </p:ext>
            </p:extLst>
          </p:nvPr>
        </p:nvGraphicFramePr>
        <p:xfrm>
          <a:off x="539554" y="1196752"/>
          <a:ext cx="8136902" cy="554180"/>
        </p:xfrm>
        <a:graphic>
          <a:graphicData uri="http://schemas.openxmlformats.org/drawingml/2006/table">
            <a:tbl>
              <a:tblPr bandRow="1">
                <a:tableStyleId>{08FB837D-C827-4EFA-A057-4D05807E0F7C}</a:tableStyleId>
              </a:tblPr>
              <a:tblGrid>
                <a:gridCol w="576062"/>
                <a:gridCol w="936104"/>
                <a:gridCol w="864096"/>
                <a:gridCol w="936104"/>
                <a:gridCol w="999496"/>
                <a:gridCol w="1043193"/>
                <a:gridCol w="1043193"/>
                <a:gridCol w="695461"/>
                <a:gridCol w="1043193"/>
              </a:tblGrid>
              <a:tr h="288032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altLang="en-US" sz="1400" b="1" kern="1200" dirty="0" smtClean="0"/>
                        <a:t>姓名</a:t>
                      </a:r>
                      <a:endParaRPr lang="zh-CN" altLang="en-US" sz="1400" b="1" kern="1200" dirty="0" smtClean="0">
                        <a:solidFill>
                          <a:srgbClr val="271567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altLang="en-US" sz="1400" b="1" kern="1200" dirty="0" smtClean="0"/>
                        <a:t>身份证号</a:t>
                      </a:r>
                      <a:endParaRPr lang="zh-CN" altLang="en-US" sz="1400" b="1" kern="1200" dirty="0" smtClean="0">
                        <a:solidFill>
                          <a:srgbClr val="271567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altLang="en-US" sz="1400" b="1" kern="1200" dirty="0" smtClean="0"/>
                        <a:t>产品类型</a:t>
                      </a:r>
                      <a:endParaRPr lang="zh-CN" altLang="en-US" sz="1400" b="1" kern="1200" dirty="0" smtClean="0">
                        <a:solidFill>
                          <a:srgbClr val="271567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altLang="en-US" sz="1400" b="1" kern="1200" dirty="0" smtClean="0"/>
                        <a:t>借款金额</a:t>
                      </a:r>
                      <a:endParaRPr lang="zh-CN" altLang="en-US" sz="1400" b="1" kern="1200" dirty="0" smtClean="0">
                        <a:solidFill>
                          <a:srgbClr val="271567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altLang="en-US" sz="1400" b="1" kern="1200" dirty="0" smtClean="0"/>
                        <a:t>还款期数</a:t>
                      </a:r>
                      <a:endParaRPr lang="zh-CN" altLang="en-US" sz="1400" b="1" kern="1200" dirty="0" smtClean="0">
                        <a:solidFill>
                          <a:srgbClr val="271567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b="1" kern="1200" dirty="0" smtClean="0"/>
                        <a:t>月综合费率</a:t>
                      </a:r>
                      <a:endParaRPr lang="zh-CN" altLang="en-US" sz="1400" b="1" kern="1200" dirty="0" smtClean="0">
                        <a:solidFill>
                          <a:srgbClr val="271567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kern="1200" dirty="0" smtClean="0"/>
                        <a:t>月利率参数</a:t>
                      </a:r>
                      <a:endParaRPr lang="zh-CN" altLang="en-US" sz="1400" b="1" kern="1200" dirty="0" smtClean="0">
                        <a:solidFill>
                          <a:srgbClr val="271567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zh-CN" altLang="en-US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还款日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zh-CN" altLang="en-US" sz="1400" b="1" kern="1200" dirty="0" smtClean="0"/>
                        <a:t>放款时间</a:t>
                      </a:r>
                      <a:endParaRPr lang="zh-CN" altLang="en-US" sz="1400" b="1" kern="1200" dirty="0" smtClean="0">
                        <a:solidFill>
                          <a:srgbClr val="271567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266148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altLang="en-US" sz="1200" b="1" kern="1200" dirty="0" smtClean="0">
                          <a:solidFill>
                            <a:srgbClr val="271567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俞锋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altLang="zh-CN" sz="1200" b="1" kern="1200" dirty="0" smtClean="0">
                          <a:solidFill>
                            <a:srgbClr val="271567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XXX</a:t>
                      </a:r>
                      <a:endParaRPr lang="zh-CN" altLang="en-US" sz="1200" b="1" kern="1200" dirty="0" smtClean="0">
                        <a:solidFill>
                          <a:srgbClr val="271567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altLang="en-US" sz="1200" b="1" kern="1200" dirty="0" smtClean="0">
                          <a:solidFill>
                            <a:srgbClr val="271567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薪易贷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altLang="en-US" sz="1200" b="1" kern="1200" dirty="0" smtClean="0">
                          <a:solidFill>
                            <a:srgbClr val="271567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120000</a:t>
                      </a:r>
                      <a:endParaRPr lang="zh-CN" altLang="en-US" sz="1200" b="1" kern="1200" dirty="0" smtClean="0">
                        <a:solidFill>
                          <a:srgbClr val="271567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altLang="en-US" sz="1200" b="1" kern="1200" dirty="0" smtClean="0">
                          <a:solidFill>
                            <a:srgbClr val="271567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12</a:t>
                      </a:r>
                      <a:endParaRPr lang="zh-CN" altLang="en-US" sz="1200" b="1" kern="1200" dirty="0" smtClean="0">
                        <a:solidFill>
                          <a:srgbClr val="271567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altLang="en-US" sz="1200" b="1" kern="1200" dirty="0" smtClean="0">
                          <a:solidFill>
                            <a:srgbClr val="271567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0.023</a:t>
                      </a:r>
                      <a:endParaRPr lang="zh-CN" altLang="en-US" sz="1200" b="1" kern="1200" dirty="0" smtClean="0">
                        <a:solidFill>
                          <a:srgbClr val="271567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altLang="zh-CN" sz="1200" b="1" kern="1200" dirty="0" smtClean="0">
                          <a:solidFill>
                            <a:srgbClr val="271567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0.0055</a:t>
                      </a:r>
                      <a:endParaRPr lang="zh-CN" altLang="en-US" sz="1200" b="1" kern="1200" dirty="0" smtClean="0">
                        <a:solidFill>
                          <a:srgbClr val="271567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altLang="en-US" sz="1200" b="1" kern="1200" dirty="0" smtClean="0">
                          <a:solidFill>
                            <a:srgbClr val="271567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</a:t>
                      </a:r>
                      <a:endParaRPr lang="zh-CN" altLang="en-US" sz="1200" b="1" kern="1200" dirty="0" smtClean="0">
                        <a:solidFill>
                          <a:srgbClr val="271567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altLang="zh-CN" sz="1200" b="1" kern="1200" dirty="0" smtClean="0">
                          <a:solidFill>
                            <a:srgbClr val="271567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2013/10/10</a:t>
                      </a:r>
                      <a:endParaRPr lang="zh-CN" altLang="en-US" sz="1200" b="1" kern="1200" dirty="0" smtClean="0">
                        <a:solidFill>
                          <a:srgbClr val="271567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21" name="矩形 20"/>
          <p:cNvSpPr/>
          <p:nvPr/>
        </p:nvSpPr>
        <p:spPr>
          <a:xfrm>
            <a:off x="467544" y="764704"/>
            <a:ext cx="8572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271567"/>
                </a:solidFill>
                <a:latin typeface="微软雅黑" pitchFamily="34" charset="-122"/>
                <a:ea typeface="微软雅黑" pitchFamily="34" charset="-122"/>
              </a:rPr>
              <a:t>例子：</a:t>
            </a:r>
          </a:p>
        </p:txBody>
      </p:sp>
      <p:sp>
        <p:nvSpPr>
          <p:cNvPr id="40" name="灯片编号占位符 280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12</a:t>
            </a:fld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714348" y="1937555"/>
            <a:ext cx="70009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 smtClean="0">
                <a:solidFill>
                  <a:srgbClr val="271567"/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1200" b="1" dirty="0" smtClean="0">
                <a:solidFill>
                  <a:srgbClr val="271567"/>
                </a:solidFill>
                <a:latin typeface="微软雅黑" pitchFamily="34" charset="-122"/>
                <a:ea typeface="微软雅黑" pitchFamily="34" charset="-122"/>
              </a:rPr>
              <a:t>合同金额</a:t>
            </a:r>
            <a:r>
              <a:rPr lang="en-US" altLang="en-US" sz="1200" b="1" dirty="0" smtClean="0">
                <a:solidFill>
                  <a:srgbClr val="271567"/>
                </a:solidFill>
                <a:latin typeface="微软雅黑" pitchFamily="34" charset="-122"/>
                <a:ea typeface="微软雅黑" pitchFamily="34" charset="-122"/>
              </a:rPr>
              <a:t>=</a:t>
            </a:r>
            <a:r>
              <a:rPr lang="zh-CN" altLang="en-US" sz="1200" b="1" dirty="0" smtClean="0">
                <a:solidFill>
                  <a:srgbClr val="271567"/>
                </a:solidFill>
                <a:latin typeface="微软雅黑" pitchFamily="34" charset="-122"/>
                <a:ea typeface="微软雅黑" pitchFamily="34" charset="-122"/>
              </a:rPr>
              <a:t>（借款金额＋（借款金额</a:t>
            </a:r>
            <a:r>
              <a:rPr lang="en-US" altLang="en-US" sz="1200" b="1" dirty="0" smtClean="0">
                <a:solidFill>
                  <a:srgbClr val="271567"/>
                </a:solidFill>
                <a:latin typeface="微软雅黑" pitchFamily="34" charset="-122"/>
                <a:ea typeface="微软雅黑" pitchFamily="34" charset="-122"/>
              </a:rPr>
              <a:t>*</a:t>
            </a:r>
            <a:r>
              <a:rPr lang="zh-CN" altLang="en-US" sz="1200" b="1" dirty="0" smtClean="0">
                <a:solidFill>
                  <a:srgbClr val="271567"/>
                </a:solidFill>
                <a:latin typeface="微软雅黑" pitchFamily="34" charset="-122"/>
                <a:ea typeface="微软雅黑" pitchFamily="34" charset="-122"/>
              </a:rPr>
              <a:t>借款产品费率</a:t>
            </a:r>
            <a:r>
              <a:rPr lang="en-US" altLang="en-US" sz="1200" b="1" dirty="0" smtClean="0">
                <a:solidFill>
                  <a:srgbClr val="271567"/>
                </a:solidFill>
                <a:latin typeface="微软雅黑" pitchFamily="34" charset="-122"/>
                <a:ea typeface="微软雅黑" pitchFamily="34" charset="-122"/>
              </a:rPr>
              <a:t>*</a:t>
            </a:r>
            <a:r>
              <a:rPr lang="zh-CN" altLang="en-US" sz="1200" b="1" dirty="0" smtClean="0">
                <a:solidFill>
                  <a:srgbClr val="271567"/>
                </a:solidFill>
                <a:latin typeface="微软雅黑" pitchFamily="34" charset="-122"/>
                <a:ea typeface="微软雅黑" pitchFamily="34" charset="-122"/>
              </a:rPr>
              <a:t>还款期数））</a:t>
            </a:r>
            <a:r>
              <a:rPr lang="en-US" altLang="en-US" sz="1200" b="1" dirty="0" smtClean="0">
                <a:solidFill>
                  <a:srgbClr val="271567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200" b="1" dirty="0" smtClean="0">
                <a:solidFill>
                  <a:srgbClr val="271567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en-US" sz="1200" b="1" dirty="0" smtClean="0">
                <a:solidFill>
                  <a:srgbClr val="271567"/>
                </a:solidFill>
                <a:latin typeface="微软雅黑" pitchFamily="34" charset="-122"/>
                <a:ea typeface="微软雅黑" pitchFamily="34" charset="-122"/>
              </a:rPr>
              <a:t>1+0.0055*</a:t>
            </a:r>
            <a:r>
              <a:rPr lang="zh-CN" altLang="en-US" sz="1200" b="1" dirty="0" smtClean="0">
                <a:solidFill>
                  <a:srgbClr val="271567"/>
                </a:solidFill>
                <a:latin typeface="微软雅黑" pitchFamily="34" charset="-122"/>
                <a:ea typeface="微软雅黑" pitchFamily="34" charset="-122"/>
              </a:rPr>
              <a:t>还款期数）</a:t>
            </a:r>
          </a:p>
        </p:txBody>
      </p:sp>
      <p:sp>
        <p:nvSpPr>
          <p:cNvPr id="50" name="矩形 49"/>
          <p:cNvSpPr/>
          <p:nvPr/>
        </p:nvSpPr>
        <p:spPr>
          <a:xfrm>
            <a:off x="857224" y="2151869"/>
            <a:ext cx="728667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b="1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答： </a:t>
            </a:r>
            <a:r>
              <a:rPr lang="en-US" altLang="zh-CN" sz="1200" b="1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143639.77</a:t>
            </a:r>
            <a:r>
              <a:rPr lang="zh-CN" altLang="en-US" sz="1200" b="1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en-US" sz="1200" b="1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=</a:t>
            </a:r>
            <a:r>
              <a:rPr lang="zh-CN" altLang="en-US" sz="1200" b="1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en-US" sz="1200" b="1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120000</a:t>
            </a:r>
            <a:r>
              <a:rPr lang="zh-CN" altLang="en-US" sz="1200" b="1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＋（</a:t>
            </a:r>
            <a:r>
              <a:rPr lang="en-US" altLang="en-US" sz="1200" b="1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120000*0.023*12</a:t>
            </a:r>
            <a:r>
              <a:rPr lang="zh-CN" altLang="en-US" sz="1200" b="1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en-US" sz="1200" b="1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200" b="1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en-US" sz="1200" b="1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200" b="1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＋</a:t>
            </a:r>
            <a:r>
              <a:rPr lang="en-US" altLang="en-US" sz="1200" b="1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0.0055*12</a:t>
            </a:r>
            <a:r>
              <a:rPr lang="zh-CN" altLang="en-US" sz="1200" b="1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））</a:t>
            </a:r>
          </a:p>
        </p:txBody>
      </p:sp>
      <p:sp>
        <p:nvSpPr>
          <p:cNvPr id="51" name="矩形 50"/>
          <p:cNvSpPr/>
          <p:nvPr/>
        </p:nvSpPr>
        <p:spPr>
          <a:xfrm>
            <a:off x="714348" y="2366183"/>
            <a:ext cx="621509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 smtClean="0">
                <a:solidFill>
                  <a:srgbClr val="271567"/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1200" b="1" dirty="0" smtClean="0">
                <a:solidFill>
                  <a:srgbClr val="271567"/>
                </a:solidFill>
                <a:latin typeface="微软雅黑" pitchFamily="34" charset="-122"/>
                <a:ea typeface="微软雅黑" pitchFamily="34" charset="-122"/>
              </a:rPr>
              <a:t>月还款金额</a:t>
            </a:r>
            <a:r>
              <a:rPr lang="en-US" altLang="en-US" sz="1200" b="1" dirty="0" smtClean="0">
                <a:solidFill>
                  <a:srgbClr val="271567"/>
                </a:solidFill>
                <a:latin typeface="微软雅黑" pitchFamily="34" charset="-122"/>
                <a:ea typeface="微软雅黑" pitchFamily="34" charset="-122"/>
              </a:rPr>
              <a:t>=</a:t>
            </a:r>
            <a:r>
              <a:rPr lang="zh-CN" altLang="en-US" sz="1200" b="1" dirty="0" smtClean="0">
                <a:solidFill>
                  <a:srgbClr val="271567"/>
                </a:solidFill>
                <a:latin typeface="微软雅黑" pitchFamily="34" charset="-122"/>
                <a:ea typeface="微软雅黑" pitchFamily="34" charset="-122"/>
              </a:rPr>
              <a:t>（合同金额</a:t>
            </a:r>
            <a:r>
              <a:rPr lang="en-US" altLang="en-US" sz="1200" b="1" dirty="0" smtClean="0">
                <a:solidFill>
                  <a:srgbClr val="271567"/>
                </a:solidFill>
                <a:latin typeface="微软雅黑" pitchFamily="34" charset="-122"/>
                <a:ea typeface="微软雅黑" pitchFamily="34" charset="-122"/>
              </a:rPr>
              <a:t>*0.0055</a:t>
            </a:r>
            <a:r>
              <a:rPr lang="zh-CN" altLang="en-US" sz="1200" b="1" dirty="0" smtClean="0">
                <a:solidFill>
                  <a:srgbClr val="271567"/>
                </a:solidFill>
                <a:latin typeface="微软雅黑" pitchFamily="34" charset="-122"/>
                <a:ea typeface="微软雅黑" pitchFamily="34" charset="-122"/>
              </a:rPr>
              <a:t>）＋（合同金额</a:t>
            </a:r>
            <a:r>
              <a:rPr lang="en-US" altLang="en-US" sz="1200" b="1" dirty="0" smtClean="0">
                <a:solidFill>
                  <a:srgbClr val="271567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200" b="1" dirty="0" smtClean="0">
                <a:solidFill>
                  <a:srgbClr val="271567"/>
                </a:solidFill>
                <a:latin typeface="微软雅黑" pitchFamily="34" charset="-122"/>
                <a:ea typeface="微软雅黑" pitchFamily="34" charset="-122"/>
              </a:rPr>
              <a:t>还款期数）</a:t>
            </a:r>
          </a:p>
        </p:txBody>
      </p:sp>
      <p:sp>
        <p:nvSpPr>
          <p:cNvPr id="52" name="Rectangle 5"/>
          <p:cNvSpPr>
            <a:spLocks noChangeArrowheads="1"/>
          </p:cNvSpPr>
          <p:nvPr/>
        </p:nvSpPr>
        <p:spPr bwMode="auto">
          <a:xfrm>
            <a:off x="857224" y="2580497"/>
            <a:ext cx="52863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b="1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答：</a:t>
            </a:r>
            <a:r>
              <a:rPr lang="en-US" altLang="zh-CN" sz="1200" b="1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12760</a:t>
            </a:r>
            <a:r>
              <a:rPr lang="zh-CN" altLang="en-US" sz="1200" b="1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200" b="1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=</a:t>
            </a:r>
            <a:r>
              <a:rPr lang="zh-CN" altLang="en-US" sz="1200" b="1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200" b="1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200" b="1" dirty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1436397.8 </a:t>
            </a:r>
            <a:r>
              <a:rPr lang="en-US" altLang="zh-CN" sz="1200" b="1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*0.0055</a:t>
            </a:r>
            <a:r>
              <a:rPr lang="zh-CN" altLang="en-US" sz="1200" b="1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）＋（</a:t>
            </a:r>
            <a:r>
              <a:rPr lang="en-US" altLang="zh-CN" sz="1200" b="1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200" b="1" dirty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1436397.8 </a:t>
            </a:r>
            <a:r>
              <a:rPr lang="en-US" altLang="zh-CN" sz="1200" b="1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/6</a:t>
            </a:r>
            <a:r>
              <a:rPr lang="zh-CN" altLang="en-US" sz="1200" b="1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14348" y="3580629"/>
            <a:ext cx="58354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solidFill>
                  <a:srgbClr val="271567"/>
                </a:solidFill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sz="1200" b="1" dirty="0" smtClean="0">
                <a:solidFill>
                  <a:srgbClr val="271567"/>
                </a:solidFill>
                <a:latin typeface="微软雅黑" pitchFamily="34" charset="-122"/>
                <a:ea typeface="微软雅黑" pitchFamily="34" charset="-122"/>
              </a:rPr>
              <a:t>月利率</a:t>
            </a:r>
            <a:r>
              <a:rPr lang="en-US" altLang="zh-CN" sz="1200" b="1" dirty="0" smtClean="0">
                <a:solidFill>
                  <a:srgbClr val="271567"/>
                </a:solidFill>
                <a:latin typeface="微软雅黑" pitchFamily="34" charset="-122"/>
                <a:ea typeface="微软雅黑" pitchFamily="34" charset="-122"/>
              </a:rPr>
              <a:t>=RATE(</a:t>
            </a:r>
            <a:r>
              <a:rPr lang="zh-CN" altLang="en-US" sz="1200" b="1" dirty="0" smtClean="0">
                <a:solidFill>
                  <a:srgbClr val="271567"/>
                </a:solidFill>
                <a:latin typeface="微软雅黑" pitchFamily="34" charset="-122"/>
                <a:ea typeface="微软雅黑" pitchFamily="34" charset="-122"/>
              </a:rPr>
              <a:t>借款期数</a:t>
            </a:r>
            <a:r>
              <a:rPr lang="en-US" altLang="zh-CN" sz="1200" b="1" dirty="0" smtClean="0">
                <a:solidFill>
                  <a:srgbClr val="271567"/>
                </a:solidFill>
                <a:latin typeface="微软雅黑" pitchFamily="34" charset="-122"/>
                <a:ea typeface="微软雅黑" pitchFamily="34" charset="-122"/>
              </a:rPr>
              <a:t>,-</a:t>
            </a:r>
            <a:r>
              <a:rPr lang="zh-CN" altLang="en-US" sz="1200" b="1" dirty="0">
                <a:solidFill>
                  <a:srgbClr val="271567"/>
                </a:solidFill>
                <a:latin typeface="微软雅黑" pitchFamily="34" charset="-122"/>
                <a:ea typeface="微软雅黑" pitchFamily="34" charset="-122"/>
              </a:rPr>
              <a:t>月还款金额</a:t>
            </a:r>
            <a:r>
              <a:rPr lang="en-US" altLang="zh-CN" sz="1200" b="1" dirty="0" smtClean="0">
                <a:solidFill>
                  <a:srgbClr val="271567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200" b="1" dirty="0" smtClean="0">
                <a:solidFill>
                  <a:srgbClr val="271567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200" b="1" dirty="0">
                <a:solidFill>
                  <a:srgbClr val="271567"/>
                </a:solidFill>
                <a:latin typeface="微软雅黑" pitchFamily="34" charset="-122"/>
                <a:ea typeface="微软雅黑" pitchFamily="34" charset="-122"/>
              </a:rPr>
              <a:t>合同</a:t>
            </a:r>
            <a:r>
              <a:rPr lang="zh-CN" altLang="en-US" sz="1200" b="1" dirty="0" smtClean="0">
                <a:solidFill>
                  <a:srgbClr val="271567"/>
                </a:solidFill>
                <a:latin typeface="微软雅黑" pitchFamily="34" charset="-122"/>
                <a:ea typeface="微软雅黑" pitchFamily="34" charset="-122"/>
              </a:rPr>
              <a:t>金额</a:t>
            </a:r>
            <a:r>
              <a:rPr lang="en-US" altLang="zh-CN" sz="1200" b="1" dirty="0" smtClean="0">
                <a:solidFill>
                  <a:srgbClr val="271567"/>
                </a:solidFill>
                <a:latin typeface="微软雅黑" pitchFamily="34" charset="-122"/>
                <a:ea typeface="微软雅黑" pitchFamily="34" charset="-122"/>
              </a:rPr>
              <a:t>,0,0)</a:t>
            </a:r>
            <a:endParaRPr lang="zh-CN" altLang="en-US" sz="1200" b="1" dirty="0" smtClean="0">
              <a:solidFill>
                <a:srgbClr val="27156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57224" y="3794943"/>
            <a:ext cx="67866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答：</a:t>
            </a:r>
            <a:r>
              <a:rPr lang="en-US" altLang="zh-CN" sz="1200" b="1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0.99725%</a:t>
            </a:r>
            <a:r>
              <a:rPr lang="zh-CN" altLang="en-US" sz="1200" b="1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200" b="1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=RATE(6</a:t>
            </a:r>
            <a:r>
              <a:rPr lang="zh-CN" altLang="en-US" sz="1200" b="1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200" b="1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-12760,143639.77,0,0)</a:t>
            </a:r>
            <a:endParaRPr lang="zh-CN" altLang="en-US" sz="1200" b="1" dirty="0" smtClean="0">
              <a:solidFill>
                <a:schemeClr val="accent6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14348" y="4437885"/>
            <a:ext cx="64294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solidFill>
                  <a:srgbClr val="271567"/>
                </a:solidFill>
                <a:latin typeface="微软雅黑" pitchFamily="34" charset="-122"/>
                <a:ea typeface="微软雅黑" pitchFamily="34" charset="-122"/>
              </a:rPr>
              <a:t>5.</a:t>
            </a:r>
            <a:r>
              <a:rPr lang="zh-CN" altLang="en-US" sz="1200" b="1" dirty="0" smtClean="0">
                <a:solidFill>
                  <a:srgbClr val="271567"/>
                </a:solidFill>
                <a:latin typeface="微软雅黑" pitchFamily="34" charset="-122"/>
                <a:ea typeface="微软雅黑" pitchFamily="34" charset="-122"/>
              </a:rPr>
              <a:t>风险金</a:t>
            </a:r>
            <a:r>
              <a:rPr lang="en-US" altLang="en-US" sz="1200" b="1" dirty="0" smtClean="0">
                <a:solidFill>
                  <a:srgbClr val="271567"/>
                </a:solidFill>
                <a:latin typeface="微软雅黑" pitchFamily="34" charset="-122"/>
                <a:ea typeface="微软雅黑" pitchFamily="34" charset="-122"/>
              </a:rPr>
              <a:t>=</a:t>
            </a:r>
            <a:r>
              <a:rPr lang="zh-CN" altLang="en-US" sz="1200" b="1" dirty="0" smtClean="0">
                <a:solidFill>
                  <a:srgbClr val="271567"/>
                </a:solidFill>
                <a:latin typeface="微软雅黑" pitchFamily="34" charset="-122"/>
                <a:ea typeface="微软雅黑" pitchFamily="34" charset="-122"/>
              </a:rPr>
              <a:t>合同金额</a:t>
            </a:r>
            <a:r>
              <a:rPr lang="en-US" altLang="en-US" sz="1200" b="1" dirty="0" smtClean="0">
                <a:solidFill>
                  <a:srgbClr val="271567"/>
                </a:solidFill>
                <a:latin typeface="微软雅黑" pitchFamily="34" charset="-122"/>
                <a:ea typeface="微软雅黑" pitchFamily="34" charset="-122"/>
              </a:rPr>
              <a:t>*7%</a:t>
            </a:r>
            <a:endParaRPr lang="zh-CN" altLang="en-US" sz="1200" b="1" dirty="0" smtClean="0">
              <a:solidFill>
                <a:srgbClr val="27156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57224" y="4652199"/>
            <a:ext cx="2566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答：</a:t>
            </a:r>
            <a:r>
              <a:rPr lang="en-US" altLang="zh-CN" sz="1200" b="1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10054.78=</a:t>
            </a:r>
            <a:r>
              <a:rPr lang="zh-CN" altLang="en-US" sz="1200" b="1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200" b="1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143639.77*7%</a:t>
            </a:r>
            <a:r>
              <a:rPr lang="zh-CN" altLang="en-US" sz="1200" b="1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85786" y="2794811"/>
            <a:ext cx="7643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zh-CN" altLang="en-US" sz="1200" b="1" dirty="0" smtClean="0">
                <a:solidFill>
                  <a:srgbClr val="271567"/>
                </a:solidFill>
                <a:latin typeface="微软雅黑" pitchFamily="34" charset="-122"/>
                <a:ea typeface="微软雅黑" pitchFamily="34" charset="-122"/>
              </a:rPr>
              <a:t>非最后一期</a:t>
            </a:r>
            <a:r>
              <a:rPr lang="en-US" altLang="en-US" sz="1200" b="1" dirty="0" smtClean="0">
                <a:solidFill>
                  <a:srgbClr val="271567"/>
                </a:solidFill>
                <a:latin typeface="微软雅黑" pitchFamily="34" charset="-122"/>
                <a:ea typeface="微软雅黑" pitchFamily="34" charset="-122"/>
              </a:rPr>
              <a:t>=</a:t>
            </a:r>
            <a:r>
              <a:rPr lang="zh-CN" altLang="en-US" sz="1200" b="1" dirty="0" smtClean="0">
                <a:solidFill>
                  <a:srgbClr val="271567"/>
                </a:solidFill>
                <a:latin typeface="微软雅黑" pitchFamily="34" charset="-122"/>
                <a:ea typeface="微软雅黑" pitchFamily="34" charset="-122"/>
              </a:rPr>
              <a:t>月还款金额</a:t>
            </a:r>
            <a:endParaRPr lang="en-US" altLang="zh-CN" sz="1200" b="1" dirty="0" smtClean="0">
              <a:solidFill>
                <a:srgbClr val="271567"/>
              </a:solidFill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sz="1200" b="1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=</a:t>
            </a:r>
            <a:r>
              <a:rPr lang="zh-CN" altLang="en-US" sz="1200" b="1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200" b="1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12760</a:t>
            </a:r>
          </a:p>
          <a:p>
            <a:pPr lvl="1"/>
            <a:r>
              <a:rPr lang="zh-CN" altLang="en-US" sz="1200" b="1" dirty="0" smtClean="0">
                <a:solidFill>
                  <a:srgbClr val="271567"/>
                </a:solidFill>
                <a:latin typeface="微软雅黑" pitchFamily="34" charset="-122"/>
                <a:ea typeface="微软雅黑" pitchFamily="34" charset="-122"/>
              </a:rPr>
              <a:t>最后一期</a:t>
            </a:r>
            <a:r>
              <a:rPr lang="en-US" altLang="en-US" sz="1200" b="1" dirty="0" smtClean="0">
                <a:solidFill>
                  <a:srgbClr val="271567"/>
                </a:solidFill>
                <a:latin typeface="微软雅黑" pitchFamily="34" charset="-122"/>
                <a:ea typeface="微软雅黑" pitchFamily="34" charset="-122"/>
              </a:rPr>
              <a:t>=</a:t>
            </a:r>
            <a:r>
              <a:rPr lang="zh-CN" altLang="en-US" sz="1200" b="1" dirty="0" smtClean="0">
                <a:solidFill>
                  <a:srgbClr val="271567"/>
                </a:solidFill>
                <a:latin typeface="微软雅黑" pitchFamily="34" charset="-122"/>
                <a:ea typeface="微软雅黑" pitchFamily="34" charset="-122"/>
              </a:rPr>
              <a:t>期末剩余本金</a:t>
            </a:r>
            <a:r>
              <a:rPr lang="en-US" altLang="en-US" sz="1200" b="1" dirty="0" smtClean="0">
                <a:solidFill>
                  <a:srgbClr val="271567"/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1200" b="1" dirty="0" smtClean="0">
                <a:solidFill>
                  <a:srgbClr val="271567"/>
                </a:solidFill>
                <a:latin typeface="微软雅黑" pitchFamily="34" charset="-122"/>
                <a:ea typeface="微软雅黑" pitchFamily="34" charset="-122"/>
              </a:rPr>
              <a:t>当期利息</a:t>
            </a:r>
            <a:endParaRPr lang="en-US" altLang="zh-CN" sz="1200" b="1" dirty="0" smtClean="0">
              <a:solidFill>
                <a:srgbClr val="271567"/>
              </a:solidFill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sz="1200" b="1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= 12759.99 </a:t>
            </a:r>
            <a:endParaRPr lang="zh-CN" altLang="en-US" sz="1200" b="1" dirty="0" smtClean="0">
              <a:solidFill>
                <a:schemeClr val="accent6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14348" y="4009257"/>
            <a:ext cx="52149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solidFill>
                  <a:srgbClr val="271567"/>
                </a:solidFill>
                <a:latin typeface="微软雅黑" pitchFamily="34" charset="-122"/>
                <a:ea typeface="微软雅黑" pitchFamily="34" charset="-122"/>
              </a:rPr>
              <a:t>4.</a:t>
            </a:r>
            <a:r>
              <a:rPr lang="zh-CN" altLang="en-US" sz="1200" b="1" dirty="0" smtClean="0">
                <a:solidFill>
                  <a:srgbClr val="271567"/>
                </a:solidFill>
                <a:latin typeface="微软雅黑" pitchFamily="34" charset="-122"/>
                <a:ea typeface="微软雅黑" pitchFamily="34" charset="-122"/>
              </a:rPr>
              <a:t>利息（首期） </a:t>
            </a:r>
            <a:r>
              <a:rPr lang="en-US" altLang="zh-CN" sz="1200" b="1" dirty="0" smtClean="0">
                <a:solidFill>
                  <a:srgbClr val="271567"/>
                </a:solidFill>
                <a:latin typeface="微软雅黑" pitchFamily="34" charset="-122"/>
                <a:ea typeface="微软雅黑" pitchFamily="34" charset="-122"/>
              </a:rPr>
              <a:t>=</a:t>
            </a:r>
            <a:r>
              <a:rPr lang="zh-CN" altLang="en-US" sz="1200" b="1" dirty="0" smtClean="0">
                <a:solidFill>
                  <a:srgbClr val="271567"/>
                </a:solidFill>
                <a:latin typeface="微软雅黑" pitchFamily="34" charset="-122"/>
                <a:ea typeface="微软雅黑" pitchFamily="34" charset="-122"/>
              </a:rPr>
              <a:t>    期初本金（合同金额）*月利率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857224" y="4223571"/>
            <a:ext cx="52149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答： </a:t>
            </a:r>
            <a:r>
              <a:rPr lang="en-US" altLang="zh-CN" sz="1200" b="1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1432.44 </a:t>
            </a:r>
            <a:r>
              <a:rPr lang="en-US" altLang="en-US" sz="1200" b="1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=</a:t>
            </a:r>
            <a:r>
              <a:rPr lang="en-US" altLang="zh-CN" sz="1200" b="1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143639.77 </a:t>
            </a:r>
            <a:r>
              <a:rPr lang="en-US" altLang="en-US" sz="1200" b="1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*0.</a:t>
            </a:r>
            <a:r>
              <a:rPr lang="en-US" altLang="zh-CN" sz="1200" b="1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99725%</a:t>
            </a:r>
            <a:endParaRPr lang="zh-CN" altLang="en-US" sz="1200" b="1" dirty="0" smtClean="0">
              <a:solidFill>
                <a:schemeClr val="accent6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14348" y="4866513"/>
            <a:ext cx="32095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>
                <a:solidFill>
                  <a:srgbClr val="271567"/>
                </a:solidFill>
                <a:latin typeface="微软雅黑" pitchFamily="34" charset="-122"/>
                <a:ea typeface="微软雅黑" pitchFamily="34" charset="-122"/>
              </a:rPr>
              <a:t>6.</a:t>
            </a:r>
            <a:r>
              <a:rPr lang="zh-CN" altLang="en-US" sz="1200" b="1" dirty="0" smtClean="0">
                <a:solidFill>
                  <a:srgbClr val="271567"/>
                </a:solidFill>
                <a:latin typeface="微软雅黑" pitchFamily="34" charset="-122"/>
                <a:ea typeface="微软雅黑" pitchFamily="34" charset="-122"/>
              </a:rPr>
              <a:t>服务费</a:t>
            </a:r>
            <a:r>
              <a:rPr lang="en-US" altLang="en-US" sz="1200" b="1" dirty="0" smtClean="0">
                <a:solidFill>
                  <a:srgbClr val="271567"/>
                </a:solidFill>
                <a:latin typeface="微软雅黑" pitchFamily="34" charset="-122"/>
                <a:ea typeface="微软雅黑" pitchFamily="34" charset="-122"/>
              </a:rPr>
              <a:t>=</a:t>
            </a:r>
            <a:r>
              <a:rPr lang="zh-CN" altLang="en-US" sz="1200" b="1" dirty="0" smtClean="0">
                <a:solidFill>
                  <a:srgbClr val="271567"/>
                </a:solidFill>
                <a:latin typeface="微软雅黑" pitchFamily="34" charset="-122"/>
                <a:ea typeface="微软雅黑" pitchFamily="34" charset="-122"/>
              </a:rPr>
              <a:t>（合同金额－借款金额－风险金）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857224" y="5080827"/>
            <a:ext cx="37529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答：</a:t>
            </a:r>
            <a:r>
              <a:rPr lang="en-US" altLang="zh-CN" sz="1200" b="1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13584.99=143639.77-120000- 10054.78</a:t>
            </a:r>
            <a:endParaRPr lang="zh-CN" altLang="en-US" sz="1200" b="1" dirty="0" smtClean="0">
              <a:solidFill>
                <a:schemeClr val="accent6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14348" y="5295141"/>
            <a:ext cx="17700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>
                <a:solidFill>
                  <a:srgbClr val="271567"/>
                </a:solidFill>
                <a:latin typeface="微软雅黑" pitchFamily="34" charset="-122"/>
                <a:ea typeface="微软雅黑" pitchFamily="34" charset="-122"/>
              </a:rPr>
              <a:t>7.</a:t>
            </a:r>
            <a:r>
              <a:rPr lang="zh-CN" altLang="en-US" sz="1200" b="1" dirty="0" smtClean="0">
                <a:solidFill>
                  <a:srgbClr val="271567"/>
                </a:solidFill>
                <a:latin typeface="微软雅黑" pitchFamily="34" charset="-122"/>
                <a:ea typeface="微软雅黑" pitchFamily="34" charset="-122"/>
              </a:rPr>
              <a:t>咨询费</a:t>
            </a:r>
            <a:r>
              <a:rPr lang="en-US" altLang="zh-CN" sz="1200" b="1" dirty="0" smtClean="0">
                <a:solidFill>
                  <a:srgbClr val="271567"/>
                </a:solidFill>
                <a:latin typeface="微软雅黑" pitchFamily="34" charset="-122"/>
                <a:ea typeface="微软雅黑" pitchFamily="34" charset="-122"/>
              </a:rPr>
              <a:t>=</a:t>
            </a:r>
            <a:r>
              <a:rPr lang="zh-CN" altLang="en-US" sz="1200" b="1" dirty="0" smtClean="0">
                <a:solidFill>
                  <a:srgbClr val="271567"/>
                </a:solidFill>
                <a:latin typeface="微软雅黑" pitchFamily="34" charset="-122"/>
                <a:ea typeface="微软雅黑" pitchFamily="34" charset="-122"/>
              </a:rPr>
              <a:t>服务费*</a:t>
            </a:r>
            <a:r>
              <a:rPr lang="en-US" altLang="zh-CN" sz="1200" b="1" dirty="0" smtClean="0">
                <a:solidFill>
                  <a:srgbClr val="271567"/>
                </a:solidFill>
                <a:latin typeface="微软雅黑" pitchFamily="34" charset="-122"/>
                <a:ea typeface="微软雅黑" pitchFamily="34" charset="-122"/>
              </a:rPr>
              <a:t>30%</a:t>
            </a:r>
            <a:endParaRPr lang="zh-CN" altLang="en-US" sz="1200" b="1" dirty="0" smtClean="0">
              <a:solidFill>
                <a:srgbClr val="27156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97434" y="5723769"/>
            <a:ext cx="23743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solidFill>
                  <a:srgbClr val="271567"/>
                </a:solidFill>
                <a:latin typeface="微软雅黑" pitchFamily="34" charset="-122"/>
                <a:ea typeface="微软雅黑" pitchFamily="34" charset="-122"/>
              </a:rPr>
              <a:t>8.</a:t>
            </a:r>
            <a:r>
              <a:rPr lang="zh-CN" altLang="en-US" sz="1200" b="1" dirty="0" smtClean="0">
                <a:solidFill>
                  <a:srgbClr val="271567"/>
                </a:solidFill>
                <a:latin typeface="微软雅黑" pitchFamily="34" charset="-122"/>
                <a:ea typeface="微软雅黑" pitchFamily="34" charset="-122"/>
              </a:rPr>
              <a:t>评估费</a:t>
            </a:r>
            <a:r>
              <a:rPr lang="en-US" altLang="zh-CN" sz="1200" b="1" dirty="0" smtClean="0">
                <a:solidFill>
                  <a:srgbClr val="271567"/>
                </a:solidFill>
                <a:latin typeface="微软雅黑" pitchFamily="34" charset="-122"/>
                <a:ea typeface="微软雅黑" pitchFamily="34" charset="-122"/>
              </a:rPr>
              <a:t>=</a:t>
            </a:r>
            <a:r>
              <a:rPr lang="zh-CN" altLang="en-US" sz="1200" b="1" dirty="0" smtClean="0">
                <a:solidFill>
                  <a:srgbClr val="271567"/>
                </a:solidFill>
                <a:latin typeface="微软雅黑" pitchFamily="34" charset="-122"/>
                <a:ea typeface="微软雅黑" pitchFamily="34" charset="-122"/>
              </a:rPr>
              <a:t>服务费*</a:t>
            </a:r>
            <a:r>
              <a:rPr lang="en-US" altLang="zh-CN" sz="1200" b="1" dirty="0" smtClean="0">
                <a:solidFill>
                  <a:srgbClr val="271567"/>
                </a:solidFill>
                <a:latin typeface="微软雅黑" pitchFamily="34" charset="-122"/>
                <a:ea typeface="微软雅黑" pitchFamily="34" charset="-122"/>
              </a:rPr>
              <a:t>30%</a:t>
            </a:r>
            <a:endParaRPr lang="zh-CN" altLang="en-US" sz="1200" b="1" dirty="0" smtClean="0">
              <a:solidFill>
                <a:srgbClr val="27156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857224" y="5518208"/>
            <a:ext cx="2928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答：</a:t>
            </a:r>
            <a:r>
              <a:rPr lang="en-US" altLang="zh-CN" sz="1200" b="1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4075.5=13584.99</a:t>
            </a:r>
            <a:r>
              <a:rPr lang="zh-CN" altLang="en-US" sz="1200" b="1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*</a:t>
            </a:r>
            <a:r>
              <a:rPr lang="en-US" altLang="zh-CN" sz="1200" b="1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30%</a:t>
            </a:r>
            <a:endParaRPr lang="zh-CN" altLang="en-US" sz="1200" b="1" dirty="0" smtClean="0">
              <a:solidFill>
                <a:schemeClr val="accent6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857224" y="5938083"/>
            <a:ext cx="2928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答：</a:t>
            </a:r>
            <a:r>
              <a:rPr lang="en-US" altLang="zh-CN" sz="1200" b="1" dirty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4075.5=13584.99</a:t>
            </a:r>
            <a:r>
              <a:rPr lang="zh-CN" altLang="en-US" sz="1200" b="1" dirty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*</a:t>
            </a:r>
            <a:r>
              <a:rPr lang="en-US" altLang="zh-CN" sz="1200" b="1" dirty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30%</a:t>
            </a:r>
            <a:endParaRPr lang="zh-CN" altLang="en-US" sz="1200" b="1" dirty="0">
              <a:solidFill>
                <a:schemeClr val="accent6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49" grpId="0"/>
      <p:bldP spid="50" grpId="0"/>
      <p:bldP spid="51" grpId="0"/>
      <p:bldP spid="52" grpId="0"/>
      <p:bldP spid="53" grpId="0"/>
      <p:bldP spid="56" grpId="0"/>
      <p:bldP spid="57" grpId="0"/>
      <p:bldP spid="59" grpId="0"/>
      <p:bldP spid="60" grpId="0"/>
      <p:bldP spid="61" grpId="0"/>
      <p:bldP spid="63" grpId="0"/>
      <p:bldP spid="64" grpId="0"/>
      <p:bldP spid="65" grpId="0"/>
      <p:bldP spid="66" grpId="0"/>
      <p:bldP spid="67" grpId="0"/>
      <p:bldP spid="68" grpId="0"/>
      <p:bldP spid="6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灯片编号占位符 28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13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56929" y="214290"/>
            <a:ext cx="1586179" cy="5078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29166F"/>
              </a:buClr>
            </a:pPr>
            <a:r>
              <a:rPr lang="zh-CN" altLang="en-US" b="1" dirty="0" smtClean="0">
                <a:solidFill>
                  <a:srgbClr val="271567"/>
                </a:solidFill>
                <a:latin typeface="微软雅黑" pitchFamily="34" charset="-122"/>
                <a:ea typeface="微软雅黑" pitchFamily="34" charset="-122"/>
              </a:rPr>
              <a:t>生成还款计划</a:t>
            </a:r>
            <a:endParaRPr lang="en-US" altLang="zh-CN" b="1" dirty="0" smtClean="0">
              <a:solidFill>
                <a:srgbClr val="AF7E3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灯片编号占位符 280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14348" y="2445968"/>
            <a:ext cx="52233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1200" b="1" dirty="0" smtClean="0">
                <a:solidFill>
                  <a:srgbClr val="271567"/>
                </a:solidFill>
                <a:latin typeface="微软雅黑" pitchFamily="34" charset="-122"/>
                <a:ea typeface="微软雅黑" pitchFamily="34" charset="-122"/>
              </a:rPr>
              <a:t>12.</a:t>
            </a:r>
            <a:r>
              <a:rPr lang="zh-CN" altLang="en-US" sz="1200" b="1" dirty="0" smtClean="0">
                <a:solidFill>
                  <a:srgbClr val="271567"/>
                </a:solidFill>
                <a:latin typeface="微软雅黑" pitchFamily="34" charset="-122"/>
                <a:ea typeface="微软雅黑" pitchFamily="34" charset="-122"/>
              </a:rPr>
              <a:t>违约金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14348" y="928670"/>
            <a:ext cx="23743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solidFill>
                  <a:srgbClr val="271567"/>
                </a:solidFill>
                <a:latin typeface="微软雅黑" pitchFamily="34" charset="-122"/>
                <a:ea typeface="微软雅黑" pitchFamily="34" charset="-122"/>
              </a:rPr>
              <a:t>9.</a:t>
            </a:r>
            <a:r>
              <a:rPr lang="zh-CN" altLang="en-US" sz="1200" b="1" dirty="0" smtClean="0">
                <a:solidFill>
                  <a:srgbClr val="271567"/>
                </a:solidFill>
                <a:latin typeface="微软雅黑" pitchFamily="34" charset="-122"/>
                <a:ea typeface="微软雅黑" pitchFamily="34" charset="-122"/>
              </a:rPr>
              <a:t>管理费</a:t>
            </a:r>
            <a:r>
              <a:rPr lang="en-US" altLang="zh-CN" sz="1200" b="1" dirty="0" smtClean="0">
                <a:solidFill>
                  <a:srgbClr val="271567"/>
                </a:solidFill>
                <a:latin typeface="微软雅黑" pitchFamily="34" charset="-122"/>
                <a:ea typeface="微软雅黑" pitchFamily="34" charset="-122"/>
              </a:rPr>
              <a:t>=</a:t>
            </a:r>
            <a:r>
              <a:rPr lang="zh-CN" altLang="en-US" sz="1200" b="1" dirty="0" smtClean="0">
                <a:solidFill>
                  <a:srgbClr val="271567"/>
                </a:solidFill>
                <a:latin typeface="微软雅黑" pitchFamily="34" charset="-122"/>
                <a:ea typeface="微软雅黑" pitchFamily="34" charset="-122"/>
              </a:rPr>
              <a:t>服务费*</a:t>
            </a:r>
            <a:r>
              <a:rPr lang="en-US" altLang="zh-CN" sz="1200" b="1" dirty="0" smtClean="0">
                <a:solidFill>
                  <a:srgbClr val="271567"/>
                </a:solidFill>
                <a:latin typeface="微软雅黑" pitchFamily="34" charset="-122"/>
                <a:ea typeface="微软雅黑" pitchFamily="34" charset="-122"/>
              </a:rPr>
              <a:t>40%</a:t>
            </a:r>
            <a:endParaRPr lang="zh-CN" altLang="en-US" sz="1200" b="1" dirty="0" smtClean="0">
              <a:solidFill>
                <a:srgbClr val="27156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50954" y="1214422"/>
            <a:ext cx="2928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答：</a:t>
            </a:r>
            <a:r>
              <a:rPr lang="en-US" altLang="zh-CN" sz="1200" b="1" dirty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200" b="1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5433.99=13584.99</a:t>
            </a:r>
            <a:r>
              <a:rPr lang="zh-CN" altLang="en-US" sz="1200" b="1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*</a:t>
            </a:r>
            <a:r>
              <a:rPr lang="en-US" altLang="zh-CN" sz="1200" b="1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40</a:t>
            </a:r>
            <a:r>
              <a:rPr lang="en-US" altLang="zh-CN" sz="1200" b="1" dirty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%</a:t>
            </a:r>
            <a:endParaRPr lang="zh-CN" altLang="en-US" sz="1200" b="1" dirty="0">
              <a:solidFill>
                <a:schemeClr val="accent6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14348" y="1428736"/>
            <a:ext cx="23743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solidFill>
                  <a:srgbClr val="271567"/>
                </a:solidFill>
                <a:latin typeface="微软雅黑" pitchFamily="34" charset="-122"/>
                <a:ea typeface="微软雅黑" pitchFamily="34" charset="-122"/>
              </a:rPr>
              <a:t>10.</a:t>
            </a:r>
            <a:r>
              <a:rPr lang="zh-CN" altLang="en-US" sz="1200" b="1" dirty="0" smtClean="0">
                <a:solidFill>
                  <a:srgbClr val="271567"/>
                </a:solidFill>
                <a:latin typeface="微软雅黑" pitchFamily="34" charset="-122"/>
                <a:ea typeface="微软雅黑" pitchFamily="34" charset="-122"/>
              </a:rPr>
              <a:t>退费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14348" y="1988840"/>
            <a:ext cx="64294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1200" b="1" dirty="0" smtClean="0">
                <a:solidFill>
                  <a:srgbClr val="271567"/>
                </a:solidFill>
                <a:latin typeface="微软雅黑" pitchFamily="34" charset="-122"/>
                <a:ea typeface="微软雅黑" pitchFamily="34" charset="-122"/>
              </a:rPr>
              <a:t>11.</a:t>
            </a:r>
            <a:r>
              <a:rPr lang="zh-CN" altLang="en-US" sz="1200" b="1" dirty="0" smtClean="0">
                <a:solidFill>
                  <a:srgbClr val="271567"/>
                </a:solidFill>
                <a:latin typeface="微软雅黑" pitchFamily="34" charset="-122"/>
                <a:ea typeface="微软雅黑" pitchFamily="34" charset="-122"/>
              </a:rPr>
              <a:t>罚息</a:t>
            </a:r>
            <a:r>
              <a:rPr lang="en-US" altLang="zh-CN" sz="1200" b="1" dirty="0" smtClean="0">
                <a:solidFill>
                  <a:srgbClr val="271567"/>
                </a:solidFill>
                <a:latin typeface="微软雅黑" pitchFamily="34" charset="-122"/>
                <a:ea typeface="微软雅黑" pitchFamily="34" charset="-122"/>
              </a:rPr>
              <a:t>=</a:t>
            </a:r>
            <a:r>
              <a:rPr lang="zh-CN" altLang="en-US" sz="1200" b="1" dirty="0" smtClean="0">
                <a:solidFill>
                  <a:srgbClr val="271567"/>
                </a:solidFill>
                <a:latin typeface="微软雅黑" pitchFamily="34" charset="-122"/>
                <a:ea typeface="微软雅黑" pitchFamily="34" charset="-122"/>
              </a:rPr>
              <a:t>未还本息之和*</a:t>
            </a:r>
            <a:r>
              <a:rPr lang="en-US" altLang="zh-CN" sz="1200" b="1" dirty="0" smtClean="0">
                <a:solidFill>
                  <a:srgbClr val="271567"/>
                </a:solidFill>
                <a:latin typeface="微软雅黑" pitchFamily="34" charset="-122"/>
                <a:ea typeface="微软雅黑" pitchFamily="34" charset="-122"/>
              </a:rPr>
              <a:t>0.1%/</a:t>
            </a:r>
            <a:r>
              <a:rPr lang="zh-CN" altLang="en-US" sz="1200" b="1" dirty="0" smtClean="0">
                <a:solidFill>
                  <a:srgbClr val="271567"/>
                </a:solidFill>
                <a:latin typeface="微软雅黑" pitchFamily="34" charset="-122"/>
                <a:ea typeface="微软雅黑" pitchFamily="34" charset="-122"/>
              </a:rPr>
              <a:t>天（如</a:t>
            </a:r>
            <a:r>
              <a:rPr lang="en-US" altLang="zh-CN" sz="1200" b="1" dirty="0" smtClean="0">
                <a:solidFill>
                  <a:srgbClr val="271567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sz="1200" b="1" dirty="0" smtClean="0">
                <a:solidFill>
                  <a:srgbClr val="271567"/>
                </a:solidFill>
                <a:latin typeface="微软雅黑" pitchFamily="34" charset="-122"/>
                <a:ea typeface="微软雅黑" pitchFamily="34" charset="-122"/>
              </a:rPr>
              <a:t>第一期逾期</a:t>
            </a:r>
            <a:r>
              <a:rPr lang="en-US" altLang="zh-CN" sz="1200" b="1" dirty="0" smtClean="0">
                <a:solidFill>
                  <a:srgbClr val="271567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200" b="1" dirty="0" smtClean="0">
                <a:solidFill>
                  <a:srgbClr val="271567"/>
                </a:solidFill>
                <a:latin typeface="微软雅黑" pitchFamily="34" charset="-122"/>
                <a:ea typeface="微软雅黑" pitchFamily="34" charset="-122"/>
              </a:rPr>
              <a:t>天）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57224" y="2231654"/>
            <a:ext cx="2928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答：</a:t>
            </a:r>
            <a:r>
              <a:rPr lang="en-US" altLang="zh-CN" sz="1200" b="1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153.11</a:t>
            </a:r>
            <a:endParaRPr lang="zh-CN" altLang="en-US" sz="1200" b="1" dirty="0" smtClean="0">
              <a:solidFill>
                <a:schemeClr val="accent6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714348" y="4872611"/>
            <a:ext cx="757242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200" b="1" dirty="0" smtClean="0">
                <a:solidFill>
                  <a:srgbClr val="271567"/>
                </a:solidFill>
                <a:latin typeface="微软雅黑" pitchFamily="34" charset="-122"/>
                <a:ea typeface="微软雅黑" pitchFamily="34" charset="-122"/>
              </a:rPr>
              <a:t>16.</a:t>
            </a:r>
            <a:r>
              <a:rPr lang="zh-CN" altLang="en-US" sz="1200" b="1" dirty="0" smtClean="0">
                <a:solidFill>
                  <a:srgbClr val="271567"/>
                </a:solidFill>
                <a:latin typeface="微软雅黑" pitchFamily="34" charset="-122"/>
                <a:ea typeface="微软雅黑" pitchFamily="34" charset="-122"/>
              </a:rPr>
              <a:t>当期一次性结清金额</a:t>
            </a:r>
            <a:r>
              <a:rPr lang="en-US" altLang="zh-CN" sz="1200" b="1" dirty="0" smtClean="0">
                <a:solidFill>
                  <a:srgbClr val="271567"/>
                </a:solidFill>
                <a:latin typeface="微软雅黑" pitchFamily="34" charset="-122"/>
                <a:ea typeface="微软雅黑" pitchFamily="34" charset="-122"/>
              </a:rPr>
              <a:t>=</a:t>
            </a:r>
            <a:r>
              <a:rPr lang="en-US" sz="1200" dirty="0" smtClean="0"/>
              <a:t> </a:t>
            </a:r>
            <a:r>
              <a:rPr lang="zh-CN" altLang="en-US" sz="1200" b="1" dirty="0" smtClean="0">
                <a:solidFill>
                  <a:srgbClr val="271567"/>
                </a:solidFill>
                <a:latin typeface="微软雅黑" pitchFamily="34" charset="-122"/>
                <a:ea typeface="微软雅黑" pitchFamily="34" charset="-122"/>
              </a:rPr>
              <a:t>期初余额＋当月利息</a:t>
            </a:r>
            <a:r>
              <a:rPr lang="en-US" altLang="zh-CN" sz="1200" b="1" dirty="0" smtClean="0">
                <a:solidFill>
                  <a:srgbClr val="271567"/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1200" b="1" dirty="0" smtClean="0">
                <a:solidFill>
                  <a:srgbClr val="271567"/>
                </a:solidFill>
                <a:latin typeface="微软雅黑" pitchFamily="34" charset="-122"/>
                <a:ea typeface="微软雅黑" pitchFamily="34" charset="-122"/>
              </a:rPr>
              <a:t>违约金</a:t>
            </a:r>
            <a:r>
              <a:rPr lang="en-US" altLang="en-US" sz="1200" b="1" dirty="0" smtClean="0">
                <a:solidFill>
                  <a:srgbClr val="271567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200" b="1" dirty="0" smtClean="0">
                <a:solidFill>
                  <a:srgbClr val="271567"/>
                </a:solidFill>
                <a:latin typeface="微软雅黑" pitchFamily="34" charset="-122"/>
                <a:ea typeface="微软雅黑" pitchFamily="34" charset="-122"/>
              </a:rPr>
              <a:t>当期退费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57224" y="5086925"/>
            <a:ext cx="4643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答：</a:t>
            </a:r>
            <a:r>
              <a:rPr lang="zh-CN" altLang="en-US" sz="1200" b="1" dirty="0" smtClean="0">
                <a:solidFill>
                  <a:srgbClr val="271567"/>
                </a:solidFill>
                <a:latin typeface="微软雅黑" pitchFamily="34" charset="-122"/>
                <a:ea typeface="微软雅黑" pitchFamily="34" charset="-122"/>
              </a:rPr>
              <a:t>（第</a:t>
            </a:r>
            <a:r>
              <a:rPr lang="en-US" altLang="zh-CN" sz="1200" b="1" dirty="0" smtClean="0">
                <a:solidFill>
                  <a:srgbClr val="271567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200" b="1" dirty="0" smtClean="0">
                <a:solidFill>
                  <a:srgbClr val="271567"/>
                </a:solidFill>
                <a:latin typeface="微软雅黑" pitchFamily="34" charset="-122"/>
                <a:ea typeface="微软雅黑" pitchFamily="34" charset="-122"/>
              </a:rPr>
              <a:t>期为例）</a:t>
            </a:r>
            <a:endParaRPr lang="en-US" altLang="zh-CN" sz="1200" b="1" dirty="0" smtClean="0">
              <a:solidFill>
                <a:srgbClr val="271567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b="1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en-US" altLang="zh-CN" sz="1200" b="1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114237.69</a:t>
            </a:r>
            <a:r>
              <a:rPr lang="zh-CN" altLang="en-US" sz="1200" b="1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200" b="1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=</a:t>
            </a:r>
            <a:r>
              <a:rPr lang="zh-CN" altLang="en-US" sz="1200" b="1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： </a:t>
            </a:r>
            <a:r>
              <a:rPr lang="en-US" altLang="zh-CN" sz="1200" b="1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120871.49+</a:t>
            </a:r>
            <a:r>
              <a:rPr lang="zh-CN" altLang="en-US" sz="1200" b="1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200" b="1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1205.39+1436.4-9275.79</a:t>
            </a:r>
          </a:p>
          <a:p>
            <a:r>
              <a:rPr lang="zh-CN" altLang="en-US" sz="1200" b="1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</a:t>
            </a:r>
          </a:p>
        </p:txBody>
      </p:sp>
      <p:sp>
        <p:nvSpPr>
          <p:cNvPr id="50" name="矩形 49"/>
          <p:cNvSpPr/>
          <p:nvPr/>
        </p:nvSpPr>
        <p:spPr>
          <a:xfrm>
            <a:off x="714348" y="2875736"/>
            <a:ext cx="757242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200" b="1" dirty="0" smtClean="0">
                <a:solidFill>
                  <a:srgbClr val="271567"/>
                </a:solidFill>
                <a:latin typeface="微软雅黑" pitchFamily="34" charset="-122"/>
                <a:ea typeface="微软雅黑" pitchFamily="34" charset="-122"/>
              </a:rPr>
              <a:t>13.</a:t>
            </a:r>
            <a:r>
              <a:rPr lang="zh-CN" altLang="en-US" sz="1200" b="1" dirty="0" smtClean="0">
                <a:solidFill>
                  <a:srgbClr val="271567"/>
                </a:solidFill>
                <a:latin typeface="微软雅黑" pitchFamily="34" charset="-122"/>
                <a:ea typeface="微软雅黑" pitchFamily="34" charset="-122"/>
              </a:rPr>
              <a:t>期初本金</a:t>
            </a:r>
            <a:r>
              <a:rPr lang="en-US" altLang="zh-CN" sz="1200" b="1" dirty="0" smtClean="0">
                <a:solidFill>
                  <a:srgbClr val="271567"/>
                </a:solidFill>
                <a:latin typeface="微软雅黑" pitchFamily="34" charset="-122"/>
                <a:ea typeface="微软雅黑" pitchFamily="34" charset="-122"/>
              </a:rPr>
              <a:t>=</a:t>
            </a:r>
            <a:r>
              <a:rPr lang="en-US" sz="1200" dirty="0" smtClean="0"/>
              <a:t> </a:t>
            </a:r>
            <a:r>
              <a:rPr lang="zh-CN" altLang="en-US" sz="1200" b="1" dirty="0" smtClean="0">
                <a:solidFill>
                  <a:srgbClr val="271567"/>
                </a:solidFill>
                <a:latin typeface="微软雅黑" pitchFamily="34" charset="-122"/>
                <a:ea typeface="微软雅黑" pitchFamily="34" charset="-122"/>
              </a:rPr>
              <a:t>当前还款前本金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57224" y="3090051"/>
            <a:ext cx="2928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答：</a:t>
            </a:r>
            <a:r>
              <a:rPr lang="zh-CN" altLang="en-US" sz="1200" b="1" dirty="0" smtClean="0">
                <a:solidFill>
                  <a:srgbClr val="271567"/>
                </a:solidFill>
                <a:latin typeface="微软雅黑" pitchFamily="34" charset="-122"/>
                <a:ea typeface="微软雅黑" pitchFamily="34" charset="-122"/>
              </a:rPr>
              <a:t>（第一期为例：为合同金额）</a:t>
            </a:r>
            <a:endParaRPr lang="en-US" altLang="zh-CN" sz="1200" b="1" dirty="0" smtClean="0">
              <a:solidFill>
                <a:srgbClr val="271567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b="1" dirty="0" smtClean="0">
                <a:solidFill>
                  <a:srgbClr val="271567"/>
                </a:solidFill>
                <a:latin typeface="微软雅黑" pitchFamily="34" charset="-122"/>
                <a:ea typeface="微软雅黑" pitchFamily="34" charset="-122"/>
              </a:rPr>
              <a:t>         </a:t>
            </a:r>
            <a:r>
              <a:rPr lang="en-US" altLang="zh-CN" sz="1200" b="1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143639.77:=143639.77</a:t>
            </a:r>
            <a:r>
              <a:rPr lang="zh-CN" altLang="en-US" sz="1200" b="1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52" name="矩形 51"/>
          <p:cNvSpPr/>
          <p:nvPr/>
        </p:nvSpPr>
        <p:spPr>
          <a:xfrm>
            <a:off x="714348" y="4200021"/>
            <a:ext cx="757242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200" b="1" dirty="0" smtClean="0">
                <a:solidFill>
                  <a:srgbClr val="271567"/>
                </a:solidFill>
                <a:latin typeface="微软雅黑" pitchFamily="34" charset="-122"/>
                <a:ea typeface="微软雅黑" pitchFamily="34" charset="-122"/>
              </a:rPr>
              <a:t>15.</a:t>
            </a:r>
            <a:r>
              <a:rPr lang="zh-CN" altLang="en-US" sz="1200" b="1" dirty="0" smtClean="0">
                <a:solidFill>
                  <a:srgbClr val="271567"/>
                </a:solidFill>
                <a:latin typeface="微软雅黑" pitchFamily="34" charset="-122"/>
                <a:ea typeface="微软雅黑" pitchFamily="34" charset="-122"/>
              </a:rPr>
              <a:t>本金余额</a:t>
            </a:r>
            <a:r>
              <a:rPr lang="en-US" altLang="zh-CN" sz="1200" b="1" dirty="0" smtClean="0">
                <a:solidFill>
                  <a:srgbClr val="271567"/>
                </a:solidFill>
                <a:latin typeface="微软雅黑" pitchFamily="34" charset="-122"/>
                <a:ea typeface="微软雅黑" pitchFamily="34" charset="-122"/>
              </a:rPr>
              <a:t>=</a:t>
            </a:r>
            <a:r>
              <a:rPr lang="zh-CN" altLang="en-US" sz="1200" b="1" dirty="0" smtClean="0">
                <a:solidFill>
                  <a:srgbClr val="271567"/>
                </a:solidFill>
                <a:latin typeface="微软雅黑" pitchFamily="34" charset="-122"/>
                <a:ea typeface="微软雅黑" pitchFamily="34" charset="-122"/>
              </a:rPr>
              <a:t>期初本金</a:t>
            </a:r>
            <a:r>
              <a:rPr lang="en-US" altLang="zh-CN" sz="1200" b="1" dirty="0" smtClean="0">
                <a:solidFill>
                  <a:srgbClr val="271567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200" b="1" dirty="0" smtClean="0">
                <a:solidFill>
                  <a:srgbClr val="271567"/>
                </a:solidFill>
                <a:latin typeface="微软雅黑" pitchFamily="34" charset="-122"/>
                <a:ea typeface="微软雅黑" pitchFamily="34" charset="-122"/>
              </a:rPr>
              <a:t>每月应收本金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57224" y="4414335"/>
            <a:ext cx="6000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答：</a:t>
            </a:r>
            <a:r>
              <a:rPr lang="zh-CN" altLang="en-US" sz="1200" b="1" dirty="0" smtClean="0">
                <a:solidFill>
                  <a:srgbClr val="271567"/>
                </a:solidFill>
                <a:latin typeface="微软雅黑" pitchFamily="34" charset="-122"/>
                <a:ea typeface="微软雅黑" pitchFamily="34" charset="-122"/>
              </a:rPr>
              <a:t>（第一期为例）</a:t>
            </a:r>
            <a:endParaRPr lang="en-US" altLang="zh-CN" sz="1200" b="1" dirty="0" smtClean="0">
              <a:solidFill>
                <a:srgbClr val="271567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b="1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en-US" altLang="zh-CN" sz="1200" b="1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132312.21=143639.77-11327.56  </a:t>
            </a:r>
            <a:r>
              <a:rPr lang="zh-CN" altLang="en-US" sz="1200" b="1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</a:t>
            </a:r>
          </a:p>
        </p:txBody>
      </p:sp>
      <p:sp>
        <p:nvSpPr>
          <p:cNvPr id="54" name="矩形 53"/>
          <p:cNvSpPr/>
          <p:nvPr/>
        </p:nvSpPr>
        <p:spPr>
          <a:xfrm>
            <a:off x="714348" y="3590116"/>
            <a:ext cx="757242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200" b="1" dirty="0" smtClean="0">
                <a:solidFill>
                  <a:srgbClr val="271567"/>
                </a:solidFill>
                <a:latin typeface="微软雅黑" pitchFamily="34" charset="-122"/>
                <a:ea typeface="微软雅黑" pitchFamily="34" charset="-122"/>
              </a:rPr>
              <a:t>14.</a:t>
            </a:r>
            <a:r>
              <a:rPr lang="zh-CN" altLang="en-US" sz="1200" b="1" dirty="0" smtClean="0">
                <a:solidFill>
                  <a:srgbClr val="271567"/>
                </a:solidFill>
                <a:latin typeface="微软雅黑" pitchFamily="34" charset="-122"/>
                <a:ea typeface="微软雅黑" pitchFamily="34" charset="-122"/>
              </a:rPr>
              <a:t>每月应收本金</a:t>
            </a:r>
            <a:r>
              <a:rPr lang="en-US" altLang="zh-CN" sz="1200" b="1" dirty="0" smtClean="0">
                <a:solidFill>
                  <a:srgbClr val="271567"/>
                </a:solidFill>
                <a:latin typeface="微软雅黑" pitchFamily="34" charset="-122"/>
                <a:ea typeface="微软雅黑" pitchFamily="34" charset="-122"/>
              </a:rPr>
              <a:t>=</a:t>
            </a:r>
            <a:r>
              <a:rPr lang="zh-CN" altLang="en-US" sz="1200" b="1" dirty="0" smtClean="0">
                <a:solidFill>
                  <a:srgbClr val="271567"/>
                </a:solidFill>
                <a:latin typeface="微软雅黑" pitchFamily="34" charset="-122"/>
                <a:ea typeface="微软雅黑" pitchFamily="34" charset="-122"/>
              </a:rPr>
              <a:t>月还款金额</a:t>
            </a:r>
            <a:r>
              <a:rPr lang="en-US" altLang="zh-CN" sz="1200" b="1" dirty="0" smtClean="0">
                <a:solidFill>
                  <a:srgbClr val="271567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200" b="1" dirty="0" smtClean="0">
                <a:solidFill>
                  <a:srgbClr val="271567"/>
                </a:solidFill>
                <a:latin typeface="微软雅黑" pitchFamily="34" charset="-122"/>
                <a:ea typeface="微软雅黑" pitchFamily="34" charset="-122"/>
              </a:rPr>
              <a:t>当期利息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57224" y="3804430"/>
            <a:ext cx="6000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答：</a:t>
            </a:r>
            <a:r>
              <a:rPr lang="zh-CN" altLang="en-US" sz="1200" b="1" dirty="0" smtClean="0">
                <a:solidFill>
                  <a:srgbClr val="271567"/>
                </a:solidFill>
                <a:latin typeface="微软雅黑" pitchFamily="34" charset="-122"/>
                <a:ea typeface="微软雅黑" pitchFamily="34" charset="-122"/>
              </a:rPr>
              <a:t>（第一期为例）</a:t>
            </a:r>
            <a:endParaRPr lang="en-US" altLang="zh-CN" sz="1200" b="1" dirty="0" smtClean="0">
              <a:solidFill>
                <a:srgbClr val="271567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b="1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=12760-1432.44</a:t>
            </a:r>
            <a:r>
              <a:rPr lang="zh-CN" altLang="en-US" sz="1200" b="1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50954" y="1700808"/>
            <a:ext cx="2928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答：</a:t>
            </a:r>
            <a:r>
              <a:rPr lang="en-US" altLang="zh-CN" sz="1200" b="1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200" b="1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1200" b="1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200" b="1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期开始有退费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50954" y="2636912"/>
            <a:ext cx="51612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1200" b="1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答：</a:t>
            </a:r>
            <a:r>
              <a:rPr lang="en-US" altLang="zh-CN" sz="1200" b="1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200" b="1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借款本金的</a:t>
            </a:r>
            <a:r>
              <a:rPr lang="en-US" altLang="zh-CN" sz="1200" b="1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1%,143639.77*1%=1436.4</a:t>
            </a:r>
            <a:endParaRPr lang="zh-CN" altLang="en-US" sz="1200" b="1" dirty="0" smtClean="0">
              <a:solidFill>
                <a:schemeClr val="accent6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7" grpId="0"/>
      <p:bldP spid="41" grpId="0"/>
      <p:bldP spid="42" grpId="0"/>
      <p:bldP spid="44" grpId="0"/>
      <p:bldP spid="45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19" grpId="0"/>
      <p:bldP spid="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灯片编号占位符 28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14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56929" y="214290"/>
            <a:ext cx="1586179" cy="5078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29166F"/>
              </a:buClr>
            </a:pPr>
            <a:r>
              <a:rPr lang="zh-CN" altLang="en-US" b="1" dirty="0" smtClean="0">
                <a:solidFill>
                  <a:srgbClr val="271567"/>
                </a:solidFill>
                <a:latin typeface="微软雅黑" pitchFamily="34" charset="-122"/>
                <a:ea typeface="微软雅黑" pitchFamily="34" charset="-122"/>
              </a:rPr>
              <a:t>生成还款计划</a:t>
            </a:r>
            <a:endParaRPr lang="en-US" altLang="zh-CN" b="1" dirty="0" smtClean="0">
              <a:solidFill>
                <a:srgbClr val="AF7E3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1472" y="120228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271567"/>
                </a:solidFill>
                <a:latin typeface="微软雅黑" pitchFamily="34" charset="-122"/>
                <a:ea typeface="微软雅黑" pitchFamily="34" charset="-122"/>
              </a:rPr>
              <a:t>还款计划：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929058" y="3571877"/>
            <a:ext cx="786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rgbClr val="271567"/>
                </a:solidFill>
                <a:latin typeface="微软雅黑" pitchFamily="34" charset="-122"/>
                <a:ea typeface="微软雅黑" pitchFamily="34" charset="-122"/>
              </a:rPr>
              <a:t>图</a:t>
            </a:r>
            <a:r>
              <a:rPr lang="en-US" altLang="zh-CN" sz="1400" b="1" dirty="0" smtClean="0">
                <a:solidFill>
                  <a:srgbClr val="271567"/>
                </a:solidFill>
                <a:latin typeface="微软雅黑" pitchFamily="34" charset="-122"/>
                <a:ea typeface="微软雅黑" pitchFamily="34" charset="-122"/>
              </a:rPr>
              <a:t>:1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025980"/>
              </p:ext>
            </p:extLst>
          </p:nvPr>
        </p:nvGraphicFramePr>
        <p:xfrm>
          <a:off x="755576" y="1700808"/>
          <a:ext cx="7560839" cy="228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3703"/>
                <a:gridCol w="1140947"/>
                <a:gridCol w="1124411"/>
                <a:gridCol w="1326971"/>
                <a:gridCol w="1025198"/>
                <a:gridCol w="1025198"/>
                <a:gridCol w="1124411"/>
              </a:tblGrid>
              <a:tr h="3429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12-</a:t>
                      </a:r>
                      <a:r>
                        <a:rPr lang="zh-CN" altLang="en-US" sz="1000" u="none" strike="noStrike">
                          <a:effectLst/>
                        </a:rPr>
                        <a:t>期数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每期还款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当期一次性还款金额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本金余额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当期利息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违约金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退费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12760.00 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145072.21 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132312.21 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1432.44 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0.00 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0.00 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2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12760.00 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133631.69 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120871.69 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1319.48 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0.00 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0.00 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3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12760.00 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114237.69 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109317.08 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1205.39 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1436.40 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9275.79 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4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12760.00 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106877.04 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97647.24 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1090.16 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1436.40 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4966.60 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5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12760.00 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96527.22 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85861.02 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973.78 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1436.40 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3530.20 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6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12760.00 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86059.87 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73957.27 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856.25 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1436.40 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2093.80 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7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12760.00 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75473.80 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61934.81 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737.54 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1436.40 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657.41 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8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12760.00 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63988.85 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49792.45 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617.64 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1436.40 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0.00 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9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12760.00 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51725.40 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37529.00 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496.55 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1436.40 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0.00 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12760.00 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39339.66 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25143.26 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374.26 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1436.40 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0.00 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12760.00 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26830.40 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12634.00 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250.74 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1436.40 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0.00 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12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12759.99 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12759.99 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0.00 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125.99 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0.00 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 dirty="0">
                          <a:effectLst/>
                        </a:rPr>
                        <a:t>0.00 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884146" y="2857496"/>
            <a:ext cx="53757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40482"/>
              </a:buClr>
            </a:pPr>
            <a:r>
              <a:rPr lang="en-US" altLang="zh-CN" sz="5400" b="1" dirty="0" smtClean="0">
                <a:ln w="12700">
                  <a:noFill/>
                  <a:prstDash val="solid"/>
                </a:ln>
                <a:solidFill>
                  <a:srgbClr val="29166F"/>
                </a:solidFill>
                <a:latin typeface="微软雅黑" pitchFamily="34" charset="-122"/>
                <a:ea typeface="微软雅黑" pitchFamily="34" charset="-122"/>
              </a:rPr>
              <a:t>THANK YOU</a:t>
            </a:r>
            <a:r>
              <a:rPr lang="en-US" altLang="zh-CN" sz="5400" b="1" dirty="0" smtClean="0">
                <a:ln w="12700">
                  <a:noFill/>
                  <a:prstDash val="solid"/>
                </a:ln>
                <a:solidFill>
                  <a:srgbClr val="29166F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!</a:t>
            </a:r>
          </a:p>
          <a:p>
            <a:pPr>
              <a:buClr>
                <a:srgbClr val="040482"/>
              </a:buClr>
            </a:pPr>
            <a:r>
              <a:rPr lang="en-US" altLang="zh-CN" sz="5400" b="1" dirty="0" smtClean="0">
                <a:ln w="12700">
                  <a:noFill/>
                  <a:prstDash val="solid"/>
                </a:ln>
                <a:solidFill>
                  <a:srgbClr val="29166F"/>
                </a:solidFill>
                <a:latin typeface="微软雅黑" pitchFamily="34" charset="-122"/>
                <a:ea typeface="微软雅黑" pitchFamily="34" charset="-122"/>
              </a:rPr>
              <a:t>		</a:t>
            </a:r>
            <a:endParaRPr lang="zh-CN" altLang="en-US" sz="1600" b="1" dirty="0">
              <a:ln w="12700">
                <a:noFill/>
                <a:prstDash val="solid"/>
              </a:ln>
              <a:solidFill>
                <a:srgbClr val="29166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TextBox 273"/>
          <p:cNvSpPr txBox="1"/>
          <p:nvPr/>
        </p:nvSpPr>
        <p:spPr>
          <a:xfrm>
            <a:off x="428596" y="857232"/>
            <a:ext cx="4500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271567"/>
              </a:buClr>
              <a:buFont typeface="Wingdings" pitchFamily="2" charset="2"/>
              <a:buChar char="n"/>
            </a:pPr>
            <a:r>
              <a:rPr lang="zh-CN" altLang="en-US" sz="2400" b="1" dirty="0" smtClean="0">
                <a:solidFill>
                  <a:srgbClr val="271567"/>
                </a:solidFill>
                <a:latin typeface="微软雅黑" pitchFamily="34" charset="-122"/>
                <a:ea typeface="微软雅黑" pitchFamily="34" charset="-122"/>
              </a:rPr>
              <a:t>    主要内容</a:t>
            </a:r>
            <a:endParaRPr lang="zh-CN" altLang="en-US" sz="2400" b="1" dirty="0">
              <a:solidFill>
                <a:srgbClr val="27156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1" name="灯片编号占位符 28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571604" y="1638248"/>
            <a:ext cx="507209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29166F"/>
              </a:buClr>
              <a:buFont typeface="Wingdings" pitchFamily="2" charset="2"/>
              <a:buChar char="Ø"/>
            </a:pPr>
            <a:r>
              <a:rPr lang="zh-CN" altLang="en-US" sz="2400" b="1" dirty="0" smtClean="0">
                <a:solidFill>
                  <a:srgbClr val="271567"/>
                </a:solidFill>
                <a:latin typeface="微软雅黑" pitchFamily="34" charset="-122"/>
                <a:ea typeface="微软雅黑" pitchFamily="34" charset="-122"/>
              </a:rPr>
              <a:t>  产品介绍</a:t>
            </a:r>
            <a:endParaRPr lang="en-US" altLang="zh-CN" sz="2400" dirty="0" smtClean="0">
              <a:solidFill>
                <a:srgbClr val="271567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rgbClr val="29166F"/>
              </a:buClr>
              <a:buFont typeface="Wingdings" pitchFamily="2" charset="2"/>
              <a:buChar char="Ø"/>
            </a:pPr>
            <a:r>
              <a:rPr lang="zh-CN" altLang="en-US" sz="2400" b="1" dirty="0" smtClean="0">
                <a:solidFill>
                  <a:srgbClr val="271567"/>
                </a:solidFill>
                <a:latin typeface="微软雅黑" pitchFamily="34" charset="-122"/>
                <a:ea typeface="微软雅黑" pitchFamily="34" charset="-122"/>
              </a:rPr>
              <a:t>  产品参数说明</a:t>
            </a:r>
            <a:endParaRPr lang="en-US" altLang="zh-CN" sz="2400" dirty="0" smtClean="0">
              <a:solidFill>
                <a:srgbClr val="271567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rgbClr val="29166F"/>
              </a:buClr>
              <a:buFont typeface="Wingdings" pitchFamily="2" charset="2"/>
              <a:buChar char="Ø"/>
            </a:pPr>
            <a:r>
              <a:rPr lang="zh-CN" altLang="en-US" sz="2400" b="1" dirty="0" smtClean="0">
                <a:solidFill>
                  <a:srgbClr val="271567"/>
                </a:solidFill>
                <a:latin typeface="微软雅黑" pitchFamily="34" charset="-122"/>
                <a:ea typeface="微软雅黑" pitchFamily="34" charset="-122"/>
              </a:rPr>
              <a:t>  还款计划</a:t>
            </a:r>
            <a:endParaRPr lang="en-US" altLang="zh-CN" sz="2400" dirty="0" smtClean="0">
              <a:solidFill>
                <a:srgbClr val="271567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rgbClr val="29166F"/>
              </a:buClr>
            </a:pPr>
            <a:endParaRPr lang="en-US" altLang="zh-CN" sz="2400" dirty="0" smtClean="0">
              <a:solidFill>
                <a:srgbClr val="271567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rgbClr val="29166F"/>
              </a:buClr>
            </a:pPr>
            <a:endParaRPr lang="zh-CN" altLang="en-US" sz="2400" dirty="0">
              <a:solidFill>
                <a:srgbClr val="271567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TextBox 273"/>
          <p:cNvSpPr txBox="1"/>
          <p:nvPr/>
        </p:nvSpPr>
        <p:spPr>
          <a:xfrm>
            <a:off x="428596" y="834078"/>
            <a:ext cx="4500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29166F"/>
              </a:buClr>
              <a:buFont typeface="Wingdings" pitchFamily="2" charset="2"/>
              <a:buChar char="u"/>
            </a:pPr>
            <a:r>
              <a:rPr lang="zh-CN" altLang="en-US" sz="2400" b="1" dirty="0" smtClean="0">
                <a:solidFill>
                  <a:srgbClr val="271567"/>
                </a:solidFill>
                <a:latin typeface="微软雅黑" pitchFamily="34" charset="-122"/>
                <a:ea typeface="微软雅黑" pitchFamily="34" charset="-122"/>
              </a:rPr>
              <a:t> 产品介绍</a:t>
            </a:r>
            <a:endParaRPr lang="zh-CN" altLang="en-US" sz="2400" b="1" dirty="0">
              <a:solidFill>
                <a:srgbClr val="29166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1" name="灯片编号占位符 28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56929" y="214290"/>
            <a:ext cx="1107996" cy="458908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buClr>
                <a:srgbClr val="29166F"/>
              </a:buClr>
            </a:pPr>
            <a:r>
              <a:rPr lang="zh-CN" altLang="en-US" b="1" dirty="0" smtClean="0">
                <a:solidFill>
                  <a:srgbClr val="271567"/>
                </a:solidFill>
                <a:latin typeface="微软雅黑" pitchFamily="34" charset="-122"/>
                <a:ea typeface="微软雅黑" pitchFamily="34" charset="-122"/>
              </a:rPr>
              <a:t>产品介绍</a:t>
            </a:r>
            <a:endParaRPr lang="en-US" altLang="zh-CN" b="1" dirty="0" smtClean="0">
              <a:solidFill>
                <a:srgbClr val="AF7E3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直角三角形 7"/>
          <p:cNvSpPr/>
          <p:nvPr/>
        </p:nvSpPr>
        <p:spPr>
          <a:xfrm>
            <a:off x="7500958" y="6643710"/>
            <a:ext cx="214314" cy="214314"/>
          </a:xfrm>
          <a:prstGeom prst="rtTriangle">
            <a:avLst/>
          </a:prstGeom>
          <a:solidFill>
            <a:srgbClr val="AF7E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直角三角形 8"/>
          <p:cNvSpPr/>
          <p:nvPr/>
        </p:nvSpPr>
        <p:spPr>
          <a:xfrm rot="10800000">
            <a:off x="7572397" y="6643733"/>
            <a:ext cx="214290" cy="214290"/>
          </a:xfrm>
          <a:prstGeom prst="rtTriangle">
            <a:avLst/>
          </a:prstGeom>
          <a:solidFill>
            <a:srgbClr val="2715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643734"/>
            <a:ext cx="7500958" cy="214290"/>
          </a:xfrm>
          <a:prstGeom prst="rect">
            <a:avLst/>
          </a:prstGeom>
          <a:solidFill>
            <a:srgbClr val="AF7E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786710" y="6643734"/>
            <a:ext cx="1357290" cy="214290"/>
          </a:xfrm>
          <a:prstGeom prst="rect">
            <a:avLst/>
          </a:prstGeom>
          <a:solidFill>
            <a:srgbClr val="2715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642910" y="1571612"/>
            <a:ext cx="27860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29166F"/>
                </a:solidFill>
                <a:latin typeface="微软雅黑" pitchFamily="34" charset="-122"/>
                <a:ea typeface="微软雅黑" pitchFamily="34" charset="-122"/>
              </a:rPr>
              <a:t>一、信贷产品</a:t>
            </a:r>
            <a:endParaRPr lang="zh-CN" altLang="en-US" sz="2400" b="1" dirty="0">
              <a:solidFill>
                <a:srgbClr val="29166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1071538" y="2071678"/>
            <a:ext cx="753291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房易贷、薪易贷、生易贷、安易贷、公积金贷、社保贷、保单贷</a:t>
            </a:r>
          </a:p>
        </p:txBody>
      </p:sp>
      <p:sp>
        <p:nvSpPr>
          <p:cNvPr id="66" name="矩形 65"/>
          <p:cNvSpPr/>
          <p:nvPr/>
        </p:nvSpPr>
        <p:spPr>
          <a:xfrm>
            <a:off x="642910" y="2571744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000" b="1" dirty="0" smtClean="0">
                <a:solidFill>
                  <a:srgbClr val="29166F"/>
                </a:solidFill>
                <a:latin typeface="微软雅黑" pitchFamily="34" charset="-122"/>
                <a:ea typeface="微软雅黑" pitchFamily="34" charset="-122"/>
              </a:rPr>
              <a:t>二、 产品介绍 </a:t>
            </a:r>
          </a:p>
        </p:txBody>
      </p:sp>
      <p:sp>
        <p:nvSpPr>
          <p:cNvPr id="67" name="矩形 66"/>
          <p:cNvSpPr/>
          <p:nvPr/>
        </p:nvSpPr>
        <p:spPr>
          <a:xfrm>
            <a:off x="142844" y="2643182"/>
            <a:ext cx="8572528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dirty="0" smtClean="0"/>
          </a:p>
          <a:p>
            <a:r>
              <a:rPr lang="zh-CN" altLang="en-US" dirty="0" smtClean="0"/>
              <a:t> </a:t>
            </a:r>
          </a:p>
          <a:p>
            <a:pPr lvl="2">
              <a:buFont typeface="Wingdings" pitchFamily="2" charset="2"/>
              <a:buChar char="ü"/>
            </a:pPr>
            <a:r>
              <a:rPr lang="zh-CN" altLang="en-US" b="1" dirty="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 房易贷</a:t>
            </a:r>
            <a:endParaRPr lang="en-US" altLang="zh-CN" b="1" dirty="0" smtClean="0">
              <a:solidFill>
                <a:srgbClr val="CC3300"/>
              </a:solidFill>
              <a:latin typeface="微软雅黑" pitchFamily="34" charset="-122"/>
              <a:ea typeface="微软雅黑" pitchFamily="34" charset="-122"/>
            </a:endParaRPr>
          </a:p>
          <a:p>
            <a:pPr lvl="2"/>
            <a:r>
              <a:rPr lang="zh-CN" altLang="en-US" sz="1600" b="1" dirty="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 lvl="2"/>
            <a:r>
              <a:rPr lang="en-US" altLang="zh-CN" sz="1400" b="1" dirty="0" smtClean="0">
                <a:solidFill>
                  <a:srgbClr val="29166F"/>
                </a:solidFill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zh-CN" altLang="en-US" sz="1400" b="1" dirty="0" smtClean="0">
                <a:solidFill>
                  <a:srgbClr val="29166F"/>
                </a:solidFill>
                <a:latin typeface="微软雅黑" pitchFamily="34" charset="-122"/>
                <a:ea typeface="微软雅黑" pitchFamily="34" charset="-122"/>
              </a:rPr>
              <a:t>适用范围 </a:t>
            </a:r>
          </a:p>
          <a:p>
            <a:pPr lvl="2"/>
            <a:r>
              <a:rPr lang="en-US" altLang="zh-CN" sz="1400" b="1" dirty="0" smtClean="0">
                <a:solidFill>
                  <a:srgbClr val="29166F"/>
                </a:solidFill>
                <a:latin typeface="微软雅黑" pitchFamily="34" charset="-122"/>
                <a:ea typeface="微软雅黑" pitchFamily="34" charset="-122"/>
              </a:rPr>
              <a:t>(1)</a:t>
            </a:r>
            <a:r>
              <a:rPr lang="zh-CN" altLang="en-US" sz="1400" b="1" dirty="0">
                <a:solidFill>
                  <a:srgbClr val="29166F"/>
                </a:solidFill>
                <a:latin typeface="微软雅黑" pitchFamily="34" charset="-122"/>
                <a:ea typeface="微软雅黑" pitchFamily="34" charset="-122"/>
              </a:rPr>
              <a:t>中国公民，男性年龄在</a:t>
            </a:r>
            <a:r>
              <a:rPr lang="en-US" altLang="zh-CN" sz="1400" b="1" dirty="0">
                <a:solidFill>
                  <a:srgbClr val="29166F"/>
                </a:solidFill>
                <a:latin typeface="微软雅黑" pitchFamily="34" charset="-122"/>
                <a:ea typeface="微软雅黑" pitchFamily="34" charset="-122"/>
              </a:rPr>
              <a:t>21—60</a:t>
            </a:r>
            <a:r>
              <a:rPr lang="zh-CN" altLang="en-US" sz="1400" b="1" dirty="0">
                <a:solidFill>
                  <a:srgbClr val="29166F"/>
                </a:solidFill>
                <a:latin typeface="微软雅黑" pitchFamily="34" charset="-122"/>
                <a:ea typeface="微软雅黑" pitchFamily="34" charset="-122"/>
              </a:rPr>
              <a:t>周岁之间，女性年龄在</a:t>
            </a:r>
            <a:r>
              <a:rPr lang="en-US" altLang="zh-CN" sz="1400" b="1" dirty="0">
                <a:solidFill>
                  <a:srgbClr val="29166F"/>
                </a:solidFill>
                <a:latin typeface="微软雅黑" pitchFamily="34" charset="-122"/>
                <a:ea typeface="微软雅黑" pitchFamily="34" charset="-122"/>
              </a:rPr>
              <a:t>21—55</a:t>
            </a:r>
            <a:r>
              <a:rPr lang="zh-CN" altLang="en-US" sz="1400" b="1" dirty="0">
                <a:solidFill>
                  <a:srgbClr val="29166F"/>
                </a:solidFill>
                <a:latin typeface="微软雅黑" pitchFamily="34" charset="-122"/>
                <a:ea typeface="微软雅黑" pitchFamily="34" charset="-122"/>
              </a:rPr>
              <a:t>周岁之间</a:t>
            </a:r>
            <a:r>
              <a:rPr lang="zh-CN" altLang="en-US" sz="1400" b="1" dirty="0" smtClean="0">
                <a:solidFill>
                  <a:srgbClr val="29166F"/>
                </a:solidFill>
                <a:latin typeface="微软雅黑" pitchFamily="34" charset="-122"/>
                <a:ea typeface="微软雅黑" pitchFamily="34" charset="-122"/>
              </a:rPr>
              <a:t>； </a:t>
            </a:r>
          </a:p>
          <a:p>
            <a:pPr lvl="2"/>
            <a:r>
              <a:rPr lang="en-US" altLang="zh-CN" sz="1400" b="1" dirty="0" smtClean="0">
                <a:solidFill>
                  <a:srgbClr val="29166F"/>
                </a:solidFill>
                <a:latin typeface="微软雅黑" pitchFamily="34" charset="-122"/>
                <a:ea typeface="微软雅黑" pitchFamily="34" charset="-122"/>
              </a:rPr>
              <a:t>(2) </a:t>
            </a:r>
            <a:r>
              <a:rPr lang="zh-CN" altLang="en-US" sz="1400" b="1" dirty="0" smtClean="0">
                <a:solidFill>
                  <a:srgbClr val="29166F"/>
                </a:solidFill>
                <a:latin typeface="微软雅黑" pitchFamily="34" charset="-122"/>
                <a:ea typeface="微软雅黑" pitchFamily="34" charset="-122"/>
              </a:rPr>
              <a:t>在申请借款当地工作和居住，及现居所居住均不少于</a:t>
            </a:r>
            <a:r>
              <a:rPr lang="en-US" altLang="zh-CN" sz="1400" b="1" dirty="0" smtClean="0">
                <a:solidFill>
                  <a:srgbClr val="29166F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1400" b="1" dirty="0" smtClean="0">
                <a:solidFill>
                  <a:srgbClr val="29166F"/>
                </a:solidFill>
                <a:latin typeface="微软雅黑" pitchFamily="34" charset="-122"/>
                <a:ea typeface="微软雅黑" pitchFamily="34" charset="-122"/>
              </a:rPr>
              <a:t>个月； </a:t>
            </a:r>
          </a:p>
          <a:p>
            <a:pPr lvl="2"/>
            <a:r>
              <a:rPr lang="en-US" altLang="zh-CN" sz="1400" b="1" dirty="0" smtClean="0">
                <a:solidFill>
                  <a:srgbClr val="29166F"/>
                </a:solidFill>
                <a:latin typeface="微软雅黑" pitchFamily="34" charset="-122"/>
                <a:ea typeface="微软雅黑" pitchFamily="34" charset="-122"/>
              </a:rPr>
              <a:t>(3) </a:t>
            </a:r>
            <a:r>
              <a:rPr lang="zh-CN" altLang="en-US" sz="1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为申请地个人住房的权利人或权利人之一（如只有一套物业则产权不少于</a:t>
            </a:r>
            <a:r>
              <a:rPr lang="en-US" altLang="zh-CN" sz="1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30%</a:t>
            </a:r>
            <a:r>
              <a:rPr lang="zh-CN" altLang="en-US" sz="1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en-US" sz="1400" b="1" dirty="0" smtClean="0">
                <a:solidFill>
                  <a:srgbClr val="29166F"/>
                </a:solidFill>
                <a:latin typeface="微软雅黑" pitchFamily="34" charset="-122"/>
                <a:ea typeface="微软雅黑" pitchFamily="34" charset="-122"/>
              </a:rPr>
              <a:t>； </a:t>
            </a:r>
          </a:p>
          <a:p>
            <a:pPr lvl="2"/>
            <a:r>
              <a:rPr lang="en-US" altLang="zh-CN" sz="1400" b="1" dirty="0" smtClean="0">
                <a:solidFill>
                  <a:srgbClr val="29166F"/>
                </a:solidFill>
                <a:latin typeface="微软雅黑" pitchFamily="34" charset="-122"/>
                <a:ea typeface="微软雅黑" pitchFamily="34" charset="-122"/>
              </a:rPr>
              <a:t>2. </a:t>
            </a:r>
            <a:r>
              <a:rPr lang="zh-CN" altLang="en-US" sz="1400" b="1" dirty="0" smtClean="0">
                <a:solidFill>
                  <a:srgbClr val="29166F"/>
                </a:solidFill>
                <a:latin typeface="微软雅黑" pitchFamily="34" charset="-122"/>
                <a:ea typeface="微软雅黑" pitchFamily="34" charset="-122"/>
              </a:rPr>
              <a:t>借款额度 </a:t>
            </a:r>
          </a:p>
          <a:p>
            <a:pPr lvl="2"/>
            <a:r>
              <a:rPr lang="en-US" altLang="zh-CN" sz="1400" b="1" dirty="0" smtClean="0">
                <a:solidFill>
                  <a:srgbClr val="29166F"/>
                </a:solidFill>
                <a:latin typeface="微软雅黑" pitchFamily="34" charset="-122"/>
                <a:ea typeface="微软雅黑" pitchFamily="34" charset="-122"/>
              </a:rPr>
              <a:t>(1)</a:t>
            </a:r>
            <a:r>
              <a:rPr lang="zh-CN" altLang="en-US" sz="1400" b="1" dirty="0">
                <a:solidFill>
                  <a:srgbClr val="29166F"/>
                </a:solidFill>
                <a:latin typeface="微软雅黑" pitchFamily="34" charset="-122"/>
                <a:ea typeface="微软雅黑" pitchFamily="34" charset="-122"/>
              </a:rPr>
              <a:t>产品额度范围为人民币</a:t>
            </a:r>
            <a:r>
              <a:rPr lang="en-US" altLang="zh-CN" sz="1400" b="1" dirty="0">
                <a:solidFill>
                  <a:srgbClr val="29166F"/>
                </a:solidFill>
                <a:latin typeface="微软雅黑" pitchFamily="34" charset="-122"/>
                <a:ea typeface="微软雅黑" pitchFamily="34" charset="-122"/>
              </a:rPr>
              <a:t>1-8</a:t>
            </a:r>
            <a:r>
              <a:rPr lang="zh-CN" altLang="en-US" sz="1400" b="1" dirty="0">
                <a:solidFill>
                  <a:srgbClr val="29166F"/>
                </a:solidFill>
                <a:latin typeface="微软雅黑" pitchFamily="34" charset="-122"/>
                <a:ea typeface="微软雅黑" pitchFamily="34" charset="-122"/>
              </a:rPr>
              <a:t>万元（合同金额）； </a:t>
            </a:r>
            <a:endParaRPr lang="zh-CN" altLang="en-US" sz="1400" b="1" dirty="0" smtClean="0">
              <a:solidFill>
                <a:srgbClr val="29166F"/>
              </a:solidFill>
              <a:latin typeface="微软雅黑" pitchFamily="34" charset="-122"/>
              <a:ea typeface="微软雅黑" pitchFamily="34" charset="-122"/>
            </a:endParaRPr>
          </a:p>
          <a:p>
            <a:pPr lvl="2"/>
            <a:r>
              <a:rPr lang="en-US" altLang="zh-CN" sz="1400" b="1" dirty="0" smtClean="0">
                <a:solidFill>
                  <a:srgbClr val="29166F"/>
                </a:solidFill>
                <a:latin typeface="微软雅黑" pitchFamily="34" charset="-122"/>
                <a:ea typeface="微软雅黑" pitchFamily="34" charset="-122"/>
              </a:rPr>
              <a:t>(2)</a:t>
            </a:r>
            <a:r>
              <a:rPr lang="zh-CN" altLang="en-US" sz="1400" b="1" dirty="0">
                <a:solidFill>
                  <a:srgbClr val="29166F"/>
                </a:solidFill>
                <a:latin typeface="微软雅黑" pitchFamily="34" charset="-122"/>
                <a:ea typeface="微软雅黑" pitchFamily="34" charset="-122"/>
              </a:rPr>
              <a:t>最高借款金额为月薪或月收入的</a:t>
            </a:r>
            <a:r>
              <a:rPr lang="en-US" altLang="zh-CN" sz="1400" b="1" dirty="0">
                <a:solidFill>
                  <a:srgbClr val="29166F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1400" b="1" dirty="0">
                <a:solidFill>
                  <a:srgbClr val="29166F"/>
                </a:solidFill>
                <a:latin typeface="微软雅黑" pitchFamily="34" charset="-122"/>
                <a:ea typeface="微软雅黑" pitchFamily="34" charset="-122"/>
              </a:rPr>
              <a:t>倍，但不超过产品最高额度。 </a:t>
            </a:r>
            <a:endParaRPr lang="zh-CN" altLang="en-US" sz="1400" b="1" dirty="0" smtClean="0">
              <a:solidFill>
                <a:srgbClr val="29166F"/>
              </a:solidFill>
              <a:latin typeface="微软雅黑" pitchFamily="34" charset="-122"/>
              <a:ea typeface="微软雅黑" pitchFamily="34" charset="-122"/>
            </a:endParaRPr>
          </a:p>
          <a:p>
            <a:pPr lvl="2"/>
            <a:r>
              <a:rPr lang="en-US" altLang="zh-CN" sz="1400" b="1" dirty="0" smtClean="0">
                <a:solidFill>
                  <a:srgbClr val="29166F"/>
                </a:solidFill>
                <a:latin typeface="微软雅黑" pitchFamily="34" charset="-122"/>
                <a:ea typeface="微软雅黑" pitchFamily="34" charset="-122"/>
              </a:rPr>
              <a:t>3. </a:t>
            </a:r>
            <a:r>
              <a:rPr lang="zh-CN" altLang="en-US" sz="1400" b="1" dirty="0" smtClean="0">
                <a:solidFill>
                  <a:srgbClr val="29166F"/>
                </a:solidFill>
                <a:latin typeface="微软雅黑" pitchFamily="34" charset="-122"/>
                <a:ea typeface="微软雅黑" pitchFamily="34" charset="-122"/>
              </a:rPr>
              <a:t>借款期限： </a:t>
            </a:r>
            <a:r>
              <a:rPr lang="en-US" altLang="zh-CN" sz="1400" b="1" dirty="0" smtClean="0">
                <a:solidFill>
                  <a:srgbClr val="29166F"/>
                </a:solidFill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sz="1400" b="1" dirty="0" smtClean="0">
                <a:solidFill>
                  <a:srgbClr val="29166F"/>
                </a:solidFill>
                <a:latin typeface="微软雅黑" pitchFamily="34" charset="-122"/>
                <a:ea typeface="微软雅黑" pitchFamily="34" charset="-122"/>
              </a:rPr>
              <a:t>期、</a:t>
            </a:r>
            <a:r>
              <a:rPr lang="en-US" altLang="zh-CN" sz="1400" b="1" dirty="0" smtClean="0">
                <a:solidFill>
                  <a:srgbClr val="29166F"/>
                </a:solidFill>
                <a:latin typeface="微软雅黑" pitchFamily="34" charset="-122"/>
                <a:ea typeface="微软雅黑" pitchFamily="34" charset="-122"/>
              </a:rPr>
              <a:t>24</a:t>
            </a:r>
            <a:r>
              <a:rPr lang="zh-CN" altLang="en-US" sz="1400" b="1" dirty="0" smtClean="0">
                <a:solidFill>
                  <a:srgbClr val="29166F"/>
                </a:solidFill>
                <a:latin typeface="微软雅黑" pitchFamily="34" charset="-122"/>
                <a:ea typeface="微软雅黑" pitchFamily="34" charset="-122"/>
              </a:rPr>
              <a:t>期、</a:t>
            </a:r>
            <a:r>
              <a:rPr lang="en-US" altLang="zh-CN" sz="1400" b="1" dirty="0" smtClean="0">
                <a:solidFill>
                  <a:srgbClr val="29166F"/>
                </a:solidFill>
                <a:latin typeface="微软雅黑" pitchFamily="34" charset="-122"/>
                <a:ea typeface="微软雅黑" pitchFamily="34" charset="-122"/>
              </a:rPr>
              <a:t>36</a:t>
            </a:r>
            <a:r>
              <a:rPr lang="zh-CN" altLang="en-US" sz="1400" b="1" dirty="0" smtClean="0">
                <a:solidFill>
                  <a:srgbClr val="29166F"/>
                </a:solidFill>
                <a:latin typeface="微软雅黑" pitchFamily="34" charset="-122"/>
                <a:ea typeface="微软雅黑" pitchFamily="34" charset="-122"/>
              </a:rPr>
              <a:t>期。 </a:t>
            </a:r>
          </a:p>
          <a:p>
            <a:pPr lvl="2"/>
            <a:r>
              <a:rPr lang="en-US" altLang="zh-CN" sz="1400" b="1" dirty="0" smtClean="0">
                <a:solidFill>
                  <a:srgbClr val="29166F"/>
                </a:solidFill>
                <a:latin typeface="微软雅黑" pitchFamily="34" charset="-122"/>
                <a:ea typeface="微软雅黑" pitchFamily="34" charset="-122"/>
              </a:rPr>
              <a:t>4. </a:t>
            </a:r>
            <a:r>
              <a:rPr lang="zh-CN" altLang="en-US" sz="1400" b="1" dirty="0" smtClean="0">
                <a:solidFill>
                  <a:srgbClr val="29166F"/>
                </a:solidFill>
                <a:latin typeface="微软雅黑" pitchFamily="34" charset="-122"/>
                <a:ea typeface="微软雅黑" pitchFamily="34" charset="-122"/>
              </a:rPr>
              <a:t>收费标准：每月综合收费：</a:t>
            </a:r>
            <a:r>
              <a:rPr lang="en-US" altLang="zh-CN" sz="1400" b="1" dirty="0" smtClean="0">
                <a:solidFill>
                  <a:srgbClr val="29166F"/>
                </a:solidFill>
                <a:latin typeface="微软雅黑" pitchFamily="34" charset="-122"/>
                <a:ea typeface="微软雅黑" pitchFamily="34" charset="-122"/>
              </a:rPr>
              <a:t>2.3%</a:t>
            </a:r>
          </a:p>
          <a:p>
            <a:pPr lvl="2"/>
            <a:r>
              <a:rPr lang="en-US" altLang="zh-CN" sz="1400" b="1" dirty="0" smtClean="0">
                <a:solidFill>
                  <a:srgbClr val="29166F"/>
                </a:solidFill>
                <a:latin typeface="微软雅黑" pitchFamily="34" charset="-122"/>
                <a:ea typeface="微软雅黑" pitchFamily="34" charset="-122"/>
              </a:rPr>
              <a:t>                    </a:t>
            </a:r>
            <a:r>
              <a:rPr lang="zh-CN" altLang="en-US" sz="1400" b="1" dirty="0" smtClean="0">
                <a:solidFill>
                  <a:srgbClr val="29166F"/>
                </a:solidFill>
                <a:latin typeface="微软雅黑" pitchFamily="34" charset="-122"/>
                <a:ea typeface="微软雅黑" pitchFamily="34" charset="-122"/>
              </a:rPr>
              <a:t>其中包含借款利息和一次性收取的服务费。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65" grpId="0"/>
      <p:bldP spid="66" grpId="0"/>
      <p:bldP spid="6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灯片编号占位符 28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56929" y="214290"/>
            <a:ext cx="1107996" cy="458908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buClr>
                <a:srgbClr val="29166F"/>
              </a:buClr>
            </a:pPr>
            <a:r>
              <a:rPr lang="zh-CN" altLang="en-US" b="1" dirty="0" smtClean="0">
                <a:solidFill>
                  <a:srgbClr val="271567"/>
                </a:solidFill>
                <a:latin typeface="微软雅黑" pitchFamily="34" charset="-122"/>
                <a:ea typeface="微软雅黑" pitchFamily="34" charset="-122"/>
              </a:rPr>
              <a:t>产品介绍</a:t>
            </a:r>
            <a:endParaRPr lang="en-US" altLang="zh-CN" b="1" dirty="0" smtClean="0">
              <a:solidFill>
                <a:srgbClr val="AF7E3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直角三角形 7"/>
          <p:cNvSpPr/>
          <p:nvPr/>
        </p:nvSpPr>
        <p:spPr>
          <a:xfrm>
            <a:off x="7500958" y="6643710"/>
            <a:ext cx="214314" cy="214314"/>
          </a:xfrm>
          <a:prstGeom prst="rtTriangle">
            <a:avLst/>
          </a:prstGeom>
          <a:solidFill>
            <a:srgbClr val="AF7E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直角三角形 8"/>
          <p:cNvSpPr/>
          <p:nvPr/>
        </p:nvSpPr>
        <p:spPr>
          <a:xfrm rot="10800000">
            <a:off x="7572397" y="6643710"/>
            <a:ext cx="214290" cy="214290"/>
          </a:xfrm>
          <a:prstGeom prst="rtTriangle">
            <a:avLst/>
          </a:prstGeom>
          <a:solidFill>
            <a:srgbClr val="2715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643734"/>
            <a:ext cx="7500958" cy="214290"/>
          </a:xfrm>
          <a:prstGeom prst="rect">
            <a:avLst/>
          </a:prstGeom>
          <a:solidFill>
            <a:srgbClr val="AF7E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786710" y="6643734"/>
            <a:ext cx="1357290" cy="214290"/>
          </a:xfrm>
          <a:prstGeom prst="rect">
            <a:avLst/>
          </a:prstGeom>
          <a:solidFill>
            <a:srgbClr val="2715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1071538" y="1357298"/>
            <a:ext cx="7215238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zh-CN" altLang="en-US" sz="1600" b="1" dirty="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b="1" dirty="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薪易贷</a:t>
            </a:r>
            <a:endParaRPr lang="en-US" altLang="zh-CN" b="1" dirty="0" smtClean="0">
              <a:solidFill>
                <a:srgbClr val="CC33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b="1" dirty="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r>
              <a:rPr lang="en-US" altLang="zh-CN" sz="1400" b="1" dirty="0" smtClean="0">
                <a:solidFill>
                  <a:srgbClr val="29166F"/>
                </a:solidFill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zh-CN" altLang="en-US" sz="1400" b="1" dirty="0" smtClean="0">
                <a:solidFill>
                  <a:srgbClr val="29166F"/>
                </a:solidFill>
                <a:latin typeface="微软雅黑" pitchFamily="34" charset="-122"/>
                <a:ea typeface="微软雅黑" pitchFamily="34" charset="-122"/>
              </a:rPr>
              <a:t>适用范围 </a:t>
            </a:r>
          </a:p>
          <a:p>
            <a:r>
              <a:rPr lang="en-US" altLang="zh-CN" sz="1400" b="1" dirty="0" smtClean="0">
                <a:solidFill>
                  <a:srgbClr val="29166F"/>
                </a:solidFill>
                <a:latin typeface="微软雅黑" pitchFamily="34" charset="-122"/>
                <a:ea typeface="微软雅黑" pitchFamily="34" charset="-122"/>
              </a:rPr>
              <a:t>(1)</a:t>
            </a:r>
            <a:r>
              <a:rPr lang="zh-CN" altLang="en-US" sz="1400" b="1" dirty="0">
                <a:solidFill>
                  <a:srgbClr val="29166F"/>
                </a:solidFill>
                <a:latin typeface="微软雅黑" pitchFamily="34" charset="-122"/>
                <a:ea typeface="微软雅黑" pitchFamily="34" charset="-122"/>
              </a:rPr>
              <a:t>中国公民，男性年龄在</a:t>
            </a:r>
            <a:r>
              <a:rPr lang="en-US" altLang="zh-CN" sz="1400" b="1" dirty="0">
                <a:solidFill>
                  <a:srgbClr val="29166F"/>
                </a:solidFill>
                <a:latin typeface="微软雅黑" pitchFamily="34" charset="-122"/>
                <a:ea typeface="微软雅黑" pitchFamily="34" charset="-122"/>
              </a:rPr>
              <a:t>21—60</a:t>
            </a:r>
            <a:r>
              <a:rPr lang="zh-CN" altLang="en-US" sz="1400" b="1" dirty="0">
                <a:solidFill>
                  <a:srgbClr val="29166F"/>
                </a:solidFill>
                <a:latin typeface="微软雅黑" pitchFamily="34" charset="-122"/>
                <a:ea typeface="微软雅黑" pitchFamily="34" charset="-122"/>
              </a:rPr>
              <a:t>周岁之间，女性年龄在</a:t>
            </a:r>
            <a:r>
              <a:rPr lang="en-US" altLang="zh-CN" sz="1400" b="1" dirty="0">
                <a:solidFill>
                  <a:srgbClr val="29166F"/>
                </a:solidFill>
                <a:latin typeface="微软雅黑" pitchFamily="34" charset="-122"/>
                <a:ea typeface="微软雅黑" pitchFamily="34" charset="-122"/>
              </a:rPr>
              <a:t>21—55</a:t>
            </a:r>
            <a:r>
              <a:rPr lang="zh-CN" altLang="en-US" sz="1400" b="1" dirty="0">
                <a:solidFill>
                  <a:srgbClr val="29166F"/>
                </a:solidFill>
                <a:latin typeface="微软雅黑" pitchFamily="34" charset="-122"/>
                <a:ea typeface="微软雅黑" pitchFamily="34" charset="-122"/>
              </a:rPr>
              <a:t>周岁之间； </a:t>
            </a:r>
            <a:endParaRPr lang="zh-CN" altLang="en-US" sz="1400" b="1" dirty="0" smtClean="0">
              <a:solidFill>
                <a:srgbClr val="29166F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b="1" dirty="0" smtClean="0">
                <a:solidFill>
                  <a:srgbClr val="29166F"/>
                </a:solidFill>
                <a:latin typeface="微软雅黑" pitchFamily="34" charset="-122"/>
                <a:ea typeface="微软雅黑" pitchFamily="34" charset="-122"/>
              </a:rPr>
              <a:t>(2) </a:t>
            </a:r>
            <a:r>
              <a:rPr lang="zh-CN" altLang="en-US" sz="1400" b="1" dirty="0" smtClean="0">
                <a:solidFill>
                  <a:srgbClr val="29166F"/>
                </a:solidFill>
                <a:latin typeface="微软雅黑" pitchFamily="34" charset="-122"/>
                <a:ea typeface="微软雅黑" pitchFamily="34" charset="-122"/>
              </a:rPr>
              <a:t>在申请借款当地工作和居住均不少于</a:t>
            </a:r>
            <a:r>
              <a:rPr lang="en-US" altLang="zh-CN" sz="1400" b="1" dirty="0" smtClean="0">
                <a:solidFill>
                  <a:srgbClr val="29166F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1400" b="1" dirty="0" smtClean="0">
                <a:solidFill>
                  <a:srgbClr val="29166F"/>
                </a:solidFill>
                <a:latin typeface="微软雅黑" pitchFamily="34" charset="-122"/>
                <a:ea typeface="微软雅黑" pitchFamily="34" charset="-122"/>
              </a:rPr>
              <a:t>个月； </a:t>
            </a:r>
          </a:p>
          <a:p>
            <a:r>
              <a:rPr lang="en-US" altLang="zh-CN" sz="1400" b="1" dirty="0" smtClean="0">
                <a:solidFill>
                  <a:srgbClr val="29166F"/>
                </a:solidFill>
                <a:latin typeface="微软雅黑" pitchFamily="34" charset="-122"/>
                <a:ea typeface="微软雅黑" pitchFamily="34" charset="-122"/>
              </a:rPr>
              <a:t>(3) </a:t>
            </a:r>
            <a:r>
              <a:rPr lang="zh-CN" altLang="en-US" sz="1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月收入</a:t>
            </a:r>
            <a:r>
              <a:rPr lang="en-US" altLang="zh-CN" sz="1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3000</a:t>
            </a:r>
            <a:r>
              <a:rPr lang="zh-CN" altLang="en-US" sz="1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元（含</a:t>
            </a:r>
            <a:r>
              <a:rPr lang="en-US" altLang="zh-CN" sz="1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3000</a:t>
            </a:r>
            <a:r>
              <a:rPr lang="zh-CN" altLang="en-US" sz="1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）以上（深圳），其他地区月收入</a:t>
            </a:r>
            <a:r>
              <a:rPr lang="en-US" altLang="zh-CN" sz="1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2500</a:t>
            </a:r>
            <a:r>
              <a:rPr lang="zh-CN" altLang="en-US" sz="1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元（含</a:t>
            </a:r>
            <a:r>
              <a:rPr lang="en-US" altLang="zh-CN" sz="1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2500</a:t>
            </a:r>
            <a:r>
              <a:rPr lang="zh-CN" altLang="en-US" sz="1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）以上； </a:t>
            </a:r>
          </a:p>
          <a:p>
            <a:r>
              <a:rPr lang="en-US" altLang="zh-CN" sz="1400" b="1" dirty="0" smtClean="0">
                <a:solidFill>
                  <a:srgbClr val="29166F"/>
                </a:solidFill>
                <a:latin typeface="微软雅黑" pitchFamily="34" charset="-122"/>
                <a:ea typeface="微软雅黑" pitchFamily="34" charset="-122"/>
              </a:rPr>
              <a:t>(4</a:t>
            </a:r>
            <a:r>
              <a:rPr lang="en-US" altLang="zh-CN" sz="1400" b="1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en-US" altLang="zh-CN" sz="1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以个人工薪收入作为主要收入来源</a:t>
            </a:r>
            <a:r>
              <a:rPr lang="zh-CN" altLang="en-US" sz="1400" b="1" dirty="0" smtClean="0">
                <a:solidFill>
                  <a:srgbClr val="29166F"/>
                </a:solidFill>
                <a:latin typeface="微软雅黑" pitchFamily="34" charset="-122"/>
                <a:ea typeface="微软雅黑" pitchFamily="34" charset="-122"/>
              </a:rPr>
              <a:t>； </a:t>
            </a:r>
          </a:p>
          <a:p>
            <a:r>
              <a:rPr lang="en-US" altLang="zh-CN" sz="1400" b="1" dirty="0" smtClean="0">
                <a:solidFill>
                  <a:srgbClr val="29166F"/>
                </a:solidFill>
                <a:latin typeface="微软雅黑" pitchFamily="34" charset="-122"/>
                <a:ea typeface="微软雅黑" pitchFamily="34" charset="-122"/>
              </a:rPr>
              <a:t>2. </a:t>
            </a:r>
            <a:r>
              <a:rPr lang="zh-CN" altLang="en-US" sz="1400" b="1" dirty="0" smtClean="0">
                <a:solidFill>
                  <a:srgbClr val="29166F"/>
                </a:solidFill>
                <a:latin typeface="微软雅黑" pitchFamily="34" charset="-122"/>
                <a:ea typeface="微软雅黑" pitchFamily="34" charset="-122"/>
              </a:rPr>
              <a:t>借款额度 </a:t>
            </a:r>
          </a:p>
          <a:p>
            <a:r>
              <a:rPr lang="en-US" altLang="zh-CN" sz="1400" b="1" dirty="0" smtClean="0">
                <a:solidFill>
                  <a:srgbClr val="29166F"/>
                </a:solidFill>
                <a:latin typeface="微软雅黑" pitchFamily="34" charset="-122"/>
                <a:ea typeface="微软雅黑" pitchFamily="34" charset="-122"/>
              </a:rPr>
              <a:t>(1)</a:t>
            </a:r>
            <a:r>
              <a:rPr lang="zh-CN" altLang="en-US" sz="1400" b="1" dirty="0">
                <a:solidFill>
                  <a:srgbClr val="29166F"/>
                </a:solidFill>
                <a:latin typeface="微软雅黑" pitchFamily="34" charset="-122"/>
                <a:ea typeface="微软雅黑" pitchFamily="34" charset="-122"/>
              </a:rPr>
              <a:t>产品额度范围为人民币</a:t>
            </a:r>
            <a:r>
              <a:rPr lang="en-US" altLang="zh-CN" sz="1400" b="1" dirty="0">
                <a:solidFill>
                  <a:srgbClr val="29166F"/>
                </a:solidFill>
                <a:latin typeface="微软雅黑" pitchFamily="34" charset="-122"/>
                <a:ea typeface="微软雅黑" pitchFamily="34" charset="-122"/>
              </a:rPr>
              <a:t>1-50</a:t>
            </a:r>
            <a:r>
              <a:rPr lang="zh-CN" altLang="en-US" sz="1400" b="1" dirty="0">
                <a:solidFill>
                  <a:srgbClr val="29166F"/>
                </a:solidFill>
                <a:latin typeface="微软雅黑" pitchFamily="34" charset="-122"/>
                <a:ea typeface="微软雅黑" pitchFamily="34" charset="-122"/>
              </a:rPr>
              <a:t>万元（合同金额</a:t>
            </a:r>
            <a:r>
              <a:rPr lang="zh-CN" altLang="en-US" sz="1400" b="1" dirty="0" smtClean="0">
                <a:solidFill>
                  <a:srgbClr val="29166F"/>
                </a:solidFill>
                <a:latin typeface="微软雅黑" pitchFamily="34" charset="-122"/>
                <a:ea typeface="微软雅黑" pitchFamily="34" charset="-122"/>
              </a:rPr>
              <a:t>）； </a:t>
            </a:r>
          </a:p>
          <a:p>
            <a:r>
              <a:rPr lang="en-US" altLang="zh-CN" sz="1400" b="1" dirty="0" smtClean="0">
                <a:solidFill>
                  <a:srgbClr val="29166F"/>
                </a:solidFill>
                <a:latin typeface="微软雅黑" pitchFamily="34" charset="-122"/>
                <a:ea typeface="微软雅黑" pitchFamily="34" charset="-122"/>
              </a:rPr>
              <a:t>(2)</a:t>
            </a:r>
            <a:r>
              <a:rPr lang="zh-CN" altLang="en-US" sz="1400" b="1" dirty="0">
                <a:solidFill>
                  <a:srgbClr val="29166F"/>
                </a:solidFill>
                <a:latin typeface="微软雅黑" pitchFamily="34" charset="-122"/>
                <a:ea typeface="微软雅黑" pitchFamily="34" charset="-122"/>
              </a:rPr>
              <a:t>最高借款金额为月薪或月收入的</a:t>
            </a:r>
            <a:r>
              <a:rPr lang="en-US" altLang="zh-CN" sz="1400" b="1" dirty="0">
                <a:solidFill>
                  <a:srgbClr val="29166F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1400" b="1" dirty="0">
                <a:solidFill>
                  <a:srgbClr val="29166F"/>
                </a:solidFill>
                <a:latin typeface="微软雅黑" pitchFamily="34" charset="-122"/>
                <a:ea typeface="微软雅黑" pitchFamily="34" charset="-122"/>
              </a:rPr>
              <a:t>倍，但不超过产品最高</a:t>
            </a:r>
            <a:r>
              <a:rPr lang="zh-CN" altLang="en-US" sz="1400" b="1" dirty="0" smtClean="0">
                <a:solidFill>
                  <a:srgbClr val="29166F"/>
                </a:solidFill>
                <a:latin typeface="微软雅黑" pitchFamily="34" charset="-122"/>
                <a:ea typeface="微软雅黑" pitchFamily="34" charset="-122"/>
              </a:rPr>
              <a:t>额度。 </a:t>
            </a:r>
          </a:p>
          <a:p>
            <a:r>
              <a:rPr lang="en-US" altLang="zh-CN" sz="1400" b="1" dirty="0" smtClean="0">
                <a:solidFill>
                  <a:srgbClr val="29166F"/>
                </a:solidFill>
                <a:latin typeface="微软雅黑" pitchFamily="34" charset="-122"/>
                <a:ea typeface="微软雅黑" pitchFamily="34" charset="-122"/>
              </a:rPr>
              <a:t>3. </a:t>
            </a:r>
            <a:r>
              <a:rPr lang="zh-CN" altLang="en-US" sz="1400" b="1" dirty="0" smtClean="0">
                <a:solidFill>
                  <a:srgbClr val="29166F"/>
                </a:solidFill>
                <a:latin typeface="微软雅黑" pitchFamily="34" charset="-122"/>
                <a:ea typeface="微软雅黑" pitchFamily="34" charset="-122"/>
              </a:rPr>
              <a:t>借款期限： </a:t>
            </a:r>
            <a:r>
              <a:rPr lang="en-US" altLang="zh-CN" sz="1400" b="1" dirty="0" smtClean="0">
                <a:solidFill>
                  <a:srgbClr val="29166F"/>
                </a:solidFill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sz="1400" b="1" dirty="0" smtClean="0">
                <a:solidFill>
                  <a:srgbClr val="29166F"/>
                </a:solidFill>
                <a:latin typeface="微软雅黑" pitchFamily="34" charset="-122"/>
                <a:ea typeface="微软雅黑" pitchFamily="34" charset="-122"/>
              </a:rPr>
              <a:t>期、</a:t>
            </a:r>
            <a:r>
              <a:rPr lang="en-US" altLang="zh-CN" sz="1400" b="1" dirty="0" smtClean="0">
                <a:solidFill>
                  <a:srgbClr val="29166F"/>
                </a:solidFill>
                <a:latin typeface="微软雅黑" pitchFamily="34" charset="-122"/>
                <a:ea typeface="微软雅黑" pitchFamily="34" charset="-122"/>
              </a:rPr>
              <a:t>24</a:t>
            </a:r>
            <a:r>
              <a:rPr lang="zh-CN" altLang="en-US" sz="1400" b="1" dirty="0" smtClean="0">
                <a:solidFill>
                  <a:srgbClr val="29166F"/>
                </a:solidFill>
                <a:latin typeface="微软雅黑" pitchFamily="34" charset="-122"/>
                <a:ea typeface="微软雅黑" pitchFamily="34" charset="-122"/>
              </a:rPr>
              <a:t>期、</a:t>
            </a:r>
            <a:r>
              <a:rPr lang="en-US" altLang="zh-CN" sz="1400" b="1" dirty="0" smtClean="0">
                <a:solidFill>
                  <a:srgbClr val="29166F"/>
                </a:solidFill>
                <a:latin typeface="微软雅黑" pitchFamily="34" charset="-122"/>
                <a:ea typeface="微软雅黑" pitchFamily="34" charset="-122"/>
              </a:rPr>
              <a:t>36</a:t>
            </a:r>
            <a:r>
              <a:rPr lang="zh-CN" altLang="en-US" sz="1400" b="1" dirty="0" smtClean="0">
                <a:solidFill>
                  <a:srgbClr val="29166F"/>
                </a:solidFill>
                <a:latin typeface="微软雅黑" pitchFamily="34" charset="-122"/>
                <a:ea typeface="微软雅黑" pitchFamily="34" charset="-122"/>
              </a:rPr>
              <a:t>期。 </a:t>
            </a:r>
          </a:p>
          <a:p>
            <a:r>
              <a:rPr lang="en-US" altLang="zh-CN" sz="1400" b="1" dirty="0" smtClean="0">
                <a:solidFill>
                  <a:srgbClr val="29166F"/>
                </a:solidFill>
                <a:latin typeface="微软雅黑" pitchFamily="34" charset="-122"/>
                <a:ea typeface="微软雅黑" pitchFamily="34" charset="-122"/>
              </a:rPr>
              <a:t>4. </a:t>
            </a:r>
            <a:r>
              <a:rPr lang="zh-CN" altLang="en-US" sz="1400" b="1" dirty="0" smtClean="0">
                <a:solidFill>
                  <a:srgbClr val="29166F"/>
                </a:solidFill>
                <a:latin typeface="微软雅黑" pitchFamily="34" charset="-122"/>
                <a:ea typeface="微软雅黑" pitchFamily="34" charset="-122"/>
              </a:rPr>
              <a:t>收费标准：每月综合收费：</a:t>
            </a:r>
            <a:r>
              <a:rPr lang="en-US" altLang="zh-CN" sz="1400" b="1" dirty="0" smtClean="0">
                <a:solidFill>
                  <a:srgbClr val="29166F"/>
                </a:solidFill>
                <a:latin typeface="微软雅黑" pitchFamily="34" charset="-122"/>
                <a:ea typeface="微软雅黑" pitchFamily="34" charset="-122"/>
              </a:rPr>
              <a:t>2.3%</a:t>
            </a:r>
          </a:p>
          <a:p>
            <a:r>
              <a:rPr lang="en-US" altLang="zh-CN" sz="1400" b="1" dirty="0" smtClean="0">
                <a:solidFill>
                  <a:srgbClr val="29166F"/>
                </a:solidFill>
                <a:latin typeface="微软雅黑" pitchFamily="34" charset="-122"/>
                <a:ea typeface="微软雅黑" pitchFamily="34" charset="-122"/>
              </a:rPr>
              <a:t>                    </a:t>
            </a:r>
            <a:r>
              <a:rPr lang="zh-CN" altLang="en-US" sz="1400" b="1" dirty="0" smtClean="0">
                <a:solidFill>
                  <a:srgbClr val="29166F"/>
                </a:solidFill>
                <a:latin typeface="微软雅黑" pitchFamily="34" charset="-122"/>
                <a:ea typeface="微软雅黑" pitchFamily="34" charset="-122"/>
              </a:rPr>
              <a:t>其中包含借款利息和一次性收取的服务费。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灯片编号占位符 28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56929" y="214290"/>
            <a:ext cx="1107996" cy="458908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buClr>
                <a:srgbClr val="29166F"/>
              </a:buClr>
            </a:pPr>
            <a:r>
              <a:rPr lang="zh-CN" altLang="en-US" b="1" dirty="0" smtClean="0">
                <a:solidFill>
                  <a:srgbClr val="271567"/>
                </a:solidFill>
                <a:latin typeface="微软雅黑" pitchFamily="34" charset="-122"/>
                <a:ea typeface="微软雅黑" pitchFamily="34" charset="-122"/>
              </a:rPr>
              <a:t>产品介绍</a:t>
            </a:r>
            <a:endParaRPr lang="en-US" altLang="zh-CN" b="1" dirty="0" smtClean="0">
              <a:solidFill>
                <a:srgbClr val="AF7E3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直角三角形 7"/>
          <p:cNvSpPr/>
          <p:nvPr/>
        </p:nvSpPr>
        <p:spPr>
          <a:xfrm>
            <a:off x="7500958" y="6643710"/>
            <a:ext cx="214314" cy="214314"/>
          </a:xfrm>
          <a:prstGeom prst="rtTriangle">
            <a:avLst/>
          </a:prstGeom>
          <a:solidFill>
            <a:srgbClr val="AF7E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直角三角形 8"/>
          <p:cNvSpPr/>
          <p:nvPr/>
        </p:nvSpPr>
        <p:spPr>
          <a:xfrm rot="10800000">
            <a:off x="7572397" y="6643710"/>
            <a:ext cx="214290" cy="214290"/>
          </a:xfrm>
          <a:prstGeom prst="rtTriangle">
            <a:avLst/>
          </a:prstGeom>
          <a:solidFill>
            <a:srgbClr val="2715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643734"/>
            <a:ext cx="7500958" cy="214290"/>
          </a:xfrm>
          <a:prstGeom prst="rect">
            <a:avLst/>
          </a:prstGeom>
          <a:solidFill>
            <a:srgbClr val="AF7E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786710" y="6643734"/>
            <a:ext cx="1357290" cy="214290"/>
          </a:xfrm>
          <a:prstGeom prst="rect">
            <a:avLst/>
          </a:prstGeom>
          <a:solidFill>
            <a:srgbClr val="2715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1000100" y="1285860"/>
            <a:ext cx="8715436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zh-CN" altLang="en-US" b="1" dirty="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 生易贷 </a:t>
            </a:r>
            <a:endParaRPr lang="en-US" altLang="zh-CN" b="1" dirty="0" smtClean="0">
              <a:solidFill>
                <a:srgbClr val="CC33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ü"/>
            </a:pPr>
            <a:endParaRPr lang="zh-CN" altLang="en-US" sz="1600" b="1" dirty="0" smtClean="0">
              <a:solidFill>
                <a:srgbClr val="CC33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b="1" dirty="0" smtClean="0">
                <a:solidFill>
                  <a:srgbClr val="29166F"/>
                </a:solidFill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zh-CN" altLang="en-US" sz="1400" b="1" dirty="0" smtClean="0">
                <a:solidFill>
                  <a:srgbClr val="29166F"/>
                </a:solidFill>
                <a:latin typeface="微软雅黑" pitchFamily="34" charset="-122"/>
                <a:ea typeface="微软雅黑" pitchFamily="34" charset="-122"/>
              </a:rPr>
              <a:t>适用范围 </a:t>
            </a:r>
          </a:p>
          <a:p>
            <a:r>
              <a:rPr lang="en-US" altLang="zh-CN" sz="1400" b="1" dirty="0" smtClean="0">
                <a:solidFill>
                  <a:srgbClr val="29166F"/>
                </a:solidFill>
                <a:latin typeface="微软雅黑" pitchFamily="34" charset="-122"/>
                <a:ea typeface="微软雅黑" pitchFamily="34" charset="-122"/>
              </a:rPr>
              <a:t>(1)</a:t>
            </a:r>
            <a:r>
              <a:rPr lang="zh-CN" altLang="en-US" sz="1400" b="1" dirty="0">
                <a:solidFill>
                  <a:srgbClr val="29166F"/>
                </a:solidFill>
                <a:latin typeface="微软雅黑" pitchFamily="34" charset="-122"/>
                <a:ea typeface="微软雅黑" pitchFamily="34" charset="-122"/>
              </a:rPr>
              <a:t>中国公民，男性年龄在</a:t>
            </a:r>
            <a:r>
              <a:rPr lang="en-US" altLang="zh-CN" sz="1400" b="1" dirty="0">
                <a:solidFill>
                  <a:srgbClr val="29166F"/>
                </a:solidFill>
                <a:latin typeface="微软雅黑" pitchFamily="34" charset="-122"/>
                <a:ea typeface="微软雅黑" pitchFamily="34" charset="-122"/>
              </a:rPr>
              <a:t>21—60</a:t>
            </a:r>
            <a:r>
              <a:rPr lang="zh-CN" altLang="en-US" sz="1400" b="1" dirty="0">
                <a:solidFill>
                  <a:srgbClr val="29166F"/>
                </a:solidFill>
                <a:latin typeface="微软雅黑" pitchFamily="34" charset="-122"/>
                <a:ea typeface="微软雅黑" pitchFamily="34" charset="-122"/>
              </a:rPr>
              <a:t>周岁之间，女性年龄在</a:t>
            </a:r>
            <a:r>
              <a:rPr lang="en-US" altLang="zh-CN" sz="1400" b="1" dirty="0">
                <a:solidFill>
                  <a:srgbClr val="29166F"/>
                </a:solidFill>
                <a:latin typeface="微软雅黑" pitchFamily="34" charset="-122"/>
                <a:ea typeface="微软雅黑" pitchFamily="34" charset="-122"/>
              </a:rPr>
              <a:t>21—55</a:t>
            </a:r>
            <a:r>
              <a:rPr lang="zh-CN" altLang="en-US" sz="1400" b="1" dirty="0">
                <a:solidFill>
                  <a:srgbClr val="29166F"/>
                </a:solidFill>
                <a:latin typeface="微软雅黑" pitchFamily="34" charset="-122"/>
                <a:ea typeface="微软雅黑" pitchFamily="34" charset="-122"/>
              </a:rPr>
              <a:t>周岁之间； </a:t>
            </a:r>
            <a:endParaRPr lang="zh-CN" altLang="en-US" sz="1400" b="1" dirty="0" smtClean="0">
              <a:solidFill>
                <a:srgbClr val="29166F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b="1" dirty="0" smtClean="0">
                <a:solidFill>
                  <a:srgbClr val="29166F"/>
                </a:solidFill>
                <a:latin typeface="微软雅黑" pitchFamily="34" charset="-122"/>
                <a:ea typeface="微软雅黑" pitchFamily="34" charset="-122"/>
              </a:rPr>
              <a:t>(2) </a:t>
            </a:r>
            <a:r>
              <a:rPr lang="zh-CN" altLang="en-US" sz="1400" b="1" dirty="0" smtClean="0">
                <a:solidFill>
                  <a:srgbClr val="29166F"/>
                </a:solidFill>
                <a:latin typeface="微软雅黑" pitchFamily="34" charset="-122"/>
                <a:ea typeface="微软雅黑" pitchFamily="34" charset="-122"/>
              </a:rPr>
              <a:t>在申请借款当地工作和居住，及现居所居住均不少于</a:t>
            </a:r>
            <a:r>
              <a:rPr lang="en-US" altLang="zh-CN" sz="1400" b="1" dirty="0" smtClean="0">
                <a:solidFill>
                  <a:srgbClr val="29166F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1400" b="1" dirty="0" smtClean="0">
                <a:solidFill>
                  <a:srgbClr val="29166F"/>
                </a:solidFill>
                <a:latin typeface="微软雅黑" pitchFamily="34" charset="-122"/>
                <a:ea typeface="微软雅黑" pitchFamily="34" charset="-122"/>
              </a:rPr>
              <a:t>个月； </a:t>
            </a:r>
          </a:p>
          <a:p>
            <a:r>
              <a:rPr lang="en-US" altLang="zh-CN" sz="1400" b="1" dirty="0" smtClean="0">
                <a:solidFill>
                  <a:srgbClr val="29166F"/>
                </a:solidFill>
                <a:latin typeface="微软雅黑" pitchFamily="34" charset="-122"/>
                <a:ea typeface="微软雅黑" pitchFamily="34" charset="-122"/>
              </a:rPr>
              <a:t>(3) </a:t>
            </a:r>
            <a:r>
              <a:rPr lang="zh-CN" altLang="en-US" sz="1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私营业主（拥公司股≥</a:t>
            </a:r>
            <a:r>
              <a:rPr lang="en-US" altLang="zh-CN" sz="1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30%</a:t>
            </a:r>
            <a:r>
              <a:rPr lang="zh-CN" altLang="en-US" sz="1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）及非私营业主类自雇人士，公司注册时间不少于</a:t>
            </a:r>
            <a:r>
              <a:rPr lang="en-US" altLang="zh-CN" sz="1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年； </a:t>
            </a:r>
          </a:p>
          <a:p>
            <a:r>
              <a:rPr lang="zh-CN" altLang="en-US" sz="1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   非私营业主自雇人士指： </a:t>
            </a:r>
          </a:p>
          <a:p>
            <a:pPr lvl="1"/>
            <a:r>
              <a:rPr lang="zh-CN" altLang="en-US" sz="1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不受雇于任何公司或机构，非私营业主，但有固定工作范围； </a:t>
            </a:r>
          </a:p>
          <a:p>
            <a:pPr lvl="1"/>
            <a:r>
              <a:rPr lang="zh-CN" altLang="en-US" sz="1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有收入，收入依据单个任务的完结来结算； </a:t>
            </a:r>
          </a:p>
          <a:p>
            <a:pPr lvl="1"/>
            <a:r>
              <a:rPr lang="zh-CN" altLang="en-US" sz="1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劳动工具自有或借款人出钱租用； </a:t>
            </a:r>
          </a:p>
          <a:p>
            <a:pPr lvl="1"/>
            <a:r>
              <a:rPr lang="zh-CN" altLang="en-US" sz="1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 借款人承担经营风险，如包工头等； </a:t>
            </a:r>
          </a:p>
          <a:p>
            <a:r>
              <a:rPr lang="en-US" altLang="zh-CN" sz="1400" b="1" dirty="0" smtClean="0">
                <a:solidFill>
                  <a:srgbClr val="29166F"/>
                </a:solidFill>
                <a:latin typeface="微软雅黑" pitchFamily="34" charset="-122"/>
                <a:ea typeface="微软雅黑" pitchFamily="34" charset="-122"/>
              </a:rPr>
              <a:t>2. </a:t>
            </a:r>
            <a:r>
              <a:rPr lang="zh-CN" altLang="en-US" sz="1400" b="1" dirty="0" smtClean="0">
                <a:solidFill>
                  <a:srgbClr val="29166F"/>
                </a:solidFill>
                <a:latin typeface="微软雅黑" pitchFamily="34" charset="-122"/>
                <a:ea typeface="微软雅黑" pitchFamily="34" charset="-122"/>
              </a:rPr>
              <a:t>借款额度 </a:t>
            </a:r>
          </a:p>
          <a:p>
            <a:r>
              <a:rPr lang="en-US" altLang="zh-CN" sz="1400" b="1" dirty="0" smtClean="0">
                <a:solidFill>
                  <a:srgbClr val="29166F"/>
                </a:solidFill>
                <a:latin typeface="微软雅黑" pitchFamily="34" charset="-122"/>
                <a:ea typeface="微软雅黑" pitchFamily="34" charset="-122"/>
              </a:rPr>
              <a:t>(1) </a:t>
            </a:r>
            <a:r>
              <a:rPr lang="zh-CN" altLang="en-US" sz="1400" b="1" dirty="0" smtClean="0">
                <a:solidFill>
                  <a:srgbClr val="29166F"/>
                </a:solidFill>
                <a:latin typeface="微软雅黑" pitchFamily="34" charset="-122"/>
                <a:ea typeface="微软雅黑" pitchFamily="34" charset="-122"/>
              </a:rPr>
              <a:t>产品额度范围为人民币</a:t>
            </a:r>
            <a:r>
              <a:rPr lang="en-US" altLang="zh-CN" sz="1400" b="1" dirty="0" smtClean="0">
                <a:solidFill>
                  <a:srgbClr val="29166F"/>
                </a:solidFill>
                <a:latin typeface="微软雅黑" pitchFamily="34" charset="-122"/>
                <a:ea typeface="微软雅黑" pitchFamily="34" charset="-122"/>
              </a:rPr>
              <a:t>1—30</a:t>
            </a:r>
            <a:r>
              <a:rPr lang="zh-CN" altLang="en-US" sz="1400" b="1" dirty="0" smtClean="0">
                <a:solidFill>
                  <a:srgbClr val="29166F"/>
                </a:solidFill>
                <a:latin typeface="微软雅黑" pitchFamily="34" charset="-122"/>
                <a:ea typeface="微软雅黑" pitchFamily="34" charset="-122"/>
              </a:rPr>
              <a:t>万元； </a:t>
            </a:r>
          </a:p>
          <a:p>
            <a:r>
              <a:rPr lang="en-US" altLang="zh-CN" sz="1400" b="1" dirty="0" smtClean="0">
                <a:solidFill>
                  <a:srgbClr val="29166F"/>
                </a:solidFill>
                <a:latin typeface="微软雅黑" pitchFamily="34" charset="-122"/>
                <a:ea typeface="微软雅黑" pitchFamily="34" charset="-122"/>
              </a:rPr>
              <a:t>(2) </a:t>
            </a:r>
            <a:r>
              <a:rPr lang="zh-CN" altLang="en-US" sz="1400" b="1" dirty="0" smtClean="0">
                <a:solidFill>
                  <a:srgbClr val="29166F"/>
                </a:solidFill>
                <a:latin typeface="微软雅黑" pitchFamily="34" charset="-122"/>
                <a:ea typeface="微软雅黑" pitchFamily="34" charset="-122"/>
              </a:rPr>
              <a:t>最高借款金额为可核实收入的</a:t>
            </a:r>
            <a:r>
              <a:rPr lang="en-US" altLang="zh-CN" sz="1400" b="1" dirty="0" smtClean="0">
                <a:solidFill>
                  <a:srgbClr val="29166F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1400" b="1" dirty="0">
                <a:solidFill>
                  <a:srgbClr val="29166F"/>
                </a:solidFill>
                <a:latin typeface="微软雅黑" pitchFamily="34" charset="-122"/>
                <a:ea typeface="微软雅黑" pitchFamily="34" charset="-122"/>
              </a:rPr>
              <a:t>倍，但不超过产品最高额度。 </a:t>
            </a:r>
            <a:endParaRPr lang="zh-CN" altLang="en-US" sz="1400" b="1" dirty="0" smtClean="0">
              <a:solidFill>
                <a:srgbClr val="29166F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b="1" dirty="0" smtClean="0">
                <a:solidFill>
                  <a:srgbClr val="29166F"/>
                </a:solidFill>
                <a:latin typeface="微软雅黑" pitchFamily="34" charset="-122"/>
                <a:ea typeface="微软雅黑" pitchFamily="34" charset="-122"/>
              </a:rPr>
              <a:t>3. </a:t>
            </a:r>
            <a:r>
              <a:rPr lang="zh-CN" altLang="en-US" sz="1400" b="1" dirty="0" smtClean="0">
                <a:solidFill>
                  <a:srgbClr val="29166F"/>
                </a:solidFill>
                <a:latin typeface="微软雅黑" pitchFamily="34" charset="-122"/>
                <a:ea typeface="微软雅黑" pitchFamily="34" charset="-122"/>
              </a:rPr>
              <a:t>借款期限： </a:t>
            </a:r>
            <a:r>
              <a:rPr lang="en-US" altLang="zh-CN" sz="1400" b="1" dirty="0" smtClean="0">
                <a:solidFill>
                  <a:srgbClr val="29166F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1400" b="1" dirty="0" smtClean="0">
                <a:solidFill>
                  <a:srgbClr val="29166F"/>
                </a:solidFill>
                <a:latin typeface="微软雅黑" pitchFamily="34" charset="-122"/>
                <a:ea typeface="微软雅黑" pitchFamily="34" charset="-122"/>
              </a:rPr>
              <a:t>期、</a:t>
            </a:r>
            <a:r>
              <a:rPr lang="en-US" altLang="zh-CN" sz="1400" b="1" dirty="0" smtClean="0">
                <a:solidFill>
                  <a:srgbClr val="29166F"/>
                </a:solidFill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sz="1400" b="1" dirty="0" smtClean="0">
                <a:solidFill>
                  <a:srgbClr val="29166F"/>
                </a:solidFill>
                <a:latin typeface="微软雅黑" pitchFamily="34" charset="-122"/>
                <a:ea typeface="微软雅黑" pitchFamily="34" charset="-122"/>
              </a:rPr>
              <a:t>期、</a:t>
            </a:r>
            <a:r>
              <a:rPr lang="en-US" altLang="zh-CN" sz="1400" b="1" dirty="0" smtClean="0">
                <a:solidFill>
                  <a:srgbClr val="29166F"/>
                </a:solidFill>
                <a:latin typeface="微软雅黑" pitchFamily="34" charset="-122"/>
                <a:ea typeface="微软雅黑" pitchFamily="34" charset="-122"/>
              </a:rPr>
              <a:t>24</a:t>
            </a:r>
            <a:r>
              <a:rPr lang="zh-CN" altLang="en-US" sz="1400" b="1" dirty="0" smtClean="0">
                <a:solidFill>
                  <a:srgbClr val="29166F"/>
                </a:solidFill>
                <a:latin typeface="微软雅黑" pitchFamily="34" charset="-122"/>
                <a:ea typeface="微软雅黑" pitchFamily="34" charset="-122"/>
              </a:rPr>
              <a:t>期。 </a:t>
            </a:r>
          </a:p>
          <a:p>
            <a:r>
              <a:rPr lang="en-US" altLang="zh-CN" sz="1400" b="1" dirty="0" smtClean="0">
                <a:solidFill>
                  <a:srgbClr val="29166F"/>
                </a:solidFill>
                <a:latin typeface="微软雅黑" pitchFamily="34" charset="-122"/>
                <a:ea typeface="微软雅黑" pitchFamily="34" charset="-122"/>
              </a:rPr>
              <a:t>4. </a:t>
            </a:r>
            <a:r>
              <a:rPr lang="zh-CN" altLang="en-US" sz="1400" b="1" dirty="0" smtClean="0">
                <a:solidFill>
                  <a:srgbClr val="29166F"/>
                </a:solidFill>
                <a:latin typeface="微软雅黑" pitchFamily="34" charset="-122"/>
                <a:ea typeface="微软雅黑" pitchFamily="34" charset="-122"/>
              </a:rPr>
              <a:t>收费标准：每月综合收费：</a:t>
            </a:r>
            <a:r>
              <a:rPr lang="en-US" altLang="zh-CN" sz="1400" b="1" dirty="0" smtClean="0">
                <a:solidFill>
                  <a:srgbClr val="29166F"/>
                </a:solidFill>
                <a:latin typeface="微软雅黑" pitchFamily="34" charset="-122"/>
                <a:ea typeface="微软雅黑" pitchFamily="34" charset="-122"/>
              </a:rPr>
              <a:t>2.5%</a:t>
            </a:r>
          </a:p>
          <a:p>
            <a:r>
              <a:rPr lang="en-US" altLang="zh-CN" sz="1400" b="1" dirty="0" smtClean="0">
                <a:solidFill>
                  <a:srgbClr val="29166F"/>
                </a:solidFill>
                <a:latin typeface="微软雅黑" pitchFamily="34" charset="-122"/>
                <a:ea typeface="微软雅黑" pitchFamily="34" charset="-122"/>
              </a:rPr>
              <a:t>                    </a:t>
            </a:r>
            <a:r>
              <a:rPr lang="zh-CN" altLang="en-US" sz="1400" b="1" dirty="0" smtClean="0">
                <a:solidFill>
                  <a:srgbClr val="29166F"/>
                </a:solidFill>
                <a:latin typeface="微软雅黑" pitchFamily="34" charset="-122"/>
                <a:ea typeface="微软雅黑" pitchFamily="34" charset="-122"/>
              </a:rPr>
              <a:t>其中包含借款利息和一次性收取的服务费。</a:t>
            </a:r>
            <a:r>
              <a:rPr lang="zh-CN" altLang="en-US" sz="1400" b="1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28564" y="1196752"/>
            <a:ext cx="871543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zh-CN" altLang="en-US" b="1" dirty="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b="1" dirty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安</a:t>
            </a:r>
            <a:r>
              <a:rPr lang="zh-CN" altLang="en-US" b="1" dirty="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易贷 </a:t>
            </a:r>
            <a:endParaRPr lang="en-US" altLang="zh-CN" b="1" dirty="0" smtClean="0">
              <a:solidFill>
                <a:srgbClr val="CC33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ü"/>
            </a:pPr>
            <a:endParaRPr lang="zh-CN" altLang="en-US" sz="1600" b="1" dirty="0" smtClean="0">
              <a:solidFill>
                <a:srgbClr val="CC33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b="1" dirty="0" smtClean="0">
                <a:solidFill>
                  <a:srgbClr val="29166F"/>
                </a:solidFill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zh-CN" altLang="en-US" sz="1400" b="1" dirty="0" smtClean="0">
                <a:solidFill>
                  <a:srgbClr val="29166F"/>
                </a:solidFill>
                <a:latin typeface="微软雅黑" pitchFamily="34" charset="-122"/>
                <a:ea typeface="微软雅黑" pitchFamily="34" charset="-122"/>
              </a:rPr>
              <a:t>适用范围 </a:t>
            </a:r>
          </a:p>
          <a:p>
            <a:r>
              <a:rPr lang="en-US" altLang="zh-CN" sz="1400" b="1" dirty="0" smtClean="0">
                <a:solidFill>
                  <a:srgbClr val="29166F"/>
                </a:solidFill>
                <a:latin typeface="微软雅黑" pitchFamily="34" charset="-122"/>
                <a:ea typeface="微软雅黑" pitchFamily="34" charset="-122"/>
              </a:rPr>
              <a:t>(1)</a:t>
            </a:r>
            <a:r>
              <a:rPr lang="zh-CN" altLang="en-US" sz="1400" b="1" dirty="0">
                <a:solidFill>
                  <a:srgbClr val="29166F"/>
                </a:solidFill>
                <a:latin typeface="微软雅黑" pitchFamily="34" charset="-122"/>
                <a:ea typeface="微软雅黑" pitchFamily="34" charset="-122"/>
              </a:rPr>
              <a:t>中国公民，男性年龄在</a:t>
            </a:r>
            <a:r>
              <a:rPr lang="en-US" altLang="zh-CN" sz="1400" b="1" dirty="0">
                <a:solidFill>
                  <a:srgbClr val="29166F"/>
                </a:solidFill>
                <a:latin typeface="微软雅黑" pitchFamily="34" charset="-122"/>
                <a:ea typeface="微软雅黑" pitchFamily="34" charset="-122"/>
              </a:rPr>
              <a:t>21—60</a:t>
            </a:r>
            <a:r>
              <a:rPr lang="zh-CN" altLang="en-US" sz="1400" b="1" dirty="0">
                <a:solidFill>
                  <a:srgbClr val="29166F"/>
                </a:solidFill>
                <a:latin typeface="微软雅黑" pitchFamily="34" charset="-122"/>
                <a:ea typeface="微软雅黑" pitchFamily="34" charset="-122"/>
              </a:rPr>
              <a:t>周岁之间，女性年龄在</a:t>
            </a:r>
            <a:r>
              <a:rPr lang="en-US" altLang="zh-CN" sz="1400" b="1" dirty="0">
                <a:solidFill>
                  <a:srgbClr val="29166F"/>
                </a:solidFill>
                <a:latin typeface="微软雅黑" pitchFamily="34" charset="-122"/>
                <a:ea typeface="微软雅黑" pitchFamily="34" charset="-122"/>
              </a:rPr>
              <a:t>21—55</a:t>
            </a:r>
            <a:r>
              <a:rPr lang="zh-CN" altLang="en-US" sz="1400" b="1" dirty="0">
                <a:solidFill>
                  <a:srgbClr val="29166F"/>
                </a:solidFill>
                <a:latin typeface="微软雅黑" pitchFamily="34" charset="-122"/>
                <a:ea typeface="微软雅黑" pitchFamily="34" charset="-122"/>
              </a:rPr>
              <a:t>周岁之间；</a:t>
            </a:r>
            <a:endParaRPr lang="zh-CN" altLang="en-US" sz="1400" b="1" dirty="0" smtClean="0">
              <a:solidFill>
                <a:srgbClr val="29166F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b="1" dirty="0" smtClean="0">
                <a:solidFill>
                  <a:srgbClr val="29166F"/>
                </a:solidFill>
                <a:latin typeface="微软雅黑" pitchFamily="34" charset="-122"/>
                <a:ea typeface="微软雅黑" pitchFamily="34" charset="-122"/>
              </a:rPr>
              <a:t>(2) </a:t>
            </a:r>
            <a:r>
              <a:rPr lang="zh-CN" altLang="en-US" sz="1400" b="1" dirty="0" smtClean="0">
                <a:solidFill>
                  <a:srgbClr val="29166F"/>
                </a:solidFill>
                <a:latin typeface="微软雅黑" pitchFamily="34" charset="-122"/>
                <a:ea typeface="微软雅黑" pitchFamily="34" charset="-122"/>
              </a:rPr>
              <a:t>在申请借款当地工作和居住，及现居所居住均不少于</a:t>
            </a:r>
            <a:r>
              <a:rPr lang="en-US" altLang="zh-CN" sz="1400" b="1" dirty="0" smtClean="0">
                <a:solidFill>
                  <a:srgbClr val="29166F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1400" b="1" dirty="0" smtClean="0">
                <a:solidFill>
                  <a:srgbClr val="29166F"/>
                </a:solidFill>
                <a:latin typeface="微软雅黑" pitchFamily="34" charset="-122"/>
                <a:ea typeface="微软雅黑" pitchFamily="34" charset="-122"/>
              </a:rPr>
              <a:t>个月； </a:t>
            </a:r>
          </a:p>
          <a:p>
            <a:r>
              <a:rPr lang="en-US" altLang="zh-CN" sz="1400" b="1" dirty="0" smtClean="0">
                <a:solidFill>
                  <a:srgbClr val="29166F"/>
                </a:solidFill>
                <a:latin typeface="微软雅黑" pitchFamily="34" charset="-122"/>
                <a:ea typeface="微软雅黑" pitchFamily="34" charset="-122"/>
              </a:rPr>
              <a:t>(3</a:t>
            </a:r>
            <a:r>
              <a:rPr lang="en-US" altLang="zh-CN" sz="1400" b="1" dirty="0">
                <a:solidFill>
                  <a:srgbClr val="29166F"/>
                </a:solidFill>
                <a:latin typeface="微软雅黑" pitchFamily="34" charset="-122"/>
                <a:ea typeface="微软雅黑" pitchFamily="34" charset="-122"/>
              </a:rPr>
              <a:t>) </a:t>
            </a:r>
            <a:r>
              <a:rPr lang="en-US" altLang="zh-CN" sz="1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个月内在其他知名金融机构有过贷款。其他知名金融机构：渣打银行、平安银行、中安信业、信安易贷、宜信（暂限南昌营业部地区）。 </a:t>
            </a:r>
            <a:endParaRPr lang="zh-CN" altLang="en-US" sz="14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b="1" dirty="0" smtClean="0">
                <a:solidFill>
                  <a:srgbClr val="29166F"/>
                </a:solidFill>
                <a:latin typeface="微软雅黑" pitchFamily="34" charset="-122"/>
                <a:ea typeface="微软雅黑" pitchFamily="34" charset="-122"/>
              </a:rPr>
              <a:t>2. </a:t>
            </a:r>
            <a:r>
              <a:rPr lang="zh-CN" altLang="en-US" sz="1400" b="1" dirty="0" smtClean="0">
                <a:solidFill>
                  <a:srgbClr val="29166F"/>
                </a:solidFill>
                <a:latin typeface="微软雅黑" pitchFamily="34" charset="-122"/>
                <a:ea typeface="微软雅黑" pitchFamily="34" charset="-122"/>
              </a:rPr>
              <a:t>借款额度 </a:t>
            </a:r>
          </a:p>
          <a:p>
            <a:r>
              <a:rPr lang="en-US" altLang="zh-CN" sz="1400" b="1" dirty="0" smtClean="0">
                <a:solidFill>
                  <a:srgbClr val="29166F"/>
                </a:solidFill>
                <a:latin typeface="微软雅黑" pitchFamily="34" charset="-122"/>
                <a:ea typeface="微软雅黑" pitchFamily="34" charset="-122"/>
              </a:rPr>
              <a:t>(1) </a:t>
            </a:r>
            <a:r>
              <a:rPr lang="zh-CN" altLang="en-US" sz="1400" b="1" dirty="0" smtClean="0">
                <a:solidFill>
                  <a:srgbClr val="29166F"/>
                </a:solidFill>
                <a:latin typeface="微软雅黑" pitchFamily="34" charset="-122"/>
                <a:ea typeface="微软雅黑" pitchFamily="34" charset="-122"/>
              </a:rPr>
              <a:t>产品额度范围为人民币</a:t>
            </a:r>
            <a:r>
              <a:rPr lang="en-US" altLang="zh-CN" sz="1400" b="1" dirty="0" smtClean="0">
                <a:solidFill>
                  <a:srgbClr val="29166F"/>
                </a:solidFill>
                <a:latin typeface="微软雅黑" pitchFamily="34" charset="-122"/>
                <a:ea typeface="微软雅黑" pitchFamily="34" charset="-122"/>
              </a:rPr>
              <a:t>1-15</a:t>
            </a:r>
            <a:r>
              <a:rPr lang="zh-CN" altLang="en-US" sz="1400" b="1" dirty="0" smtClean="0">
                <a:solidFill>
                  <a:srgbClr val="29166F"/>
                </a:solidFill>
                <a:latin typeface="微软雅黑" pitchFamily="34" charset="-122"/>
                <a:ea typeface="微软雅黑" pitchFamily="34" charset="-122"/>
              </a:rPr>
              <a:t>万元（划账额度）； </a:t>
            </a:r>
          </a:p>
          <a:p>
            <a:r>
              <a:rPr lang="zh-CN" altLang="en-US" sz="1400" b="1" dirty="0" smtClean="0">
                <a:solidFill>
                  <a:srgbClr val="29166F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r>
              <a:rPr lang="en-US" altLang="zh-CN" sz="1400" b="1" dirty="0" smtClean="0">
                <a:solidFill>
                  <a:srgbClr val="29166F"/>
                </a:solidFill>
                <a:latin typeface="微软雅黑" pitchFamily="34" charset="-122"/>
                <a:ea typeface="微软雅黑" pitchFamily="34" charset="-122"/>
              </a:rPr>
              <a:t>3. </a:t>
            </a:r>
            <a:r>
              <a:rPr lang="zh-CN" altLang="en-US" sz="1400" b="1" dirty="0" smtClean="0">
                <a:solidFill>
                  <a:srgbClr val="29166F"/>
                </a:solidFill>
                <a:latin typeface="微软雅黑" pitchFamily="34" charset="-122"/>
                <a:ea typeface="微软雅黑" pitchFamily="34" charset="-122"/>
              </a:rPr>
              <a:t>借款期限： </a:t>
            </a:r>
            <a:r>
              <a:rPr lang="en-US" altLang="zh-CN" sz="1400" b="1" dirty="0" smtClean="0">
                <a:solidFill>
                  <a:srgbClr val="29166F"/>
                </a:solidFill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sz="1400" b="1" dirty="0" smtClean="0">
                <a:solidFill>
                  <a:srgbClr val="29166F"/>
                </a:solidFill>
                <a:latin typeface="微软雅黑" pitchFamily="34" charset="-122"/>
                <a:ea typeface="微软雅黑" pitchFamily="34" charset="-122"/>
              </a:rPr>
              <a:t>期、</a:t>
            </a:r>
            <a:r>
              <a:rPr lang="en-US" altLang="zh-CN" sz="1400" b="1" dirty="0" smtClean="0">
                <a:solidFill>
                  <a:srgbClr val="29166F"/>
                </a:solidFill>
                <a:latin typeface="微软雅黑" pitchFamily="34" charset="-122"/>
                <a:ea typeface="微软雅黑" pitchFamily="34" charset="-122"/>
              </a:rPr>
              <a:t>24</a:t>
            </a:r>
            <a:r>
              <a:rPr lang="zh-CN" altLang="en-US" sz="1400" b="1" dirty="0" smtClean="0">
                <a:solidFill>
                  <a:srgbClr val="29166F"/>
                </a:solidFill>
                <a:latin typeface="微软雅黑" pitchFamily="34" charset="-122"/>
                <a:ea typeface="微软雅黑" pitchFamily="34" charset="-122"/>
              </a:rPr>
              <a:t>期、</a:t>
            </a:r>
            <a:r>
              <a:rPr lang="en-US" altLang="zh-CN" sz="1400" b="1" dirty="0" smtClean="0">
                <a:solidFill>
                  <a:srgbClr val="29166F"/>
                </a:solidFill>
                <a:latin typeface="微软雅黑" pitchFamily="34" charset="-122"/>
                <a:ea typeface="微软雅黑" pitchFamily="34" charset="-122"/>
              </a:rPr>
              <a:t>36</a:t>
            </a:r>
            <a:r>
              <a:rPr lang="zh-CN" altLang="en-US" sz="1400" b="1" dirty="0" smtClean="0">
                <a:solidFill>
                  <a:srgbClr val="29166F"/>
                </a:solidFill>
                <a:latin typeface="微软雅黑" pitchFamily="34" charset="-122"/>
                <a:ea typeface="微软雅黑" pitchFamily="34" charset="-122"/>
              </a:rPr>
              <a:t>期。 </a:t>
            </a:r>
          </a:p>
          <a:p>
            <a:r>
              <a:rPr lang="en-US" altLang="zh-CN" sz="1400" b="1" dirty="0" smtClean="0">
                <a:solidFill>
                  <a:srgbClr val="29166F"/>
                </a:solidFill>
                <a:latin typeface="微软雅黑" pitchFamily="34" charset="-122"/>
                <a:ea typeface="微软雅黑" pitchFamily="34" charset="-122"/>
              </a:rPr>
              <a:t>4. </a:t>
            </a:r>
            <a:r>
              <a:rPr lang="zh-CN" altLang="en-US" sz="1400" b="1" dirty="0" smtClean="0">
                <a:solidFill>
                  <a:srgbClr val="29166F"/>
                </a:solidFill>
                <a:latin typeface="微软雅黑" pitchFamily="34" charset="-122"/>
                <a:ea typeface="微软雅黑" pitchFamily="34" charset="-122"/>
              </a:rPr>
              <a:t>收费标准：每月综合收费：</a:t>
            </a:r>
            <a:r>
              <a:rPr lang="en-US" altLang="zh-CN" sz="1400" b="1" dirty="0" smtClean="0">
                <a:solidFill>
                  <a:srgbClr val="29166F"/>
                </a:solidFill>
                <a:latin typeface="微软雅黑" pitchFamily="34" charset="-122"/>
                <a:ea typeface="微软雅黑" pitchFamily="34" charset="-122"/>
              </a:rPr>
              <a:t>2.3%</a:t>
            </a:r>
            <a:r>
              <a:rPr lang="zh-CN" altLang="en-US" sz="1400" b="1" dirty="0" smtClean="0">
                <a:solidFill>
                  <a:srgbClr val="29166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endParaRPr lang="en-US" altLang="zh-CN" sz="1400" b="1" dirty="0" smtClean="0">
              <a:solidFill>
                <a:srgbClr val="29166F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b="1" dirty="0" smtClean="0">
                <a:solidFill>
                  <a:srgbClr val="29166F"/>
                </a:solidFill>
                <a:latin typeface="微软雅黑" pitchFamily="34" charset="-122"/>
                <a:ea typeface="微软雅黑" pitchFamily="34" charset="-122"/>
              </a:rPr>
              <a:t>                    </a:t>
            </a:r>
            <a:r>
              <a:rPr lang="zh-CN" altLang="en-US" sz="1400" b="1" dirty="0" smtClean="0">
                <a:solidFill>
                  <a:srgbClr val="29166F"/>
                </a:solidFill>
                <a:latin typeface="微软雅黑" pitchFamily="34" charset="-122"/>
                <a:ea typeface="微软雅黑" pitchFamily="34" charset="-122"/>
              </a:rPr>
              <a:t>其中包含借款利息和一次性收取的服务费。</a:t>
            </a:r>
            <a:r>
              <a:rPr lang="zh-CN" altLang="en-US" sz="1400" b="1" dirty="0" smtClean="0"/>
              <a:t> </a:t>
            </a:r>
          </a:p>
        </p:txBody>
      </p:sp>
      <p:sp>
        <p:nvSpPr>
          <p:cNvPr id="6" name="矩形 5"/>
          <p:cNvSpPr/>
          <p:nvPr/>
        </p:nvSpPr>
        <p:spPr>
          <a:xfrm>
            <a:off x="556929" y="260648"/>
            <a:ext cx="1107996" cy="458908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buClr>
                <a:srgbClr val="29166F"/>
              </a:buClr>
            </a:pPr>
            <a:r>
              <a:rPr lang="zh-CN" altLang="en-US" b="1" dirty="0" smtClean="0">
                <a:solidFill>
                  <a:srgbClr val="271567"/>
                </a:solidFill>
                <a:latin typeface="微软雅黑" pitchFamily="34" charset="-122"/>
                <a:ea typeface="微软雅黑" pitchFamily="34" charset="-122"/>
              </a:rPr>
              <a:t>产品介绍</a:t>
            </a:r>
            <a:endParaRPr lang="en-US" altLang="zh-CN" b="1" dirty="0" smtClean="0">
              <a:solidFill>
                <a:srgbClr val="AF7E3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2412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56929" y="260648"/>
            <a:ext cx="1107996" cy="458908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buClr>
                <a:srgbClr val="29166F"/>
              </a:buClr>
            </a:pPr>
            <a:r>
              <a:rPr lang="zh-CN" altLang="en-US" b="1" dirty="0" smtClean="0">
                <a:solidFill>
                  <a:srgbClr val="271567"/>
                </a:solidFill>
                <a:latin typeface="微软雅黑" pitchFamily="34" charset="-122"/>
                <a:ea typeface="微软雅黑" pitchFamily="34" charset="-122"/>
              </a:rPr>
              <a:t>产品介绍</a:t>
            </a:r>
            <a:endParaRPr lang="en-US" altLang="zh-CN" b="1" dirty="0" smtClean="0">
              <a:solidFill>
                <a:srgbClr val="AF7E3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28564" y="1196752"/>
            <a:ext cx="8715436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zh-CN" altLang="en-US" b="1" dirty="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 公积金贷 </a:t>
            </a:r>
            <a:endParaRPr lang="en-US" altLang="zh-CN" b="1" dirty="0" smtClean="0">
              <a:solidFill>
                <a:srgbClr val="CC33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ü"/>
            </a:pPr>
            <a:endParaRPr lang="zh-CN" altLang="en-US" sz="1600" b="1" dirty="0" smtClean="0">
              <a:solidFill>
                <a:srgbClr val="CC33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b="1" dirty="0" smtClean="0">
                <a:solidFill>
                  <a:srgbClr val="29166F"/>
                </a:solidFill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zh-CN" altLang="en-US" sz="1400" b="1" dirty="0" smtClean="0">
                <a:solidFill>
                  <a:srgbClr val="29166F"/>
                </a:solidFill>
                <a:latin typeface="微软雅黑" pitchFamily="34" charset="-122"/>
                <a:ea typeface="微软雅黑" pitchFamily="34" charset="-122"/>
              </a:rPr>
              <a:t>适用范围 </a:t>
            </a:r>
          </a:p>
          <a:p>
            <a:r>
              <a:rPr lang="en-US" altLang="zh-CN" sz="1400" b="1" dirty="0" smtClean="0">
                <a:solidFill>
                  <a:srgbClr val="29166F"/>
                </a:solidFill>
                <a:latin typeface="微软雅黑" pitchFamily="34" charset="-122"/>
                <a:ea typeface="微软雅黑" pitchFamily="34" charset="-122"/>
              </a:rPr>
              <a:t>(1)</a:t>
            </a:r>
            <a:r>
              <a:rPr lang="zh-CN" altLang="en-US" sz="1400" b="1" dirty="0">
                <a:solidFill>
                  <a:srgbClr val="29166F"/>
                </a:solidFill>
                <a:latin typeface="微软雅黑" pitchFamily="34" charset="-122"/>
                <a:ea typeface="微软雅黑" pitchFamily="34" charset="-122"/>
              </a:rPr>
              <a:t>中国公民，男性年龄在</a:t>
            </a:r>
            <a:r>
              <a:rPr lang="en-US" altLang="zh-CN" sz="1400" b="1" dirty="0">
                <a:solidFill>
                  <a:srgbClr val="29166F"/>
                </a:solidFill>
                <a:latin typeface="微软雅黑" pitchFamily="34" charset="-122"/>
                <a:ea typeface="微软雅黑" pitchFamily="34" charset="-122"/>
              </a:rPr>
              <a:t>21—60</a:t>
            </a:r>
            <a:r>
              <a:rPr lang="zh-CN" altLang="en-US" sz="1400" b="1" dirty="0">
                <a:solidFill>
                  <a:srgbClr val="29166F"/>
                </a:solidFill>
                <a:latin typeface="微软雅黑" pitchFamily="34" charset="-122"/>
                <a:ea typeface="微软雅黑" pitchFamily="34" charset="-122"/>
              </a:rPr>
              <a:t>周岁之间，女性年龄在</a:t>
            </a:r>
            <a:r>
              <a:rPr lang="en-US" altLang="zh-CN" sz="1400" b="1" dirty="0">
                <a:solidFill>
                  <a:srgbClr val="29166F"/>
                </a:solidFill>
                <a:latin typeface="微软雅黑" pitchFamily="34" charset="-122"/>
                <a:ea typeface="微软雅黑" pitchFamily="34" charset="-122"/>
              </a:rPr>
              <a:t>21—55</a:t>
            </a:r>
            <a:r>
              <a:rPr lang="zh-CN" altLang="en-US" sz="1400" b="1" dirty="0">
                <a:solidFill>
                  <a:srgbClr val="29166F"/>
                </a:solidFill>
                <a:latin typeface="微软雅黑" pitchFamily="34" charset="-122"/>
                <a:ea typeface="微软雅黑" pitchFamily="34" charset="-122"/>
              </a:rPr>
              <a:t>周岁之间；</a:t>
            </a:r>
            <a:endParaRPr lang="zh-CN" altLang="en-US" sz="1400" b="1" dirty="0" smtClean="0">
              <a:solidFill>
                <a:srgbClr val="29166F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b="1" dirty="0" smtClean="0">
                <a:solidFill>
                  <a:srgbClr val="29166F"/>
                </a:solidFill>
                <a:latin typeface="微软雅黑" pitchFamily="34" charset="-122"/>
                <a:ea typeface="微软雅黑" pitchFamily="34" charset="-122"/>
              </a:rPr>
              <a:t>(2) </a:t>
            </a:r>
            <a:r>
              <a:rPr lang="zh-CN" altLang="en-US" sz="1400" b="1" dirty="0" smtClean="0">
                <a:solidFill>
                  <a:srgbClr val="29166F"/>
                </a:solidFill>
                <a:latin typeface="微软雅黑" pitchFamily="34" charset="-122"/>
                <a:ea typeface="微软雅黑" pitchFamily="34" charset="-122"/>
              </a:rPr>
              <a:t>在申请借款当地工作和居住，及现居所居住均不少于</a:t>
            </a:r>
            <a:r>
              <a:rPr lang="en-US" altLang="zh-CN" sz="1400" b="1" dirty="0" smtClean="0">
                <a:solidFill>
                  <a:srgbClr val="29166F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1400" b="1" dirty="0" smtClean="0">
                <a:solidFill>
                  <a:srgbClr val="29166F"/>
                </a:solidFill>
                <a:latin typeface="微软雅黑" pitchFamily="34" charset="-122"/>
                <a:ea typeface="微软雅黑" pitchFamily="34" charset="-122"/>
              </a:rPr>
              <a:t>个月； </a:t>
            </a:r>
          </a:p>
          <a:p>
            <a:r>
              <a:rPr lang="en-US" altLang="zh-CN" sz="1400" b="1" dirty="0" smtClean="0">
                <a:solidFill>
                  <a:srgbClr val="29166F"/>
                </a:solidFill>
                <a:latin typeface="微软雅黑" pitchFamily="34" charset="-122"/>
                <a:ea typeface="微软雅黑" pitchFamily="34" charset="-122"/>
              </a:rPr>
              <a:t>(3</a:t>
            </a:r>
            <a:r>
              <a:rPr lang="en-US" altLang="zh-CN" sz="1400" b="1" dirty="0">
                <a:solidFill>
                  <a:srgbClr val="29166F"/>
                </a:solidFill>
                <a:latin typeface="微软雅黑" pitchFamily="34" charset="-122"/>
                <a:ea typeface="微软雅黑" pitchFamily="34" charset="-122"/>
              </a:rPr>
              <a:t>) </a:t>
            </a:r>
            <a:r>
              <a:rPr lang="zh-CN" altLang="en-US" sz="1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月收入</a:t>
            </a:r>
            <a:r>
              <a:rPr lang="zh-CN" altLang="en-US" sz="1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：一线城市</a:t>
            </a:r>
            <a:r>
              <a:rPr lang="en-US" altLang="zh-CN" sz="1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3000</a:t>
            </a:r>
            <a:r>
              <a:rPr lang="zh-CN" altLang="en-US" sz="1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元以上，二线中等发达城市及二线发达城市</a:t>
            </a:r>
            <a:r>
              <a:rPr lang="en-US" altLang="zh-CN" sz="1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2500</a:t>
            </a:r>
            <a:r>
              <a:rPr lang="zh-CN" altLang="en-US" sz="1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元以上，其他城市</a:t>
            </a:r>
            <a:r>
              <a:rPr lang="en-US" altLang="zh-CN" sz="1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2000</a:t>
            </a:r>
            <a:r>
              <a:rPr lang="zh-CN" altLang="en-US" sz="1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元以上</a:t>
            </a:r>
            <a:r>
              <a:rPr lang="zh-CN" altLang="en-US" sz="1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4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(4)</a:t>
            </a:r>
            <a:r>
              <a:rPr lang="zh-CN" altLang="en-US" sz="1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当前</a:t>
            </a:r>
            <a:r>
              <a:rPr lang="zh-CN" altLang="en-US" sz="1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有公积金缴纳记录，且缴纳者必须是公司；</a:t>
            </a:r>
          </a:p>
          <a:p>
            <a:r>
              <a:rPr lang="en-US" altLang="zh-CN" sz="1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(5)</a:t>
            </a:r>
            <a:r>
              <a:rPr lang="zh-CN" altLang="en-US" sz="1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同</a:t>
            </a:r>
            <a:r>
              <a:rPr lang="zh-CN" altLang="en-US" sz="1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一单位公积金连续缴纳</a:t>
            </a:r>
            <a:r>
              <a:rPr lang="en-US" altLang="zh-CN" sz="1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sz="1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个月及以上； </a:t>
            </a:r>
          </a:p>
          <a:p>
            <a:r>
              <a:rPr lang="en-US" altLang="zh-CN" sz="1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(6)</a:t>
            </a:r>
            <a:r>
              <a:rPr lang="zh-CN" altLang="en-US" sz="1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公积金</a:t>
            </a:r>
            <a:r>
              <a:rPr lang="zh-CN" altLang="en-US" sz="1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当前缴纳基数</a:t>
            </a:r>
            <a:r>
              <a:rPr lang="en-US" altLang="zh-CN" sz="1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2500</a:t>
            </a:r>
            <a:r>
              <a:rPr lang="zh-CN" altLang="en-US" sz="1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及以上； </a:t>
            </a:r>
          </a:p>
          <a:p>
            <a:r>
              <a:rPr lang="en-US" altLang="zh-CN" sz="1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(7)</a:t>
            </a:r>
            <a:r>
              <a:rPr lang="zh-CN" altLang="en-US" sz="1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公积金</a:t>
            </a:r>
            <a:r>
              <a:rPr lang="zh-CN" altLang="en-US" sz="1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缴纳单位必须满足以下要求之一：</a:t>
            </a:r>
          </a:p>
          <a:p>
            <a:r>
              <a:rPr lang="en-US" altLang="zh-CN" sz="1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1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、缴纳单位与申请表上填写的工作单位一致；</a:t>
            </a:r>
          </a:p>
          <a:p>
            <a:r>
              <a:rPr lang="en-US" altLang="zh-CN" sz="1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1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、缴纳单位与申请表上填写的工作单位不一致的，须是人力服务公司，同时需提供与人力服务公司的劳动合同。</a:t>
            </a:r>
          </a:p>
          <a:p>
            <a:endParaRPr lang="zh-CN" altLang="en-US" sz="1400" b="1" dirty="0" smtClean="0">
              <a:solidFill>
                <a:srgbClr val="29166F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b="1" dirty="0" smtClean="0">
                <a:solidFill>
                  <a:srgbClr val="29166F"/>
                </a:solidFill>
                <a:latin typeface="微软雅黑" pitchFamily="34" charset="-122"/>
                <a:ea typeface="微软雅黑" pitchFamily="34" charset="-122"/>
              </a:rPr>
              <a:t>2. </a:t>
            </a:r>
            <a:r>
              <a:rPr lang="zh-CN" altLang="en-US" sz="1400" b="1" dirty="0" smtClean="0">
                <a:solidFill>
                  <a:srgbClr val="29166F"/>
                </a:solidFill>
                <a:latin typeface="微软雅黑" pitchFamily="34" charset="-122"/>
                <a:ea typeface="微软雅黑" pitchFamily="34" charset="-122"/>
              </a:rPr>
              <a:t>借款额度 </a:t>
            </a:r>
          </a:p>
          <a:p>
            <a:pPr marL="342900" indent="-342900">
              <a:buAutoNum type="arabicParenBoth"/>
            </a:pPr>
            <a:r>
              <a:rPr lang="zh-CN" altLang="en-US" sz="1400" b="1" dirty="0" smtClean="0">
                <a:solidFill>
                  <a:srgbClr val="29166F"/>
                </a:solidFill>
                <a:latin typeface="微软雅黑" pitchFamily="34" charset="-122"/>
                <a:ea typeface="微软雅黑" pitchFamily="34" charset="-122"/>
              </a:rPr>
              <a:t>产品额度范围为人民币</a:t>
            </a:r>
            <a:r>
              <a:rPr lang="en-US" altLang="zh-CN" sz="1400" b="1" dirty="0" smtClean="0">
                <a:solidFill>
                  <a:srgbClr val="29166F"/>
                </a:solidFill>
                <a:latin typeface="微软雅黑" pitchFamily="34" charset="-122"/>
                <a:ea typeface="微软雅黑" pitchFamily="34" charset="-122"/>
              </a:rPr>
              <a:t>1-50</a:t>
            </a:r>
            <a:r>
              <a:rPr lang="zh-CN" altLang="en-US" sz="1400" b="1" dirty="0" smtClean="0">
                <a:solidFill>
                  <a:srgbClr val="29166F"/>
                </a:solidFill>
                <a:latin typeface="微软雅黑" pitchFamily="34" charset="-122"/>
                <a:ea typeface="微软雅黑" pitchFamily="34" charset="-122"/>
              </a:rPr>
              <a:t>万元（合同额度）； </a:t>
            </a:r>
            <a:endParaRPr lang="en-US" altLang="zh-CN" sz="1400" b="1" dirty="0" smtClean="0">
              <a:solidFill>
                <a:srgbClr val="29166F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arenBoth"/>
            </a:pPr>
            <a:r>
              <a:rPr lang="zh-CN" altLang="en-US" sz="1400" b="1" dirty="0">
                <a:solidFill>
                  <a:srgbClr val="29166F"/>
                </a:solidFill>
                <a:latin typeface="微软雅黑" pitchFamily="34" charset="-122"/>
                <a:ea typeface="微软雅黑" pitchFamily="34" charset="-122"/>
              </a:rPr>
              <a:t>最高借款金额为公积金缴纳基数的</a:t>
            </a:r>
            <a:r>
              <a:rPr lang="en-US" altLang="zh-CN" sz="1400" b="1" dirty="0">
                <a:solidFill>
                  <a:srgbClr val="29166F"/>
                </a:solidFill>
                <a:latin typeface="微软雅黑" pitchFamily="34" charset="-122"/>
                <a:ea typeface="微软雅黑" pitchFamily="34" charset="-122"/>
              </a:rPr>
              <a:t>24</a:t>
            </a:r>
            <a:r>
              <a:rPr lang="zh-CN" altLang="en-US" sz="1400" b="1" dirty="0">
                <a:solidFill>
                  <a:srgbClr val="29166F"/>
                </a:solidFill>
                <a:latin typeface="微软雅黑" pitchFamily="34" charset="-122"/>
                <a:ea typeface="微软雅黑" pitchFamily="34" charset="-122"/>
              </a:rPr>
              <a:t>倍，但不超过产品最高额度。</a:t>
            </a:r>
            <a:endParaRPr lang="zh-CN" altLang="en-US" sz="1400" b="1" dirty="0" smtClean="0">
              <a:solidFill>
                <a:srgbClr val="29166F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400" b="1" dirty="0" smtClean="0">
                <a:solidFill>
                  <a:srgbClr val="29166F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r>
              <a:rPr lang="en-US" altLang="zh-CN" sz="1400" b="1" dirty="0" smtClean="0">
                <a:solidFill>
                  <a:srgbClr val="29166F"/>
                </a:solidFill>
                <a:latin typeface="微软雅黑" pitchFamily="34" charset="-122"/>
                <a:ea typeface="微软雅黑" pitchFamily="34" charset="-122"/>
              </a:rPr>
              <a:t>3. </a:t>
            </a:r>
            <a:r>
              <a:rPr lang="zh-CN" altLang="en-US" sz="1400" b="1" dirty="0" smtClean="0">
                <a:solidFill>
                  <a:srgbClr val="29166F"/>
                </a:solidFill>
                <a:latin typeface="微软雅黑" pitchFamily="34" charset="-122"/>
                <a:ea typeface="微软雅黑" pitchFamily="34" charset="-122"/>
              </a:rPr>
              <a:t>借款期限： </a:t>
            </a:r>
            <a:r>
              <a:rPr lang="en-US" altLang="zh-CN" sz="1400" b="1" dirty="0" smtClean="0">
                <a:solidFill>
                  <a:srgbClr val="29166F"/>
                </a:solidFill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sz="1400" b="1" dirty="0" smtClean="0">
                <a:solidFill>
                  <a:srgbClr val="29166F"/>
                </a:solidFill>
                <a:latin typeface="微软雅黑" pitchFamily="34" charset="-122"/>
                <a:ea typeface="微软雅黑" pitchFamily="34" charset="-122"/>
              </a:rPr>
              <a:t>期、</a:t>
            </a:r>
            <a:r>
              <a:rPr lang="en-US" altLang="zh-CN" sz="1400" b="1" dirty="0" smtClean="0">
                <a:solidFill>
                  <a:srgbClr val="29166F"/>
                </a:solidFill>
                <a:latin typeface="微软雅黑" pitchFamily="34" charset="-122"/>
                <a:ea typeface="微软雅黑" pitchFamily="34" charset="-122"/>
              </a:rPr>
              <a:t>24</a:t>
            </a:r>
            <a:r>
              <a:rPr lang="zh-CN" altLang="en-US" sz="1400" b="1" dirty="0" smtClean="0">
                <a:solidFill>
                  <a:srgbClr val="29166F"/>
                </a:solidFill>
                <a:latin typeface="微软雅黑" pitchFamily="34" charset="-122"/>
                <a:ea typeface="微软雅黑" pitchFamily="34" charset="-122"/>
              </a:rPr>
              <a:t>期、</a:t>
            </a:r>
            <a:r>
              <a:rPr lang="en-US" altLang="zh-CN" sz="1400" b="1" dirty="0" smtClean="0">
                <a:solidFill>
                  <a:srgbClr val="29166F"/>
                </a:solidFill>
                <a:latin typeface="微软雅黑" pitchFamily="34" charset="-122"/>
                <a:ea typeface="微软雅黑" pitchFamily="34" charset="-122"/>
              </a:rPr>
              <a:t>36</a:t>
            </a:r>
            <a:r>
              <a:rPr lang="zh-CN" altLang="en-US" sz="1400" b="1" dirty="0" smtClean="0">
                <a:solidFill>
                  <a:srgbClr val="29166F"/>
                </a:solidFill>
                <a:latin typeface="微软雅黑" pitchFamily="34" charset="-122"/>
                <a:ea typeface="微软雅黑" pitchFamily="34" charset="-122"/>
              </a:rPr>
              <a:t>期。 </a:t>
            </a:r>
          </a:p>
          <a:p>
            <a:r>
              <a:rPr lang="en-US" altLang="zh-CN" sz="1400" b="1" dirty="0" smtClean="0">
                <a:solidFill>
                  <a:srgbClr val="29166F"/>
                </a:solidFill>
                <a:latin typeface="微软雅黑" pitchFamily="34" charset="-122"/>
                <a:ea typeface="微软雅黑" pitchFamily="34" charset="-122"/>
              </a:rPr>
              <a:t>4. </a:t>
            </a:r>
            <a:r>
              <a:rPr lang="zh-CN" altLang="en-US" sz="1400" b="1" dirty="0" smtClean="0">
                <a:solidFill>
                  <a:srgbClr val="29166F"/>
                </a:solidFill>
                <a:latin typeface="微软雅黑" pitchFamily="34" charset="-122"/>
                <a:ea typeface="微软雅黑" pitchFamily="34" charset="-122"/>
              </a:rPr>
              <a:t>收费标准：每月综合收费：</a:t>
            </a:r>
            <a:r>
              <a:rPr lang="en-US" altLang="zh-CN" sz="1400" b="1" dirty="0" smtClean="0">
                <a:solidFill>
                  <a:srgbClr val="29166F"/>
                </a:solidFill>
                <a:latin typeface="微软雅黑" pitchFamily="34" charset="-122"/>
                <a:ea typeface="微软雅黑" pitchFamily="34" charset="-122"/>
              </a:rPr>
              <a:t>2.3%</a:t>
            </a:r>
            <a:r>
              <a:rPr lang="zh-CN" altLang="en-US" sz="1400" b="1" dirty="0" smtClean="0">
                <a:solidFill>
                  <a:srgbClr val="29166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endParaRPr lang="en-US" altLang="zh-CN" sz="1400" b="1" dirty="0" smtClean="0">
              <a:solidFill>
                <a:srgbClr val="29166F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b="1" dirty="0" smtClean="0">
                <a:solidFill>
                  <a:srgbClr val="29166F"/>
                </a:solidFill>
                <a:latin typeface="微软雅黑" pitchFamily="34" charset="-122"/>
                <a:ea typeface="微软雅黑" pitchFamily="34" charset="-122"/>
              </a:rPr>
              <a:t>                    </a:t>
            </a:r>
            <a:r>
              <a:rPr lang="zh-CN" altLang="en-US" sz="1400" b="1" dirty="0" smtClean="0">
                <a:solidFill>
                  <a:srgbClr val="29166F"/>
                </a:solidFill>
                <a:latin typeface="微软雅黑" pitchFamily="34" charset="-122"/>
                <a:ea typeface="微软雅黑" pitchFamily="34" charset="-122"/>
              </a:rPr>
              <a:t>其中包含借款利息和一次性收取的服务费。</a:t>
            </a:r>
            <a:r>
              <a:rPr lang="zh-CN" altLang="en-US" sz="1400" b="1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75537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56929" y="260648"/>
            <a:ext cx="1107996" cy="458908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buClr>
                <a:srgbClr val="29166F"/>
              </a:buClr>
            </a:pPr>
            <a:r>
              <a:rPr lang="zh-CN" altLang="en-US" b="1" dirty="0" smtClean="0">
                <a:solidFill>
                  <a:srgbClr val="271567"/>
                </a:solidFill>
                <a:latin typeface="微软雅黑" pitchFamily="34" charset="-122"/>
                <a:ea typeface="微软雅黑" pitchFamily="34" charset="-122"/>
              </a:rPr>
              <a:t>产品介绍</a:t>
            </a:r>
            <a:endParaRPr lang="en-US" altLang="zh-CN" b="1" dirty="0" smtClean="0">
              <a:solidFill>
                <a:srgbClr val="AF7E3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28564" y="1196752"/>
            <a:ext cx="8715436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zh-CN" altLang="en-US" b="1" dirty="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 社保贷 </a:t>
            </a:r>
            <a:endParaRPr lang="en-US" altLang="zh-CN" b="1" dirty="0" smtClean="0">
              <a:solidFill>
                <a:srgbClr val="CC33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ü"/>
            </a:pPr>
            <a:endParaRPr lang="zh-CN" altLang="en-US" sz="1600" b="1" dirty="0" smtClean="0">
              <a:solidFill>
                <a:srgbClr val="CC33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b="1" dirty="0" smtClean="0">
                <a:solidFill>
                  <a:srgbClr val="29166F"/>
                </a:solidFill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zh-CN" altLang="en-US" sz="1400" b="1" dirty="0" smtClean="0">
                <a:solidFill>
                  <a:srgbClr val="29166F"/>
                </a:solidFill>
                <a:latin typeface="微软雅黑" pitchFamily="34" charset="-122"/>
                <a:ea typeface="微软雅黑" pitchFamily="34" charset="-122"/>
              </a:rPr>
              <a:t>适用范围 </a:t>
            </a:r>
          </a:p>
          <a:p>
            <a:r>
              <a:rPr lang="en-US" altLang="zh-CN" sz="1400" b="1" dirty="0" smtClean="0">
                <a:solidFill>
                  <a:srgbClr val="29166F"/>
                </a:solidFill>
                <a:latin typeface="微软雅黑" pitchFamily="34" charset="-122"/>
                <a:ea typeface="微软雅黑" pitchFamily="34" charset="-122"/>
              </a:rPr>
              <a:t>(1)</a:t>
            </a:r>
            <a:r>
              <a:rPr lang="zh-CN" altLang="en-US" sz="1400" b="1" dirty="0">
                <a:solidFill>
                  <a:srgbClr val="29166F"/>
                </a:solidFill>
                <a:latin typeface="微软雅黑" pitchFamily="34" charset="-122"/>
                <a:ea typeface="微软雅黑" pitchFamily="34" charset="-122"/>
              </a:rPr>
              <a:t>中国公民，男性年龄在</a:t>
            </a:r>
            <a:r>
              <a:rPr lang="en-US" altLang="zh-CN" sz="1400" b="1" dirty="0">
                <a:solidFill>
                  <a:srgbClr val="29166F"/>
                </a:solidFill>
                <a:latin typeface="微软雅黑" pitchFamily="34" charset="-122"/>
                <a:ea typeface="微软雅黑" pitchFamily="34" charset="-122"/>
              </a:rPr>
              <a:t>21—60</a:t>
            </a:r>
            <a:r>
              <a:rPr lang="zh-CN" altLang="en-US" sz="1400" b="1" dirty="0">
                <a:solidFill>
                  <a:srgbClr val="29166F"/>
                </a:solidFill>
                <a:latin typeface="微软雅黑" pitchFamily="34" charset="-122"/>
                <a:ea typeface="微软雅黑" pitchFamily="34" charset="-122"/>
              </a:rPr>
              <a:t>周岁之间，女性年龄在</a:t>
            </a:r>
            <a:r>
              <a:rPr lang="en-US" altLang="zh-CN" sz="1400" b="1" dirty="0">
                <a:solidFill>
                  <a:srgbClr val="29166F"/>
                </a:solidFill>
                <a:latin typeface="微软雅黑" pitchFamily="34" charset="-122"/>
                <a:ea typeface="微软雅黑" pitchFamily="34" charset="-122"/>
              </a:rPr>
              <a:t>21—55</a:t>
            </a:r>
            <a:r>
              <a:rPr lang="zh-CN" altLang="en-US" sz="1400" b="1" dirty="0">
                <a:solidFill>
                  <a:srgbClr val="29166F"/>
                </a:solidFill>
                <a:latin typeface="微软雅黑" pitchFamily="34" charset="-122"/>
                <a:ea typeface="微软雅黑" pitchFamily="34" charset="-122"/>
              </a:rPr>
              <a:t>周岁之间；</a:t>
            </a:r>
            <a:endParaRPr lang="zh-CN" altLang="en-US" sz="1400" b="1" dirty="0" smtClean="0">
              <a:solidFill>
                <a:srgbClr val="29166F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b="1" dirty="0" smtClean="0">
                <a:solidFill>
                  <a:srgbClr val="29166F"/>
                </a:solidFill>
                <a:latin typeface="微软雅黑" pitchFamily="34" charset="-122"/>
                <a:ea typeface="微软雅黑" pitchFamily="34" charset="-122"/>
              </a:rPr>
              <a:t>(2) </a:t>
            </a:r>
            <a:r>
              <a:rPr lang="zh-CN" altLang="en-US" sz="1400" b="1" dirty="0" smtClean="0">
                <a:solidFill>
                  <a:srgbClr val="29166F"/>
                </a:solidFill>
                <a:latin typeface="微软雅黑" pitchFamily="34" charset="-122"/>
                <a:ea typeface="微软雅黑" pitchFamily="34" charset="-122"/>
              </a:rPr>
              <a:t>在申请借款当地工作和居住，及现居所居住均不少于</a:t>
            </a:r>
            <a:r>
              <a:rPr lang="en-US" altLang="zh-CN" sz="1400" b="1" dirty="0" smtClean="0">
                <a:solidFill>
                  <a:srgbClr val="29166F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1400" b="1" dirty="0" smtClean="0">
                <a:solidFill>
                  <a:srgbClr val="29166F"/>
                </a:solidFill>
                <a:latin typeface="微软雅黑" pitchFamily="34" charset="-122"/>
                <a:ea typeface="微软雅黑" pitchFamily="34" charset="-122"/>
              </a:rPr>
              <a:t>个月； </a:t>
            </a:r>
          </a:p>
          <a:p>
            <a:r>
              <a:rPr lang="en-US" altLang="zh-CN" sz="1400" b="1" dirty="0" smtClean="0">
                <a:solidFill>
                  <a:srgbClr val="29166F"/>
                </a:solidFill>
                <a:latin typeface="微软雅黑" pitchFamily="34" charset="-122"/>
                <a:ea typeface="微软雅黑" pitchFamily="34" charset="-122"/>
              </a:rPr>
              <a:t>(3</a:t>
            </a:r>
            <a:r>
              <a:rPr lang="en-US" altLang="zh-CN" sz="1400" b="1" dirty="0">
                <a:solidFill>
                  <a:srgbClr val="29166F"/>
                </a:solidFill>
                <a:latin typeface="微软雅黑" pitchFamily="34" charset="-122"/>
                <a:ea typeface="微软雅黑" pitchFamily="34" charset="-122"/>
              </a:rPr>
              <a:t>) </a:t>
            </a:r>
            <a:r>
              <a:rPr lang="zh-CN" altLang="en-US" sz="1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月收入</a:t>
            </a:r>
            <a:r>
              <a:rPr lang="zh-CN" altLang="en-US" sz="1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：一线城市</a:t>
            </a:r>
            <a:r>
              <a:rPr lang="en-US" altLang="zh-CN" sz="1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3000</a:t>
            </a:r>
            <a:r>
              <a:rPr lang="zh-CN" altLang="en-US" sz="1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元以上，二线中等发达城市及二线发达城市</a:t>
            </a:r>
            <a:r>
              <a:rPr lang="en-US" altLang="zh-CN" sz="1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2500</a:t>
            </a:r>
            <a:r>
              <a:rPr lang="zh-CN" altLang="en-US" sz="1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元以上，其他城市</a:t>
            </a:r>
            <a:r>
              <a:rPr lang="en-US" altLang="zh-CN" sz="1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2000</a:t>
            </a:r>
            <a:r>
              <a:rPr lang="zh-CN" altLang="en-US" sz="1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元以上</a:t>
            </a:r>
            <a:r>
              <a:rPr lang="zh-CN" altLang="en-US" sz="1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4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(4)</a:t>
            </a:r>
            <a:r>
              <a:rPr lang="zh-CN" altLang="en-US" sz="1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当前</a:t>
            </a:r>
            <a:r>
              <a:rPr lang="zh-CN" altLang="en-US" sz="1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有社保缴纳记录，且缴纳者必须是公司；</a:t>
            </a:r>
          </a:p>
          <a:p>
            <a:r>
              <a:rPr lang="en-US" altLang="zh-CN" sz="1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(5)</a:t>
            </a:r>
            <a:r>
              <a:rPr lang="zh-CN" altLang="en-US" sz="1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同</a:t>
            </a:r>
            <a:r>
              <a:rPr lang="zh-CN" altLang="en-US" sz="1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一单位社保连续缴纳</a:t>
            </a:r>
            <a:r>
              <a:rPr lang="en-US" altLang="zh-CN" sz="1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24</a:t>
            </a:r>
            <a:r>
              <a:rPr lang="zh-CN" altLang="en-US" sz="1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个月及以上；</a:t>
            </a:r>
          </a:p>
          <a:p>
            <a:r>
              <a:rPr lang="en-US" altLang="zh-CN" sz="1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(6)</a:t>
            </a:r>
            <a:r>
              <a:rPr lang="zh-CN" altLang="en-US" sz="1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社</a:t>
            </a:r>
            <a:r>
              <a:rPr lang="zh-CN" altLang="en-US" sz="1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保缴纳基数</a:t>
            </a:r>
            <a:r>
              <a:rPr lang="en-US" altLang="zh-CN" sz="1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3000</a:t>
            </a:r>
            <a:r>
              <a:rPr lang="zh-CN" altLang="en-US" sz="1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及以上（其中公务员、事业单位</a:t>
            </a:r>
            <a:r>
              <a:rPr lang="en-US" altLang="zh-CN" sz="1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2500</a:t>
            </a:r>
            <a:r>
              <a:rPr lang="zh-CN" altLang="en-US" sz="1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及以上），一线城市缴纳基数须</a:t>
            </a:r>
            <a:r>
              <a:rPr lang="en-US" altLang="zh-CN" sz="1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4000</a:t>
            </a:r>
            <a:r>
              <a:rPr lang="zh-CN" altLang="en-US" sz="1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及以上。</a:t>
            </a:r>
          </a:p>
          <a:p>
            <a:r>
              <a:rPr lang="en-US" altLang="zh-CN" sz="1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(7)</a:t>
            </a:r>
            <a:r>
              <a:rPr lang="zh-CN" altLang="en-US" sz="1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社</a:t>
            </a:r>
            <a:r>
              <a:rPr lang="zh-CN" altLang="en-US" sz="1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保缴纳单位必须满足以下要求之一：</a:t>
            </a:r>
          </a:p>
          <a:p>
            <a:r>
              <a:rPr lang="en-US" altLang="zh-CN" sz="1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1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、缴纳单位与申请表上填写的工作单位一致；</a:t>
            </a:r>
          </a:p>
          <a:p>
            <a:r>
              <a:rPr lang="en-US" altLang="zh-CN" sz="1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1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、缴纳单位与申请表上填写的工作单位不一致的，须是人力服务公司，同时需提供与人力服务公司的劳动合同</a:t>
            </a:r>
            <a:r>
              <a:rPr lang="zh-CN" altLang="en-US" sz="1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14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1400" b="1" dirty="0" smtClean="0">
              <a:solidFill>
                <a:srgbClr val="29166F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b="1" dirty="0" smtClean="0">
                <a:solidFill>
                  <a:srgbClr val="29166F"/>
                </a:solidFill>
                <a:latin typeface="微软雅黑" pitchFamily="34" charset="-122"/>
                <a:ea typeface="微软雅黑" pitchFamily="34" charset="-122"/>
              </a:rPr>
              <a:t>2. </a:t>
            </a:r>
            <a:r>
              <a:rPr lang="zh-CN" altLang="en-US" sz="1400" b="1" dirty="0" smtClean="0">
                <a:solidFill>
                  <a:srgbClr val="29166F"/>
                </a:solidFill>
                <a:latin typeface="微软雅黑" pitchFamily="34" charset="-122"/>
                <a:ea typeface="微软雅黑" pitchFamily="34" charset="-122"/>
              </a:rPr>
              <a:t>借款额度 </a:t>
            </a:r>
          </a:p>
          <a:p>
            <a:r>
              <a:rPr lang="en-US" altLang="zh-CN" sz="1400" b="1" dirty="0" smtClean="0">
                <a:solidFill>
                  <a:srgbClr val="29166F"/>
                </a:solidFill>
                <a:latin typeface="微软雅黑" pitchFamily="34" charset="-122"/>
                <a:ea typeface="微软雅黑" pitchFamily="34" charset="-122"/>
              </a:rPr>
              <a:t>(1) </a:t>
            </a:r>
            <a:r>
              <a:rPr lang="zh-CN" altLang="en-US" sz="1400" b="1" dirty="0" smtClean="0">
                <a:solidFill>
                  <a:srgbClr val="29166F"/>
                </a:solidFill>
                <a:latin typeface="微软雅黑" pitchFamily="34" charset="-122"/>
                <a:ea typeface="微软雅黑" pitchFamily="34" charset="-122"/>
              </a:rPr>
              <a:t>产品额度范围为人民币</a:t>
            </a:r>
            <a:r>
              <a:rPr lang="en-US" altLang="zh-CN" sz="1400" b="1" dirty="0" smtClean="0">
                <a:solidFill>
                  <a:srgbClr val="29166F"/>
                </a:solidFill>
                <a:latin typeface="微软雅黑" pitchFamily="34" charset="-122"/>
                <a:ea typeface="微软雅黑" pitchFamily="34" charset="-122"/>
              </a:rPr>
              <a:t>1-50</a:t>
            </a:r>
            <a:r>
              <a:rPr lang="zh-CN" altLang="en-US" sz="1400" b="1" dirty="0" smtClean="0">
                <a:solidFill>
                  <a:srgbClr val="29166F"/>
                </a:solidFill>
                <a:latin typeface="微软雅黑" pitchFamily="34" charset="-122"/>
                <a:ea typeface="微软雅黑" pitchFamily="34" charset="-122"/>
              </a:rPr>
              <a:t>万元（合同额度）； </a:t>
            </a:r>
          </a:p>
          <a:p>
            <a:r>
              <a:rPr lang="zh-CN" altLang="en-US" sz="1400" b="1" dirty="0" smtClean="0">
                <a:solidFill>
                  <a:srgbClr val="29166F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r>
              <a:rPr lang="en-US" altLang="zh-CN" sz="1400" b="1" dirty="0" smtClean="0">
                <a:solidFill>
                  <a:srgbClr val="29166F"/>
                </a:solidFill>
                <a:latin typeface="微软雅黑" pitchFamily="34" charset="-122"/>
                <a:ea typeface="微软雅黑" pitchFamily="34" charset="-122"/>
              </a:rPr>
              <a:t>3. </a:t>
            </a:r>
            <a:r>
              <a:rPr lang="zh-CN" altLang="en-US" sz="1400" b="1" dirty="0" smtClean="0">
                <a:solidFill>
                  <a:srgbClr val="29166F"/>
                </a:solidFill>
                <a:latin typeface="微软雅黑" pitchFamily="34" charset="-122"/>
                <a:ea typeface="微软雅黑" pitchFamily="34" charset="-122"/>
              </a:rPr>
              <a:t>借款期限： </a:t>
            </a:r>
            <a:r>
              <a:rPr lang="en-US" altLang="zh-CN" sz="1400" b="1" dirty="0" smtClean="0">
                <a:solidFill>
                  <a:srgbClr val="29166F"/>
                </a:solidFill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sz="1400" b="1" dirty="0" smtClean="0">
                <a:solidFill>
                  <a:srgbClr val="29166F"/>
                </a:solidFill>
                <a:latin typeface="微软雅黑" pitchFamily="34" charset="-122"/>
                <a:ea typeface="微软雅黑" pitchFamily="34" charset="-122"/>
              </a:rPr>
              <a:t>期、</a:t>
            </a:r>
            <a:r>
              <a:rPr lang="en-US" altLang="zh-CN" sz="1400" b="1" dirty="0" smtClean="0">
                <a:solidFill>
                  <a:srgbClr val="29166F"/>
                </a:solidFill>
                <a:latin typeface="微软雅黑" pitchFamily="34" charset="-122"/>
                <a:ea typeface="微软雅黑" pitchFamily="34" charset="-122"/>
              </a:rPr>
              <a:t>24</a:t>
            </a:r>
            <a:r>
              <a:rPr lang="zh-CN" altLang="en-US" sz="1400" b="1" dirty="0" smtClean="0">
                <a:solidFill>
                  <a:srgbClr val="29166F"/>
                </a:solidFill>
                <a:latin typeface="微软雅黑" pitchFamily="34" charset="-122"/>
                <a:ea typeface="微软雅黑" pitchFamily="34" charset="-122"/>
              </a:rPr>
              <a:t>期、</a:t>
            </a:r>
            <a:r>
              <a:rPr lang="en-US" altLang="zh-CN" sz="1400" b="1" dirty="0" smtClean="0">
                <a:solidFill>
                  <a:srgbClr val="29166F"/>
                </a:solidFill>
                <a:latin typeface="微软雅黑" pitchFamily="34" charset="-122"/>
                <a:ea typeface="微软雅黑" pitchFamily="34" charset="-122"/>
              </a:rPr>
              <a:t>36</a:t>
            </a:r>
            <a:r>
              <a:rPr lang="zh-CN" altLang="en-US" sz="1400" b="1" dirty="0" smtClean="0">
                <a:solidFill>
                  <a:srgbClr val="29166F"/>
                </a:solidFill>
                <a:latin typeface="微软雅黑" pitchFamily="34" charset="-122"/>
                <a:ea typeface="微软雅黑" pitchFamily="34" charset="-122"/>
              </a:rPr>
              <a:t>期。 </a:t>
            </a:r>
          </a:p>
          <a:p>
            <a:r>
              <a:rPr lang="en-US" altLang="zh-CN" sz="1400" b="1" dirty="0" smtClean="0">
                <a:solidFill>
                  <a:srgbClr val="29166F"/>
                </a:solidFill>
                <a:latin typeface="微软雅黑" pitchFamily="34" charset="-122"/>
                <a:ea typeface="微软雅黑" pitchFamily="34" charset="-122"/>
              </a:rPr>
              <a:t>4. </a:t>
            </a:r>
            <a:r>
              <a:rPr lang="zh-CN" altLang="en-US" sz="1400" b="1" dirty="0" smtClean="0">
                <a:solidFill>
                  <a:srgbClr val="29166F"/>
                </a:solidFill>
                <a:latin typeface="微软雅黑" pitchFamily="34" charset="-122"/>
                <a:ea typeface="微软雅黑" pitchFamily="34" charset="-122"/>
              </a:rPr>
              <a:t>收费标准：每月综合收费：</a:t>
            </a:r>
            <a:r>
              <a:rPr lang="en-US" altLang="zh-CN" sz="1400" b="1" dirty="0" smtClean="0">
                <a:solidFill>
                  <a:srgbClr val="29166F"/>
                </a:solidFill>
                <a:latin typeface="微软雅黑" pitchFamily="34" charset="-122"/>
                <a:ea typeface="微软雅黑" pitchFamily="34" charset="-122"/>
              </a:rPr>
              <a:t>2.1%</a:t>
            </a:r>
            <a:r>
              <a:rPr lang="zh-CN" altLang="en-US" sz="1400" b="1" dirty="0" smtClean="0">
                <a:solidFill>
                  <a:srgbClr val="29166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endParaRPr lang="en-US" altLang="zh-CN" sz="1400" b="1" dirty="0" smtClean="0">
              <a:solidFill>
                <a:srgbClr val="29166F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b="1" dirty="0" smtClean="0">
                <a:solidFill>
                  <a:srgbClr val="29166F"/>
                </a:solidFill>
                <a:latin typeface="微软雅黑" pitchFamily="34" charset="-122"/>
                <a:ea typeface="微软雅黑" pitchFamily="34" charset="-122"/>
              </a:rPr>
              <a:t>                    </a:t>
            </a:r>
            <a:r>
              <a:rPr lang="zh-CN" altLang="en-US" sz="1400" b="1" dirty="0" smtClean="0">
                <a:solidFill>
                  <a:srgbClr val="29166F"/>
                </a:solidFill>
                <a:latin typeface="微软雅黑" pitchFamily="34" charset="-122"/>
                <a:ea typeface="微软雅黑" pitchFamily="34" charset="-122"/>
              </a:rPr>
              <a:t>其中包含借款利息和一次性收取的服务费。</a:t>
            </a:r>
            <a:r>
              <a:rPr lang="zh-CN" altLang="en-US" sz="1400" b="1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1628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56929" y="260648"/>
            <a:ext cx="1107996" cy="458908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buClr>
                <a:srgbClr val="29166F"/>
              </a:buClr>
            </a:pPr>
            <a:r>
              <a:rPr lang="zh-CN" altLang="en-US" b="1" dirty="0" smtClean="0">
                <a:solidFill>
                  <a:srgbClr val="271567"/>
                </a:solidFill>
                <a:latin typeface="微软雅黑" pitchFamily="34" charset="-122"/>
                <a:ea typeface="微软雅黑" pitchFamily="34" charset="-122"/>
              </a:rPr>
              <a:t>产品介绍</a:t>
            </a:r>
            <a:endParaRPr lang="en-US" altLang="zh-CN" b="1" dirty="0" smtClean="0">
              <a:solidFill>
                <a:srgbClr val="AF7E3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28564" y="1196752"/>
            <a:ext cx="8715436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zh-CN" altLang="en-US" b="1" dirty="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 保单贷 </a:t>
            </a:r>
            <a:endParaRPr lang="en-US" altLang="zh-CN" b="1" dirty="0" smtClean="0">
              <a:solidFill>
                <a:srgbClr val="CC33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ü"/>
            </a:pPr>
            <a:endParaRPr lang="zh-CN" altLang="en-US" sz="1600" b="1" dirty="0" smtClean="0">
              <a:solidFill>
                <a:srgbClr val="CC33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b="1" dirty="0" smtClean="0">
                <a:solidFill>
                  <a:srgbClr val="29166F"/>
                </a:solidFill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zh-CN" altLang="en-US" sz="1400" b="1" dirty="0" smtClean="0">
                <a:solidFill>
                  <a:srgbClr val="29166F"/>
                </a:solidFill>
                <a:latin typeface="微软雅黑" pitchFamily="34" charset="-122"/>
                <a:ea typeface="微软雅黑" pitchFamily="34" charset="-122"/>
              </a:rPr>
              <a:t>适用范围 </a:t>
            </a:r>
          </a:p>
          <a:p>
            <a:r>
              <a:rPr lang="en-US" altLang="zh-CN" sz="1400" b="1" dirty="0" smtClean="0">
                <a:solidFill>
                  <a:srgbClr val="29166F"/>
                </a:solidFill>
                <a:latin typeface="微软雅黑" pitchFamily="34" charset="-122"/>
                <a:ea typeface="微软雅黑" pitchFamily="34" charset="-122"/>
              </a:rPr>
              <a:t>(1)</a:t>
            </a:r>
            <a:r>
              <a:rPr lang="zh-CN" altLang="en-US" sz="1400" b="1" dirty="0">
                <a:solidFill>
                  <a:srgbClr val="29166F"/>
                </a:solidFill>
                <a:latin typeface="微软雅黑" pitchFamily="34" charset="-122"/>
                <a:ea typeface="微软雅黑" pitchFamily="34" charset="-122"/>
              </a:rPr>
              <a:t>中国公民，男性年龄在</a:t>
            </a:r>
            <a:r>
              <a:rPr lang="en-US" altLang="zh-CN" sz="1400" b="1" dirty="0">
                <a:solidFill>
                  <a:srgbClr val="29166F"/>
                </a:solidFill>
                <a:latin typeface="微软雅黑" pitchFamily="34" charset="-122"/>
                <a:ea typeface="微软雅黑" pitchFamily="34" charset="-122"/>
              </a:rPr>
              <a:t>21—60</a:t>
            </a:r>
            <a:r>
              <a:rPr lang="zh-CN" altLang="en-US" sz="1400" b="1" dirty="0">
                <a:solidFill>
                  <a:srgbClr val="29166F"/>
                </a:solidFill>
                <a:latin typeface="微软雅黑" pitchFamily="34" charset="-122"/>
                <a:ea typeface="微软雅黑" pitchFamily="34" charset="-122"/>
              </a:rPr>
              <a:t>周岁之间，女性年龄在</a:t>
            </a:r>
            <a:r>
              <a:rPr lang="en-US" altLang="zh-CN" sz="1400" b="1" dirty="0">
                <a:solidFill>
                  <a:srgbClr val="29166F"/>
                </a:solidFill>
                <a:latin typeface="微软雅黑" pitchFamily="34" charset="-122"/>
                <a:ea typeface="微软雅黑" pitchFamily="34" charset="-122"/>
              </a:rPr>
              <a:t>21—55</a:t>
            </a:r>
            <a:r>
              <a:rPr lang="zh-CN" altLang="en-US" sz="1400" b="1" dirty="0">
                <a:solidFill>
                  <a:srgbClr val="29166F"/>
                </a:solidFill>
                <a:latin typeface="微软雅黑" pitchFamily="34" charset="-122"/>
                <a:ea typeface="微软雅黑" pitchFamily="34" charset="-122"/>
              </a:rPr>
              <a:t>周岁之间；</a:t>
            </a:r>
            <a:endParaRPr lang="zh-CN" altLang="en-US" sz="1400" b="1" dirty="0" smtClean="0">
              <a:solidFill>
                <a:srgbClr val="29166F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b="1" dirty="0" smtClean="0">
                <a:solidFill>
                  <a:srgbClr val="29166F"/>
                </a:solidFill>
                <a:latin typeface="微软雅黑" pitchFamily="34" charset="-122"/>
                <a:ea typeface="微软雅黑" pitchFamily="34" charset="-122"/>
              </a:rPr>
              <a:t>(2) </a:t>
            </a:r>
            <a:r>
              <a:rPr lang="zh-CN" altLang="en-US" sz="1400" b="1" dirty="0" smtClean="0">
                <a:solidFill>
                  <a:srgbClr val="29166F"/>
                </a:solidFill>
                <a:latin typeface="微软雅黑" pitchFamily="34" charset="-122"/>
                <a:ea typeface="微软雅黑" pitchFamily="34" charset="-122"/>
              </a:rPr>
              <a:t>在申请借款当地工作和居住，及现居所居住均不少于</a:t>
            </a:r>
            <a:r>
              <a:rPr lang="en-US" altLang="zh-CN" sz="1400" b="1" dirty="0" smtClean="0">
                <a:solidFill>
                  <a:srgbClr val="29166F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1400" b="1" dirty="0" smtClean="0">
                <a:solidFill>
                  <a:srgbClr val="29166F"/>
                </a:solidFill>
                <a:latin typeface="微软雅黑" pitchFamily="34" charset="-122"/>
                <a:ea typeface="微软雅黑" pitchFamily="34" charset="-122"/>
              </a:rPr>
              <a:t>个月； </a:t>
            </a:r>
          </a:p>
          <a:p>
            <a:r>
              <a:rPr lang="en-US" altLang="zh-CN" sz="1400" b="1" dirty="0" smtClean="0">
                <a:solidFill>
                  <a:srgbClr val="29166F"/>
                </a:solidFill>
                <a:latin typeface="微软雅黑" pitchFamily="34" charset="-122"/>
                <a:ea typeface="微软雅黑" pitchFamily="34" charset="-122"/>
              </a:rPr>
              <a:t>(3)</a:t>
            </a:r>
            <a:r>
              <a:rPr lang="zh-CN" altLang="en-US" sz="1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申请人</a:t>
            </a:r>
            <a:r>
              <a:rPr lang="zh-CN" altLang="en-US" sz="1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购买商业性质的寿险，且必须满足以下条件：</a:t>
            </a:r>
          </a:p>
          <a:p>
            <a:r>
              <a:rPr lang="en-US" altLang="zh-CN" sz="1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1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、投保人</a:t>
            </a:r>
            <a:r>
              <a:rPr lang="zh-CN" altLang="en-US" sz="1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必须为申请人本人，且近半年内未做变更；</a:t>
            </a:r>
          </a:p>
          <a:p>
            <a:r>
              <a:rPr lang="en-US" altLang="zh-CN" sz="1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1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、保单</a:t>
            </a:r>
            <a:r>
              <a:rPr lang="zh-CN" altLang="en-US" sz="1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状态为有效，且未交清；</a:t>
            </a:r>
          </a:p>
          <a:p>
            <a:r>
              <a:rPr lang="en-US" altLang="zh-CN" sz="1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1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、在</a:t>
            </a:r>
            <a:r>
              <a:rPr lang="zh-CN" altLang="en-US" sz="1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以下</a:t>
            </a:r>
            <a:r>
              <a:rPr lang="en-US" altLang="zh-CN" sz="1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1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家保险公司之一投保了人寿保险：中国人寿、平安人寿、人保人寿、新华人寿、太平洋人寿、泰康人寿；</a:t>
            </a:r>
          </a:p>
          <a:p>
            <a:r>
              <a:rPr lang="en-US" altLang="zh-CN" sz="1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r>
              <a:rPr lang="zh-CN" altLang="en-US" sz="1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、已</a:t>
            </a:r>
            <a:r>
              <a:rPr lang="zh-CN" altLang="en-US" sz="1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连续缴费满</a:t>
            </a:r>
            <a:r>
              <a:rPr lang="en-US" altLang="zh-CN" sz="1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年且近两年缴费记录正常；</a:t>
            </a:r>
          </a:p>
          <a:p>
            <a:r>
              <a:rPr lang="en-US" altLang="zh-CN" sz="1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E</a:t>
            </a:r>
            <a:r>
              <a:rPr lang="zh-CN" altLang="en-US" sz="1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、保单</a:t>
            </a:r>
            <a:r>
              <a:rPr lang="zh-CN" altLang="en-US" sz="1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缴费方式不为趸交。</a:t>
            </a:r>
            <a:r>
              <a:rPr lang="zh-CN" altLang="en-US" sz="1400" b="1" dirty="0">
                <a:solidFill>
                  <a:srgbClr val="29166F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endParaRPr lang="zh-CN" altLang="en-US" sz="1400" b="1" dirty="0" smtClean="0">
              <a:solidFill>
                <a:srgbClr val="29166F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b="1" dirty="0" smtClean="0">
                <a:solidFill>
                  <a:srgbClr val="29166F"/>
                </a:solidFill>
                <a:latin typeface="微软雅黑" pitchFamily="34" charset="-122"/>
                <a:ea typeface="微软雅黑" pitchFamily="34" charset="-122"/>
              </a:rPr>
              <a:t>2. </a:t>
            </a:r>
            <a:r>
              <a:rPr lang="zh-CN" altLang="en-US" sz="1400" b="1" dirty="0" smtClean="0">
                <a:solidFill>
                  <a:srgbClr val="29166F"/>
                </a:solidFill>
                <a:latin typeface="微软雅黑" pitchFamily="34" charset="-122"/>
                <a:ea typeface="微软雅黑" pitchFamily="34" charset="-122"/>
              </a:rPr>
              <a:t>借款额度 </a:t>
            </a:r>
          </a:p>
          <a:p>
            <a:pPr marL="342900" indent="-342900">
              <a:buAutoNum type="arabicParenBoth"/>
            </a:pPr>
            <a:r>
              <a:rPr lang="zh-CN" altLang="en-US" sz="1400" b="1" dirty="0" smtClean="0">
                <a:solidFill>
                  <a:srgbClr val="29166F"/>
                </a:solidFill>
                <a:latin typeface="微软雅黑" pitchFamily="34" charset="-122"/>
                <a:ea typeface="微软雅黑" pitchFamily="34" charset="-122"/>
              </a:rPr>
              <a:t>产品额度范围为人民币</a:t>
            </a:r>
            <a:r>
              <a:rPr lang="en-US" altLang="zh-CN" sz="1400" b="1" dirty="0" smtClean="0">
                <a:solidFill>
                  <a:srgbClr val="29166F"/>
                </a:solidFill>
                <a:latin typeface="微软雅黑" pitchFamily="34" charset="-122"/>
                <a:ea typeface="微软雅黑" pitchFamily="34" charset="-122"/>
              </a:rPr>
              <a:t>1-50</a:t>
            </a:r>
            <a:r>
              <a:rPr lang="zh-CN" altLang="en-US" sz="1400" b="1" dirty="0" smtClean="0">
                <a:solidFill>
                  <a:srgbClr val="29166F"/>
                </a:solidFill>
                <a:latin typeface="微软雅黑" pitchFamily="34" charset="-122"/>
                <a:ea typeface="微软雅黑" pitchFamily="34" charset="-122"/>
              </a:rPr>
              <a:t>万元（合同额度）； </a:t>
            </a:r>
            <a:endParaRPr lang="en-US" altLang="zh-CN" sz="1400" b="1" dirty="0" smtClean="0">
              <a:solidFill>
                <a:srgbClr val="29166F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arenBoth"/>
            </a:pPr>
            <a:r>
              <a:rPr lang="zh-CN" altLang="en-US" sz="1400" b="1" dirty="0" smtClean="0">
                <a:solidFill>
                  <a:srgbClr val="29166F"/>
                </a:solidFill>
                <a:latin typeface="微软雅黑" pitchFamily="34" charset="-122"/>
                <a:ea typeface="微软雅黑" pitchFamily="34" charset="-122"/>
              </a:rPr>
              <a:t>最高</a:t>
            </a:r>
            <a:r>
              <a:rPr lang="zh-CN" altLang="en-US" sz="1400" b="1" dirty="0">
                <a:solidFill>
                  <a:srgbClr val="29166F"/>
                </a:solidFill>
                <a:latin typeface="微软雅黑" pitchFamily="34" charset="-122"/>
                <a:ea typeface="微软雅黑" pitchFamily="34" charset="-122"/>
              </a:rPr>
              <a:t>借款金额为年缴保费的</a:t>
            </a:r>
            <a:r>
              <a:rPr lang="en-US" altLang="zh-CN" sz="1400" b="1" dirty="0">
                <a:solidFill>
                  <a:srgbClr val="29166F"/>
                </a:solidFill>
                <a:latin typeface="微软雅黑" pitchFamily="34" charset="-122"/>
                <a:ea typeface="微软雅黑" pitchFamily="34" charset="-122"/>
              </a:rPr>
              <a:t>30</a:t>
            </a:r>
            <a:r>
              <a:rPr lang="zh-CN" altLang="en-US" sz="1400" b="1" dirty="0">
                <a:solidFill>
                  <a:srgbClr val="29166F"/>
                </a:solidFill>
                <a:latin typeface="微软雅黑" pitchFamily="34" charset="-122"/>
                <a:ea typeface="微软雅黑" pitchFamily="34" charset="-122"/>
              </a:rPr>
              <a:t>倍，但不超过产品最高额度。</a:t>
            </a:r>
            <a:endParaRPr lang="zh-CN" altLang="en-US" sz="1400" b="1" dirty="0" smtClean="0">
              <a:solidFill>
                <a:srgbClr val="29166F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400" b="1" dirty="0" smtClean="0">
                <a:solidFill>
                  <a:srgbClr val="29166F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r>
              <a:rPr lang="en-US" altLang="zh-CN" sz="1400" b="1" dirty="0" smtClean="0">
                <a:solidFill>
                  <a:srgbClr val="29166F"/>
                </a:solidFill>
                <a:latin typeface="微软雅黑" pitchFamily="34" charset="-122"/>
                <a:ea typeface="微软雅黑" pitchFamily="34" charset="-122"/>
              </a:rPr>
              <a:t>3. </a:t>
            </a:r>
            <a:r>
              <a:rPr lang="zh-CN" altLang="en-US" sz="1400" b="1" dirty="0" smtClean="0">
                <a:solidFill>
                  <a:srgbClr val="29166F"/>
                </a:solidFill>
                <a:latin typeface="微软雅黑" pitchFamily="34" charset="-122"/>
                <a:ea typeface="微软雅黑" pitchFamily="34" charset="-122"/>
              </a:rPr>
              <a:t>借款期限： </a:t>
            </a:r>
            <a:r>
              <a:rPr lang="en-US" altLang="zh-CN" sz="1400" b="1" dirty="0" smtClean="0">
                <a:solidFill>
                  <a:srgbClr val="29166F"/>
                </a:solidFill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sz="1400" b="1" dirty="0" smtClean="0">
                <a:solidFill>
                  <a:srgbClr val="29166F"/>
                </a:solidFill>
                <a:latin typeface="微软雅黑" pitchFamily="34" charset="-122"/>
                <a:ea typeface="微软雅黑" pitchFamily="34" charset="-122"/>
              </a:rPr>
              <a:t>期、</a:t>
            </a:r>
            <a:r>
              <a:rPr lang="en-US" altLang="zh-CN" sz="1400" b="1" dirty="0" smtClean="0">
                <a:solidFill>
                  <a:srgbClr val="29166F"/>
                </a:solidFill>
                <a:latin typeface="微软雅黑" pitchFamily="34" charset="-122"/>
                <a:ea typeface="微软雅黑" pitchFamily="34" charset="-122"/>
              </a:rPr>
              <a:t>24</a:t>
            </a:r>
            <a:r>
              <a:rPr lang="zh-CN" altLang="en-US" sz="1400" b="1" dirty="0" smtClean="0">
                <a:solidFill>
                  <a:srgbClr val="29166F"/>
                </a:solidFill>
                <a:latin typeface="微软雅黑" pitchFamily="34" charset="-122"/>
                <a:ea typeface="微软雅黑" pitchFamily="34" charset="-122"/>
              </a:rPr>
              <a:t>期、</a:t>
            </a:r>
            <a:r>
              <a:rPr lang="en-US" altLang="zh-CN" sz="1400" b="1" dirty="0" smtClean="0">
                <a:solidFill>
                  <a:srgbClr val="29166F"/>
                </a:solidFill>
                <a:latin typeface="微软雅黑" pitchFamily="34" charset="-122"/>
                <a:ea typeface="微软雅黑" pitchFamily="34" charset="-122"/>
              </a:rPr>
              <a:t>36</a:t>
            </a:r>
            <a:r>
              <a:rPr lang="zh-CN" altLang="en-US" sz="1400" b="1" dirty="0" smtClean="0">
                <a:solidFill>
                  <a:srgbClr val="29166F"/>
                </a:solidFill>
                <a:latin typeface="微软雅黑" pitchFamily="34" charset="-122"/>
                <a:ea typeface="微软雅黑" pitchFamily="34" charset="-122"/>
              </a:rPr>
              <a:t>期。 </a:t>
            </a:r>
          </a:p>
          <a:p>
            <a:r>
              <a:rPr lang="en-US" altLang="zh-CN" sz="1400" b="1" dirty="0" smtClean="0">
                <a:solidFill>
                  <a:srgbClr val="29166F"/>
                </a:solidFill>
                <a:latin typeface="微软雅黑" pitchFamily="34" charset="-122"/>
                <a:ea typeface="微软雅黑" pitchFamily="34" charset="-122"/>
              </a:rPr>
              <a:t>4. </a:t>
            </a:r>
            <a:r>
              <a:rPr lang="zh-CN" altLang="en-US" sz="1400" b="1" dirty="0" smtClean="0">
                <a:solidFill>
                  <a:srgbClr val="29166F"/>
                </a:solidFill>
                <a:latin typeface="微软雅黑" pitchFamily="34" charset="-122"/>
                <a:ea typeface="微软雅黑" pitchFamily="34" charset="-122"/>
              </a:rPr>
              <a:t>收费标准：每月综合收费：</a:t>
            </a:r>
            <a:r>
              <a:rPr lang="en-US" altLang="zh-CN" sz="1400" b="1" dirty="0" smtClean="0">
                <a:solidFill>
                  <a:srgbClr val="29166F"/>
                </a:solidFill>
                <a:latin typeface="微软雅黑" pitchFamily="34" charset="-122"/>
                <a:ea typeface="微软雅黑" pitchFamily="34" charset="-122"/>
              </a:rPr>
              <a:t>2.3%</a:t>
            </a:r>
            <a:r>
              <a:rPr lang="zh-CN" altLang="en-US" sz="1400" b="1" dirty="0" smtClean="0">
                <a:solidFill>
                  <a:srgbClr val="29166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endParaRPr lang="en-US" altLang="zh-CN" sz="1400" b="1" dirty="0" smtClean="0">
              <a:solidFill>
                <a:srgbClr val="29166F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b="1" dirty="0" smtClean="0">
                <a:solidFill>
                  <a:srgbClr val="29166F"/>
                </a:solidFill>
                <a:latin typeface="微软雅黑" pitchFamily="34" charset="-122"/>
                <a:ea typeface="微软雅黑" pitchFamily="34" charset="-122"/>
              </a:rPr>
              <a:t>                    </a:t>
            </a:r>
            <a:r>
              <a:rPr lang="zh-CN" altLang="en-US" sz="1400" b="1" dirty="0" smtClean="0">
                <a:solidFill>
                  <a:srgbClr val="29166F"/>
                </a:solidFill>
                <a:latin typeface="微软雅黑" pitchFamily="34" charset="-122"/>
                <a:ea typeface="微软雅黑" pitchFamily="34" charset="-122"/>
              </a:rPr>
              <a:t>其中包含借款利息和一次性收取的服务费。</a:t>
            </a:r>
            <a:r>
              <a:rPr lang="zh-CN" altLang="en-US" sz="1400" b="1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45114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6277</TotalTime>
  <Words>2540</Words>
  <Application>Microsoft Office PowerPoint</Application>
  <PresentationFormat>全屏显示(4:3)</PresentationFormat>
  <Paragraphs>365</Paragraphs>
  <Slides>15</Slides>
  <Notes>2</Notes>
  <HiddenSlides>0</HiddenSlides>
  <MMClips>1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宋体</vt:lpstr>
      <vt:lpstr>微软雅黑</vt:lpstr>
      <vt:lpstr>Arial</vt:lpstr>
      <vt:lpstr>Calibri</vt:lpstr>
      <vt:lpstr>French Script MT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A3092</cp:lastModifiedBy>
  <cp:revision>602</cp:revision>
  <dcterms:modified xsi:type="dcterms:W3CDTF">2016-02-15T09:48:23Z</dcterms:modified>
</cp:coreProperties>
</file>