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何大官人" initials="H" lastIdx="1" clrIdx="0">
    <p:extLst>
      <p:ext uri="{19B8F6BF-5375-455C-9EA6-DF929625EA0E}">
        <p15:presenceInfo xmlns:p15="http://schemas.microsoft.com/office/powerpoint/2012/main" userId="何大官人"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234"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F524B7-CCBB-479B-84B3-5CCDC976D27B}" type="datetimeFigureOut">
              <a:rPr lang="zh-CN" altLang="en-US" smtClean="0"/>
              <a:t>2020/3/26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8D914-5E8D-493C-BED0-8FF748622DF6}" type="slidenum">
              <a:rPr lang="zh-CN" altLang="en-US" smtClean="0"/>
              <a:t>‹#›</a:t>
            </a:fld>
            <a:endParaRPr lang="zh-CN" altLang="en-US"/>
          </a:p>
        </p:txBody>
      </p:sp>
    </p:spTree>
    <p:extLst>
      <p:ext uri="{BB962C8B-B14F-4D97-AF65-F5344CB8AC3E}">
        <p14:creationId xmlns:p14="http://schemas.microsoft.com/office/powerpoint/2010/main" val="1068162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88D914-5E8D-493C-BED0-8FF748622DF6}" type="slidenum">
              <a:rPr lang="zh-CN" altLang="en-US" smtClean="0"/>
              <a:t>2</a:t>
            </a:fld>
            <a:endParaRPr lang="zh-CN" altLang="en-US"/>
          </a:p>
        </p:txBody>
      </p:sp>
    </p:spTree>
    <p:extLst>
      <p:ext uri="{BB962C8B-B14F-4D97-AF65-F5344CB8AC3E}">
        <p14:creationId xmlns:p14="http://schemas.microsoft.com/office/powerpoint/2010/main" val="819596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64A73B3C-A271-4722-969A-CE95B35E39CD}" type="datetimeFigureOut">
              <a:rPr lang="zh-CN" altLang="en-US" smtClean="0"/>
              <a:t>2020/3/26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BFE635-F969-4834-AE43-BF09D1825FD6}"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3363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4A73B3C-A271-4722-969A-CE95B35E39CD}" type="datetimeFigureOut">
              <a:rPr lang="zh-CN" altLang="en-US" smtClean="0"/>
              <a:t>2020/3/26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BFE635-F969-4834-AE43-BF09D1825FD6}" type="slidenum">
              <a:rPr lang="zh-CN" altLang="en-US" smtClean="0"/>
              <a:t>‹#›</a:t>
            </a:fld>
            <a:endParaRPr lang="zh-CN" altLang="en-US"/>
          </a:p>
        </p:txBody>
      </p:sp>
    </p:spTree>
    <p:extLst>
      <p:ext uri="{BB962C8B-B14F-4D97-AF65-F5344CB8AC3E}">
        <p14:creationId xmlns:p14="http://schemas.microsoft.com/office/powerpoint/2010/main" val="4191072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4A73B3C-A271-4722-969A-CE95B35E39CD}" type="datetimeFigureOut">
              <a:rPr lang="zh-CN" altLang="en-US" smtClean="0"/>
              <a:t>2020/3/26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BFE635-F969-4834-AE43-BF09D1825FD6}" type="slidenum">
              <a:rPr lang="zh-CN" altLang="en-US" smtClean="0"/>
              <a:t>‹#›</a:t>
            </a:fld>
            <a:endParaRPr lang="zh-CN" altLang="en-US"/>
          </a:p>
        </p:txBody>
      </p:sp>
    </p:spTree>
    <p:extLst>
      <p:ext uri="{BB962C8B-B14F-4D97-AF65-F5344CB8AC3E}">
        <p14:creationId xmlns:p14="http://schemas.microsoft.com/office/powerpoint/2010/main" val="702444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4A73B3C-A271-4722-969A-CE95B35E39CD}" type="datetimeFigureOut">
              <a:rPr lang="zh-CN" altLang="en-US" smtClean="0"/>
              <a:t>2020/3/26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BFE635-F969-4834-AE43-BF09D1825FD6}" type="slidenum">
              <a:rPr lang="zh-CN" altLang="en-US" smtClean="0"/>
              <a:t>‹#›</a:t>
            </a:fld>
            <a:endParaRPr lang="zh-CN" altLang="en-US"/>
          </a:p>
        </p:txBody>
      </p:sp>
    </p:spTree>
    <p:extLst>
      <p:ext uri="{BB962C8B-B14F-4D97-AF65-F5344CB8AC3E}">
        <p14:creationId xmlns:p14="http://schemas.microsoft.com/office/powerpoint/2010/main" val="1184493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4A73B3C-A271-4722-969A-CE95B35E39CD}" type="datetimeFigureOut">
              <a:rPr lang="zh-CN" altLang="en-US" smtClean="0"/>
              <a:t>2020/3/26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BFE635-F969-4834-AE43-BF09D1825FD6}"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2575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4A73B3C-A271-4722-969A-CE95B35E39CD}" type="datetimeFigureOut">
              <a:rPr lang="zh-CN" altLang="en-US" smtClean="0"/>
              <a:t>2020/3/26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EBFE635-F969-4834-AE43-BF09D1825FD6}" type="slidenum">
              <a:rPr lang="zh-CN" altLang="en-US" smtClean="0"/>
              <a:t>‹#›</a:t>
            </a:fld>
            <a:endParaRPr lang="zh-CN" altLang="en-US"/>
          </a:p>
        </p:txBody>
      </p:sp>
    </p:spTree>
    <p:extLst>
      <p:ext uri="{BB962C8B-B14F-4D97-AF65-F5344CB8AC3E}">
        <p14:creationId xmlns:p14="http://schemas.microsoft.com/office/powerpoint/2010/main" val="2837864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4A73B3C-A271-4722-969A-CE95B35E39CD}" type="datetimeFigureOut">
              <a:rPr lang="zh-CN" altLang="en-US" smtClean="0"/>
              <a:t>2020/3/26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EBFE635-F969-4834-AE43-BF09D1825FD6}" type="slidenum">
              <a:rPr lang="zh-CN" altLang="en-US" smtClean="0"/>
              <a:t>‹#›</a:t>
            </a:fld>
            <a:endParaRPr lang="zh-CN" altLang="en-US"/>
          </a:p>
        </p:txBody>
      </p:sp>
    </p:spTree>
    <p:extLst>
      <p:ext uri="{BB962C8B-B14F-4D97-AF65-F5344CB8AC3E}">
        <p14:creationId xmlns:p14="http://schemas.microsoft.com/office/powerpoint/2010/main" val="3659005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4A73B3C-A271-4722-969A-CE95B35E39CD}" type="datetimeFigureOut">
              <a:rPr lang="zh-CN" altLang="en-US" smtClean="0"/>
              <a:t>2020/3/26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EBFE635-F969-4834-AE43-BF09D1825FD6}" type="slidenum">
              <a:rPr lang="zh-CN" altLang="en-US" smtClean="0"/>
              <a:t>‹#›</a:t>
            </a:fld>
            <a:endParaRPr lang="zh-CN" altLang="en-US"/>
          </a:p>
        </p:txBody>
      </p:sp>
    </p:spTree>
    <p:extLst>
      <p:ext uri="{BB962C8B-B14F-4D97-AF65-F5344CB8AC3E}">
        <p14:creationId xmlns:p14="http://schemas.microsoft.com/office/powerpoint/2010/main" val="3170197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4A73B3C-A271-4722-969A-CE95B35E39CD}" type="datetimeFigureOut">
              <a:rPr lang="zh-CN" altLang="en-US" smtClean="0"/>
              <a:t>2020/3/26</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CEBFE635-F969-4834-AE43-BF09D1825FD6}" type="slidenum">
              <a:rPr lang="zh-CN" altLang="en-US" smtClean="0"/>
              <a:t>‹#›</a:t>
            </a:fld>
            <a:endParaRPr lang="zh-CN" altLang="en-US"/>
          </a:p>
        </p:txBody>
      </p:sp>
    </p:spTree>
    <p:extLst>
      <p:ext uri="{BB962C8B-B14F-4D97-AF65-F5344CB8AC3E}">
        <p14:creationId xmlns:p14="http://schemas.microsoft.com/office/powerpoint/2010/main" val="189751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4A73B3C-A271-4722-969A-CE95B35E39CD}" type="datetimeFigureOut">
              <a:rPr lang="zh-CN" altLang="en-US" smtClean="0"/>
              <a:t>2020/3/26</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EBFE635-F969-4834-AE43-BF09D1825FD6}" type="slidenum">
              <a:rPr lang="zh-CN" altLang="en-US" smtClean="0"/>
              <a:t>‹#›</a:t>
            </a:fld>
            <a:endParaRPr lang="zh-CN" altLang="en-US"/>
          </a:p>
        </p:txBody>
      </p:sp>
    </p:spTree>
    <p:extLst>
      <p:ext uri="{BB962C8B-B14F-4D97-AF65-F5344CB8AC3E}">
        <p14:creationId xmlns:p14="http://schemas.microsoft.com/office/powerpoint/2010/main" val="3140406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4A73B3C-A271-4722-969A-CE95B35E39CD}" type="datetimeFigureOut">
              <a:rPr lang="zh-CN" altLang="en-US" smtClean="0"/>
              <a:t>2020/3/26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EBFE635-F969-4834-AE43-BF09D1825FD6}" type="slidenum">
              <a:rPr lang="zh-CN" altLang="en-US" smtClean="0"/>
              <a:t>‹#›</a:t>
            </a:fld>
            <a:endParaRPr lang="zh-CN" altLang="en-US"/>
          </a:p>
        </p:txBody>
      </p:sp>
    </p:spTree>
    <p:extLst>
      <p:ext uri="{BB962C8B-B14F-4D97-AF65-F5344CB8AC3E}">
        <p14:creationId xmlns:p14="http://schemas.microsoft.com/office/powerpoint/2010/main" val="2680085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4A73B3C-A271-4722-969A-CE95B35E39CD}" type="datetimeFigureOut">
              <a:rPr lang="zh-CN" altLang="en-US" smtClean="0"/>
              <a:t>2020/3/26</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EBFE635-F969-4834-AE43-BF09D1825FD6}"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502411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aike.baidu.com/item/%E9%A2%84%E7%BC%96%E8%AF%91/3191547" TargetMode="External"/><Relationship Id="rId7" Type="http://schemas.openxmlformats.org/officeDocument/2006/relationships/hyperlink" Target="https://baike.baidu.com/item/%E8%80%A6%E5%90%88%E5%BA%A6/2603938" TargetMode="External"/><Relationship Id="rId2" Type="http://schemas.openxmlformats.org/officeDocument/2006/relationships/hyperlink" Target="https://baike.baidu.com/item/%E9%9D%A2%E5%90%91%E5%88%87%E9%9D%A2%E7%BC%96%E7%A8%8B/6016335" TargetMode="External"/><Relationship Id="rId1" Type="http://schemas.openxmlformats.org/officeDocument/2006/relationships/slideLayout" Target="../slideLayouts/slideLayout2.xml"/><Relationship Id="rId6" Type="http://schemas.openxmlformats.org/officeDocument/2006/relationships/hyperlink" Target="https://baike.baidu.com/item/%E5%87%BD%E6%95%B0%E5%BC%8F%E7%BC%96%E7%A8%8B/4035031" TargetMode="External"/><Relationship Id="rId5" Type="http://schemas.openxmlformats.org/officeDocument/2006/relationships/hyperlink" Target="https://baike.baidu.com/item/Spring" TargetMode="External"/><Relationship Id="rId4" Type="http://schemas.openxmlformats.org/officeDocument/2006/relationships/hyperlink" Target="https://baike.baidu.com/item/OOP"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a:t>
            </a:r>
            <a:r>
              <a:rPr lang="en-US" altLang="zh-CN" dirty="0" smtClean="0"/>
              <a:t>AOP</a:t>
            </a:r>
            <a:r>
              <a:rPr lang="zh-CN" altLang="en-US" dirty="0" smtClean="0"/>
              <a:t>是什么？（</a:t>
            </a:r>
            <a:r>
              <a:rPr lang="en-US" altLang="zh-CN" dirty="0" smtClean="0"/>
              <a:t>what?</a:t>
            </a:r>
            <a:r>
              <a:rPr lang="zh-CN" altLang="en-US" dirty="0" smtClean="0"/>
              <a:t>）</a:t>
            </a:r>
            <a:endParaRPr lang="zh-CN" altLang="en-US" dirty="0"/>
          </a:p>
        </p:txBody>
      </p:sp>
      <p:sp>
        <p:nvSpPr>
          <p:cNvPr id="3" name="内容占位符 2"/>
          <p:cNvSpPr>
            <a:spLocks noGrp="1"/>
          </p:cNvSpPr>
          <p:nvPr>
            <p:ph idx="1"/>
          </p:nvPr>
        </p:nvSpPr>
        <p:spPr/>
        <p:txBody>
          <a:bodyPr>
            <a:normAutofit fontScale="70000" lnSpcReduction="20000"/>
          </a:bodyPr>
          <a:lstStyle/>
          <a:p>
            <a:pPr>
              <a:lnSpc>
                <a:spcPct val="120000"/>
              </a:lnSpc>
            </a:pPr>
            <a:r>
              <a:rPr lang="zh-CN" altLang="en-US" dirty="0" smtClean="0"/>
              <a:t>百度百科</a:t>
            </a:r>
            <a:endParaRPr lang="en-US" altLang="zh-CN" dirty="0" smtClean="0"/>
          </a:p>
          <a:p>
            <a:pPr marL="342900" lvl="1" indent="-342900">
              <a:lnSpc>
                <a:spcPct val="150000"/>
              </a:lnSpc>
              <a:spcBef>
                <a:spcPts val="1000"/>
              </a:spcBef>
              <a:buFont typeface="Wingdings" panose="05000000000000000000" pitchFamily="2" charset="2"/>
              <a:buChar char="Ø"/>
            </a:pPr>
            <a:r>
              <a:rPr lang="en-US" altLang="zh-CN" dirty="0" smtClean="0"/>
              <a:t>AOP</a:t>
            </a:r>
            <a:r>
              <a:rPr lang="zh-CN" altLang="en-US" dirty="0"/>
              <a:t>为</a:t>
            </a:r>
            <a:r>
              <a:rPr lang="en-US" altLang="zh-CN" dirty="0"/>
              <a:t>Aspect Oriented Programming</a:t>
            </a:r>
            <a:r>
              <a:rPr lang="zh-CN" altLang="en-US" dirty="0"/>
              <a:t>的缩写，意为：</a:t>
            </a:r>
            <a:r>
              <a:rPr lang="zh-CN" altLang="en-US" dirty="0">
                <a:hlinkClick r:id="rId2"/>
              </a:rPr>
              <a:t>面向切面编程</a:t>
            </a:r>
            <a:r>
              <a:rPr lang="zh-CN" altLang="en-US" dirty="0"/>
              <a:t>，通过</a:t>
            </a:r>
            <a:r>
              <a:rPr lang="zh-CN" altLang="en-US" dirty="0">
                <a:hlinkClick r:id="rId3"/>
              </a:rPr>
              <a:t>预编译</a:t>
            </a:r>
            <a:r>
              <a:rPr lang="zh-CN" altLang="en-US" dirty="0"/>
              <a:t>方式和运行期间</a:t>
            </a:r>
            <a:r>
              <a:rPr lang="zh-CN" altLang="en-US" u="sng" dirty="0">
                <a:solidFill>
                  <a:srgbClr val="00B0F0"/>
                </a:solidFill>
              </a:rPr>
              <a:t>动态代理</a:t>
            </a:r>
            <a:r>
              <a:rPr lang="zh-CN" altLang="en-US" dirty="0"/>
              <a:t>实现程序功能的统一维护的一种技术。</a:t>
            </a:r>
            <a:r>
              <a:rPr lang="en-US" altLang="zh-CN" dirty="0"/>
              <a:t>AOP</a:t>
            </a:r>
            <a:r>
              <a:rPr lang="zh-CN" altLang="en-US" dirty="0"/>
              <a:t>是</a:t>
            </a:r>
            <a:r>
              <a:rPr lang="en-US" altLang="zh-CN" dirty="0">
                <a:hlinkClick r:id="rId4"/>
              </a:rPr>
              <a:t>OOP</a:t>
            </a:r>
            <a:r>
              <a:rPr lang="zh-CN" altLang="en-US" dirty="0"/>
              <a:t>的延续，是软件开发中的一个热点，也是</a:t>
            </a:r>
            <a:r>
              <a:rPr lang="en-US" altLang="zh-CN" dirty="0">
                <a:hlinkClick r:id="rId5"/>
              </a:rPr>
              <a:t>Spring</a:t>
            </a:r>
            <a:r>
              <a:rPr lang="zh-CN" altLang="en-US" dirty="0"/>
              <a:t>框架中的一个重要内容，是</a:t>
            </a:r>
            <a:r>
              <a:rPr lang="zh-CN" altLang="en-US" dirty="0">
                <a:hlinkClick r:id="rId6"/>
              </a:rPr>
              <a:t>函数式编程</a:t>
            </a:r>
            <a:r>
              <a:rPr lang="zh-CN" altLang="en-US" dirty="0"/>
              <a:t>的一种衍生范型。利用</a:t>
            </a:r>
            <a:r>
              <a:rPr lang="en-US" altLang="zh-CN" dirty="0"/>
              <a:t>AOP</a:t>
            </a:r>
            <a:r>
              <a:rPr lang="zh-CN" altLang="en-US" dirty="0"/>
              <a:t>可以对业务逻辑的各个部分进行隔离，从而使得业务逻辑各部分之间的</a:t>
            </a:r>
            <a:r>
              <a:rPr lang="zh-CN" altLang="en-US" dirty="0">
                <a:hlinkClick r:id="rId7"/>
              </a:rPr>
              <a:t>耦合度</a:t>
            </a:r>
            <a:r>
              <a:rPr lang="zh-CN" altLang="en-US" dirty="0"/>
              <a:t>降低，提高程序的可重用性，同时提高了开发的效率</a:t>
            </a:r>
            <a:r>
              <a:rPr lang="zh-CN" altLang="en-US" dirty="0" smtClean="0"/>
              <a:t>。</a:t>
            </a:r>
            <a:endParaRPr lang="en-US" altLang="zh-CN" dirty="0" smtClean="0"/>
          </a:p>
          <a:p>
            <a:pPr marL="91440" lvl="1" indent="-91440">
              <a:lnSpc>
                <a:spcPct val="120000"/>
              </a:lnSpc>
              <a:spcBef>
                <a:spcPts val="1200"/>
              </a:spcBef>
              <a:spcAft>
                <a:spcPts val="200"/>
              </a:spcAft>
              <a:buSzPct val="100000"/>
              <a:buFont typeface="Calibri" panose="020F0502020204030204" pitchFamily="34" charset="0"/>
              <a:buChar char=" "/>
            </a:pPr>
            <a:r>
              <a:rPr lang="zh-CN" altLang="en-US" sz="2000" dirty="0"/>
              <a:t> 我的</a:t>
            </a:r>
            <a:r>
              <a:rPr lang="zh-CN" altLang="en-US" sz="2000" dirty="0" smtClean="0"/>
              <a:t>理解</a:t>
            </a:r>
            <a:endParaRPr lang="en-US" altLang="zh-CN" sz="2000" dirty="0"/>
          </a:p>
          <a:p>
            <a:pPr marL="331470" lvl="1" indent="-285750">
              <a:lnSpc>
                <a:spcPct val="170000"/>
              </a:lnSpc>
              <a:spcBef>
                <a:spcPts val="1000"/>
              </a:spcBef>
              <a:buFont typeface="Wingdings" panose="05000000000000000000" pitchFamily="2" charset="2"/>
              <a:buChar char="Ø"/>
            </a:pPr>
            <a:r>
              <a:rPr lang="zh-CN" altLang="en-US" sz="1900" dirty="0"/>
              <a:t>在</a:t>
            </a:r>
            <a:r>
              <a:rPr lang="en-US" altLang="zh-CN" sz="1900" dirty="0" err="1"/>
              <a:t>JavaWeb</a:t>
            </a:r>
            <a:r>
              <a:rPr lang="zh-CN" altLang="en-US" sz="1900" dirty="0"/>
              <a:t>项目</a:t>
            </a:r>
            <a:r>
              <a:rPr lang="zh-CN" altLang="en-US" sz="1900" dirty="0"/>
              <a:t>开发中，通常都遵守三层原则，包括控制层（</a:t>
            </a:r>
            <a:r>
              <a:rPr lang="en-US" altLang="zh-CN" sz="1900" dirty="0"/>
              <a:t>Controller</a:t>
            </a:r>
            <a:r>
              <a:rPr lang="zh-CN" altLang="en-US" sz="1900" dirty="0"/>
              <a:t>）</a:t>
            </a:r>
            <a:r>
              <a:rPr lang="en-US" altLang="zh-CN" sz="1900" dirty="0"/>
              <a:t>-&gt;</a:t>
            </a:r>
            <a:r>
              <a:rPr lang="zh-CN" altLang="en-US" sz="1900" dirty="0"/>
              <a:t>业务层（</a:t>
            </a:r>
            <a:r>
              <a:rPr lang="en-US" altLang="zh-CN" sz="1900" dirty="0"/>
              <a:t>Service</a:t>
            </a:r>
            <a:r>
              <a:rPr lang="zh-CN" altLang="en-US" sz="1900" dirty="0"/>
              <a:t>）</a:t>
            </a:r>
            <a:r>
              <a:rPr lang="en-US" altLang="zh-CN" sz="1900" dirty="0"/>
              <a:t>-&gt;</a:t>
            </a:r>
            <a:r>
              <a:rPr lang="zh-CN" altLang="en-US" sz="1900" dirty="0"/>
              <a:t>数据层</a:t>
            </a:r>
            <a:r>
              <a:rPr lang="zh-CN" altLang="en-US" sz="1900" dirty="0"/>
              <a:t>（</a:t>
            </a:r>
            <a:r>
              <a:rPr lang="en-US" altLang="zh-CN" sz="1900" dirty="0"/>
              <a:t>D</a:t>
            </a:r>
            <a:r>
              <a:rPr lang="en-US" altLang="zh-CN" sz="1900" dirty="0"/>
              <a:t>ao</a:t>
            </a:r>
            <a:r>
              <a:rPr lang="zh-CN" altLang="en-US" sz="1900" dirty="0"/>
              <a:t>）</a:t>
            </a:r>
            <a:r>
              <a:rPr lang="en-US" altLang="zh-CN" sz="1900" dirty="0"/>
              <a:t>,</a:t>
            </a:r>
            <a:r>
              <a:rPr lang="zh-CN" altLang="en-US" sz="1900" dirty="0"/>
              <a:t>那么从这个结构下来的为纵向，</a:t>
            </a:r>
            <a:r>
              <a:rPr lang="zh-CN" altLang="en-US" sz="1900" dirty="0"/>
              <a:t>它的</a:t>
            </a:r>
            <a:r>
              <a:rPr lang="zh-CN" altLang="en-US" u="sng" dirty="0" smtClean="0">
                <a:solidFill>
                  <a:srgbClr val="00B0F0"/>
                </a:solidFill>
              </a:rPr>
              <a:t>层与层之间</a:t>
            </a:r>
            <a:r>
              <a:rPr lang="zh-CN" altLang="en-US" dirty="0" smtClean="0"/>
              <a:t>、每一层中的</a:t>
            </a:r>
            <a:r>
              <a:rPr lang="zh-CN" altLang="en-US" u="sng" dirty="0" smtClean="0">
                <a:solidFill>
                  <a:srgbClr val="00B0F0"/>
                </a:solidFill>
              </a:rPr>
              <a:t>方法与方法之间</a:t>
            </a:r>
            <a:r>
              <a:rPr lang="zh-CN" altLang="en-US" sz="1900" dirty="0"/>
              <a:t>就是我们</a:t>
            </a:r>
            <a:r>
              <a:rPr lang="zh-CN" altLang="en-US" sz="1900" dirty="0"/>
              <a:t>所说的</a:t>
            </a:r>
            <a:r>
              <a:rPr lang="zh-CN" altLang="en-US" sz="1900" dirty="0"/>
              <a:t>横向。而我们</a:t>
            </a:r>
            <a:r>
              <a:rPr lang="zh-CN" altLang="en-US" sz="1900" dirty="0"/>
              <a:t>的</a:t>
            </a:r>
            <a:r>
              <a:rPr lang="en-US" altLang="zh-CN" sz="1900" dirty="0"/>
              <a:t>AOP</a:t>
            </a:r>
            <a:r>
              <a:rPr lang="zh-CN" altLang="en-US" sz="1900" dirty="0"/>
              <a:t>就是可以作用</a:t>
            </a:r>
            <a:r>
              <a:rPr lang="zh-CN" altLang="en-US" sz="1900" dirty="0"/>
              <a:t>于某</a:t>
            </a:r>
            <a:r>
              <a:rPr lang="zh-CN" altLang="en-US" sz="1900" dirty="0"/>
              <a:t>一个横向模块当中的所有</a:t>
            </a:r>
            <a:r>
              <a:rPr lang="zh-CN" altLang="en-US" sz="1900" dirty="0"/>
              <a:t>方法</a:t>
            </a:r>
            <a:r>
              <a:rPr lang="zh-CN" altLang="en-US" sz="1900" dirty="0"/>
              <a:t>。</a:t>
            </a:r>
            <a:endParaRPr lang="en-US" altLang="zh-CN" sz="1900" dirty="0"/>
          </a:p>
          <a:p>
            <a:pPr marL="342900" lvl="1" indent="-342900">
              <a:spcBef>
                <a:spcPts val="1000"/>
              </a:spcBef>
              <a:buFont typeface="Wingdings" panose="05000000000000000000" pitchFamily="2" charset="2"/>
              <a:buChar char="Ø"/>
            </a:pPr>
            <a:endParaRPr lang="en-US" altLang="zh-CN" dirty="0" smtClean="0"/>
          </a:p>
          <a:p>
            <a:endParaRPr lang="en-US" altLang="zh-CN" dirty="0" smtClean="0"/>
          </a:p>
          <a:p>
            <a:endParaRPr lang="en-US" altLang="zh-CN" dirty="0" smtClean="0"/>
          </a:p>
          <a:p>
            <a:pPr marL="457200" lvl="1" indent="0">
              <a:buNone/>
            </a:pPr>
            <a:r>
              <a:rPr lang="en-US" altLang="zh-CN" dirty="0" smtClean="0"/>
              <a:t>         </a:t>
            </a:r>
            <a:endParaRPr lang="en-US" altLang="zh-CN" dirty="0"/>
          </a:p>
        </p:txBody>
      </p:sp>
    </p:spTree>
    <p:extLst>
      <p:ext uri="{BB962C8B-B14F-4D97-AF65-F5344CB8AC3E}">
        <p14:creationId xmlns:p14="http://schemas.microsoft.com/office/powerpoint/2010/main" val="13129489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a:t>
            </a:r>
            <a:r>
              <a:rPr lang="en-US" altLang="zh-CN" dirty="0" smtClean="0"/>
              <a:t>AOP</a:t>
            </a:r>
            <a:r>
              <a:rPr lang="zh-CN" altLang="en-US" dirty="0" smtClean="0"/>
              <a:t>怎么用？（</a:t>
            </a:r>
            <a:r>
              <a:rPr lang="en-US" altLang="zh-CN" dirty="0" smtClean="0"/>
              <a:t>How?</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看代码</a:t>
            </a:r>
            <a:endParaRPr lang="zh-CN" altLang="en-US" dirty="0"/>
          </a:p>
        </p:txBody>
      </p:sp>
    </p:spTree>
    <p:extLst>
      <p:ext uri="{BB962C8B-B14F-4D97-AF65-F5344CB8AC3E}">
        <p14:creationId xmlns:p14="http://schemas.microsoft.com/office/powerpoint/2010/main" val="10581370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五、思考</a:t>
            </a:r>
            <a:endParaRPr lang="zh-CN" altLang="en-US" dirty="0"/>
          </a:p>
        </p:txBody>
      </p:sp>
      <p:sp>
        <p:nvSpPr>
          <p:cNvPr id="3" name="内容占位符 2"/>
          <p:cNvSpPr>
            <a:spLocks noGrp="1"/>
          </p:cNvSpPr>
          <p:nvPr>
            <p:ph idx="1"/>
          </p:nvPr>
        </p:nvSpPr>
        <p:spPr/>
        <p:txBody>
          <a:bodyPr/>
          <a:lstStyle/>
          <a:p>
            <a:r>
              <a:rPr lang="zh-CN" altLang="en-US" dirty="0" smtClean="0"/>
              <a:t>使用</a:t>
            </a:r>
            <a:r>
              <a:rPr lang="en-US" altLang="zh-CN" dirty="0" err="1"/>
              <a:t>a</a:t>
            </a:r>
            <a:r>
              <a:rPr lang="en-US" altLang="zh-CN" dirty="0" err="1" smtClean="0"/>
              <a:t>op</a:t>
            </a:r>
            <a:r>
              <a:rPr lang="zh-CN" altLang="en-US" dirty="0" smtClean="0"/>
              <a:t>对程序的性能是否会有影响？</a:t>
            </a:r>
            <a:endParaRPr lang="en-US" altLang="zh-CN" dirty="0" smtClean="0"/>
          </a:p>
        </p:txBody>
      </p:sp>
    </p:spTree>
    <p:extLst>
      <p:ext uri="{BB962C8B-B14F-4D97-AF65-F5344CB8AC3E}">
        <p14:creationId xmlns:p14="http://schemas.microsoft.com/office/powerpoint/2010/main" val="12899352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AOP</a:t>
            </a:r>
            <a:r>
              <a:rPr lang="zh-CN" altLang="en-US" sz="3600" dirty="0" smtClean="0"/>
              <a:t>的基本原理</a:t>
            </a:r>
            <a:endParaRPr lang="zh-CN" altLang="en-US" sz="3600" dirty="0"/>
          </a:p>
        </p:txBody>
      </p:sp>
      <p:sp>
        <p:nvSpPr>
          <p:cNvPr id="3" name="内容占位符 2"/>
          <p:cNvSpPr>
            <a:spLocks noGrp="1"/>
          </p:cNvSpPr>
          <p:nvPr>
            <p:ph idx="1"/>
          </p:nvPr>
        </p:nvSpPr>
        <p:spPr>
          <a:xfrm>
            <a:off x="1097280" y="1737360"/>
            <a:ext cx="10058400" cy="4472940"/>
          </a:xfrm>
        </p:spPr>
        <p:txBody>
          <a:bodyPr>
            <a:normAutofit fontScale="92500"/>
          </a:bodyPr>
          <a:lstStyle/>
          <a:p>
            <a:pPr>
              <a:lnSpc>
                <a:spcPct val="150000"/>
              </a:lnSpc>
              <a:buFont typeface="Wingdings" panose="05000000000000000000" pitchFamily="2" charset="2"/>
              <a:buChar char="Ø"/>
            </a:pPr>
            <a:r>
              <a:rPr lang="en-US" altLang="zh-CN" dirty="0" smtClean="0"/>
              <a:t> 1</a:t>
            </a:r>
            <a:r>
              <a:rPr lang="zh-CN" altLang="en-US" dirty="0" smtClean="0"/>
              <a:t>、代理模式</a:t>
            </a:r>
            <a:endParaRPr lang="en-US" altLang="zh-CN" dirty="0" smtClean="0"/>
          </a:p>
          <a:p>
            <a:pPr lvl="1">
              <a:lnSpc>
                <a:spcPct val="150000"/>
              </a:lnSpc>
            </a:pPr>
            <a:r>
              <a:rPr lang="zh-CN" altLang="en-US" sz="1300" dirty="0"/>
              <a:t>代理</a:t>
            </a:r>
            <a:r>
              <a:rPr lang="en-US" altLang="zh-CN" sz="1300" dirty="0"/>
              <a:t>(Proxy)</a:t>
            </a:r>
            <a:r>
              <a:rPr lang="zh-CN" altLang="en-US" sz="1300" dirty="0"/>
              <a:t>是一种设计</a:t>
            </a:r>
            <a:r>
              <a:rPr lang="zh-CN" altLang="en-US" sz="1300" dirty="0" smtClean="0"/>
              <a:t>模式</a:t>
            </a:r>
            <a:r>
              <a:rPr lang="zh-CN" altLang="en-US" sz="1300" dirty="0"/>
              <a:t>，</a:t>
            </a:r>
            <a:r>
              <a:rPr lang="zh-CN" altLang="en-US" sz="1300" dirty="0" smtClean="0"/>
              <a:t>提供</a:t>
            </a:r>
            <a:r>
              <a:rPr lang="zh-CN" altLang="en-US" sz="1300" dirty="0"/>
              <a:t>了间接对目标对象进行访问的</a:t>
            </a:r>
            <a:r>
              <a:rPr lang="zh-CN" altLang="en-US" sz="1300" dirty="0" smtClean="0"/>
              <a:t>方式</a:t>
            </a:r>
            <a:r>
              <a:rPr lang="zh-CN" altLang="en-US" sz="1300" dirty="0"/>
              <a:t>；</a:t>
            </a:r>
            <a:r>
              <a:rPr lang="zh-CN" altLang="en-US" sz="1300" dirty="0" smtClean="0"/>
              <a:t>即</a:t>
            </a:r>
            <a:r>
              <a:rPr lang="zh-CN" altLang="en-US" sz="1300" dirty="0"/>
              <a:t>通过代理对象访问目标</a:t>
            </a:r>
            <a:r>
              <a:rPr lang="zh-CN" altLang="en-US" sz="1300" dirty="0" smtClean="0"/>
              <a:t>对象</a:t>
            </a:r>
            <a:r>
              <a:rPr lang="zh-CN" altLang="en-US" sz="1300" dirty="0"/>
              <a:t>。</a:t>
            </a:r>
            <a:r>
              <a:rPr lang="zh-CN" altLang="en-US" sz="1300" dirty="0" smtClean="0"/>
              <a:t>这样</a:t>
            </a:r>
            <a:r>
              <a:rPr lang="zh-CN" altLang="en-US" sz="1300" dirty="0"/>
              <a:t>做的好处</a:t>
            </a:r>
            <a:r>
              <a:rPr lang="zh-CN" altLang="en-US" sz="1300" dirty="0" smtClean="0"/>
              <a:t>是</a:t>
            </a:r>
            <a:r>
              <a:rPr lang="zh-CN" altLang="en-US" sz="1300" dirty="0"/>
              <a:t>：</a:t>
            </a:r>
            <a:r>
              <a:rPr lang="zh-CN" altLang="en-US" sz="1300" dirty="0" smtClean="0"/>
              <a:t>可以</a:t>
            </a:r>
            <a:r>
              <a:rPr lang="zh-CN" altLang="en-US" sz="1300" dirty="0"/>
              <a:t>在目标对象实现的功能</a:t>
            </a:r>
            <a:r>
              <a:rPr lang="zh-CN" altLang="en-US" sz="1300" dirty="0" smtClean="0"/>
              <a:t>上</a:t>
            </a:r>
            <a:r>
              <a:rPr lang="zh-CN" altLang="en-US" sz="1300" dirty="0"/>
              <a:t>，</a:t>
            </a:r>
            <a:r>
              <a:rPr lang="zh-CN" altLang="en-US" sz="1300" dirty="0" smtClean="0"/>
              <a:t>增加</a:t>
            </a:r>
            <a:r>
              <a:rPr lang="zh-CN" altLang="en-US" sz="1300" dirty="0"/>
              <a:t>额外的功能</a:t>
            </a:r>
            <a:r>
              <a:rPr lang="zh-CN" altLang="en-US" sz="1300" dirty="0" smtClean="0"/>
              <a:t>补充</a:t>
            </a:r>
            <a:r>
              <a:rPr lang="zh-CN" altLang="en-US" sz="1300" dirty="0"/>
              <a:t>，</a:t>
            </a:r>
            <a:r>
              <a:rPr lang="zh-CN" altLang="en-US" sz="1300" dirty="0" smtClean="0"/>
              <a:t>即</a:t>
            </a:r>
            <a:r>
              <a:rPr lang="zh-CN" altLang="en-US" sz="1300" dirty="0"/>
              <a:t>扩展目标对象的</a:t>
            </a:r>
            <a:r>
              <a:rPr lang="zh-CN" altLang="en-US" sz="1300" dirty="0" smtClean="0"/>
              <a:t>功能</a:t>
            </a:r>
            <a:r>
              <a:rPr lang="zh-CN" altLang="en-US" sz="1300" dirty="0"/>
              <a:t>。</a:t>
            </a:r>
            <a:r>
              <a:rPr lang="zh-CN" altLang="en-US" sz="1300" dirty="0" smtClean="0"/>
              <a:t>这</a:t>
            </a:r>
            <a:r>
              <a:rPr lang="zh-CN" altLang="en-US" sz="1300" dirty="0"/>
              <a:t>就符合了设计模式的开闭原则，即在对既有代码不改动的情况下进行功能的扩展。</a:t>
            </a:r>
          </a:p>
          <a:p>
            <a:pPr lvl="1">
              <a:lnSpc>
                <a:spcPct val="150000"/>
              </a:lnSpc>
            </a:pPr>
            <a:r>
              <a:rPr lang="zh-CN" altLang="en-US" sz="1300" dirty="0"/>
              <a:t>举个例子来说明代理的</a:t>
            </a:r>
            <a:r>
              <a:rPr lang="zh-CN" altLang="en-US" sz="1300" dirty="0" smtClean="0"/>
              <a:t>作用</a:t>
            </a:r>
            <a:r>
              <a:rPr lang="zh-CN" altLang="en-US" sz="1300" dirty="0"/>
              <a:t>：</a:t>
            </a:r>
            <a:r>
              <a:rPr lang="zh-CN" altLang="en-US" sz="1300" dirty="0" smtClean="0"/>
              <a:t>明星</a:t>
            </a:r>
            <a:r>
              <a:rPr lang="zh-CN" altLang="en-US" sz="1300" dirty="0"/>
              <a:t>与经纪人之间就是被代理和代理的</a:t>
            </a:r>
            <a:r>
              <a:rPr lang="zh-CN" altLang="en-US" sz="1300" dirty="0" smtClean="0"/>
              <a:t>关系</a:t>
            </a:r>
            <a:r>
              <a:rPr lang="zh-CN" altLang="en-US" sz="1300" dirty="0"/>
              <a:t>，</a:t>
            </a:r>
            <a:r>
              <a:rPr lang="zh-CN" altLang="en-US" sz="1300" dirty="0" smtClean="0"/>
              <a:t>明星</a:t>
            </a:r>
            <a:r>
              <a:rPr lang="zh-CN" altLang="en-US" sz="1300" dirty="0"/>
              <a:t>出演活动的时候，明星就是一个目标</a:t>
            </a:r>
            <a:r>
              <a:rPr lang="zh-CN" altLang="en-US" sz="1300" dirty="0" smtClean="0"/>
              <a:t>对象</a:t>
            </a:r>
            <a:r>
              <a:rPr lang="zh-CN" altLang="en-US" sz="1300" dirty="0"/>
              <a:t>，</a:t>
            </a:r>
            <a:r>
              <a:rPr lang="zh-CN" altLang="en-US" sz="1300" dirty="0" smtClean="0"/>
              <a:t>他</a:t>
            </a:r>
            <a:r>
              <a:rPr lang="zh-CN" altLang="en-US" sz="1300" dirty="0"/>
              <a:t>只要负责活动中的</a:t>
            </a:r>
            <a:r>
              <a:rPr lang="zh-CN" altLang="en-US" sz="1300" dirty="0" smtClean="0"/>
              <a:t>节目</a:t>
            </a:r>
            <a:r>
              <a:rPr lang="zh-CN" altLang="en-US" sz="1300" dirty="0"/>
              <a:t>，</a:t>
            </a:r>
            <a:r>
              <a:rPr lang="zh-CN" altLang="en-US" sz="1300" dirty="0" smtClean="0"/>
              <a:t>而</a:t>
            </a:r>
            <a:r>
              <a:rPr lang="zh-CN" altLang="en-US" sz="1300" dirty="0"/>
              <a:t>其他琐碎的事情就交给他的代理人</a:t>
            </a:r>
            <a:r>
              <a:rPr lang="en-US" altLang="zh-CN" sz="1300" dirty="0"/>
              <a:t>(</a:t>
            </a:r>
            <a:r>
              <a:rPr lang="zh-CN" altLang="en-US" sz="1300" dirty="0"/>
              <a:t>经纪人</a:t>
            </a:r>
            <a:r>
              <a:rPr lang="en-US" altLang="zh-CN" sz="1300" dirty="0" smtClean="0"/>
              <a:t>)</a:t>
            </a:r>
            <a:endParaRPr lang="en-US" altLang="zh-CN" sz="1300" dirty="0"/>
          </a:p>
          <a:p>
            <a:pPr>
              <a:lnSpc>
                <a:spcPct val="150000"/>
              </a:lnSpc>
              <a:buFont typeface="Wingdings" panose="05000000000000000000" pitchFamily="2" charset="2"/>
              <a:buChar char="Ø"/>
            </a:pPr>
            <a:r>
              <a:rPr lang="en-US" altLang="zh-CN" dirty="0"/>
              <a:t> </a:t>
            </a:r>
            <a:r>
              <a:rPr lang="en-US" altLang="zh-CN" dirty="0" smtClean="0"/>
              <a:t>2</a:t>
            </a:r>
            <a:r>
              <a:rPr lang="zh-CN" altLang="en-US" dirty="0" smtClean="0"/>
              <a:t>、</a:t>
            </a:r>
            <a:r>
              <a:rPr lang="en-US" altLang="zh-CN" dirty="0" smtClean="0"/>
              <a:t>Java</a:t>
            </a:r>
            <a:r>
              <a:rPr lang="zh-CN" altLang="en-US" dirty="0" smtClean="0"/>
              <a:t>的三种代理模式</a:t>
            </a:r>
            <a:endParaRPr lang="en-US" altLang="zh-CN" dirty="0"/>
          </a:p>
          <a:p>
            <a:pPr marL="464058" lvl="1" indent="-171450">
              <a:lnSpc>
                <a:spcPct val="150000"/>
              </a:lnSpc>
              <a:buFont typeface="宋体" panose="02010600030101010101" pitchFamily="2" charset="-122"/>
              <a:buChar char="。"/>
            </a:pPr>
            <a:r>
              <a:rPr lang="zh-CN" altLang="en-US" sz="1100" dirty="0" smtClean="0"/>
              <a:t>静态代理：</a:t>
            </a:r>
            <a:r>
              <a:rPr lang="zh-CN" altLang="en-US" sz="1100" dirty="0"/>
              <a:t>被代理对象与代理对象需要一起实现相同的接口或者是继承相同父类，因此要定义一个接口或抽象</a:t>
            </a:r>
            <a:r>
              <a:rPr lang="zh-CN" altLang="en-US" sz="1100" dirty="0" smtClean="0"/>
              <a:t>类，并且代理对象和委托对象的</a:t>
            </a:r>
            <a:r>
              <a:rPr lang="zh-CN" altLang="en-US" sz="1100" dirty="0"/>
              <a:t>关系在运行前就确定了</a:t>
            </a:r>
            <a:r>
              <a:rPr lang="zh-CN" altLang="en-US" sz="1100" dirty="0" smtClean="0"/>
              <a:t>；</a:t>
            </a:r>
            <a:endParaRPr lang="en-US" altLang="zh-CN" sz="1100" dirty="0" smtClean="0"/>
          </a:p>
          <a:p>
            <a:pPr marL="464058" lvl="1" indent="-171450">
              <a:lnSpc>
                <a:spcPct val="150000"/>
              </a:lnSpc>
            </a:pPr>
            <a:r>
              <a:rPr lang="zh-CN" altLang="en-US" sz="1100" dirty="0" smtClean="0"/>
              <a:t>动态代理：</a:t>
            </a:r>
            <a:r>
              <a:rPr lang="zh-CN" altLang="en-US" sz="1100" dirty="0"/>
              <a:t>也叫做</a:t>
            </a:r>
            <a:r>
              <a:rPr lang="en-US" altLang="zh-CN" sz="1100" dirty="0" smtClean="0"/>
              <a:t>JDK</a:t>
            </a:r>
            <a:r>
              <a:rPr lang="zh-CN" altLang="en-US" sz="1100" dirty="0" smtClean="0"/>
              <a:t>动态代理，</a:t>
            </a:r>
            <a:r>
              <a:rPr lang="en-US" altLang="zh-CN" sz="1100" dirty="0"/>
              <a:t>JDK</a:t>
            </a:r>
            <a:r>
              <a:rPr lang="zh-CN" altLang="en-US" sz="1100" dirty="0"/>
              <a:t>中生成代理对象的代理类就是</a:t>
            </a:r>
            <a:r>
              <a:rPr lang="en-US" altLang="zh-CN" sz="1100" dirty="0" smtClean="0"/>
              <a:t>Proxy</a:t>
            </a:r>
            <a:r>
              <a:rPr lang="zh-CN" altLang="en-US" sz="1100" dirty="0" smtClean="0"/>
              <a:t>，动态</a:t>
            </a:r>
            <a:r>
              <a:rPr lang="zh-CN" altLang="en-US" sz="1100" dirty="0"/>
              <a:t>代理的主要特点就是能够在程序运行时</a:t>
            </a:r>
            <a:r>
              <a:rPr lang="en-US" altLang="zh-CN" sz="1100" dirty="0"/>
              <a:t>JVM</a:t>
            </a:r>
            <a:r>
              <a:rPr lang="zh-CN" altLang="en-US" sz="1100" dirty="0"/>
              <a:t>才为被代理对象生成代理</a:t>
            </a:r>
            <a:r>
              <a:rPr lang="zh-CN" altLang="en-US" sz="1100" dirty="0" smtClean="0"/>
              <a:t>对象；</a:t>
            </a:r>
            <a:endParaRPr lang="en-US" altLang="zh-CN" sz="1100" dirty="0"/>
          </a:p>
          <a:p>
            <a:pPr marL="464058" lvl="1" indent="-171450">
              <a:lnSpc>
                <a:spcPct val="150000"/>
              </a:lnSpc>
            </a:pPr>
            <a:r>
              <a:rPr lang="en-US" altLang="zh-CN" sz="1100" dirty="0" err="1" smtClean="0"/>
              <a:t>Cglib</a:t>
            </a:r>
            <a:r>
              <a:rPr lang="zh-CN" altLang="en-US" sz="1100" dirty="0" smtClean="0"/>
              <a:t>代理：</a:t>
            </a:r>
            <a:r>
              <a:rPr lang="zh-CN" altLang="en-US" sz="1100" dirty="0"/>
              <a:t>上面的静态代理和动态代理模式有个相同点就是都要求目标对象是实现一个接口的</a:t>
            </a:r>
            <a:r>
              <a:rPr lang="zh-CN" altLang="en-US" sz="1100" dirty="0" smtClean="0"/>
              <a:t>对象</a:t>
            </a:r>
            <a:r>
              <a:rPr lang="zh-CN" altLang="en-US" sz="1100" dirty="0"/>
              <a:t>，</a:t>
            </a:r>
            <a:r>
              <a:rPr lang="zh-CN" altLang="en-US" sz="1100" dirty="0" smtClean="0"/>
              <a:t>然而</a:t>
            </a:r>
            <a:r>
              <a:rPr lang="zh-CN" altLang="en-US" sz="1100" dirty="0"/>
              <a:t>并不是任何对象都会实现一个接口，也存在没有实现任何的接口的</a:t>
            </a:r>
            <a:r>
              <a:rPr lang="zh-CN" altLang="en-US" sz="1100" dirty="0" smtClean="0"/>
              <a:t>对象，这时</a:t>
            </a:r>
            <a:r>
              <a:rPr lang="zh-CN" altLang="en-US" sz="1100" dirty="0"/>
              <a:t>就可以使用继承目标类以目标对象子类的方式实现</a:t>
            </a:r>
            <a:r>
              <a:rPr lang="zh-CN" altLang="en-US" sz="1100" dirty="0" smtClean="0"/>
              <a:t>代理</a:t>
            </a:r>
            <a:r>
              <a:rPr lang="zh-CN" altLang="en-US" sz="1100" dirty="0"/>
              <a:t>，</a:t>
            </a:r>
            <a:r>
              <a:rPr lang="zh-CN" altLang="en-US" sz="1100" dirty="0" smtClean="0"/>
              <a:t>这种</a:t>
            </a:r>
            <a:r>
              <a:rPr lang="zh-CN" altLang="en-US" sz="1100" dirty="0"/>
              <a:t>方法就</a:t>
            </a:r>
            <a:r>
              <a:rPr lang="zh-CN" altLang="en-US" sz="1100" dirty="0" smtClean="0"/>
              <a:t>叫做</a:t>
            </a:r>
            <a:r>
              <a:rPr lang="zh-CN" altLang="en-US" sz="1100" dirty="0"/>
              <a:t>：</a:t>
            </a:r>
            <a:r>
              <a:rPr lang="en-US" altLang="zh-CN" sz="1100" dirty="0" err="1" smtClean="0"/>
              <a:t>Cglib</a:t>
            </a:r>
            <a:r>
              <a:rPr lang="zh-CN" altLang="en-US" sz="1100" dirty="0"/>
              <a:t>代理，也叫作子类</a:t>
            </a:r>
            <a:r>
              <a:rPr lang="zh-CN" altLang="en-US" sz="1100" dirty="0" smtClean="0"/>
              <a:t>代理</a:t>
            </a:r>
            <a:r>
              <a:rPr lang="zh-CN" altLang="en-US" sz="1100" dirty="0"/>
              <a:t>，</a:t>
            </a:r>
            <a:r>
              <a:rPr lang="zh-CN" altLang="en-US" sz="1100" dirty="0" smtClean="0"/>
              <a:t>它</a:t>
            </a:r>
            <a:r>
              <a:rPr lang="zh-CN" altLang="en-US" sz="1100" dirty="0"/>
              <a:t>是在内存中构建一个子类对象从而实现对目标对象功能的</a:t>
            </a:r>
            <a:r>
              <a:rPr lang="zh-CN" altLang="en-US" sz="1100" dirty="0" smtClean="0"/>
              <a:t>扩展，使用</a:t>
            </a:r>
            <a:r>
              <a:rPr lang="en-US" altLang="zh-CN" sz="1100" dirty="0"/>
              <a:t>JDK</a:t>
            </a:r>
            <a:r>
              <a:rPr lang="zh-CN" altLang="en-US" sz="1100" dirty="0"/>
              <a:t>动态代理有一个</a:t>
            </a:r>
            <a:r>
              <a:rPr lang="zh-CN" altLang="en-US" sz="1100" dirty="0" smtClean="0"/>
              <a:t>限制</a:t>
            </a:r>
            <a:r>
              <a:rPr lang="zh-CN" altLang="en-US" sz="1100" dirty="0"/>
              <a:t>，</a:t>
            </a:r>
            <a:r>
              <a:rPr lang="zh-CN" altLang="en-US" sz="1100" dirty="0" smtClean="0"/>
              <a:t>就是</a:t>
            </a:r>
            <a:r>
              <a:rPr lang="zh-CN" altLang="en-US" sz="1100" dirty="0"/>
              <a:t>被代理的对象必须实现一个或多个</a:t>
            </a:r>
            <a:r>
              <a:rPr lang="zh-CN" altLang="en-US" sz="1100" dirty="0" smtClean="0"/>
              <a:t>接口</a:t>
            </a:r>
            <a:r>
              <a:rPr lang="zh-CN" altLang="en-US" sz="1100" dirty="0"/>
              <a:t>，</a:t>
            </a:r>
            <a:r>
              <a:rPr lang="zh-CN" altLang="en-US" sz="1100" dirty="0" smtClean="0"/>
              <a:t>若</a:t>
            </a:r>
            <a:r>
              <a:rPr lang="zh-CN" altLang="en-US" sz="1100" dirty="0"/>
              <a:t>想</a:t>
            </a:r>
            <a:r>
              <a:rPr lang="zh-CN" altLang="en-US" sz="1100" dirty="0" smtClean="0"/>
              <a:t>代理没有</a:t>
            </a:r>
            <a:r>
              <a:rPr lang="zh-CN" altLang="en-US" sz="1100" dirty="0"/>
              <a:t>实现接口</a:t>
            </a:r>
            <a:r>
              <a:rPr lang="zh-CN" altLang="en-US" sz="1100" dirty="0" smtClean="0"/>
              <a:t>的类就</a:t>
            </a:r>
            <a:r>
              <a:rPr lang="zh-CN" altLang="en-US" sz="1100" dirty="0"/>
              <a:t>需要使用</a:t>
            </a:r>
            <a:r>
              <a:rPr lang="en-US" altLang="zh-CN" sz="1100" dirty="0" err="1"/>
              <a:t>Cglib</a:t>
            </a:r>
            <a:r>
              <a:rPr lang="zh-CN" altLang="en-US" sz="1100" dirty="0"/>
              <a:t>实现</a:t>
            </a:r>
            <a:r>
              <a:rPr lang="en-US" altLang="zh-CN" sz="1100" dirty="0"/>
              <a:t>.</a:t>
            </a:r>
          </a:p>
          <a:p>
            <a:pPr marL="464058" lvl="1" indent="-171450">
              <a:lnSpc>
                <a:spcPct val="150000"/>
              </a:lnSpc>
            </a:pPr>
            <a:endParaRPr lang="en-US" altLang="zh-CN" sz="1100" dirty="0" smtClean="0"/>
          </a:p>
          <a:p>
            <a:pPr marL="0" indent="0">
              <a:buNone/>
            </a:pPr>
            <a:endParaRPr lang="en-US" altLang="zh-CN" sz="1300" dirty="0"/>
          </a:p>
        </p:txBody>
      </p:sp>
      <p:sp>
        <p:nvSpPr>
          <p:cNvPr id="19" name="文本框 18"/>
          <p:cNvSpPr txBox="1"/>
          <p:nvPr/>
        </p:nvSpPr>
        <p:spPr>
          <a:xfrm>
            <a:off x="2024213" y="9453116"/>
            <a:ext cx="69274"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11894129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AOP</a:t>
            </a:r>
            <a:r>
              <a:rPr lang="zh-CN" altLang="en-US" sz="3600" dirty="0"/>
              <a:t>的基本原理</a:t>
            </a:r>
          </a:p>
        </p:txBody>
      </p:sp>
      <p:sp>
        <p:nvSpPr>
          <p:cNvPr id="3" name="内容占位符 2"/>
          <p:cNvSpPr>
            <a:spLocks noGrp="1"/>
          </p:cNvSpPr>
          <p:nvPr>
            <p:ph idx="1"/>
          </p:nvPr>
        </p:nvSpPr>
        <p:spPr/>
        <p:txBody>
          <a:bodyPr>
            <a:normAutofit/>
          </a:bodyPr>
          <a:lstStyle/>
          <a:p>
            <a:pPr>
              <a:lnSpc>
                <a:spcPct val="150000"/>
              </a:lnSpc>
              <a:buFont typeface="Wingdings" panose="05000000000000000000" pitchFamily="2" charset="2"/>
              <a:buChar char="Ø"/>
            </a:pPr>
            <a:r>
              <a:rPr lang="en-US" altLang="zh-CN" sz="1900" dirty="0" smtClean="0"/>
              <a:t> 3 </a:t>
            </a:r>
            <a:r>
              <a:rPr lang="zh-CN" altLang="en-US" sz="1900" dirty="0" smtClean="0"/>
              <a:t>、</a:t>
            </a:r>
            <a:r>
              <a:rPr lang="en-US" altLang="zh-CN" sz="1900" dirty="0" smtClean="0"/>
              <a:t>AOP</a:t>
            </a:r>
            <a:r>
              <a:rPr lang="zh-CN" altLang="en-US" sz="1900" dirty="0"/>
              <a:t>的相关</a:t>
            </a:r>
            <a:r>
              <a:rPr lang="zh-CN" altLang="en-US" sz="1900" dirty="0"/>
              <a:t>术语</a:t>
            </a:r>
            <a:endParaRPr lang="en-US" altLang="zh-CN" sz="1900" dirty="0"/>
          </a:p>
          <a:p>
            <a:pPr>
              <a:lnSpc>
                <a:spcPct val="150000"/>
              </a:lnSpc>
              <a:buFont typeface="Wingdings" panose="05000000000000000000" pitchFamily="2" charset="2"/>
              <a:buChar char="u"/>
            </a:pPr>
            <a:r>
              <a:rPr lang="en-US" altLang="zh-CN" sz="1400" b="1" dirty="0" smtClean="0"/>
              <a:t>  </a:t>
            </a:r>
            <a:r>
              <a:rPr lang="zh-CN" altLang="en-US" sz="1400" dirty="0" smtClean="0"/>
              <a:t>通知（</a:t>
            </a:r>
            <a:r>
              <a:rPr lang="en-US" altLang="zh-CN" sz="1400" dirty="0" smtClean="0"/>
              <a:t>Advice</a:t>
            </a:r>
            <a:r>
              <a:rPr lang="zh-CN" altLang="en-US" sz="1400" dirty="0" smtClean="0"/>
              <a:t>）</a:t>
            </a:r>
          </a:p>
          <a:p>
            <a:pPr lvl="1">
              <a:lnSpc>
                <a:spcPct val="150000"/>
              </a:lnSpc>
            </a:pPr>
            <a:r>
              <a:rPr lang="zh-CN" altLang="en-US" sz="1200" dirty="0"/>
              <a:t>前置通知（</a:t>
            </a:r>
            <a:r>
              <a:rPr lang="en-US" altLang="zh-CN" sz="1200" dirty="0"/>
              <a:t>Before</a:t>
            </a:r>
            <a:r>
              <a:rPr lang="zh-CN" altLang="en-US" sz="1200" dirty="0"/>
              <a:t>）：在目标方法调用前调用通知功能；</a:t>
            </a:r>
          </a:p>
          <a:p>
            <a:pPr lvl="1">
              <a:lnSpc>
                <a:spcPct val="150000"/>
              </a:lnSpc>
            </a:pPr>
            <a:r>
              <a:rPr lang="zh-CN" altLang="en-US" sz="1200" dirty="0"/>
              <a:t>后置通知（</a:t>
            </a:r>
            <a:r>
              <a:rPr lang="en-US" altLang="zh-CN" sz="1200" dirty="0"/>
              <a:t>After</a:t>
            </a:r>
            <a:r>
              <a:rPr lang="zh-CN" altLang="en-US" sz="1200" dirty="0"/>
              <a:t>）：在目标方法调用之后调用通知功能，不关心方法的返回结果；</a:t>
            </a:r>
          </a:p>
          <a:p>
            <a:pPr lvl="1">
              <a:lnSpc>
                <a:spcPct val="150000"/>
              </a:lnSpc>
            </a:pPr>
            <a:r>
              <a:rPr lang="zh-CN" altLang="en-US" sz="1200" dirty="0"/>
              <a:t>返回通知（</a:t>
            </a:r>
            <a:r>
              <a:rPr lang="en-US" altLang="zh-CN" sz="1200" dirty="0" err="1"/>
              <a:t>AfterReturning</a:t>
            </a:r>
            <a:r>
              <a:rPr lang="zh-CN" altLang="en-US" sz="1200" dirty="0"/>
              <a:t>）：在目标方法成功执行之后调用通知功能；</a:t>
            </a:r>
          </a:p>
          <a:p>
            <a:pPr lvl="1">
              <a:lnSpc>
                <a:spcPct val="150000"/>
              </a:lnSpc>
            </a:pPr>
            <a:r>
              <a:rPr lang="zh-CN" altLang="en-US" sz="1200" dirty="0"/>
              <a:t>异常通知（</a:t>
            </a:r>
            <a:r>
              <a:rPr lang="en-US" altLang="zh-CN" sz="1200" dirty="0" err="1"/>
              <a:t>AfterThrowing</a:t>
            </a:r>
            <a:r>
              <a:rPr lang="zh-CN" altLang="en-US" sz="1200" dirty="0"/>
              <a:t>）：在目标方法抛出异常后调用通知功能；</a:t>
            </a:r>
          </a:p>
          <a:p>
            <a:pPr lvl="1">
              <a:lnSpc>
                <a:spcPct val="150000"/>
              </a:lnSpc>
            </a:pPr>
            <a:r>
              <a:rPr lang="zh-CN" altLang="en-US" sz="1200" dirty="0"/>
              <a:t>环绕通知（</a:t>
            </a:r>
            <a:r>
              <a:rPr lang="en-US" altLang="zh-CN" sz="1200" dirty="0"/>
              <a:t>Around</a:t>
            </a:r>
            <a:r>
              <a:rPr lang="zh-CN" altLang="en-US" sz="1200" dirty="0"/>
              <a:t>）：通知包裹了目标方法，在目标方法调用之前和之后执行自定义的行为</a:t>
            </a:r>
            <a:r>
              <a:rPr lang="zh-CN" altLang="en-US" sz="1400" dirty="0"/>
              <a:t>。</a:t>
            </a:r>
          </a:p>
          <a:p>
            <a:pPr>
              <a:lnSpc>
                <a:spcPct val="150000"/>
              </a:lnSpc>
              <a:buFont typeface="Wingdings" panose="05000000000000000000" pitchFamily="2" charset="2"/>
              <a:buChar char="u"/>
            </a:pPr>
            <a:r>
              <a:rPr lang="zh-CN" altLang="en-US" sz="1400" dirty="0"/>
              <a:t>连接点（</a:t>
            </a:r>
            <a:r>
              <a:rPr lang="en-US" altLang="zh-CN" sz="1400" dirty="0" err="1"/>
              <a:t>JoinPoint</a:t>
            </a:r>
            <a:r>
              <a:rPr lang="zh-CN" altLang="en-US" sz="1400" dirty="0"/>
              <a:t>）</a:t>
            </a:r>
            <a:endParaRPr lang="en-US" altLang="zh-CN" sz="1400" dirty="0"/>
          </a:p>
          <a:p>
            <a:pPr lvl="1">
              <a:lnSpc>
                <a:spcPct val="150000"/>
              </a:lnSpc>
            </a:pPr>
            <a:r>
              <a:rPr lang="zh-CN" altLang="en-US" sz="1200" dirty="0"/>
              <a:t>通知功能被应用的时机。比如接口方法被调用的时候就是日志切面的</a:t>
            </a:r>
            <a:r>
              <a:rPr lang="zh-CN" altLang="en-US" sz="1200" dirty="0" smtClean="0"/>
              <a:t>连接点。</a:t>
            </a:r>
            <a:endParaRPr lang="zh-CN" altLang="en-US" sz="1200" dirty="0"/>
          </a:p>
        </p:txBody>
      </p:sp>
    </p:spTree>
    <p:extLst>
      <p:ext uri="{BB962C8B-B14F-4D97-AF65-F5344CB8AC3E}">
        <p14:creationId xmlns:p14="http://schemas.microsoft.com/office/powerpoint/2010/main" val="46397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AOP</a:t>
            </a:r>
            <a:r>
              <a:rPr lang="zh-CN" altLang="en-US" sz="3600" dirty="0"/>
              <a:t>的基本原理</a:t>
            </a:r>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u"/>
            </a:pPr>
            <a:r>
              <a:rPr lang="zh-CN" altLang="en-US" sz="1400" dirty="0"/>
              <a:t>切点（</a:t>
            </a:r>
            <a:r>
              <a:rPr lang="en-US" altLang="zh-CN" sz="1400" dirty="0" err="1"/>
              <a:t>Pointcut</a:t>
            </a:r>
            <a:r>
              <a:rPr lang="zh-CN" altLang="en-US" sz="1400" dirty="0"/>
              <a:t>）</a:t>
            </a:r>
          </a:p>
          <a:p>
            <a:pPr lvl="1">
              <a:lnSpc>
                <a:spcPct val="150000"/>
              </a:lnSpc>
            </a:pPr>
            <a:r>
              <a:rPr lang="zh-CN" altLang="en-US" sz="1200" dirty="0"/>
              <a:t>切点定义了通知功能被应用的范围。比如日志切面的应用范围就是所有接口，即所有</a:t>
            </a:r>
            <a:r>
              <a:rPr lang="en-US" altLang="zh-CN" sz="1200" dirty="0"/>
              <a:t>controller</a:t>
            </a:r>
            <a:r>
              <a:rPr lang="zh-CN" altLang="en-US" sz="1200" dirty="0"/>
              <a:t>层的接口方法。</a:t>
            </a:r>
          </a:p>
          <a:p>
            <a:pPr>
              <a:lnSpc>
                <a:spcPct val="150000"/>
              </a:lnSpc>
              <a:buFont typeface="Wingdings" panose="05000000000000000000" pitchFamily="2" charset="2"/>
              <a:buChar char="u"/>
            </a:pPr>
            <a:r>
              <a:rPr lang="zh-CN" altLang="en-US" sz="1400" dirty="0" smtClean="0"/>
              <a:t>切面（</a:t>
            </a:r>
            <a:r>
              <a:rPr lang="en-US" altLang="zh-CN" sz="1400" dirty="0" smtClean="0"/>
              <a:t>Aspect</a:t>
            </a:r>
            <a:r>
              <a:rPr lang="zh-CN" altLang="en-US" sz="1400" dirty="0" smtClean="0"/>
              <a:t>）</a:t>
            </a:r>
          </a:p>
          <a:p>
            <a:pPr lvl="1">
              <a:lnSpc>
                <a:spcPct val="150000"/>
              </a:lnSpc>
            </a:pPr>
            <a:r>
              <a:rPr lang="zh-CN" altLang="en-US" sz="1200" dirty="0"/>
              <a:t>切面</a:t>
            </a:r>
            <a:r>
              <a:rPr lang="zh-CN" altLang="en-US" sz="1200" dirty="0"/>
              <a:t>是通知和切点的结合，定义了何时、何地应用通知功能。</a:t>
            </a:r>
          </a:p>
          <a:p>
            <a:pPr>
              <a:lnSpc>
                <a:spcPct val="150000"/>
              </a:lnSpc>
              <a:buFont typeface="Wingdings" panose="05000000000000000000" pitchFamily="2" charset="2"/>
              <a:buChar char="u"/>
            </a:pPr>
            <a:r>
              <a:rPr lang="zh-CN" altLang="en-US" sz="1400" dirty="0"/>
              <a:t>引入（</a:t>
            </a:r>
            <a:r>
              <a:rPr lang="en-US" altLang="zh-CN" sz="1400" dirty="0"/>
              <a:t>Introduction</a:t>
            </a:r>
            <a:r>
              <a:rPr lang="zh-CN" altLang="en-US" sz="1400" dirty="0"/>
              <a:t>）</a:t>
            </a:r>
          </a:p>
          <a:p>
            <a:pPr lvl="1">
              <a:lnSpc>
                <a:spcPct val="150000"/>
              </a:lnSpc>
            </a:pPr>
            <a:r>
              <a:rPr lang="zh-CN" altLang="en-US" sz="1200" dirty="0"/>
              <a:t>在无需修改现有类的情况下，向现有的类添加新方法或属性。</a:t>
            </a:r>
          </a:p>
          <a:p>
            <a:pPr>
              <a:lnSpc>
                <a:spcPct val="150000"/>
              </a:lnSpc>
              <a:buFont typeface="Wingdings" panose="05000000000000000000" pitchFamily="2" charset="2"/>
              <a:buChar char="u"/>
            </a:pPr>
            <a:r>
              <a:rPr lang="zh-CN" altLang="en-US" sz="1400" dirty="0"/>
              <a:t>织入（</a:t>
            </a:r>
            <a:r>
              <a:rPr lang="en-US" altLang="zh-CN" sz="1400" dirty="0"/>
              <a:t>Weaving</a:t>
            </a:r>
            <a:r>
              <a:rPr lang="zh-CN" altLang="en-US" sz="1400" dirty="0"/>
              <a:t>）</a:t>
            </a:r>
          </a:p>
          <a:p>
            <a:pPr lvl="1">
              <a:lnSpc>
                <a:spcPct val="150000"/>
              </a:lnSpc>
            </a:pPr>
            <a:r>
              <a:rPr lang="zh-CN" altLang="en-US" sz="1200" dirty="0"/>
              <a:t>把切面应用到目标对象并创建新的代理对象的过程</a:t>
            </a:r>
            <a:r>
              <a:rPr lang="zh-CN" altLang="en-US" sz="1200" dirty="0" smtClean="0"/>
              <a:t>。</a:t>
            </a:r>
            <a:endParaRPr lang="zh-CN" altLang="en-US" sz="1200" dirty="0"/>
          </a:p>
        </p:txBody>
      </p:sp>
    </p:spTree>
    <p:extLst>
      <p:ext uri="{BB962C8B-B14F-4D97-AF65-F5344CB8AC3E}">
        <p14:creationId xmlns:p14="http://schemas.microsoft.com/office/powerpoint/2010/main" val="337928937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2510" y="394977"/>
            <a:ext cx="10058400" cy="1450757"/>
          </a:xfrm>
        </p:spPr>
        <p:txBody>
          <a:bodyPr>
            <a:normAutofit/>
          </a:bodyPr>
          <a:lstStyle/>
          <a:p>
            <a:r>
              <a:rPr lang="en-US" altLang="zh-CN" sz="3600" dirty="0"/>
              <a:t>AOP</a:t>
            </a:r>
            <a:r>
              <a:rPr lang="zh-CN" altLang="en-US" sz="3600" dirty="0"/>
              <a:t>的基本原理</a:t>
            </a:r>
          </a:p>
        </p:txBody>
      </p:sp>
      <p:sp>
        <p:nvSpPr>
          <p:cNvPr id="3" name="内容占位符 2"/>
          <p:cNvSpPr>
            <a:spLocks noGrp="1"/>
          </p:cNvSpPr>
          <p:nvPr>
            <p:ph idx="1"/>
          </p:nvPr>
        </p:nvSpPr>
        <p:spPr/>
        <p:txBody>
          <a:bodyPr>
            <a:normAutofit fontScale="92500" lnSpcReduction="20000"/>
          </a:bodyPr>
          <a:lstStyle/>
          <a:p>
            <a:pPr>
              <a:lnSpc>
                <a:spcPct val="150000"/>
              </a:lnSpc>
              <a:buFont typeface="Wingdings" panose="05000000000000000000" pitchFamily="2" charset="2"/>
              <a:buChar char="Ø"/>
            </a:pPr>
            <a:r>
              <a:rPr lang="zh-CN" altLang="en-US" sz="1900" dirty="0" smtClean="0"/>
              <a:t> </a:t>
            </a:r>
            <a:r>
              <a:rPr lang="en-US" altLang="zh-CN" sz="1900" dirty="0" smtClean="0"/>
              <a:t>4</a:t>
            </a:r>
            <a:r>
              <a:rPr lang="zh-CN" altLang="en-US" sz="1900" dirty="0" smtClean="0"/>
              <a:t>、</a:t>
            </a:r>
            <a:r>
              <a:rPr lang="en-US" altLang="zh-CN" sz="1900" dirty="0" smtClean="0"/>
              <a:t> </a:t>
            </a:r>
            <a:r>
              <a:rPr lang="zh-CN" altLang="en-US" sz="1900" dirty="0" smtClean="0"/>
              <a:t>相关</a:t>
            </a:r>
            <a:r>
              <a:rPr lang="zh-CN" altLang="en-US" sz="1900" dirty="0"/>
              <a:t>注解</a:t>
            </a:r>
          </a:p>
          <a:p>
            <a:pPr>
              <a:lnSpc>
                <a:spcPct val="150000"/>
              </a:lnSpc>
              <a:buFont typeface="Wingdings" panose="05000000000000000000" pitchFamily="2" charset="2"/>
              <a:buChar char="u"/>
            </a:pPr>
            <a:r>
              <a:rPr lang="en-US" altLang="zh-CN" sz="1400" dirty="0"/>
              <a:t>@Aspect</a:t>
            </a:r>
            <a:r>
              <a:rPr lang="zh-CN" altLang="en-US" sz="1400" dirty="0"/>
              <a:t>：用于定义</a:t>
            </a:r>
            <a:r>
              <a:rPr lang="zh-CN" altLang="en-US" sz="1400" dirty="0" smtClean="0"/>
              <a:t>切面</a:t>
            </a:r>
            <a:r>
              <a:rPr lang="en-US" altLang="zh-CN" sz="1400" dirty="0" smtClean="0"/>
              <a:t>;</a:t>
            </a:r>
            <a:endParaRPr lang="zh-CN" altLang="en-US" sz="1400" dirty="0"/>
          </a:p>
          <a:p>
            <a:pPr>
              <a:lnSpc>
                <a:spcPct val="150000"/>
              </a:lnSpc>
              <a:buFont typeface="Wingdings" panose="05000000000000000000" pitchFamily="2" charset="2"/>
              <a:buChar char="u"/>
            </a:pPr>
            <a:r>
              <a:rPr lang="en-US" altLang="zh-CN" sz="1400" dirty="0"/>
              <a:t>@Before</a:t>
            </a:r>
            <a:r>
              <a:rPr lang="zh-CN" altLang="en-US" sz="1400" dirty="0"/>
              <a:t>：通知方法会在目标方法调用之前</a:t>
            </a:r>
            <a:r>
              <a:rPr lang="zh-CN" altLang="en-US" sz="1400" dirty="0" smtClean="0"/>
              <a:t>执行</a:t>
            </a:r>
            <a:r>
              <a:rPr lang="en-US" altLang="zh-CN" sz="1400" dirty="0" smtClean="0"/>
              <a:t>;</a:t>
            </a:r>
            <a:endParaRPr lang="zh-CN" altLang="en-US" sz="1400" dirty="0"/>
          </a:p>
          <a:p>
            <a:pPr>
              <a:lnSpc>
                <a:spcPct val="150000"/>
              </a:lnSpc>
              <a:buFont typeface="Wingdings" panose="05000000000000000000" pitchFamily="2" charset="2"/>
              <a:buChar char="u"/>
            </a:pPr>
            <a:r>
              <a:rPr lang="en-US" altLang="zh-CN" sz="1400" dirty="0"/>
              <a:t>@After</a:t>
            </a:r>
            <a:r>
              <a:rPr lang="zh-CN" altLang="en-US" sz="1400" dirty="0"/>
              <a:t>：通知方法会在目标方法返回或抛出异常后</a:t>
            </a:r>
            <a:r>
              <a:rPr lang="zh-CN" altLang="en-US" sz="1400" dirty="0" smtClean="0"/>
              <a:t>执行</a:t>
            </a:r>
            <a:r>
              <a:rPr lang="en-US" altLang="zh-CN" sz="1400" dirty="0" smtClean="0"/>
              <a:t>;</a:t>
            </a:r>
            <a:endParaRPr lang="zh-CN" altLang="en-US" sz="1400" dirty="0"/>
          </a:p>
          <a:p>
            <a:pPr>
              <a:lnSpc>
                <a:spcPct val="150000"/>
              </a:lnSpc>
              <a:buFont typeface="Wingdings" panose="05000000000000000000" pitchFamily="2" charset="2"/>
              <a:buChar char="u"/>
            </a:pPr>
            <a:r>
              <a:rPr lang="en-US" altLang="zh-CN" sz="1400" dirty="0"/>
              <a:t>@</a:t>
            </a:r>
            <a:r>
              <a:rPr lang="en-US" altLang="zh-CN" sz="1400" dirty="0" err="1"/>
              <a:t>AfterReturning</a:t>
            </a:r>
            <a:r>
              <a:rPr lang="zh-CN" altLang="en-US" sz="1400" dirty="0"/>
              <a:t>：通知方法会在目标方法返回后</a:t>
            </a:r>
            <a:r>
              <a:rPr lang="zh-CN" altLang="en-US" sz="1400" dirty="0" smtClean="0"/>
              <a:t>执行</a:t>
            </a:r>
            <a:r>
              <a:rPr lang="en-US" altLang="zh-CN" sz="1400" dirty="0" smtClean="0"/>
              <a:t>;</a:t>
            </a:r>
            <a:endParaRPr lang="zh-CN" altLang="en-US" sz="1400" dirty="0"/>
          </a:p>
          <a:p>
            <a:pPr>
              <a:lnSpc>
                <a:spcPct val="150000"/>
              </a:lnSpc>
              <a:buFont typeface="Wingdings" panose="05000000000000000000" pitchFamily="2" charset="2"/>
              <a:buChar char="u"/>
            </a:pPr>
            <a:r>
              <a:rPr lang="en-US" altLang="zh-CN" sz="1400" dirty="0"/>
              <a:t>@</a:t>
            </a:r>
            <a:r>
              <a:rPr lang="en-US" altLang="zh-CN" sz="1400" dirty="0" err="1"/>
              <a:t>AfterThrowing</a:t>
            </a:r>
            <a:r>
              <a:rPr lang="zh-CN" altLang="en-US" sz="1400" dirty="0"/>
              <a:t>：通知方法会在目标方法抛出异常后</a:t>
            </a:r>
            <a:r>
              <a:rPr lang="zh-CN" altLang="en-US" sz="1400" dirty="0" smtClean="0"/>
              <a:t>执行</a:t>
            </a:r>
            <a:r>
              <a:rPr lang="en-US" altLang="zh-CN" sz="1400" dirty="0" smtClean="0"/>
              <a:t>;</a:t>
            </a:r>
            <a:endParaRPr lang="zh-CN" altLang="en-US" sz="1400" dirty="0"/>
          </a:p>
          <a:p>
            <a:pPr>
              <a:lnSpc>
                <a:spcPct val="150000"/>
              </a:lnSpc>
              <a:buFont typeface="Wingdings" panose="05000000000000000000" pitchFamily="2" charset="2"/>
              <a:buChar char="u"/>
            </a:pPr>
            <a:r>
              <a:rPr lang="en-US" altLang="zh-CN" sz="1400" dirty="0"/>
              <a:t>@Around</a:t>
            </a:r>
            <a:r>
              <a:rPr lang="zh-CN" altLang="en-US" sz="1400" dirty="0"/>
              <a:t>：通知方法会将目标方法封装</a:t>
            </a:r>
            <a:r>
              <a:rPr lang="zh-CN" altLang="en-US" sz="1400" dirty="0" smtClean="0"/>
              <a:t>起来</a:t>
            </a:r>
            <a:r>
              <a:rPr lang="en-US" altLang="zh-CN" sz="1400" dirty="0" smtClean="0"/>
              <a:t>;</a:t>
            </a:r>
            <a:endParaRPr lang="zh-CN" altLang="en-US" sz="1400" dirty="0"/>
          </a:p>
          <a:p>
            <a:pPr>
              <a:lnSpc>
                <a:spcPct val="150000"/>
              </a:lnSpc>
              <a:buFont typeface="Wingdings" panose="05000000000000000000" pitchFamily="2" charset="2"/>
              <a:buChar char="u"/>
            </a:pPr>
            <a:r>
              <a:rPr lang="en-US" altLang="zh-CN" sz="1400" dirty="0"/>
              <a:t>@</a:t>
            </a:r>
            <a:r>
              <a:rPr lang="en-US" altLang="zh-CN" sz="1400" dirty="0" err="1"/>
              <a:t>Pointcut</a:t>
            </a:r>
            <a:r>
              <a:rPr lang="zh-CN" altLang="en-US" sz="1400" dirty="0"/>
              <a:t>：定义切点</a:t>
            </a:r>
            <a:r>
              <a:rPr lang="zh-CN" altLang="en-US" sz="1400" dirty="0" smtClean="0"/>
              <a:t>表达式</a:t>
            </a:r>
            <a:r>
              <a:rPr lang="en-US" altLang="zh-CN" sz="1400" dirty="0" smtClean="0"/>
              <a:t>;</a:t>
            </a:r>
          </a:p>
          <a:p>
            <a:pPr>
              <a:lnSpc>
                <a:spcPct val="150000"/>
              </a:lnSpc>
              <a:buFont typeface="Wingdings" panose="05000000000000000000" pitchFamily="2" charset="2"/>
              <a:buChar char="u"/>
            </a:pPr>
            <a:r>
              <a:rPr lang="en-US" altLang="zh-CN" sz="1400" dirty="0" smtClean="0"/>
              <a:t>@Order(1~n)</a:t>
            </a:r>
            <a:r>
              <a:rPr lang="zh-CN" altLang="en-US" sz="1400" dirty="0" smtClean="0"/>
              <a:t>：切面优先级</a:t>
            </a:r>
            <a:r>
              <a:rPr lang="en-US" altLang="zh-CN" sz="1400" dirty="0"/>
              <a:t>.</a:t>
            </a:r>
            <a:endParaRPr lang="zh-CN" altLang="en-US" sz="1400" dirty="0"/>
          </a:p>
          <a:p>
            <a:endParaRPr lang="zh-CN" altLang="en-US" dirty="0"/>
          </a:p>
        </p:txBody>
      </p:sp>
    </p:spTree>
    <p:extLst>
      <p:ext uri="{BB962C8B-B14F-4D97-AF65-F5344CB8AC3E}">
        <p14:creationId xmlns:p14="http://schemas.microsoft.com/office/powerpoint/2010/main" val="3066192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AOP</a:t>
            </a:r>
            <a:r>
              <a:rPr lang="zh-CN" altLang="en-US" sz="3600" dirty="0"/>
              <a:t>的基本原理</a:t>
            </a:r>
          </a:p>
        </p:txBody>
      </p:sp>
      <p:sp>
        <p:nvSpPr>
          <p:cNvPr id="3" name="内容占位符 2"/>
          <p:cNvSpPr>
            <a:spLocks noGrp="1"/>
          </p:cNvSpPr>
          <p:nvPr>
            <p:ph idx="1"/>
          </p:nvPr>
        </p:nvSpPr>
        <p:spPr/>
        <p:txBody>
          <a:bodyPr>
            <a:normAutofit/>
          </a:bodyPr>
          <a:lstStyle/>
          <a:p>
            <a:pPr>
              <a:lnSpc>
                <a:spcPct val="150000"/>
              </a:lnSpc>
              <a:buFont typeface="Wingdings" panose="05000000000000000000" pitchFamily="2" charset="2"/>
              <a:buChar char="Ø"/>
            </a:pPr>
            <a:r>
              <a:rPr lang="zh-CN" altLang="en-US" sz="1900" dirty="0" smtClean="0"/>
              <a:t> </a:t>
            </a:r>
            <a:r>
              <a:rPr lang="en-US" altLang="zh-CN" sz="1900" dirty="0" smtClean="0"/>
              <a:t>5</a:t>
            </a:r>
            <a:r>
              <a:rPr lang="zh-CN" altLang="en-US" sz="1900" dirty="0" smtClean="0"/>
              <a:t>、切点表达式</a:t>
            </a:r>
            <a:endParaRPr lang="en-US" altLang="zh-CN" sz="1900" dirty="0" smtClean="0"/>
          </a:p>
          <a:p>
            <a:pPr>
              <a:lnSpc>
                <a:spcPct val="160000"/>
              </a:lnSpc>
              <a:buFont typeface="Wingdings" panose="05000000000000000000" pitchFamily="2" charset="2"/>
              <a:buChar char="u"/>
            </a:pPr>
            <a:r>
              <a:rPr lang="en-US" altLang="zh-CN" sz="1500" dirty="0"/>
              <a:t>execution</a:t>
            </a:r>
            <a:r>
              <a:rPr lang="en-US" altLang="zh-CN" sz="1500" dirty="0"/>
              <a:t>(</a:t>
            </a:r>
            <a:r>
              <a:rPr lang="zh-CN" altLang="en-US" sz="1500" dirty="0"/>
              <a:t>方法修饰符 返回类型 方法所属的包</a:t>
            </a:r>
            <a:r>
              <a:rPr lang="en-US" altLang="zh-CN" sz="1500" dirty="0"/>
              <a:t>.</a:t>
            </a:r>
            <a:r>
              <a:rPr lang="zh-CN" altLang="en-US" sz="1500" dirty="0"/>
              <a:t>类名</a:t>
            </a:r>
            <a:r>
              <a:rPr lang="en-US" altLang="zh-CN" sz="1500" dirty="0"/>
              <a:t>.</a:t>
            </a:r>
            <a:r>
              <a:rPr lang="zh-CN" altLang="en-US" sz="1500" dirty="0"/>
              <a:t>方法名称</a:t>
            </a:r>
            <a:r>
              <a:rPr lang="en-US" altLang="zh-CN" sz="1500" dirty="0"/>
              <a:t>(</a:t>
            </a:r>
            <a:r>
              <a:rPr lang="zh-CN" altLang="en-US" sz="1500" dirty="0"/>
              <a:t>方法参数</a:t>
            </a:r>
            <a:r>
              <a:rPr lang="en-US" altLang="zh-CN" sz="1500" dirty="0"/>
              <a:t>)</a:t>
            </a:r>
          </a:p>
          <a:p>
            <a:pPr>
              <a:lnSpc>
                <a:spcPct val="150000"/>
              </a:lnSpc>
              <a:buFont typeface="Wingdings" panose="05000000000000000000" pitchFamily="2" charset="2"/>
              <a:buChar char="u"/>
            </a:pPr>
            <a:r>
              <a:rPr lang="zh-CN" altLang="en-US" sz="1500" dirty="0"/>
              <a:t>举例</a:t>
            </a:r>
            <a:endParaRPr lang="en-US" altLang="zh-CN" sz="1500" dirty="0"/>
          </a:p>
          <a:p>
            <a:pPr lvl="1">
              <a:lnSpc>
                <a:spcPct val="160000"/>
              </a:lnSpc>
            </a:pPr>
            <a:r>
              <a:rPr lang="en-US" altLang="zh-CN" sz="1200" dirty="0" smtClean="0">
                <a:solidFill>
                  <a:schemeClr val="accent1">
                    <a:lumMod val="50000"/>
                  </a:schemeClr>
                </a:solidFill>
              </a:rPr>
              <a:t>// </a:t>
            </a:r>
            <a:r>
              <a:rPr lang="en-US" altLang="zh-CN" sz="1200" dirty="0" err="1" smtClean="0">
                <a:solidFill>
                  <a:schemeClr val="accent1">
                    <a:lumMod val="50000"/>
                  </a:schemeClr>
                </a:solidFill>
              </a:rPr>
              <a:t>com.huawei.pde</a:t>
            </a:r>
            <a:r>
              <a:rPr lang="zh-CN" altLang="zh-CN" sz="1200" dirty="0" smtClean="0">
                <a:solidFill>
                  <a:schemeClr val="accent1">
                    <a:lumMod val="50000"/>
                  </a:schemeClr>
                </a:solidFill>
              </a:rPr>
              <a:t>包的子包中的</a:t>
            </a:r>
            <a:r>
              <a:rPr lang="en-US" altLang="zh-CN" sz="1200" dirty="0" smtClean="0">
                <a:solidFill>
                  <a:schemeClr val="accent1">
                    <a:lumMod val="50000"/>
                  </a:schemeClr>
                </a:solidFill>
              </a:rPr>
              <a:t>rest</a:t>
            </a:r>
            <a:r>
              <a:rPr lang="zh-CN" altLang="zh-CN" sz="1200" dirty="0" smtClean="0">
                <a:solidFill>
                  <a:schemeClr val="accent1">
                    <a:lumMod val="50000"/>
                  </a:schemeClr>
                </a:solidFill>
              </a:rPr>
              <a:t>包下所有类的</a:t>
            </a:r>
            <a:r>
              <a:rPr lang="en-US" altLang="zh-CN" sz="1200" dirty="0" smtClean="0">
                <a:solidFill>
                  <a:schemeClr val="accent1">
                    <a:lumMod val="50000"/>
                  </a:schemeClr>
                </a:solidFill>
              </a:rPr>
              <a:t>public</a:t>
            </a:r>
            <a:r>
              <a:rPr lang="zh-CN" altLang="zh-CN" sz="1200" dirty="0" smtClean="0">
                <a:solidFill>
                  <a:schemeClr val="accent1">
                    <a:lumMod val="50000"/>
                  </a:schemeClr>
                </a:solidFill>
              </a:rPr>
              <a:t>方法都应用切面里的通知</a:t>
            </a:r>
          </a:p>
          <a:p>
            <a:pPr lvl="1">
              <a:lnSpc>
                <a:spcPct val="160000"/>
              </a:lnSpc>
            </a:pPr>
            <a:r>
              <a:rPr lang="en-US" altLang="zh-CN" sz="1200" dirty="0" smtClean="0"/>
              <a:t>execution(public </a:t>
            </a:r>
            <a:r>
              <a:rPr lang="en-US" altLang="zh-CN" sz="1200" dirty="0"/>
              <a:t>* com.huawei.</a:t>
            </a:r>
            <a:r>
              <a:rPr lang="en-US" altLang="zh-CN" sz="1200" dirty="0" err="1"/>
              <a:t>pde</a:t>
            </a:r>
            <a:r>
              <a:rPr lang="en-US" altLang="zh-CN" sz="1200" dirty="0"/>
              <a:t>..rest.*.*(..))</a:t>
            </a:r>
            <a:endParaRPr lang="zh-CN" altLang="zh-CN" sz="1200" dirty="0"/>
          </a:p>
          <a:p>
            <a:pPr lvl="1">
              <a:lnSpc>
                <a:spcPct val="160000"/>
              </a:lnSpc>
            </a:pPr>
            <a:r>
              <a:rPr lang="en-US" altLang="zh-CN" sz="1200" dirty="0">
                <a:solidFill>
                  <a:schemeClr val="accent1">
                    <a:lumMod val="50000"/>
                  </a:schemeClr>
                </a:solidFill>
              </a:rPr>
              <a:t>// </a:t>
            </a:r>
            <a:r>
              <a:rPr lang="en-US" altLang="zh-CN" sz="1200" dirty="0" err="1">
                <a:solidFill>
                  <a:schemeClr val="accent1">
                    <a:lumMod val="50000"/>
                  </a:schemeClr>
                </a:solidFill>
              </a:rPr>
              <a:t>com.huawei.pde</a:t>
            </a:r>
            <a:r>
              <a:rPr lang="zh-CN" altLang="zh-CN" sz="1200" dirty="0">
                <a:solidFill>
                  <a:schemeClr val="accent1">
                    <a:lumMod val="50000"/>
                  </a:schemeClr>
                </a:solidFill>
              </a:rPr>
              <a:t>包的子包中的</a:t>
            </a:r>
            <a:r>
              <a:rPr lang="en-US" altLang="zh-CN" sz="1200" dirty="0">
                <a:solidFill>
                  <a:schemeClr val="accent1">
                    <a:lumMod val="50000"/>
                  </a:schemeClr>
                </a:solidFill>
              </a:rPr>
              <a:t>rest</a:t>
            </a:r>
            <a:r>
              <a:rPr lang="zh-CN" altLang="zh-CN" sz="1200" dirty="0">
                <a:solidFill>
                  <a:schemeClr val="accent1">
                    <a:lumMod val="50000"/>
                  </a:schemeClr>
                </a:solidFill>
              </a:rPr>
              <a:t>包下所有类的所有方法都应用切面里的通知</a:t>
            </a:r>
          </a:p>
          <a:p>
            <a:pPr lvl="1">
              <a:lnSpc>
                <a:spcPct val="160000"/>
              </a:lnSpc>
            </a:pPr>
            <a:r>
              <a:rPr lang="en-US" altLang="zh-CN" sz="1200" dirty="0"/>
              <a:t>execution(* com.huawei.</a:t>
            </a:r>
            <a:r>
              <a:rPr lang="en-US" altLang="zh-CN" sz="1200" dirty="0" err="1"/>
              <a:t>pde</a:t>
            </a:r>
            <a:r>
              <a:rPr lang="en-US" altLang="zh-CN" sz="1200" dirty="0"/>
              <a:t>..rest.*.*(..))</a:t>
            </a:r>
            <a:endParaRPr lang="zh-CN" altLang="zh-CN" sz="1200" dirty="0"/>
          </a:p>
          <a:p>
            <a:pPr lvl="1">
              <a:lnSpc>
                <a:spcPct val="160000"/>
              </a:lnSpc>
            </a:pPr>
            <a:r>
              <a:rPr lang="en-US" altLang="zh-CN" sz="1200" dirty="0">
                <a:solidFill>
                  <a:schemeClr val="accent1">
                    <a:lumMod val="50000"/>
                  </a:schemeClr>
                </a:solidFill>
              </a:rPr>
              <a:t>// </a:t>
            </a:r>
            <a:r>
              <a:rPr lang="en-US" altLang="zh-CN" sz="1200" dirty="0" err="1">
                <a:solidFill>
                  <a:schemeClr val="accent1">
                    <a:lumMod val="50000"/>
                  </a:schemeClr>
                </a:solidFill>
              </a:rPr>
              <a:t>com.huawei.pde.app.rest.RequireRest</a:t>
            </a:r>
            <a:r>
              <a:rPr lang="zh-CN" altLang="zh-CN" sz="1200" dirty="0">
                <a:solidFill>
                  <a:schemeClr val="accent1">
                    <a:lumMod val="50000"/>
                  </a:schemeClr>
                </a:solidFill>
              </a:rPr>
              <a:t>类中的所有方法都应用切面里的通知</a:t>
            </a:r>
          </a:p>
          <a:p>
            <a:pPr lvl="1">
              <a:lnSpc>
                <a:spcPct val="160000"/>
              </a:lnSpc>
            </a:pPr>
            <a:r>
              <a:rPr lang="en-US" altLang="zh-CN" sz="1200" dirty="0"/>
              <a:t>execution(* </a:t>
            </a:r>
            <a:r>
              <a:rPr lang="en-US" altLang="zh-CN" sz="1200" dirty="0" err="1"/>
              <a:t>com.huawei.pde.app.rest.RequireRest</a:t>
            </a:r>
            <a:r>
              <a:rPr lang="en-US" altLang="zh-CN" sz="1200" dirty="0"/>
              <a:t>.*(..))</a:t>
            </a:r>
            <a:endParaRPr lang="zh-CN" altLang="zh-CN" sz="1200" dirty="0"/>
          </a:p>
          <a:p>
            <a:pPr>
              <a:lnSpc>
                <a:spcPct val="150000"/>
              </a:lnSpc>
              <a:buFont typeface="Wingdings" panose="05000000000000000000" pitchFamily="2" charset="2"/>
              <a:buChar char="Ø"/>
            </a:pPr>
            <a:endParaRPr lang="zh-CN" altLang="en-US" sz="1900" dirty="0"/>
          </a:p>
        </p:txBody>
      </p:sp>
    </p:spTree>
    <p:extLst>
      <p:ext uri="{BB962C8B-B14F-4D97-AF65-F5344CB8AC3E}">
        <p14:creationId xmlns:p14="http://schemas.microsoft.com/office/powerpoint/2010/main" val="26809424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a:t>
            </a:r>
            <a:r>
              <a:rPr lang="en-US" altLang="zh-CN" dirty="0" smtClean="0"/>
              <a:t>AOP</a:t>
            </a:r>
            <a:r>
              <a:rPr lang="zh-CN" altLang="en-US" dirty="0" smtClean="0"/>
              <a:t>的作用（</a:t>
            </a:r>
            <a:r>
              <a:rPr lang="en-US" altLang="zh-CN" dirty="0" smtClean="0"/>
              <a:t>Why?</a:t>
            </a:r>
            <a:r>
              <a:rPr lang="zh-CN" altLang="en-US" dirty="0" smtClean="0"/>
              <a:t>）</a:t>
            </a:r>
            <a:endParaRPr lang="zh-CN" altLang="en-US" dirty="0"/>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Ø"/>
            </a:pPr>
            <a:r>
              <a:rPr lang="en-US" altLang="zh-CN" dirty="0" smtClean="0"/>
              <a:t> 1</a:t>
            </a:r>
            <a:r>
              <a:rPr lang="zh-CN" altLang="en-US" dirty="0" smtClean="0"/>
              <a:t>、</a:t>
            </a:r>
            <a:r>
              <a:rPr lang="zh-CN" altLang="en-US" sz="1900" dirty="0"/>
              <a:t>传统的纵向体系代码复用：</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964" y="2314272"/>
            <a:ext cx="8221222" cy="4344006"/>
          </a:xfrm>
          <a:prstGeom prst="rect">
            <a:avLst/>
          </a:prstGeom>
        </p:spPr>
      </p:pic>
    </p:spTree>
    <p:extLst>
      <p:ext uri="{BB962C8B-B14F-4D97-AF65-F5344CB8AC3E}">
        <p14:creationId xmlns:p14="http://schemas.microsoft.com/office/powerpoint/2010/main" val="17194991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6325" y="1733550"/>
            <a:ext cx="10079355" cy="4135544"/>
          </a:xfrm>
        </p:spPr>
        <p:txBody>
          <a:bodyPr/>
          <a:lstStyle/>
          <a:p>
            <a:pPr>
              <a:buFont typeface="Wingdings" panose="05000000000000000000" pitchFamily="2" charset="2"/>
              <a:buChar char="Ø"/>
            </a:pPr>
            <a:r>
              <a:rPr lang="en-US" altLang="zh-CN" dirty="0" smtClean="0"/>
              <a:t> </a:t>
            </a:r>
            <a:r>
              <a:rPr lang="en-US" altLang="zh-CN" sz="1900" dirty="0"/>
              <a:t>2</a:t>
            </a:r>
            <a:r>
              <a:rPr lang="zh-CN" altLang="en-US" sz="1900" dirty="0"/>
              <a:t>、</a:t>
            </a:r>
            <a:r>
              <a:rPr lang="zh-CN" altLang="en-US" sz="1900" dirty="0"/>
              <a:t>横向抽取机制（</a:t>
            </a:r>
            <a:r>
              <a:rPr lang="en-US" altLang="zh-CN" sz="1900" dirty="0"/>
              <a:t>AOP</a:t>
            </a:r>
            <a:r>
              <a:rPr lang="zh-CN" altLang="en-US" sz="1900" dirty="0"/>
              <a:t>思想）：</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3375" y="2281048"/>
            <a:ext cx="8773749" cy="2715004"/>
          </a:xfrm>
          <a:prstGeom prst="rect">
            <a:avLst/>
          </a:prstGeom>
        </p:spPr>
      </p:pic>
    </p:spTree>
    <p:extLst>
      <p:ext uri="{BB962C8B-B14F-4D97-AF65-F5344CB8AC3E}">
        <p14:creationId xmlns:p14="http://schemas.microsoft.com/office/powerpoint/2010/main" val="41603949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a:t>
            </a:r>
            <a:r>
              <a:rPr lang="en-US" altLang="zh-CN" dirty="0" smtClean="0"/>
              <a:t>AOP</a:t>
            </a:r>
            <a:r>
              <a:rPr lang="zh-CN" altLang="en-US" dirty="0" smtClean="0"/>
              <a:t>应用场景（</a:t>
            </a:r>
            <a:r>
              <a:rPr lang="en-US" altLang="zh-CN" dirty="0" smtClean="0"/>
              <a:t>When?</a:t>
            </a:r>
            <a:r>
              <a:rPr lang="zh-CN" altLang="en-US" dirty="0" smtClean="0"/>
              <a:t>）</a:t>
            </a:r>
            <a:endParaRPr lang="zh-CN" altLang="en-US" dirty="0"/>
          </a:p>
        </p:txBody>
      </p:sp>
      <p:sp>
        <p:nvSpPr>
          <p:cNvPr id="3" name="内容占位符 2"/>
          <p:cNvSpPr>
            <a:spLocks noGrp="1"/>
          </p:cNvSpPr>
          <p:nvPr>
            <p:ph idx="1"/>
          </p:nvPr>
        </p:nvSpPr>
        <p:spPr/>
        <p:txBody>
          <a:bodyPr>
            <a:normAutofit fontScale="92500" lnSpcReduction="10000"/>
          </a:bodyPr>
          <a:lstStyle/>
          <a:p>
            <a:pPr>
              <a:lnSpc>
                <a:spcPct val="160000"/>
              </a:lnSpc>
              <a:buFont typeface="Wingdings" panose="05000000000000000000" pitchFamily="2" charset="2"/>
              <a:buChar char="Ø"/>
            </a:pPr>
            <a:r>
              <a:rPr lang="zh-CN" altLang="en-US" dirty="0"/>
              <a:t> </a:t>
            </a:r>
            <a:r>
              <a:rPr lang="zh-CN" altLang="en-US" sz="1900" dirty="0"/>
              <a:t>场景</a:t>
            </a:r>
            <a:r>
              <a:rPr lang="zh-CN" altLang="en-US" sz="1900" dirty="0"/>
              <a:t>一： 记录</a:t>
            </a:r>
            <a:r>
              <a:rPr lang="zh-CN" altLang="en-US" sz="1900" dirty="0" smtClean="0"/>
              <a:t>日志；</a:t>
            </a:r>
            <a:endParaRPr lang="en-US" altLang="zh-CN" sz="1900" dirty="0"/>
          </a:p>
          <a:p>
            <a:pPr>
              <a:lnSpc>
                <a:spcPct val="160000"/>
              </a:lnSpc>
              <a:buFont typeface="Wingdings" panose="05000000000000000000" pitchFamily="2" charset="2"/>
              <a:buChar char="Ø"/>
            </a:pPr>
            <a:r>
              <a:rPr lang="zh-CN" altLang="en-US" sz="1900" dirty="0"/>
              <a:t>场景</a:t>
            </a:r>
            <a:r>
              <a:rPr lang="zh-CN" altLang="en-US" sz="1900" dirty="0"/>
              <a:t>二： 监控方法运行时间 （监控性能</a:t>
            </a:r>
            <a:r>
              <a:rPr lang="zh-CN" altLang="en-US" sz="1900" dirty="0" smtClean="0"/>
              <a:t>）；</a:t>
            </a:r>
            <a:endParaRPr lang="en-US" altLang="zh-CN" sz="1900" dirty="0"/>
          </a:p>
          <a:p>
            <a:pPr>
              <a:lnSpc>
                <a:spcPct val="160000"/>
              </a:lnSpc>
              <a:buFont typeface="Wingdings" panose="05000000000000000000" pitchFamily="2" charset="2"/>
              <a:buChar char="Ø"/>
            </a:pPr>
            <a:r>
              <a:rPr lang="zh-CN" altLang="en-US" sz="1900" dirty="0"/>
              <a:t>场景</a:t>
            </a:r>
            <a:r>
              <a:rPr lang="zh-CN" altLang="en-US" sz="1900" dirty="0"/>
              <a:t>三： 权限</a:t>
            </a:r>
            <a:r>
              <a:rPr lang="zh-CN" altLang="en-US" sz="1900" dirty="0" smtClean="0"/>
              <a:t>控制；</a:t>
            </a:r>
            <a:endParaRPr lang="en-US" altLang="zh-CN" sz="1900" dirty="0"/>
          </a:p>
          <a:p>
            <a:pPr>
              <a:lnSpc>
                <a:spcPct val="160000"/>
              </a:lnSpc>
              <a:buFont typeface="Wingdings" panose="05000000000000000000" pitchFamily="2" charset="2"/>
              <a:buChar char="Ø"/>
            </a:pPr>
            <a:r>
              <a:rPr lang="zh-CN" altLang="en-US" sz="1900" dirty="0"/>
              <a:t>场景</a:t>
            </a:r>
            <a:r>
              <a:rPr lang="zh-CN" altLang="en-US" sz="1900" dirty="0"/>
              <a:t>四： 缓存优化 （第一次调用查询数据库，将查询结果放入内存对象， 第二次</a:t>
            </a:r>
            <a:r>
              <a:rPr lang="zh-CN" altLang="en-US" sz="1900" dirty="0" smtClean="0"/>
              <a:t>调用直接</a:t>
            </a:r>
            <a:r>
              <a:rPr lang="zh-CN" altLang="en-US" sz="1900" dirty="0"/>
              <a:t>从</a:t>
            </a:r>
            <a:r>
              <a:rPr lang="zh-CN" altLang="en-US" sz="1900" dirty="0" smtClean="0"/>
              <a:t>内存   </a:t>
            </a:r>
            <a:r>
              <a:rPr lang="en-US" altLang="zh-CN" sz="1900" dirty="0" smtClean="0"/>
              <a:t>	</a:t>
            </a:r>
            <a:r>
              <a:rPr lang="zh-CN" altLang="en-US" sz="1900" dirty="0" smtClean="0"/>
              <a:t>对象</a:t>
            </a:r>
            <a:r>
              <a:rPr lang="zh-CN" altLang="en-US" sz="1900" dirty="0"/>
              <a:t>返回，不需要查询数据库 </a:t>
            </a:r>
            <a:r>
              <a:rPr lang="zh-CN" altLang="en-US" sz="1900" dirty="0" smtClean="0"/>
              <a:t>）；</a:t>
            </a:r>
            <a:endParaRPr lang="en-US" altLang="zh-CN" sz="1900" dirty="0"/>
          </a:p>
          <a:p>
            <a:pPr>
              <a:lnSpc>
                <a:spcPct val="160000"/>
              </a:lnSpc>
              <a:buFont typeface="Wingdings" panose="05000000000000000000" pitchFamily="2" charset="2"/>
              <a:buChar char="Ø"/>
            </a:pPr>
            <a:r>
              <a:rPr lang="zh-CN" altLang="en-US" sz="1900" dirty="0"/>
              <a:t>场景</a:t>
            </a:r>
            <a:r>
              <a:rPr lang="zh-CN" altLang="en-US" sz="1900" dirty="0"/>
              <a:t>五： 事务管理 （调用方法前开启事务， 调用方法后提交关闭事务 </a:t>
            </a:r>
            <a:r>
              <a:rPr lang="zh-CN" altLang="en-US" sz="1900" dirty="0" smtClean="0"/>
              <a:t>）；</a:t>
            </a:r>
            <a:endParaRPr lang="en-US" altLang="zh-CN" sz="1900" dirty="0"/>
          </a:p>
          <a:p>
            <a:pPr>
              <a:lnSpc>
                <a:spcPct val="160000"/>
              </a:lnSpc>
              <a:buFont typeface="Wingdings" panose="05000000000000000000" pitchFamily="2" charset="2"/>
              <a:buChar char="Ø"/>
            </a:pPr>
            <a:r>
              <a:rPr lang="en-US" altLang="zh-CN" sz="1900" dirty="0"/>
              <a:t>…..</a:t>
            </a:r>
            <a:endParaRPr lang="zh-CN" altLang="en-US" sz="1900" dirty="0"/>
          </a:p>
        </p:txBody>
      </p:sp>
    </p:spTree>
    <p:extLst>
      <p:ext uri="{BB962C8B-B14F-4D97-AF65-F5344CB8AC3E}">
        <p14:creationId xmlns:p14="http://schemas.microsoft.com/office/powerpoint/2010/main" val="3226193879"/>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sz="9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defRPr>
        </a:defPPr>
      </a:lstStyle>
    </a:spDef>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docProps/app.xml><?xml version="1.0" encoding="utf-8"?>
<Properties xmlns="http://schemas.openxmlformats.org/officeDocument/2006/extended-properties" xmlns:vt="http://schemas.openxmlformats.org/officeDocument/2006/docPropsVTypes">
  <Template/>
  <TotalTime>298</TotalTime>
  <Words>1132</Words>
  <Application>Microsoft Office PowerPoint</Application>
  <PresentationFormat>宽屏</PresentationFormat>
  <Paragraphs>71</Paragraphs>
  <Slides>11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宋体</vt:lpstr>
      <vt:lpstr>Arial</vt:lpstr>
      <vt:lpstr>Calibri</vt:lpstr>
      <vt:lpstr>Calibri Light</vt:lpstr>
      <vt:lpstr>Wingdings</vt:lpstr>
      <vt:lpstr>回顾</vt:lpstr>
      <vt:lpstr>一、AOP是什么？（what?）</vt:lpstr>
      <vt:lpstr>AOP的基本原理</vt:lpstr>
      <vt:lpstr>AOP的基本原理</vt:lpstr>
      <vt:lpstr>AOP的基本原理</vt:lpstr>
      <vt:lpstr>AOP的基本原理</vt:lpstr>
      <vt:lpstr>AOP的基本原理</vt:lpstr>
      <vt:lpstr>二、AOP的作用（Why?）</vt:lpstr>
      <vt:lpstr>PowerPoint 演示文稿</vt:lpstr>
      <vt:lpstr>三、AOP应用场景（When?）</vt:lpstr>
      <vt:lpstr>四、AOP怎么用？（How?）</vt:lpstr>
      <vt:lpstr>五、思考</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何大官人</dc:creator>
  <cp:lastModifiedBy>何大官人</cp:lastModifiedBy>
  <cp:revision>23</cp:revision>
  <dcterms:created xsi:type="dcterms:W3CDTF">2020-03-26T13:07:27Z</dcterms:created>
  <dcterms:modified xsi:type="dcterms:W3CDTF">2020-03-26T18:05:43Z</dcterms:modified>
</cp:coreProperties>
</file>