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72" r:id="rId7"/>
    <p:sldId id="263" r:id="rId8"/>
    <p:sldId id="264" r:id="rId9"/>
    <p:sldId id="271" r:id="rId10"/>
    <p:sldId id="278" r:id="rId11"/>
    <p:sldId id="266" r:id="rId12"/>
    <p:sldId id="267" r:id="rId13"/>
    <p:sldId id="273" r:id="rId14"/>
    <p:sldId id="274" r:id="rId15"/>
    <p:sldId id="295" r:id="rId16"/>
    <p:sldId id="275" r:id="rId17"/>
    <p:sldId id="276" r:id="rId18"/>
    <p:sldId id="279" r:id="rId19"/>
    <p:sldId id="280" r:id="rId20"/>
    <p:sldId id="296" r:id="rId21"/>
    <p:sldId id="297" r:id="rId22"/>
    <p:sldId id="298" r:id="rId23"/>
    <p:sldId id="299" r:id="rId24"/>
    <p:sldId id="300" r:id="rId25"/>
    <p:sldId id="290" r:id="rId26"/>
    <p:sldId id="291" r:id="rId27"/>
    <p:sldId id="292" r:id="rId28"/>
    <p:sldId id="293" r:id="rId29"/>
    <p:sldId id="29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71F8-7306-15DB-404F-9B88E748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21BDB-CC66-954F-E76E-A57CBD62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B37C-3F0E-3683-2907-5AE6C8D5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A48AB-768C-BEEE-AB32-863333F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1C26-3B32-5957-3716-5B7148D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ED27-EA25-1218-7A19-EA2F1B2E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95889-9313-AF9A-DE65-99D2E1F5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8F23-325A-1F7C-E896-E827AEA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3FB7-F3FE-0D2B-9286-78419EF7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3584-870F-187C-9353-07A15A57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5935A-5AB6-6582-1180-9384B04A8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BA072-9029-FC80-9CE0-FEF0C2C0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4860-A86C-5BF7-B658-C103B995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BCA6-7F07-BA8A-A57A-A59E1E25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B67B-E98D-E38A-6B71-3DC9C21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6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76DD-7631-E2E5-826D-D0140C56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9F89-6332-7A0C-EA11-8D6873E5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6487-986E-3BA8-32EC-8D74B06F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D406-769E-3A9E-1BA6-016A1DE4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7D44-7811-AEDA-0FCB-C5B4ADA1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5AFD-2175-6360-53FA-5E41F63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9E1C-9DDE-E0F5-C555-DE1236C7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38D8-8A83-5706-D9B5-24BCFF7F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CD69-8273-FE04-584E-AB352797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2D42-EB35-0816-2760-4D9C1D16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6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BA3-AC08-00C8-7060-613D8D5C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4574-AFE0-D03D-7B50-D69A160A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49255-5036-58B9-32D8-9F3B89B9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659B-782B-DA50-0973-B072D7D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7A95-2897-C7B2-5547-B6F3E163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5C25B-934B-87FC-8E1F-96ED03B2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65EE-08F2-F530-B806-8F682F7C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A8D80-35C2-6D38-4BBC-551B6B8B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E47D-9357-7692-2B82-87225BDAE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19A9D-30F6-725A-B18A-464D541FA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1337-DD17-E46D-A747-55F7A0E7F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5BECC-DB37-E2EC-1660-DFA941FE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0A60E-41FB-5194-A90B-1A195006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DA3F-76B9-A4EE-0821-E558B2AC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7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3D6C-741E-FAE7-1D8E-B2D68950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DE73D-6E67-79A8-26EC-5CE91373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B1BA1-9995-BF31-F34B-F9AD4008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D5DA1-21A6-506B-FF8C-9B646D7C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2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5AD49-1467-BD46-A069-145402AE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D7432-0165-4F4B-7B0B-4E251C50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0F3-92CD-F9A8-3378-92BEF85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2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567-86EC-1394-27FA-9696AA19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0A6-B1D5-4C27-DBDD-434D202F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9C0F1-59FA-87DA-778E-BB962C8F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6F1E-A1E3-0151-56E9-52256E7B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B052C-3746-B3FC-8C90-6AB8634F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E099-263E-CF75-10B8-34DFC702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8E89-588C-F169-D4FE-BF828C6A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14EDD-CB34-5203-704F-00CDB9D5D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9102D-9B9D-B23E-AD15-E4F2D9DB1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71949-61B6-CBE4-EC02-7F6CD55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A194-7941-9EAF-262D-819B7EC3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2FA9-8528-D486-4441-CF0F53A6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04055-2EC3-0D98-11C5-8A7786C1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3C25-6914-6168-1CA4-F9FA168A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AF3F-CCCB-A8C1-CC42-ED8A9166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BDFF-462B-47C4-B2D0-FA7D35DAFB2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5333-9A56-3ACC-20D6-EDAE1AB60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542F-1563-BCD6-B5A5-7C4879A6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4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indu@training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4182" y="1387366"/>
            <a:ext cx="6298890" cy="2937746"/>
          </a:xfrm>
        </p:spPr>
        <p:txBody>
          <a:bodyPr>
            <a:normAutofit/>
          </a:bodyPr>
          <a:lstStyle/>
          <a:p>
            <a:r>
              <a:rPr lang="en-US" sz="8000" dirty="0"/>
              <a:t>Windows </a:t>
            </a:r>
            <a:r>
              <a:rPr lang="en-US" sz="8000" dirty="0" err="1"/>
              <a:t>Powershell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98925"/>
            <a:ext cx="6269347" cy="119531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Powershell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Automation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E4F30-58D1-E486-4E8E-A88D4B26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26" y="2708858"/>
            <a:ext cx="3086259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5803-8F42-8ED8-6240-006113DE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B101-24A7-97CB-F413-7C3C0FF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How to delete variables ?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Single and double quotes ?</a:t>
            </a:r>
          </a:p>
          <a:p>
            <a:endParaRPr lang="en-IN" sz="2000" dirty="0"/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Variables inside double quotes (") are interpreted unless they are commented out with `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Variables inside single quotes (') are not interpreted.</a:t>
            </a:r>
          </a:p>
          <a:p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Input of variables by the user</a:t>
            </a:r>
          </a:p>
          <a:p>
            <a:r>
              <a:rPr lang="en-US" sz="2000" b="0" i="0" dirty="0">
                <a:solidFill>
                  <a:srgbClr val="CF4573"/>
                </a:solidFill>
                <a:effectLst/>
                <a:latin typeface="SFMono-Regular"/>
              </a:rPr>
              <a:t>[int]$x=read-host -prompt "please enter a number“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C88F0-E34F-8D21-5121-B7C45710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6" y="1027906"/>
            <a:ext cx="4038808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72CE-0723-DB23-7FCF-9A0AF309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599248"/>
          </a:xfrm>
        </p:spPr>
        <p:txBody>
          <a:bodyPr>
            <a:normAutofit fontScale="90000"/>
          </a:bodyPr>
          <a:lstStyle/>
          <a:p>
            <a:br>
              <a:rPr lang="en-IN" sz="2000" b="1" dirty="0"/>
            </a:br>
            <a:r>
              <a:rPr lang="en-IN" sz="2700" b="1" dirty="0">
                <a:latin typeface="+mn-lt"/>
              </a:rPr>
              <a:t>Datatypes :</a:t>
            </a:r>
            <a:br>
              <a:rPr lang="en-IN" sz="2000" b="1" dirty="0">
                <a:highlight>
                  <a:srgbClr val="00FFFF"/>
                </a:highlight>
              </a:rPr>
            </a:br>
            <a:r>
              <a:rPr lang="en-IN" sz="1900" dirty="0">
                <a:latin typeface="+mn-lt"/>
              </a:rPr>
              <a:t>Datatype is kind of data used for variables</a:t>
            </a:r>
            <a:br>
              <a:rPr lang="en-IN" sz="1900" dirty="0">
                <a:latin typeface="+mn-lt"/>
              </a:rPr>
            </a:br>
            <a:br>
              <a:rPr lang="en-IN" sz="1900" dirty="0">
                <a:latin typeface="+mn-lt"/>
              </a:rPr>
            </a:br>
            <a:r>
              <a:rPr lang="en-IN" sz="1900" b="1" dirty="0">
                <a:latin typeface="+mn-lt"/>
              </a:rPr>
              <a:t>How to get type  ?</a:t>
            </a:r>
            <a:br>
              <a:rPr lang="en-IN" sz="1900" dirty="0">
                <a:latin typeface="+mn-lt"/>
              </a:rPr>
            </a:br>
            <a:r>
              <a:rPr lang="en-IN" sz="1900" dirty="0">
                <a:latin typeface="+mn-lt"/>
              </a:rPr>
              <a:t>$hello=“good morning”</a:t>
            </a:r>
            <a:br>
              <a:rPr lang="en-IN" sz="1900" dirty="0">
                <a:latin typeface="+mn-lt"/>
              </a:rPr>
            </a:br>
            <a:r>
              <a:rPr lang="en-IN" sz="1900" dirty="0">
                <a:latin typeface="+mn-lt"/>
              </a:rPr>
              <a:t>$</a:t>
            </a:r>
            <a:r>
              <a:rPr lang="en-IN" sz="1900" dirty="0" err="1">
                <a:latin typeface="+mn-lt"/>
              </a:rPr>
              <a:t>hello.GetType</a:t>
            </a:r>
            <a:r>
              <a:rPr lang="en-IN" sz="1900" dirty="0">
                <a:latin typeface="+mn-lt"/>
              </a:rPr>
              <a:t>()</a:t>
            </a:r>
            <a:br>
              <a:rPr lang="en-IN" sz="1900" dirty="0"/>
            </a:br>
            <a:br>
              <a:rPr lang="en-IN" sz="2000" dirty="0"/>
            </a:b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ABC3-8494-13B8-11BF-6CDCC7FA2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u="sng" dirty="0"/>
              <a:t>Dynamic data type</a:t>
            </a:r>
          </a:p>
          <a:p>
            <a:pPr marL="0" indent="0">
              <a:buNone/>
            </a:pPr>
            <a:r>
              <a:rPr lang="en-IN" sz="1800" b="1" dirty="0"/>
              <a:t>Datatype can be automatically changes depending on data that is stored in variable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>
                <a:highlight>
                  <a:srgbClr val="00FFFF"/>
                </a:highlight>
              </a:rPr>
              <a:t>$message=“hello world”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>
                <a:highlight>
                  <a:srgbClr val="00FFFF"/>
                </a:highlight>
              </a:rPr>
              <a:t>$</a:t>
            </a:r>
            <a:r>
              <a:rPr lang="en-IN" sz="1800" dirty="0" err="1">
                <a:highlight>
                  <a:srgbClr val="00FFFF"/>
                </a:highlight>
              </a:rPr>
              <a:t>message.GetType</a:t>
            </a:r>
            <a:r>
              <a:rPr lang="en-IN" sz="18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1800" dirty="0"/>
              <a:t>     o/p: string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>
                <a:highlight>
                  <a:srgbClr val="00FFFF"/>
                </a:highlight>
              </a:rPr>
              <a:t>$</a:t>
            </a:r>
            <a:r>
              <a:rPr lang="en-IN" sz="1800" dirty="0" err="1">
                <a:highlight>
                  <a:srgbClr val="00FFFF"/>
                </a:highlight>
              </a:rPr>
              <a:t>messge</a:t>
            </a:r>
            <a:r>
              <a:rPr lang="en-IN" sz="1800" dirty="0">
                <a:highlight>
                  <a:srgbClr val="00FFFF"/>
                </a:highlight>
              </a:rPr>
              <a:t>=100</a:t>
            </a:r>
          </a:p>
          <a:p>
            <a:pPr marL="0" indent="0">
              <a:buNone/>
            </a:pPr>
            <a:r>
              <a:rPr lang="en-IN" sz="1800" dirty="0">
                <a:highlight>
                  <a:srgbClr val="00FFFF"/>
                </a:highlight>
              </a:rPr>
              <a:t>   $</a:t>
            </a:r>
            <a:r>
              <a:rPr lang="en-IN" sz="1800" dirty="0" err="1">
                <a:highlight>
                  <a:srgbClr val="00FFFF"/>
                </a:highlight>
              </a:rPr>
              <a:t>message.GetType</a:t>
            </a:r>
            <a:r>
              <a:rPr lang="en-IN" sz="18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1800" dirty="0"/>
              <a:t>   o/p : Integer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Scenario :when you are working on dynamic data</a:t>
            </a:r>
          </a:p>
          <a:p>
            <a:pPr marL="0" indent="0">
              <a:buNone/>
            </a:pPr>
            <a:r>
              <a:rPr lang="en-IN" sz="1800" dirty="0"/>
              <a:t>             from systems</a:t>
            </a:r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3875-3099-2071-3340-37F1535B5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u="sng" dirty="0"/>
              <a:t>Static data type:</a:t>
            </a:r>
          </a:p>
          <a:p>
            <a:pPr marL="0" indent="0">
              <a:buNone/>
            </a:pPr>
            <a:r>
              <a:rPr lang="en-IN" sz="1800" b="1" dirty="0"/>
              <a:t>Datatype can be fixed and can not be  changed</a:t>
            </a:r>
          </a:p>
          <a:p>
            <a:pPr marL="0" indent="0">
              <a:buNone/>
            </a:pPr>
            <a:r>
              <a:rPr lang="en-IN" sz="2000" dirty="0"/>
              <a:t> Example</a:t>
            </a:r>
            <a:r>
              <a:rPr lang="en-IN" sz="2000" dirty="0">
                <a:highlight>
                  <a:srgbClr val="00FFFF"/>
                </a:highlight>
              </a:rPr>
              <a:t>:[string]$text=“hello”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       $</a:t>
            </a:r>
            <a:r>
              <a:rPr lang="en-IN" sz="2000" dirty="0" err="1">
                <a:highlight>
                  <a:srgbClr val="00FFFF"/>
                </a:highlight>
              </a:rPr>
              <a:t>text.GetType</a:t>
            </a:r>
            <a:r>
              <a:rPr lang="en-IN" sz="20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      $text=100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$</a:t>
            </a:r>
            <a:r>
              <a:rPr lang="en-IN" sz="2000" dirty="0" err="1">
                <a:highlight>
                  <a:srgbClr val="00FFFF"/>
                </a:highlight>
              </a:rPr>
              <a:t>text.getType</a:t>
            </a:r>
            <a:r>
              <a:rPr lang="en-IN" sz="2000" dirty="0">
                <a:highlight>
                  <a:srgbClr val="00FFFF"/>
                </a:highlight>
              </a:rPr>
              <a:t>()</a:t>
            </a:r>
            <a:r>
              <a:rPr lang="en-IN" sz="2000" dirty="0"/>
              <a:t> = still string, so explicitly can not be changed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46065-A9F7-4AFF-6E06-B8E81B4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835400"/>
            <a:ext cx="5473981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7926-3CBD-C9FA-F46E-377BA385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+mn-lt"/>
              </a:rPr>
              <a:t>Types of data in </a:t>
            </a:r>
            <a:r>
              <a:rPr lang="en-IN" sz="2000" b="1" dirty="0" err="1">
                <a:latin typeface="+mn-lt"/>
              </a:rPr>
              <a:t>powershell</a:t>
            </a: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A201-C5AA-035E-D13F-3FB8ECB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1</a:t>
            </a:r>
            <a:r>
              <a:rPr lang="en-IN" sz="1600" b="1" dirty="0"/>
              <a:t>. special types </a:t>
            </a:r>
          </a:p>
          <a:p>
            <a:pPr marL="0" indent="0">
              <a:buNone/>
            </a:pPr>
            <a:r>
              <a:rPr lang="en-IN" sz="1600" dirty="0"/>
              <a:t>        a. The void type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b.The</a:t>
            </a:r>
            <a:r>
              <a:rPr lang="en-IN" sz="1600" dirty="0"/>
              <a:t> $null type   -null type [null]</a:t>
            </a:r>
          </a:p>
          <a:p>
            <a:pPr marL="0" indent="0">
              <a:buNone/>
            </a:pPr>
            <a:r>
              <a:rPr lang="en-IN" sz="1600" dirty="0"/>
              <a:t>        c. The Object Type</a:t>
            </a:r>
          </a:p>
          <a:p>
            <a:pPr marL="0" indent="0">
              <a:buNone/>
            </a:pPr>
            <a:r>
              <a:rPr lang="en-IN" sz="1600" b="1" dirty="0"/>
              <a:t>2. Value Types</a:t>
            </a:r>
          </a:p>
          <a:p>
            <a:pPr marL="0" indent="0">
              <a:buNone/>
            </a:pPr>
            <a:r>
              <a:rPr lang="en-IN" sz="1600" dirty="0"/>
              <a:t>         a. Boolean  - [bool] (yes or no)</a:t>
            </a:r>
          </a:p>
          <a:p>
            <a:pPr marL="0" indent="0">
              <a:buNone/>
            </a:pPr>
            <a:r>
              <a:rPr lang="en-IN" sz="1600" dirty="0"/>
              <a:t>         b. Character   -[char](defines single character)</a:t>
            </a:r>
          </a:p>
          <a:p>
            <a:pPr marL="0" indent="0">
              <a:buNone/>
            </a:pPr>
            <a:r>
              <a:rPr lang="en-IN" sz="1600" dirty="0"/>
              <a:t>         c. Integer –(numeric values)</a:t>
            </a:r>
          </a:p>
          <a:p>
            <a:pPr marL="0" indent="0">
              <a:buNone/>
            </a:pPr>
            <a:r>
              <a:rPr lang="en-IN" sz="1600" dirty="0"/>
              <a:t>         d. Real numbers like float and double – 13.2 or 13.22</a:t>
            </a:r>
          </a:p>
          <a:p>
            <a:pPr marL="0" indent="0">
              <a:buNone/>
            </a:pPr>
            <a:r>
              <a:rPr lang="en-IN" sz="1600" dirty="0"/>
              <a:t>         e. decimal  (13.33333333)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171717"/>
                </a:solidFill>
                <a:latin typeface="SFMono-Regular"/>
              </a:rPr>
              <a:t>     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Float represent data with single precision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Double represent data with double precision. Decimal has higher precision than float and Double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2314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A150-199A-643B-3D45-0D131B82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8996-D09E-CA45-824F-74F05650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825625"/>
            <a:ext cx="10429240" cy="4351338"/>
          </a:xfrm>
        </p:spPr>
        <p:txBody>
          <a:bodyPr>
            <a:noAutofit/>
          </a:bodyPr>
          <a:lstStyle/>
          <a:p>
            <a:r>
              <a:rPr lang="en-IN" sz="1200" b="1" dirty="0"/>
              <a:t>Reference types</a:t>
            </a:r>
          </a:p>
          <a:p>
            <a:pPr marL="0" indent="0">
              <a:buNone/>
            </a:pPr>
            <a:r>
              <a:rPr lang="en-IN" sz="1200" dirty="0"/>
              <a:t>          1. Strings –collection of characters</a:t>
            </a:r>
          </a:p>
          <a:p>
            <a:pPr marL="0" indent="0">
              <a:buNone/>
            </a:pPr>
            <a:r>
              <a:rPr lang="en-IN" sz="1200" dirty="0"/>
              <a:t>        $a= “test”</a:t>
            </a:r>
          </a:p>
          <a:p>
            <a:pPr marL="0" indent="0">
              <a:buNone/>
            </a:pPr>
            <a:r>
              <a:rPr lang="en-IN" sz="1200" dirty="0"/>
              <a:t>          2. Arrays-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array is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data structure that is designed to store a collection of items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items can be         the same type or different types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$a=(“test”,123,”test2)</a:t>
            </a:r>
          </a:p>
          <a:p>
            <a:pPr marL="0" indent="0">
              <a:buNone/>
            </a:pPr>
            <a:r>
              <a:rPr lang="en-IN" sz="1200" dirty="0"/>
              <a:t>a[0],a[1]</a:t>
            </a:r>
          </a:p>
          <a:p>
            <a:pPr marL="0" indent="0">
              <a:buNone/>
            </a:pPr>
            <a:r>
              <a:rPr lang="en-IN" sz="1200" dirty="0"/>
              <a:t>    </a:t>
            </a:r>
          </a:p>
          <a:p>
            <a:pPr marL="0" indent="0">
              <a:buNone/>
            </a:pPr>
            <a:r>
              <a:rPr lang="en-IN" sz="1200" dirty="0"/>
              <a:t>3. </a:t>
            </a:r>
            <a:r>
              <a:rPr lang="en-IN" sz="1200" dirty="0" err="1"/>
              <a:t>Hashtables</a:t>
            </a:r>
            <a:r>
              <a:rPr lang="en-IN" sz="1200" dirty="0"/>
              <a:t> :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compact data structure that stores one or more key/value pairs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0" indent="0">
              <a:buNone/>
            </a:pPr>
            <a:endParaRPr lang="en-US" sz="1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 = @{ FirstName = "James";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 = "Anderson";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IDNum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 = 123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$h1.FirstName # designates the key FirstName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$h1["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"] # designates the associated value for key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endParaRPr lang="en-US" sz="1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$h1.Keys # gets the collection of keys</a:t>
            </a:r>
            <a:r>
              <a:rPr lang="en-IN" sz="1200" dirty="0"/>
              <a:t>        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4. The XML type :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XML data type is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for Extensible Markup Language (XML) documents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   5.The Regex type</a:t>
            </a:r>
          </a:p>
          <a:p>
            <a:pPr marL="0" indent="0">
              <a:buNone/>
            </a:pPr>
            <a:r>
              <a:rPr lang="en-IN" sz="1200" dirty="0"/>
              <a:t>           6.scriptblock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4502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67DC-CB01-0B9C-8A2D-1F04F04E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0-37A5-334B-47AE-0B366419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5683"/>
          </a:xfrm>
        </p:spPr>
        <p:txBody>
          <a:bodyPr>
            <a:normAutofit/>
          </a:bodyPr>
          <a:lstStyle/>
          <a:p>
            <a:pPr marL="182880" indent="0">
              <a:buNone/>
              <a:defRPr/>
            </a:pPr>
            <a:endParaRPr lang="en-US" sz="2000" dirty="0"/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Arithmetic Binary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+, -, *, \, %, ++, --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Assignment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=, +=, -=, *=, /=, %=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Logical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!, -not, -and, -or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String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+, *, -f, -replace, -match, -like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Comparison Operators</a:t>
            </a:r>
          </a:p>
          <a:p>
            <a:pPr marL="512064" lvl="1" indent="0">
              <a:buNone/>
              <a:defRPr/>
            </a:pPr>
            <a:r>
              <a:rPr lang="fr-FR" sz="2000" dirty="0"/>
              <a:t>-eq, -ne, -gt, –</a:t>
            </a:r>
            <a:r>
              <a:rPr lang="fr-FR" sz="2000" dirty="0" err="1"/>
              <a:t>ge</a:t>
            </a:r>
            <a:r>
              <a:rPr lang="fr-FR" sz="2000" dirty="0"/>
              <a:t>, -</a:t>
            </a:r>
            <a:r>
              <a:rPr lang="fr-FR" sz="2000" dirty="0" err="1"/>
              <a:t>lt</a:t>
            </a:r>
            <a:r>
              <a:rPr lang="fr-FR" sz="2000" dirty="0"/>
              <a:t>, –le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93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F469-908F-0115-9F4F-753C3F41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Arithmetic operators contd..</a:t>
            </a:r>
            <a:br>
              <a:rPr lang="en-US" sz="2000" dirty="0"/>
            </a:br>
            <a:r>
              <a:rPr lang="en-US" sz="2000" dirty="0"/>
              <a:t>$A holds 30 and $b holds 20</a:t>
            </a:r>
            <a:endParaRPr lang="en-IN" sz="20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3499C0B-828B-3BD0-B6E6-169DCBBED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595080"/>
              </p:ext>
            </p:extLst>
          </p:nvPr>
        </p:nvGraphicFramePr>
        <p:xfrm>
          <a:off x="838200" y="1825625"/>
          <a:ext cx="10515597" cy="478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670580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530810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362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Operator</a:t>
                      </a:r>
                      <a:endParaRPr lang="en-IN" sz="1600" dirty="0">
                        <a:effectLst/>
                      </a:endParaRP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Description</a:t>
                      </a:r>
                      <a:endParaRPr lang="en-IN" sz="1600">
                        <a:effectLst/>
                      </a:endParaRP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Example</a:t>
                      </a:r>
                      <a:endParaRPr lang="en-IN" sz="1600">
                        <a:effectLst/>
                      </a:endParaRP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93794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+ (Addition)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adding values on either side of the operator.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+ B will give 40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45556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(Subtraction)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subtracting right-hand operand from the left-hand operand.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- B will give -20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183245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* (Multiplication)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multiplying values on either side of the operator.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* B will give 300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2860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/ (Division)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dividing left-hand operand by right-hand operand.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 / A will give 3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36287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% (Modulus)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dividing left-hand operand by right-hand operand and returns the remainder.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 % A will give 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409666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the value by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$a++ or</a:t>
                      </a:r>
                    </a:p>
                    <a:p>
                      <a:r>
                        <a:rPr lang="en-US" dirty="0"/>
                        <a:t>$a=$a+1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the value by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$a--  or $a=$a-1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9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0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22D3-2AA6-FF07-C760-A24AA43D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Real time example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A87C-F54C-870D-A8DB-C2FFE44A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/>
              <a:t>Addition : +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Adds numbers, concatenates strings, arrays, and hash tables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6 + 2                        # result = 8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"file" + "name"              # result = "filename"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@(1, "one") + @(2.0, "two")  # result = @(1, "one", 2.0, "two")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@{"one" = 1} + @{"two" = 2}  # result = @{"one" = 1; "two" = 2}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Get-Date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en-US" sz="1600" b="0" i="0" dirty="0" err="1">
                <a:solidFill>
                  <a:srgbClr val="171717"/>
                </a:solidFill>
                <a:effectLst/>
                <a:latin typeface="SFMono-Regular"/>
              </a:rPr>
              <a:t>AddDays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(-1)</a:t>
            </a:r>
            <a:endParaRPr lang="en-US" sz="1600" b="0" i="0" dirty="0">
              <a:solidFill>
                <a:srgbClr val="171717"/>
              </a:solidFill>
              <a:effectLst/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/>
              <a:t>Substration</a:t>
            </a:r>
            <a:r>
              <a:rPr lang="en-US" altLang="zh-TW" sz="1600" dirty="0"/>
              <a:t>: -</a:t>
            </a:r>
          </a:p>
          <a:p>
            <a:pPr marL="0" indent="0">
              <a:buNone/>
            </a:pPr>
            <a:r>
              <a:rPr lang="en-US" altLang="zh-TW" sz="1600" dirty="0"/>
              <a:t>$a=10</a:t>
            </a:r>
          </a:p>
          <a:p>
            <a:pPr marL="0" indent="0">
              <a:buNone/>
            </a:pPr>
            <a:r>
              <a:rPr lang="en-US" altLang="zh-TW" sz="1600" dirty="0"/>
              <a:t>$b=3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Get-Date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en-US" sz="1600" b="0" i="0" dirty="0" err="1">
                <a:solidFill>
                  <a:srgbClr val="171717"/>
                </a:solidFill>
                <a:effectLst/>
                <a:latin typeface="SFMono-Regular"/>
              </a:rPr>
              <a:t>AddDays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(-1)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SFMono-Regular"/>
              </a:rPr>
              <a:t># Yesterday's date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$c=$a-$b</a:t>
            </a:r>
          </a:p>
          <a:p>
            <a:pPr marL="0" indent="0">
              <a:buNone/>
            </a:pPr>
            <a:endParaRPr lang="en-US" altLang="zh-TW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847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B2A8-88F5-62A8-752D-AAE61F9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FA98-2A4B-AAA9-D470-66FC87ED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multiply</a:t>
            </a:r>
          </a:p>
          <a:p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6 * 2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12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@(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"!"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) * 4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@("!","!","!","!")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"!"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* 3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"!!!"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Division : /</a:t>
            </a:r>
          </a:p>
          <a:p>
            <a:r>
              <a:rPr lang="en-US" sz="2400" dirty="0"/>
              <a:t>$a=10</a:t>
            </a:r>
          </a:p>
          <a:p>
            <a:r>
              <a:rPr lang="en-US" sz="2400" dirty="0"/>
              <a:t>$b=25</a:t>
            </a:r>
          </a:p>
          <a:p>
            <a:r>
              <a:rPr lang="en-US" sz="2400" dirty="0"/>
              <a:t>$a\$b=</a:t>
            </a:r>
          </a:p>
          <a:p>
            <a:endParaRPr lang="en-US" sz="2400" dirty="0"/>
          </a:p>
          <a:p>
            <a:r>
              <a:rPr lang="en-US" sz="2400" dirty="0"/>
              <a:t>Modular division : %</a:t>
            </a:r>
          </a:p>
          <a:p>
            <a:r>
              <a:rPr lang="en-US" sz="2400" dirty="0"/>
              <a:t>Gives the remainder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659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9068-1923-636F-B454-0DDC5AA2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5398-F36E-524A-5E4D-FBFBC5FC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++ and --</a:t>
            </a:r>
          </a:p>
          <a:p>
            <a:endParaRPr lang="en-US" sz="1800" dirty="0"/>
          </a:p>
          <a:p>
            <a:r>
              <a:rPr lang="en-US" sz="1800" dirty="0"/>
              <a:t>++ : increase the value by one,</a:t>
            </a:r>
          </a:p>
          <a:p>
            <a:r>
              <a:rPr lang="en-US" sz="1800" dirty="0"/>
              <a:t>$c=1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c++</a:t>
            </a:r>
            <a:r>
              <a:rPr lang="en-US" sz="1800" dirty="0"/>
              <a:t>: if I run this multiple </a:t>
            </a:r>
            <a:r>
              <a:rPr lang="en-US" sz="1800" dirty="0" err="1"/>
              <a:t>times,the</a:t>
            </a:r>
            <a:r>
              <a:rPr lang="en-US" sz="1800" dirty="0"/>
              <a:t> number get increased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c++</a:t>
            </a:r>
            <a:r>
              <a:rPr lang="en-US" sz="1800" dirty="0"/>
              <a:t> equals to $c=$c+1</a:t>
            </a:r>
          </a:p>
          <a:p>
            <a:r>
              <a:rPr lang="en-US" sz="1800" dirty="0"/>
              <a:t>Which is actually happening is increment</a:t>
            </a:r>
          </a:p>
          <a:p>
            <a:r>
              <a:rPr lang="en-US" sz="1800" dirty="0"/>
              <a:t>--</a:t>
            </a:r>
          </a:p>
          <a:p>
            <a:r>
              <a:rPr lang="en-US" sz="1800" dirty="0"/>
              <a:t>$c=$c-1</a:t>
            </a:r>
          </a:p>
          <a:p>
            <a:r>
              <a:rPr lang="en-US" sz="1800" dirty="0"/>
              <a:t>I am </a:t>
            </a:r>
            <a:r>
              <a:rPr lang="en-US" sz="1800" dirty="0" err="1"/>
              <a:t>substarcting</a:t>
            </a:r>
            <a:r>
              <a:rPr lang="en-US" sz="1800" dirty="0"/>
              <a:t> 1 from $c and </a:t>
            </a:r>
            <a:r>
              <a:rPr lang="en-US" sz="1800" dirty="0" err="1"/>
              <a:t>assigining</a:t>
            </a:r>
            <a:r>
              <a:rPr lang="en-US" sz="1800" dirty="0"/>
              <a:t> back to $c</a:t>
            </a:r>
          </a:p>
          <a:p>
            <a:r>
              <a:rPr lang="en-US" sz="1800" dirty="0"/>
              <a:t>Simple ++ </a:t>
            </a:r>
            <a:r>
              <a:rPr lang="en-US" sz="1800" dirty="0" err="1"/>
              <a:t>incremnets</a:t>
            </a:r>
            <a:r>
              <a:rPr lang="en-US" sz="1800" dirty="0"/>
              <a:t> by 1 and – decrements by 1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6838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6EB2-890A-8186-E014-CC1ADF22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Assignment operators</a:t>
            </a:r>
            <a:br>
              <a:rPr lang="en-US" sz="1800" b="1" dirty="0"/>
            </a:br>
            <a:r>
              <a:rPr lang="en-US" sz="1800" b="1" dirty="0"/>
              <a:t>$x=30,$y=20</a:t>
            </a:r>
            <a:endParaRPr lang="en-IN" sz="1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1347BF-C0B4-D165-D0A4-6F35A87FC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946444"/>
              </p:ext>
            </p:extLst>
          </p:nvPr>
        </p:nvGraphicFramePr>
        <p:xfrm>
          <a:off x="614678" y="143954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2">
                  <a:extLst>
                    <a:ext uri="{9D8B030D-6E8A-4147-A177-3AD203B41FA5}">
                      <a16:colId xmlns:a16="http://schemas.microsoft.com/office/drawing/2014/main" val="3136982292"/>
                    </a:ext>
                  </a:extLst>
                </a:gridCol>
                <a:gridCol w="5003798">
                  <a:extLst>
                    <a:ext uri="{9D8B030D-6E8A-4147-A177-3AD203B41FA5}">
                      <a16:colId xmlns:a16="http://schemas.microsoft.com/office/drawing/2014/main" val="31020117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4466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Operator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Example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82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=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Assign value to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$z=$x+$</a:t>
                      </a:r>
                      <a:r>
                        <a:rPr lang="en-US" dirty="0" err="1">
                          <a:effectLst/>
                        </a:rPr>
                        <a:t>y,o</a:t>
                      </a:r>
                      <a:r>
                        <a:rPr lang="en-US" dirty="0">
                          <a:effectLst/>
                        </a:rPr>
                        <a:t>/p $x=50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- =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Subtract the right hand side value 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$z -= 30(it </a:t>
                      </a:r>
                      <a:r>
                        <a:rPr lang="en-US" dirty="0" err="1">
                          <a:effectLst/>
                        </a:rPr>
                        <a:t>substarct</a:t>
                      </a:r>
                      <a:r>
                        <a:rPr lang="en-US" dirty="0">
                          <a:effectLst/>
                        </a:rPr>
                        <a:t> 30 from $z and assigns the value to $z)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44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+ =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Which is add the right hand side value 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$z +=30(it add 30 to $z and assign the value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*=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and assign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$z *=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1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%=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 </a:t>
                      </a:r>
                      <a:r>
                        <a:rPr lang="en-US" dirty="0" err="1"/>
                        <a:t>divison</a:t>
                      </a:r>
                      <a:r>
                        <a:rPr lang="en-US" dirty="0"/>
                        <a:t> and assign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$z %=30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93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6876-A96C-419D-2F90-D196580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021F-3871-F5CC-2A2F-D1394FD5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2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windows </a:t>
            </a:r>
            <a:r>
              <a:rPr lang="en-IN" sz="2000" dirty="0" err="1"/>
              <a:t>powershell</a:t>
            </a:r>
            <a:r>
              <a:rPr lang="en-IN" sz="2000" dirty="0"/>
              <a:t> is  a Command line language which basically reuses </a:t>
            </a:r>
            <a:r>
              <a:rPr lang="en-IN" sz="2000" dirty="0" err="1"/>
              <a:t>.net</a:t>
            </a:r>
            <a:r>
              <a:rPr lang="en-IN" sz="2000" dirty="0"/>
              <a:t> framework.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When it comes to windows </a:t>
            </a:r>
            <a:r>
              <a:rPr lang="en-IN" sz="2000" dirty="0" err="1"/>
              <a:t>oS,its</a:t>
            </a:r>
            <a:r>
              <a:rPr lang="en-IN" sz="2000" dirty="0"/>
              <a:t> totally built out of </a:t>
            </a:r>
            <a:r>
              <a:rPr lang="en-IN" sz="2000" dirty="0" err="1"/>
              <a:t>.net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/>
              <a:t>Powershell</a:t>
            </a:r>
            <a:r>
              <a:rPr lang="en-IN" sz="2000" dirty="0"/>
              <a:t>  has tight integration with different platforms can be used in Cloud </a:t>
            </a:r>
            <a:r>
              <a:rPr lang="en-IN" sz="2000" dirty="0" err="1"/>
              <a:t>azure,aws</a:t>
            </a:r>
            <a:r>
              <a:rPr lang="en-IN" sz="2000" dirty="0"/>
              <a:t>      windows </a:t>
            </a:r>
            <a:r>
              <a:rPr lang="en-IN" sz="2000" dirty="0" err="1"/>
              <a:t>machines,Vmware,SCCM,AD</a:t>
            </a:r>
            <a:r>
              <a:rPr lang="en-IN" sz="2000" dirty="0"/>
              <a:t> etc.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Mostly used by </a:t>
            </a:r>
            <a:r>
              <a:rPr lang="en-IN" sz="2000" dirty="0" err="1"/>
              <a:t>systemadmin</a:t>
            </a:r>
            <a:r>
              <a:rPr lang="en-IN" sz="2000" dirty="0"/>
              <a:t> to automate routine daily </a:t>
            </a:r>
            <a:r>
              <a:rPr lang="en-IN" sz="2000" dirty="0" err="1"/>
              <a:t>tasks,like</a:t>
            </a:r>
            <a:r>
              <a:rPr lang="en-IN" sz="2000" dirty="0"/>
              <a:t> generating reports for CPU    </a:t>
            </a:r>
            <a:r>
              <a:rPr lang="en-IN" sz="2000" dirty="0" err="1"/>
              <a:t>memrory,getting</a:t>
            </a:r>
            <a:r>
              <a:rPr lang="en-IN" sz="2000" dirty="0"/>
              <a:t> service </a:t>
            </a:r>
            <a:r>
              <a:rPr lang="en-IN" sz="2000" dirty="0" err="1"/>
              <a:t>status,installing</a:t>
            </a:r>
            <a:r>
              <a:rPr lang="en-IN" sz="2000" dirty="0"/>
              <a:t> </a:t>
            </a:r>
            <a:r>
              <a:rPr lang="en-IN" sz="2000" dirty="0" err="1"/>
              <a:t>applications,getting</a:t>
            </a:r>
            <a:r>
              <a:rPr lang="en-IN" sz="2000" dirty="0"/>
              <a:t> server </a:t>
            </a:r>
            <a:r>
              <a:rPr lang="en-IN" sz="2000" dirty="0" err="1"/>
              <a:t>uptime,migrations</a:t>
            </a:r>
            <a:r>
              <a:rPr lang="en-IN" sz="2000" dirty="0"/>
              <a:t> etc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Latest version: </a:t>
            </a:r>
          </a:p>
          <a:p>
            <a:pPr marL="0" indent="0">
              <a:buNone/>
            </a:pPr>
            <a:r>
              <a:rPr lang="en-IN" sz="2000" dirty="0"/>
              <a:t>            v5.1(part of windows management framework 5.1)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Powershell</a:t>
            </a:r>
            <a:r>
              <a:rPr lang="en-IN" sz="2000" dirty="0"/>
              <a:t> 7(</a:t>
            </a:r>
            <a:r>
              <a:rPr lang="en-IN" sz="2000" dirty="0" err="1"/>
              <a:t>Powershell</a:t>
            </a:r>
            <a:r>
              <a:rPr lang="en-IN" sz="2000" dirty="0"/>
              <a:t> –</a:t>
            </a:r>
            <a:r>
              <a:rPr lang="en-IN" sz="2000" dirty="0" err="1"/>
              <a:t>core,Cross</a:t>
            </a:r>
            <a:r>
              <a:rPr lang="en-IN" sz="2000" dirty="0"/>
              <a:t>-platform)</a:t>
            </a:r>
          </a:p>
          <a:p>
            <a:pPr marL="457200" indent="-457200">
              <a:buAutoNum type="arabicPeriod" startAt="6"/>
            </a:pPr>
            <a:r>
              <a:rPr lang="en-IN" sz="2000" dirty="0"/>
              <a:t>Interactive Mode and Scripting Mode(ISE)</a:t>
            </a:r>
          </a:p>
          <a:p>
            <a:pPr marL="0" indent="0">
              <a:buNone/>
            </a:pPr>
            <a:r>
              <a:rPr lang="en-IN" sz="2000" dirty="0"/>
              <a:t>7.     Which is object based approach and operates on .</a:t>
            </a:r>
            <a:r>
              <a:rPr lang="en-IN" sz="2000" dirty="0" err="1"/>
              <a:t>net,WMI,COM</a:t>
            </a:r>
            <a:r>
              <a:rPr lang="en-IN" sz="2000" dirty="0"/>
              <a:t> Objects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772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A33F-F630-876A-B0F6-5073C3C9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Realtime examples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6B58-5B0D-8BD9-37F1-B1B6B86B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Example 1: Output of any </a:t>
            </a:r>
            <a:r>
              <a:rPr lang="en-US" sz="1400" b="1" u="sng" dirty="0" err="1"/>
              <a:t>powershellcommands</a:t>
            </a:r>
            <a:r>
              <a:rPr lang="en-IN" sz="1400" dirty="0"/>
              <a:t> </a:t>
            </a:r>
            <a:endParaRPr lang="en-IN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 get-process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$a=ipconfig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$a=get-service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$a=hostname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$email="devopstraining@gmail.com" </a:t>
            </a:r>
          </a:p>
          <a:p>
            <a:pPr marL="0" indent="0">
              <a:buNone/>
            </a:pPr>
            <a:r>
              <a:rPr lang="en-US" sz="1600" b="1" u="sng" dirty="0"/>
              <a:t>Example 2: send an email notification failure or success to teams.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</a:rPr>
              <a:t> </a:t>
            </a: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emailbody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“this is my </a:t>
            </a:r>
            <a:r>
              <a:rPr lang="en-US" sz="1400" dirty="0" err="1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Ipaddress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”</a:t>
            </a:r>
            <a:endParaRPr lang="en-US" sz="1400" dirty="0">
              <a:solidFill>
                <a:prstClr val="black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emailbody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+=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“my hostname  is </a:t>
            </a: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”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emailbody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+=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“sending an email to </a:t>
            </a: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$email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”</a:t>
            </a:r>
            <a:endParaRPr lang="en-IN" sz="1400" dirty="0">
              <a:solidFill>
                <a:prstClr val="black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Example 3:  To store multiple commands output to one  variable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en-IN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$a=hostname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 +=get-service 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6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28F7-9853-AF0D-0F8D-CA63B966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305435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b="1" dirty="0"/>
              <a:t>Comparison operators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16233C-457F-182A-1B29-55E1CABCA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660925"/>
              </p:ext>
            </p:extLst>
          </p:nvPr>
        </p:nvGraphicFramePr>
        <p:xfrm>
          <a:off x="838198" y="883065"/>
          <a:ext cx="10515598" cy="5915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160">
                  <a:extLst>
                    <a:ext uri="{9D8B030D-6E8A-4147-A177-3AD203B41FA5}">
                      <a16:colId xmlns:a16="http://schemas.microsoft.com/office/drawing/2014/main" val="421906924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913471593"/>
                    </a:ext>
                  </a:extLst>
                </a:gridCol>
                <a:gridCol w="6568438">
                  <a:extLst>
                    <a:ext uri="{9D8B030D-6E8A-4147-A177-3AD203B41FA5}">
                      <a16:colId xmlns:a16="http://schemas.microsoft.com/office/drawing/2014/main" val="2380215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Type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Operator</a:t>
                      </a:r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Description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350265"/>
                  </a:ext>
                </a:extLst>
              </a:tr>
              <a:tr h="1122793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Equality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Compares two values to be equal or not.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$y=10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$y –eq 10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36458"/>
                  </a:ext>
                </a:extLst>
              </a:tr>
              <a:tr h="866155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not equals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highlight>
                            <a:srgbClr val="C0C0C0"/>
                          </a:highlight>
                        </a:rPr>
                        <a:t>Compare the two values to be not equal.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$y –ne 10 </a:t>
                      </a:r>
                    </a:p>
                    <a:p>
                      <a:r>
                        <a:rPr lang="en-US" sz="1600" dirty="0">
                          <a:effectLst/>
                          <a:highlight>
                            <a:srgbClr val="C0C0C0"/>
                          </a:highlight>
                        </a:rPr>
                        <a:t>o/p :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071052"/>
                  </a:ext>
                </a:extLst>
              </a:tr>
              <a:tr h="1122793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greater than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Compares the first value to be greater than the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$x=10,$y=20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gt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3164"/>
                  </a:ext>
                </a:extLst>
              </a:tr>
              <a:tr h="776706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 the first value to be greater than or equals to the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ge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399565"/>
                  </a:ext>
                </a:extLst>
              </a:tr>
              <a:tr h="776706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</a:t>
                      </a:r>
                      <a:r>
                        <a:rPr lang="en-IN" sz="1600" dirty="0" err="1">
                          <a:effectLst/>
                        </a:rPr>
                        <a:t>lt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 the first value to be less than the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lt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848860"/>
                  </a:ext>
                </a:extLst>
              </a:tr>
              <a:tr h="390304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Compares first value to be less than or equals to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–le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42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74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1A5A-F46B-4ADD-6A37-1AE3199E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>
            <a:normAutofit/>
          </a:bodyPr>
          <a:lstStyle/>
          <a:p>
            <a:r>
              <a:rPr lang="en-IN" sz="1600" b="1" dirty="0"/>
              <a:t>Assignment operators </a:t>
            </a:r>
            <a:r>
              <a:rPr lang="en-IN" sz="1600" b="1" dirty="0" err="1"/>
              <a:t>contd</a:t>
            </a:r>
            <a:br>
              <a:rPr lang="en-IN" sz="1600" b="1" dirty="0"/>
            </a:br>
            <a:r>
              <a:rPr lang="en-IN" sz="1600" b="1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736-FAE8-FD9A-C336-F5BB2A2B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Check  “windows search “service exists ?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checkserviece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get-service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Where-Object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{</a:t>
            </a:r>
            <a:r>
              <a:rPr lang="en-US" sz="16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name 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-eq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wsearch</a:t>
            </a:r>
            <a:r>
              <a:rPr lang="en-US" sz="16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N" sz="1600" b="1" dirty="0"/>
              <a:t>Check user exists from active directory ?</a:t>
            </a:r>
          </a:p>
          <a:p>
            <a:pPr marL="0" indent="0">
              <a:buNone/>
            </a:pPr>
            <a:r>
              <a:rPr lang="en-IN" sz="1600" b="1" dirty="0">
                <a:highlight>
                  <a:srgbClr val="C0C0C0"/>
                </a:highlight>
              </a:rPr>
              <a:t>$checkuser =</a:t>
            </a:r>
            <a:r>
              <a:rPr lang="en-IN" sz="1600" b="0" i="0" dirty="0">
                <a:solidFill>
                  <a:srgbClr val="0101FD"/>
                </a:solidFill>
                <a:effectLst/>
                <a:highlight>
                  <a:srgbClr val="C0C0C0"/>
                </a:highlight>
                <a:latin typeface="SFMono-Regular"/>
              </a:rPr>
              <a:t>Get-</a:t>
            </a:r>
            <a:r>
              <a:rPr lang="en-IN" sz="1600" b="0" i="0" dirty="0" err="1">
                <a:solidFill>
                  <a:srgbClr val="0101FD"/>
                </a:solidFill>
                <a:effectLst/>
                <a:highlight>
                  <a:srgbClr val="C0C0C0"/>
                </a:highlight>
                <a:latin typeface="SFMono-Regular"/>
              </a:rPr>
              <a:t>ADUser</a:t>
            </a:r>
            <a:r>
              <a:rPr lang="en-IN" sz="1600" b="0" i="0" dirty="0">
                <a:solidFill>
                  <a:srgbClr val="006881"/>
                </a:solidFill>
                <a:effectLst/>
                <a:highlight>
                  <a:srgbClr val="C0C0C0"/>
                </a:highlight>
                <a:latin typeface="SFMono-Regular"/>
              </a:rPr>
              <a:t> -Filter</a:t>
            </a:r>
            <a:r>
              <a:rPr lang="en-IN" sz="1600" b="0" i="0" dirty="0">
                <a:solidFill>
                  <a:srgbClr val="171717"/>
                </a:solidFill>
                <a:effectLst/>
                <a:highlight>
                  <a:srgbClr val="C0C0C0"/>
                </a:highlight>
                <a:latin typeface="SFMono-Regular"/>
              </a:rPr>
              <a:t> </a:t>
            </a:r>
            <a:r>
              <a:rPr lang="en-IN" sz="1600" b="0" i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"Name -</a:t>
            </a:r>
            <a:r>
              <a:rPr lang="en-IN" sz="1600" b="0" i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eq</a:t>
            </a:r>
            <a:r>
              <a:rPr lang="en-IN" sz="1600" b="0" i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 '</a:t>
            </a:r>
            <a:r>
              <a:rPr lang="en-IN" sz="1600" b="0" i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ChewDavid</a:t>
            </a:r>
            <a:r>
              <a:rPr lang="en-IN" sz="1600" b="0" i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’”</a:t>
            </a:r>
          </a:p>
          <a:p>
            <a:pPr marL="0" indent="0">
              <a:buNone/>
            </a:pPr>
            <a:endParaRPr lang="en-IN" sz="1600" b="1" dirty="0">
              <a:solidFill>
                <a:srgbClr val="A31515"/>
              </a:solidFill>
              <a:highlight>
                <a:srgbClr val="C0C0C0"/>
              </a:highlight>
              <a:latin typeface="SFMono-Regular"/>
            </a:endParaRPr>
          </a:p>
          <a:p>
            <a:pPr marL="0" indent="0">
              <a:buNone/>
            </a:pPr>
            <a:r>
              <a:rPr lang="en-IN" sz="1600" b="1" dirty="0">
                <a:highlight>
                  <a:srgbClr val="C0C0C0"/>
                </a:highlight>
                <a:latin typeface="SFMono-Regular"/>
              </a:rPr>
              <a:t>Get files which are created two days back in particular folder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–path “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c:users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\test” |Where-Object{$_.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CreationTime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-le (get-date).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AddDays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(-2)} </a:t>
            </a:r>
          </a:p>
          <a:p>
            <a:pPr marL="0" indent="0">
              <a:buNone/>
            </a:pPr>
            <a:endParaRPr lang="en-IN" sz="1600" dirty="0">
              <a:highlight>
                <a:srgbClr val="C0C0C0"/>
              </a:highlight>
              <a:latin typeface="SFMono-Regular"/>
            </a:endParaRPr>
          </a:p>
          <a:p>
            <a:pPr marL="0" indent="0">
              <a:buNone/>
            </a:pPr>
            <a:r>
              <a:rPr lang="en-IN" sz="1600" b="1" dirty="0">
                <a:highlight>
                  <a:srgbClr val="C0C0C0"/>
                </a:highlight>
                <a:latin typeface="SFMono-Regular"/>
              </a:rPr>
              <a:t>Get files which are not created  to today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–path “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c:users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\test” |Where-Object{$_.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CreationTime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-ne (get-date)}</a:t>
            </a:r>
          </a:p>
          <a:p>
            <a:pPr marL="0" indent="0">
              <a:buNone/>
            </a:pPr>
            <a:endParaRPr lang="en-IN" sz="1600" dirty="0">
              <a:highlight>
                <a:srgbClr val="C0C0C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656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5EC8-3727-0E02-8426-DA118BE1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>
            <a:normAutofit/>
          </a:bodyPr>
          <a:lstStyle/>
          <a:p>
            <a:r>
              <a:rPr lang="en-IN" sz="1800" b="1" dirty="0"/>
              <a:t>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4B8A7E-C027-8DEB-114E-9FFBE8E5E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23249"/>
              </p:ext>
            </p:extLst>
          </p:nvPr>
        </p:nvGraphicFramePr>
        <p:xfrm>
          <a:off x="736600" y="1684020"/>
          <a:ext cx="10825479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059">
                  <a:extLst>
                    <a:ext uri="{9D8B030D-6E8A-4147-A177-3AD203B41FA5}">
                      <a16:colId xmlns:a16="http://schemas.microsoft.com/office/drawing/2014/main" val="1326568203"/>
                    </a:ext>
                  </a:extLst>
                </a:gridCol>
                <a:gridCol w="4256977">
                  <a:extLst>
                    <a:ext uri="{9D8B030D-6E8A-4147-A177-3AD203B41FA5}">
                      <a16:colId xmlns:a16="http://schemas.microsoft.com/office/drawing/2014/main" val="1852076488"/>
                    </a:ext>
                  </a:extLst>
                </a:gridCol>
                <a:gridCol w="4973443">
                  <a:extLst>
                    <a:ext uri="{9D8B030D-6E8A-4147-A177-3AD203B41FA5}">
                      <a16:colId xmlns:a16="http://schemas.microsoft.com/office/drawing/2014/main" val="8422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! : For reversing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$y =10</a:t>
                      </a:r>
                    </a:p>
                    <a:p>
                      <a:r>
                        <a:rPr lang="en-IN" dirty="0"/>
                        <a:t>!($y –</a:t>
                      </a:r>
                      <a:r>
                        <a:rPr lang="en-IN" dirty="0" err="1"/>
                        <a:t>gt</a:t>
                      </a:r>
                      <a:r>
                        <a:rPr lang="en-IN" dirty="0"/>
                        <a:t>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4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-and :if all the statements </a:t>
                      </a:r>
                      <a:r>
                        <a:rPr lang="en-US" sz="1800" dirty="0" err="1"/>
                        <a:t>true,it</a:t>
                      </a:r>
                      <a:r>
                        <a:rPr lang="en-US" sz="1800" dirty="0"/>
                        <a:t> gives true.</a:t>
                      </a:r>
                    </a:p>
                    <a:p>
                      <a:r>
                        <a:rPr lang="en-IN" dirty="0"/>
                        <a:t>Which is to combine multiple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$y=10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($y –</a:t>
                      </a:r>
                      <a:r>
                        <a:rPr lang="en-US" sz="1800" dirty="0" err="1"/>
                        <a:t>gt</a:t>
                      </a:r>
                      <a:r>
                        <a:rPr lang="en-US" sz="1800" dirty="0"/>
                        <a:t> 5) –and 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4) –and($y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o/p :true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-or :If any of the statement is true, result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($y –</a:t>
                      </a:r>
                      <a:r>
                        <a:rPr lang="en-US" sz="1800" dirty="0" err="1"/>
                        <a:t>gt</a:t>
                      </a:r>
                      <a:r>
                        <a:rPr lang="en-US" sz="1800" dirty="0"/>
                        <a:t> 5) –or 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4) –or($y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6)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5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Similar to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-not($a+$b)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1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95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88B4-4896-2FC2-9AAF-7F044532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/>
          </a:bodyPr>
          <a:lstStyle/>
          <a:p>
            <a:r>
              <a:rPr lang="en-IN" sz="2000" b="1" dirty="0"/>
              <a:t>String 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319FA5-892D-2F66-BF86-0533ED73E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051593"/>
              </p:ext>
            </p:extLst>
          </p:nvPr>
        </p:nvGraphicFramePr>
        <p:xfrm>
          <a:off x="467360" y="0"/>
          <a:ext cx="11633200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493">
                  <a:extLst>
                    <a:ext uri="{9D8B030D-6E8A-4147-A177-3AD203B41FA5}">
                      <a16:colId xmlns:a16="http://schemas.microsoft.com/office/drawing/2014/main" val="3015162956"/>
                    </a:ext>
                  </a:extLst>
                </a:gridCol>
                <a:gridCol w="3494032">
                  <a:extLst>
                    <a:ext uri="{9D8B030D-6E8A-4147-A177-3AD203B41FA5}">
                      <a16:colId xmlns:a16="http://schemas.microsoft.com/office/drawing/2014/main" val="3078137111"/>
                    </a:ext>
                  </a:extLst>
                </a:gridCol>
                <a:gridCol w="5686675">
                  <a:extLst>
                    <a:ext uri="{9D8B030D-6E8A-4147-A177-3AD203B41FA5}">
                      <a16:colId xmlns:a16="http://schemas.microsoft.com/office/drawing/2014/main" val="1486168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19298"/>
                  </a:ext>
                </a:extLst>
              </a:tr>
              <a:tr h="1078058">
                <a:tc>
                  <a:txBody>
                    <a:bodyPr/>
                    <a:lstStyle/>
                    <a:p>
                      <a:r>
                        <a:rPr lang="en-IN" dirty="0"/>
                        <a:t>-join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Which is used to join two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$a="hello"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$b="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goodmorning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$a -join $b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4522"/>
                  </a:ext>
                </a:extLst>
              </a:tr>
              <a:tr h="829276">
                <a:tc>
                  <a:txBody>
                    <a:bodyPr/>
                    <a:lstStyle/>
                    <a:p>
                      <a:r>
                        <a:rPr lang="en-IN" dirty="0"/>
                        <a:t>-like , -</a:t>
                      </a:r>
                      <a:r>
                        <a:rPr lang="en-IN" dirty="0" err="1"/>
                        <a:t>notlike,clike,ilike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Like operator returns true value when string matches the wildcard(*)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"PowerShell" -like "*shell“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o/p :true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55944"/>
                  </a:ext>
                </a:extLst>
              </a:tr>
              <a:tr h="580493">
                <a:tc>
                  <a:txBody>
                    <a:bodyPr/>
                    <a:lstStyle/>
                    <a:p>
                      <a:r>
                        <a:rPr lang="en-IN" dirty="0"/>
                        <a:t>-contains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operator </a:t>
                      </a:r>
                      <a:r>
                        <a:rPr lang="en-IN" dirty="0" err="1"/>
                        <a:t>tells,if</a:t>
                      </a:r>
                      <a:r>
                        <a:rPr lang="en-IN" dirty="0"/>
                        <a:t> set of values includes a single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“Windows”,”</a:t>
                      </a:r>
                      <a:r>
                        <a:rPr lang="en-IN" dirty="0" err="1"/>
                        <a:t>linux</a:t>
                      </a:r>
                      <a:r>
                        <a:rPr lang="en-IN" dirty="0"/>
                        <a:t>” –contains “</a:t>
                      </a:r>
                      <a:r>
                        <a:rPr lang="en-IN" dirty="0" err="1"/>
                        <a:t>linux</a:t>
                      </a:r>
                      <a:r>
                        <a:rPr lang="en-IN" dirty="0"/>
                        <a:t>”</a:t>
                      </a:r>
                    </a:p>
                    <a:p>
                      <a:r>
                        <a:rPr lang="en-IN" dirty="0"/>
                        <a:t>1,10 –</a:t>
                      </a:r>
                      <a:r>
                        <a:rPr lang="en-IN" dirty="0" err="1"/>
                        <a:t>notcontains</a:t>
                      </a:r>
                      <a:r>
                        <a:rPr lang="en-IN" dirty="0"/>
                        <a:t>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34434"/>
                  </a:ext>
                </a:extLst>
              </a:tr>
              <a:tr h="1575624">
                <a:tc>
                  <a:txBody>
                    <a:bodyPr/>
                    <a:lstStyle/>
                    <a:p>
                      <a:r>
                        <a:rPr lang="en-IN" dirty="0"/>
                        <a:t>-match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operator will return a true value when the string matches the regex 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2"/>
                        </a:rPr>
                        <a:t>indu@training.com</a:t>
                      </a:r>
                      <a:r>
                        <a:rPr lang="en-IN" sz="1800" dirty="0"/>
                        <a:t> –match “^[a-zA-Z0-9+_.-]+@[a-zA-Z0-9+_.-]+$”</a:t>
                      </a:r>
                    </a:p>
                    <a:p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$</a:t>
                      </a:r>
                      <a:r>
                        <a:rPr lang="en-IN" sz="1800" dirty="0" err="1"/>
                        <a:t>Ippattern</a:t>
                      </a:r>
                      <a:r>
                        <a:rPr lang="en-IN" sz="1800" dirty="0"/>
                        <a:t> =“^(?:[0-9]{1,3}\.){3}[0-9]{1,3}$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128.10.6.9 –match $</a:t>
                      </a:r>
                      <a:r>
                        <a:rPr lang="en-IN" sz="1800" dirty="0" err="1"/>
                        <a:t>ipatterm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02817"/>
                  </a:ext>
                </a:extLst>
              </a:tr>
              <a:tr h="1078058">
                <a:tc>
                  <a:txBody>
                    <a:bodyPr/>
                    <a:lstStyle/>
                    <a:p>
                      <a:r>
                        <a:rPr lang="en-IN" dirty="0"/>
                        <a:t>-replace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Which we will replace the values in a </a:t>
                      </a:r>
                      <a:r>
                        <a:rPr lang="en-IN" dirty="0" err="1"/>
                        <a:t>varaibles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messge</a:t>
                      </a:r>
                      <a:r>
                        <a:rPr lang="en-US" sz="1800" dirty="0"/>
                        <a:t>= “hello </a:t>
                      </a:r>
                      <a:r>
                        <a:rPr lang="en-US" sz="1800" dirty="0" err="1"/>
                        <a:t>indu</a:t>
                      </a:r>
                      <a:r>
                        <a:rPr lang="en-US" sz="1800" dirty="0"/>
                        <a:t>”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$message –replace “</a:t>
                      </a:r>
                      <a:r>
                        <a:rPr lang="en-US" sz="1800" dirty="0" err="1"/>
                        <a:t>indu</a:t>
                      </a:r>
                      <a:r>
                        <a:rPr lang="en-US" sz="1800" dirty="0"/>
                        <a:t>” ,“</a:t>
                      </a:r>
                      <a:r>
                        <a:rPr lang="en-US" sz="1800" dirty="0" err="1"/>
                        <a:t>hani</a:t>
                      </a:r>
                      <a:r>
                        <a:rPr lang="en-US" sz="18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44659"/>
                  </a:ext>
                </a:extLst>
              </a:tr>
              <a:tr h="331710">
                <a:tc>
                  <a:txBody>
                    <a:bodyPr/>
                    <a:lstStyle/>
                    <a:p>
                      <a:r>
                        <a:rPr lang="en-IN" dirty="0"/>
                        <a:t>Is ,</a:t>
                      </a:r>
                      <a:r>
                        <a:rPr lang="en-IN" dirty="0" err="1"/>
                        <a:t>isnot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 </a:t>
                      </a:r>
                      <a:r>
                        <a:rPr lang="en-IN" dirty="0" err="1"/>
                        <a:t>comparision</a:t>
                      </a:r>
                      <a:r>
                        <a:rPr lang="en-IN" dirty="0"/>
                        <a:t>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44691"/>
                  </a:ext>
                </a:extLst>
              </a:tr>
              <a:tr h="33171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2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B3CF-D420-1D29-5082-454ED3D7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C545-872A-8211-22DD-61BDEED7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/>
              <a:t>Smallest piece of code is called cmdlet</a:t>
            </a:r>
          </a:p>
          <a:p>
            <a:pPr marL="0" indent="0">
              <a:buNone/>
            </a:pPr>
            <a:r>
              <a:rPr lang="en-IN" sz="1800" dirty="0"/>
              <a:t>Write-host “write </a:t>
            </a:r>
            <a:r>
              <a:rPr lang="en-IN" sz="1800" dirty="0" err="1"/>
              <a:t>msg</a:t>
            </a:r>
            <a:r>
              <a:rPr lang="en-IN" sz="1800" dirty="0"/>
              <a:t> to console”</a:t>
            </a:r>
          </a:p>
          <a:p>
            <a:pPr marL="0" indent="0">
              <a:buNone/>
            </a:pPr>
            <a:r>
              <a:rPr lang="en-IN" sz="1800" dirty="0"/>
              <a:t>There are many </a:t>
            </a:r>
            <a:r>
              <a:rPr lang="en-IN" sz="1800" dirty="0" err="1"/>
              <a:t>cmdlets,go</a:t>
            </a:r>
            <a:r>
              <a:rPr lang="en-IN" sz="1800" dirty="0"/>
              <a:t> through basic few cmdlets</a:t>
            </a:r>
          </a:p>
          <a:p>
            <a:pPr marL="0" indent="0">
              <a:buNone/>
            </a:pPr>
            <a:r>
              <a:rPr lang="en-IN" sz="1800" dirty="0"/>
              <a:t>One of the most important topic</a:t>
            </a:r>
          </a:p>
          <a:p>
            <a:pPr marL="0" indent="0">
              <a:buNone/>
            </a:pPr>
            <a:r>
              <a:rPr lang="en-IN" sz="1800" dirty="0"/>
              <a:t>Standard practice is – </a:t>
            </a:r>
          </a:p>
          <a:p>
            <a:pPr marL="0" indent="0">
              <a:buNone/>
            </a:pPr>
            <a:r>
              <a:rPr lang="en-IN" sz="1800" dirty="0"/>
              <a:t>Write-host “write </a:t>
            </a:r>
            <a:r>
              <a:rPr lang="en-IN" sz="1800" dirty="0" err="1"/>
              <a:t>msg</a:t>
            </a:r>
            <a:r>
              <a:rPr lang="en-IN" sz="1800" dirty="0"/>
              <a:t> to console”</a:t>
            </a:r>
          </a:p>
          <a:p>
            <a:pPr marL="0" indent="0">
              <a:buNone/>
            </a:pPr>
            <a:r>
              <a:rPr lang="en-IN" sz="1800" dirty="0"/>
              <a:t>Cmdlets are verb-noun format</a:t>
            </a:r>
          </a:p>
          <a:p>
            <a:pPr marL="0" indent="0">
              <a:buNone/>
            </a:pPr>
            <a:r>
              <a:rPr lang="en-IN" sz="1800" dirty="0"/>
              <a:t>verb-noun  -parameter “test” –parameter 100 –switch</a:t>
            </a:r>
          </a:p>
          <a:p>
            <a:pPr marL="0" indent="0">
              <a:buNone/>
            </a:pPr>
            <a:r>
              <a:rPr lang="en-IN" sz="1800" dirty="0"/>
              <a:t>Copy-Item (copy perform it on )</a:t>
            </a:r>
          </a:p>
          <a:p>
            <a:pPr marL="0" indent="0">
              <a:buNone/>
            </a:pPr>
            <a:r>
              <a:rPr lang="en-IN" sz="1800" dirty="0"/>
              <a:t>Start-sleep (start </a:t>
            </a:r>
            <a:r>
              <a:rPr lang="en-IN" sz="1800" dirty="0" err="1"/>
              <a:t>pertform</a:t>
            </a:r>
            <a:r>
              <a:rPr lang="en-IN" sz="1800" dirty="0"/>
              <a:t> on sleep)</a:t>
            </a:r>
          </a:p>
          <a:p>
            <a:pPr marL="0" indent="0">
              <a:buNone/>
            </a:pPr>
            <a:r>
              <a:rPr lang="en-IN" sz="1800" dirty="0"/>
              <a:t>Test-path</a:t>
            </a:r>
          </a:p>
          <a:p>
            <a:pPr marL="0" indent="0">
              <a:buNone/>
            </a:pPr>
            <a:r>
              <a:rPr lang="en-IN" sz="1800" dirty="0"/>
              <a:t>Test-connection</a:t>
            </a:r>
          </a:p>
          <a:p>
            <a:pPr marL="0" indent="0">
              <a:buNone/>
            </a:pPr>
            <a:r>
              <a:rPr lang="en-IN" sz="1800" dirty="0"/>
              <a:t>Get-content</a:t>
            </a:r>
          </a:p>
          <a:p>
            <a:pPr marL="0" indent="0">
              <a:buNone/>
            </a:pPr>
            <a:r>
              <a:rPr lang="en-IN" sz="1800" dirty="0"/>
              <a:t>Export-csv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8753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9D11-53C5-DCE7-8BC6-B44BF935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Cmdlet </a:t>
            </a:r>
            <a:r>
              <a:rPr lang="en-IN" dirty="0" err="1"/>
              <a:t>contd</a:t>
            </a:r>
            <a:r>
              <a:rPr lang="en-IN" dirty="0"/>
              <a:t>—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9F53-4789-A9D1-4223-E0ACE7F0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Get-help </a:t>
            </a:r>
          </a:p>
          <a:p>
            <a:pPr marL="0" indent="0">
              <a:buNone/>
            </a:pPr>
            <a:r>
              <a:rPr lang="en-IN" sz="1800" dirty="0"/>
              <a:t>Which gives all information about particular command</a:t>
            </a:r>
          </a:p>
          <a:p>
            <a:pPr marL="0" indent="0">
              <a:buNone/>
            </a:pPr>
            <a:r>
              <a:rPr lang="en-IN" sz="1800" dirty="0"/>
              <a:t>Get-help write-host</a:t>
            </a:r>
          </a:p>
          <a:p>
            <a:pPr marL="0" indent="0">
              <a:buNone/>
            </a:pPr>
            <a:r>
              <a:rPr lang="en-IN" sz="1800" dirty="0"/>
              <a:t>Explanation of write-host syntax</a:t>
            </a:r>
          </a:p>
          <a:p>
            <a:pPr marL="0" indent="0">
              <a:buNone/>
            </a:pPr>
            <a:r>
              <a:rPr lang="en-IN" sz="1800" dirty="0"/>
              <a:t>SYNTAX</a:t>
            </a:r>
          </a:p>
          <a:p>
            <a:pPr marL="0" indent="0">
              <a:buNone/>
            </a:pPr>
            <a:r>
              <a:rPr lang="en-IN" sz="1800" dirty="0"/>
              <a:t>    Write-Host [[-Object] &lt;Object&gt;] [-</a:t>
            </a:r>
            <a:r>
              <a:rPr lang="en-IN" sz="1800" dirty="0" err="1"/>
              <a:t>NoNewline</a:t>
            </a:r>
            <a:r>
              <a:rPr lang="en-IN" sz="1800" dirty="0"/>
              <a:t>] [-Separator &lt;Object&gt;] [-</a:t>
            </a:r>
            <a:r>
              <a:rPr lang="en-IN" sz="1800" dirty="0" err="1"/>
              <a:t>ForegroundColor</a:t>
            </a:r>
            <a:r>
              <a:rPr lang="en-IN" sz="1800" dirty="0"/>
              <a:t> {Black | </a:t>
            </a:r>
            <a:r>
              <a:rPr lang="en-IN" sz="1800" dirty="0" err="1"/>
              <a:t>DarkBlue</a:t>
            </a:r>
            <a:r>
              <a:rPr lang="en-IN" sz="1800" dirty="0"/>
              <a:t> | </a:t>
            </a:r>
            <a:r>
              <a:rPr lang="en-IN" sz="1800" dirty="0" err="1"/>
              <a:t>DarkGreen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| </a:t>
            </a:r>
            <a:r>
              <a:rPr lang="en-IN" sz="1800" dirty="0" err="1"/>
              <a:t>DarkCyan</a:t>
            </a:r>
            <a:r>
              <a:rPr lang="en-IN" sz="1800" dirty="0"/>
              <a:t> | </a:t>
            </a:r>
            <a:r>
              <a:rPr lang="en-IN" sz="1800" dirty="0" err="1"/>
              <a:t>DarkRed</a:t>
            </a:r>
            <a:r>
              <a:rPr lang="en-IN" sz="1800" dirty="0"/>
              <a:t> | </a:t>
            </a:r>
            <a:r>
              <a:rPr lang="en-IN" sz="1800" dirty="0" err="1"/>
              <a:t>DarkMagenta</a:t>
            </a:r>
            <a:r>
              <a:rPr lang="en-IN" sz="1800" dirty="0"/>
              <a:t> | </a:t>
            </a:r>
            <a:r>
              <a:rPr lang="en-IN" sz="1800" dirty="0" err="1"/>
              <a:t>DarkYellow</a:t>
            </a:r>
            <a:r>
              <a:rPr lang="en-IN" sz="1800" dirty="0"/>
              <a:t> | Gray | </a:t>
            </a:r>
            <a:r>
              <a:rPr lang="en-IN" sz="1800" dirty="0" err="1"/>
              <a:t>DarkGray</a:t>
            </a:r>
            <a:r>
              <a:rPr lang="en-IN" sz="1800" dirty="0"/>
              <a:t> | Blue | Green | Cyan | Red | Magenta | Yellow |</a:t>
            </a:r>
          </a:p>
          <a:p>
            <a:pPr marL="0" indent="0">
              <a:buNone/>
            </a:pPr>
            <a:r>
              <a:rPr lang="en-IN" sz="1800" dirty="0"/>
              <a:t>    White}] [-</a:t>
            </a:r>
            <a:r>
              <a:rPr lang="en-IN" sz="1800" dirty="0" err="1"/>
              <a:t>BackgroundColor</a:t>
            </a:r>
            <a:r>
              <a:rPr lang="en-IN" sz="1800" dirty="0"/>
              <a:t> {Black | </a:t>
            </a:r>
            <a:r>
              <a:rPr lang="en-IN" sz="1800" dirty="0" err="1"/>
              <a:t>DarkBlue</a:t>
            </a:r>
            <a:r>
              <a:rPr lang="en-IN" sz="1800" dirty="0"/>
              <a:t> | </a:t>
            </a:r>
            <a:r>
              <a:rPr lang="en-IN" sz="1800" dirty="0" err="1"/>
              <a:t>DarkGreen</a:t>
            </a:r>
            <a:r>
              <a:rPr lang="en-IN" sz="1800" dirty="0"/>
              <a:t> | </a:t>
            </a:r>
            <a:r>
              <a:rPr lang="en-IN" sz="1800" dirty="0" err="1"/>
              <a:t>DarkCyan</a:t>
            </a:r>
            <a:r>
              <a:rPr lang="en-IN" sz="1800" dirty="0"/>
              <a:t> | </a:t>
            </a:r>
            <a:r>
              <a:rPr lang="en-IN" sz="1800" dirty="0" err="1"/>
              <a:t>DarkRed</a:t>
            </a:r>
            <a:r>
              <a:rPr lang="en-IN" sz="1800" dirty="0"/>
              <a:t> | </a:t>
            </a:r>
            <a:r>
              <a:rPr lang="en-IN" sz="1800" dirty="0" err="1"/>
              <a:t>DarkMagenta</a:t>
            </a:r>
            <a:r>
              <a:rPr lang="en-IN" sz="1800" dirty="0"/>
              <a:t> | </a:t>
            </a:r>
            <a:r>
              <a:rPr lang="en-IN" sz="1800" dirty="0" err="1"/>
              <a:t>DarkYellow</a:t>
            </a:r>
            <a:r>
              <a:rPr lang="en-IN" sz="1800" dirty="0"/>
              <a:t> | Gray |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DarkGray</a:t>
            </a:r>
            <a:r>
              <a:rPr lang="en-IN" sz="1800" dirty="0"/>
              <a:t> | Blue | Green | Cyan | Red | Magenta | Yellow | White}]  [&lt;</a:t>
            </a:r>
            <a:r>
              <a:rPr lang="en-IN" sz="1800" dirty="0" err="1"/>
              <a:t>CommonParameters</a:t>
            </a:r>
            <a:r>
              <a:rPr lang="en-IN" sz="18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28840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623A-9F0B-D15D-977B-08D0E0B0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Cmdlets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0388-5FE2-81BE-B44B-401AB8C5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-object (any data type)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separater</a:t>
            </a:r>
            <a:r>
              <a:rPr lang="en-IN" sz="1600" dirty="0"/>
              <a:t> : any </a:t>
            </a:r>
            <a:r>
              <a:rPr lang="en-IN" sz="1600" dirty="0" err="1"/>
              <a:t>spearaters</a:t>
            </a:r>
            <a:r>
              <a:rPr lang="en-IN" sz="1600" dirty="0"/>
              <a:t> like |,, etc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forground</a:t>
            </a:r>
            <a:r>
              <a:rPr lang="en-IN" sz="1600" dirty="0"/>
              <a:t> 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backgroundś</a:t>
            </a:r>
            <a:endParaRPr lang="en-IN" sz="1600" dirty="0"/>
          </a:p>
          <a:p>
            <a:r>
              <a:rPr lang="en-IN" sz="1600" dirty="0"/>
              <a:t>-</a:t>
            </a:r>
            <a:r>
              <a:rPr lang="en-IN" sz="1600" dirty="0" err="1"/>
              <a:t>nonewline</a:t>
            </a:r>
            <a:r>
              <a:rPr lang="en-IN" sz="1600" dirty="0"/>
              <a:t> : all </a:t>
            </a:r>
            <a:r>
              <a:rPr lang="en-IN" sz="1600" dirty="0" err="1"/>
              <a:t>stamenst</a:t>
            </a:r>
            <a:r>
              <a:rPr lang="en-IN" sz="1600" dirty="0"/>
              <a:t> in single line</a:t>
            </a:r>
          </a:p>
          <a:p>
            <a:pPr marL="0" indent="0">
              <a:buNone/>
            </a:pPr>
            <a:r>
              <a:rPr lang="en-IN" sz="1600" dirty="0"/>
              <a:t>Imp :</a:t>
            </a:r>
            <a:r>
              <a:rPr lang="en-IN" sz="1600" dirty="0" err="1"/>
              <a:t>Powershell</a:t>
            </a:r>
            <a:r>
              <a:rPr lang="en-IN" sz="1600" dirty="0"/>
              <a:t> documentation can also be used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Get-help Get-content 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Parameters :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parameter is 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way that developers enable script users to provide input at runtime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100" dirty="0">
                <a:solidFill>
                  <a:srgbClr val="202124"/>
                </a:solidFill>
                <a:latin typeface="arial" panose="020B0604020202020204" pitchFamily="34" charset="0"/>
              </a:rPr>
              <a:t> Or passing arguments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02124"/>
                </a:solidFill>
                <a:latin typeface="arial" panose="020B0604020202020204" pitchFamily="34" charset="0"/>
              </a:rPr>
              <a:t>Property : </a:t>
            </a:r>
            <a:r>
              <a:rPr lang="en-US" sz="1100" b="1" dirty="0" err="1">
                <a:solidFill>
                  <a:srgbClr val="202124"/>
                </a:solidFill>
                <a:latin typeface="arial" panose="020B0604020202020204" pitchFamily="34" charset="0"/>
              </a:rPr>
              <a:t>charcterstic</a:t>
            </a:r>
            <a:r>
              <a:rPr lang="en-US" sz="1100" b="1" dirty="0">
                <a:solidFill>
                  <a:srgbClr val="202124"/>
                </a:solidFill>
                <a:latin typeface="arial" panose="020B0604020202020204" pitchFamily="34" charset="0"/>
              </a:rPr>
              <a:t> of an item</a:t>
            </a:r>
          </a:p>
          <a:p>
            <a:pPr marL="0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33637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15AC-55FE-535F-273C-266A1BF1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Imp: force and wait are switch </a:t>
            </a:r>
            <a:r>
              <a:rPr lang="en-IN" sz="1800" dirty="0" err="1"/>
              <a:t>typeso</a:t>
            </a:r>
            <a:r>
              <a:rPr lang="en-IN" sz="1800" dirty="0"/>
              <a:t>\p will be differed and types depends on  it will read </a:t>
            </a:r>
            <a:r>
              <a:rPr lang="en-IN" sz="1800" dirty="0" err="1"/>
              <a:t>whater</a:t>
            </a:r>
            <a:r>
              <a:rPr lang="en-IN" sz="1800" dirty="0"/>
              <a:t> is there in file</a:t>
            </a:r>
            <a:br>
              <a:rPr lang="en-IN" sz="1800" dirty="0"/>
            </a:br>
            <a:r>
              <a:rPr lang="en-IN" sz="1800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FE1B-D35A-C9CA-3058-CA96EFC2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400" dirty="0"/>
              <a:t> Get-Content </a:t>
            </a:r>
          </a:p>
          <a:p>
            <a:r>
              <a:rPr lang="en-IN" sz="1400" dirty="0"/>
              <a:t>[-Path] &lt;string[]&gt; </a:t>
            </a:r>
          </a:p>
          <a:p>
            <a:r>
              <a:rPr lang="en-IN" sz="1400" dirty="0"/>
              <a:t>[-</a:t>
            </a:r>
            <a:r>
              <a:rPr lang="en-IN" sz="1400" dirty="0" err="1"/>
              <a:t>ReadCount</a:t>
            </a:r>
            <a:r>
              <a:rPr lang="en-IN" sz="1400" dirty="0"/>
              <a:t> &lt;long&gt;] </a:t>
            </a:r>
          </a:p>
          <a:p>
            <a:r>
              <a:rPr lang="en-IN" sz="1400" dirty="0"/>
              <a:t>[-</a:t>
            </a:r>
            <a:r>
              <a:rPr lang="en-IN" sz="1400" dirty="0" err="1"/>
              <a:t>TotalCount</a:t>
            </a:r>
            <a:r>
              <a:rPr lang="en-IN" sz="1400" dirty="0"/>
              <a:t> &lt;long&gt;]</a:t>
            </a:r>
          </a:p>
          <a:p>
            <a:r>
              <a:rPr lang="en-IN" sz="1400" dirty="0"/>
              <a:t> [-Tail &lt;int&gt;] </a:t>
            </a:r>
          </a:p>
          <a:p>
            <a:r>
              <a:rPr lang="en-IN" sz="1400" dirty="0"/>
              <a:t>[-Filter &lt;string&gt;]</a:t>
            </a:r>
          </a:p>
          <a:p>
            <a:r>
              <a:rPr lang="en-IN" sz="1400" dirty="0"/>
              <a:t> [-Include&lt;string[]&gt;]</a:t>
            </a:r>
          </a:p>
          <a:p>
            <a:r>
              <a:rPr lang="en-IN" sz="1400" dirty="0"/>
              <a:t> [-Exclude &lt;string[]&gt;] </a:t>
            </a:r>
          </a:p>
          <a:p>
            <a:r>
              <a:rPr lang="en-IN" sz="1400" dirty="0"/>
              <a:t>[-Force] </a:t>
            </a:r>
          </a:p>
          <a:p>
            <a:r>
              <a:rPr lang="en-IN" sz="1400" dirty="0"/>
              <a:t>Credential &lt;</a:t>
            </a:r>
            <a:r>
              <a:rPr lang="en-IN" sz="1400" dirty="0" err="1"/>
              <a:t>pscredential</a:t>
            </a:r>
            <a:r>
              <a:rPr lang="en-IN" sz="1400" dirty="0"/>
              <a:t>&gt;]</a:t>
            </a:r>
          </a:p>
          <a:p>
            <a:r>
              <a:rPr lang="en-IN" sz="1400" dirty="0"/>
              <a:t> [-</a:t>
            </a:r>
            <a:r>
              <a:rPr lang="en-IN" sz="1400" dirty="0" err="1"/>
              <a:t>UseTransaction</a:t>
            </a:r>
            <a:r>
              <a:rPr lang="en-IN" sz="1400" dirty="0"/>
              <a:t>] </a:t>
            </a:r>
          </a:p>
          <a:p>
            <a:r>
              <a:rPr lang="en-IN" sz="1400" dirty="0"/>
              <a:t>[-Delimiter &lt;string&gt;]</a:t>
            </a:r>
          </a:p>
          <a:p>
            <a:r>
              <a:rPr lang="en-IN" sz="1400" dirty="0"/>
              <a:t>   [-Wait]</a:t>
            </a:r>
          </a:p>
          <a:p>
            <a:r>
              <a:rPr lang="en-IN" sz="1400" dirty="0"/>
              <a:t> [-Raw] </a:t>
            </a:r>
          </a:p>
          <a:p>
            <a:r>
              <a:rPr lang="en-IN" sz="1400" dirty="0"/>
              <a:t>[-Encoding {Unknown | String | Unicode | Byte | </a:t>
            </a:r>
            <a:r>
              <a:rPr lang="en-IN" sz="1400" dirty="0" err="1"/>
              <a:t>BigEndianUnicode</a:t>
            </a:r>
            <a:r>
              <a:rPr lang="en-IN" sz="1400" dirty="0"/>
              <a:t> | UTF8 | UTF7 | UTF32 | Ascii |</a:t>
            </a:r>
          </a:p>
          <a:p>
            <a:r>
              <a:rPr lang="en-IN" sz="1400" dirty="0"/>
              <a:t>    Default | </a:t>
            </a:r>
            <a:r>
              <a:rPr lang="en-IN" sz="1400" dirty="0" err="1"/>
              <a:t>Oem</a:t>
            </a:r>
            <a:r>
              <a:rPr lang="en-IN" sz="1400" dirty="0"/>
              <a:t> | BigEndianUTF32}]</a:t>
            </a:r>
          </a:p>
          <a:p>
            <a:r>
              <a:rPr lang="en-IN" sz="1400" dirty="0"/>
              <a:t> [-Stream &lt;string&gt;]  [&lt;</a:t>
            </a:r>
            <a:r>
              <a:rPr lang="en-IN" sz="1400" dirty="0" err="1"/>
              <a:t>CommonParameters</a:t>
            </a:r>
            <a:r>
              <a:rPr lang="en-IN" sz="14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138242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B6F6-6907-8D0A-9A7C-25B6A98A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Common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6EAF-E021-1CDE-8D64-81ED562A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Parameters which are common to all cmdlets</a:t>
            </a:r>
          </a:p>
          <a:p>
            <a:r>
              <a:rPr lang="en-IN" dirty="0"/>
              <a:t>Like</a:t>
            </a:r>
          </a:p>
          <a:p>
            <a:r>
              <a:rPr lang="en-IN" dirty="0"/>
              <a:t>-force.</a:t>
            </a:r>
          </a:p>
          <a:p>
            <a:r>
              <a:rPr lang="en-IN" dirty="0"/>
              <a:t>Wait</a:t>
            </a:r>
          </a:p>
          <a:p>
            <a:r>
              <a:rPr lang="en-IN" dirty="0" err="1"/>
              <a:t>Crdentails</a:t>
            </a:r>
            <a:r>
              <a:rPr lang="en-IN" dirty="0"/>
              <a:t> etc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04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6851-B843-3FCA-3E66-48649E41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Powershell</a:t>
            </a:r>
            <a:r>
              <a:rPr lang="en-IN" dirty="0"/>
              <a:t>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2135-C15F-C98A-1D13-61A0A069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Console Host</a:t>
            </a:r>
          </a:p>
          <a:p>
            <a:r>
              <a:rPr lang="en-US" dirty="0"/>
              <a:t>2. ISE Host</a:t>
            </a:r>
          </a:p>
          <a:p>
            <a:endParaRPr lang="en-US" dirty="0"/>
          </a:p>
          <a:p>
            <a:pPr lvl="1"/>
            <a:r>
              <a:rPr lang="en-US" dirty="0"/>
              <a:t>$Host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psversiontable.PSVersion.Major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83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03FB-9736-D9E5-4245-780F7DFF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6A5A-01BD-7020-A358-4F9565BB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execution policy is part of the security strategy of Windows PowerShell.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Restricted - No scripts can be run. Windows PowerShell can be used only in interactive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AllSigned</a:t>
            </a:r>
            <a:r>
              <a:rPr lang="en-US" sz="2000" dirty="0"/>
              <a:t> - Requires that all scripts and configuration files be signed by a trusted publisher, including scripts that you write on the local computer.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RemoteSigned</a:t>
            </a:r>
            <a:r>
              <a:rPr lang="en-US" sz="2000" dirty="0"/>
              <a:t> - Scripts which are required to run remotely needs digital signature but for the scripts which runs on local machine not required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Unrestricted - No restrictions; all Windows PowerShell scripts can be run.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Bypass : Nothing is blocked and there are no warnings or prompts ,so its just by pass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Default : Sets default policy as Restricted for Windows clients., </a:t>
            </a:r>
            <a:r>
              <a:rPr lang="en-US" sz="2000" dirty="0" err="1"/>
              <a:t>RemoteSigned</a:t>
            </a:r>
            <a:r>
              <a:rPr lang="en-US" sz="2000" dirty="0"/>
              <a:t> for Windows servers.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6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59B0-4F89-B74E-AB8F-07C65F48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671E-8B22-E34E-FFB6-3CBD0E47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Variables are data holding elements and data can be anything like </a:t>
            </a:r>
            <a:r>
              <a:rPr lang="en-IN" sz="2000" dirty="0" err="1"/>
              <a:t>string,object,which</a:t>
            </a:r>
            <a:r>
              <a:rPr lang="en-IN" sz="2000" dirty="0"/>
              <a:t> is to store information.</a:t>
            </a:r>
          </a:p>
          <a:p>
            <a:r>
              <a:rPr lang="en-IN" sz="2000" dirty="0"/>
              <a:t>Different languages has different rules</a:t>
            </a:r>
          </a:p>
          <a:p>
            <a:r>
              <a:rPr lang="en-IN" sz="2000" dirty="0"/>
              <a:t>Example : $hello</a:t>
            </a:r>
          </a:p>
          <a:p>
            <a:pPr marL="0" indent="0">
              <a:buNone/>
            </a:pPr>
            <a:r>
              <a:rPr lang="en-IN" sz="2000" b="1" dirty="0"/>
              <a:t>Some properties :</a:t>
            </a:r>
          </a:p>
          <a:p>
            <a:r>
              <a:rPr lang="en-IN" sz="2000" dirty="0"/>
              <a:t>Which starts with $</a:t>
            </a:r>
          </a:p>
          <a:p>
            <a:r>
              <a:rPr lang="en-IN" sz="2000" dirty="0"/>
              <a:t>Directly values can be assigned without defining it</a:t>
            </a:r>
          </a:p>
          <a:p>
            <a:r>
              <a:rPr lang="en-IN" sz="2000" dirty="0"/>
              <a:t>Variable names are not case sensitive</a:t>
            </a:r>
          </a:p>
          <a:p>
            <a:pPr marL="0" indent="0">
              <a:buNone/>
            </a:pPr>
            <a:r>
              <a:rPr lang="en-IN" sz="2000" dirty="0"/>
              <a:t>Ex: $hello=“test” or $HELLO=“test”</a:t>
            </a:r>
          </a:p>
          <a:p>
            <a:r>
              <a:rPr lang="en-IN" sz="2000" dirty="0"/>
              <a:t>Variables are combination of  numbers and characters</a:t>
            </a:r>
          </a:p>
          <a:p>
            <a:r>
              <a:rPr lang="en-IN" sz="2000" dirty="0"/>
              <a:t>Ex: $xyz123=123345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76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430DE72-51DF-8AC9-DB50-8185776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and types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275E1A7-0B26-3981-282B-59D59194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3A263-5AD7-A833-8369-748C9D5EE33D}"/>
              </a:ext>
            </a:extLst>
          </p:cNvPr>
          <p:cNvSpPr/>
          <p:nvPr/>
        </p:nvSpPr>
        <p:spPr>
          <a:xfrm>
            <a:off x="3870960" y="2011680"/>
            <a:ext cx="251968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D5A017B-120D-442D-7526-25913241A672}"/>
              </a:ext>
            </a:extLst>
          </p:cNvPr>
          <p:cNvSpPr/>
          <p:nvPr/>
        </p:nvSpPr>
        <p:spPr>
          <a:xfrm>
            <a:off x="5080000" y="2346960"/>
            <a:ext cx="213360" cy="447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91922-76AD-985A-CE0A-111810ADBAFF}"/>
              </a:ext>
            </a:extLst>
          </p:cNvPr>
          <p:cNvSpPr/>
          <p:nvPr/>
        </p:nvSpPr>
        <p:spPr>
          <a:xfrm>
            <a:off x="838200" y="3151188"/>
            <a:ext cx="1752600" cy="8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</a:t>
            </a:r>
            <a:r>
              <a:rPr lang="en-IN" dirty="0" err="1"/>
              <a:t>varibles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1D7A2-B8F6-E601-FB17-D757E2B6332D}"/>
              </a:ext>
            </a:extLst>
          </p:cNvPr>
          <p:cNvSpPr/>
          <p:nvPr/>
        </p:nvSpPr>
        <p:spPr>
          <a:xfrm>
            <a:off x="3058160" y="3151188"/>
            <a:ext cx="2021840" cy="8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or environment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37ACA-1CE9-7762-EB8C-E1358B458AE0}"/>
              </a:ext>
            </a:extLst>
          </p:cNvPr>
          <p:cNvSpPr/>
          <p:nvPr/>
        </p:nvSpPr>
        <p:spPr>
          <a:xfrm>
            <a:off x="10017760" y="318008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Constant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BBF58A-FE53-3AED-84A2-B12D6BD702FF}"/>
              </a:ext>
            </a:extLst>
          </p:cNvPr>
          <p:cNvSpPr/>
          <p:nvPr/>
        </p:nvSpPr>
        <p:spPr>
          <a:xfrm>
            <a:off x="7802880" y="319024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Readonly</a:t>
            </a:r>
            <a:r>
              <a:rPr lang="en-IN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AE1938-5B5A-08F7-038D-EF90717E8F43}"/>
              </a:ext>
            </a:extLst>
          </p:cNvPr>
          <p:cNvSpPr/>
          <p:nvPr/>
        </p:nvSpPr>
        <p:spPr>
          <a:xfrm>
            <a:off x="5430520" y="320040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40051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EC55-2C42-D746-F780-ADC03E2E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Variables </a:t>
            </a:r>
            <a:r>
              <a:rPr lang="en-IN" sz="2800" dirty="0" err="1"/>
              <a:t>cont</a:t>
            </a:r>
            <a:r>
              <a:rPr lang="en-IN" sz="2800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B759-877B-B2EC-D1BC-D291A62E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93360"/>
          </a:xfrm>
        </p:spPr>
        <p:txBody>
          <a:bodyPr>
            <a:noAutofit/>
          </a:bodyPr>
          <a:lstStyle/>
          <a:p>
            <a:r>
              <a:rPr lang="en-IN" sz="1600" b="1" dirty="0" err="1"/>
              <a:t>Varibles</a:t>
            </a:r>
            <a:r>
              <a:rPr lang="en-IN" sz="1600" b="1" dirty="0"/>
              <a:t> types :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b="1" dirty="0" err="1"/>
              <a:t>Uservaribles</a:t>
            </a:r>
            <a:r>
              <a:rPr lang="en-IN" sz="1600" b="1" dirty="0"/>
              <a:t> or User created </a:t>
            </a:r>
            <a:r>
              <a:rPr lang="en-IN" sz="1600" b="1" dirty="0" err="1"/>
              <a:t>Varibles</a:t>
            </a:r>
            <a:r>
              <a:rPr lang="en-IN" sz="1600" b="1" dirty="0"/>
              <a:t> 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which is created and maintained by </a:t>
            </a:r>
            <a:r>
              <a:rPr lang="en-IN" sz="1600" dirty="0" err="1"/>
              <a:t>user.which</a:t>
            </a:r>
            <a:r>
              <a:rPr lang="en-IN" sz="1600" dirty="0"/>
              <a:t> is limited to particular </a:t>
            </a:r>
            <a:r>
              <a:rPr lang="en-IN" sz="1600" dirty="0" err="1"/>
              <a:t>window.once</a:t>
            </a:r>
            <a:r>
              <a:rPr lang="en-IN" sz="1600" dirty="0"/>
              <a:t> windows is closed variables are disappeared.</a:t>
            </a:r>
          </a:p>
          <a:p>
            <a:pPr marL="0" indent="0">
              <a:buNone/>
            </a:pPr>
            <a:r>
              <a:rPr lang="en-IN" sz="1600" dirty="0"/>
              <a:t>How to set user variables for reusing purpose using Profile ? Or in script local or global scope</a:t>
            </a:r>
          </a:p>
          <a:p>
            <a:pPr marL="0" indent="0">
              <a:buNone/>
            </a:pPr>
            <a:r>
              <a:rPr lang="en-IN" sz="1600" dirty="0"/>
              <a:t> example:</a:t>
            </a:r>
          </a:p>
          <a:p>
            <a:pPr marL="0" indent="0">
              <a:buNone/>
            </a:pPr>
            <a:r>
              <a:rPr lang="en-IN" sz="1600" dirty="0"/>
              <a:t> open </a:t>
            </a:r>
            <a:r>
              <a:rPr lang="en-IN" sz="1600" dirty="0" err="1"/>
              <a:t>powershell</a:t>
            </a:r>
            <a:r>
              <a:rPr lang="en-IN" sz="1600" dirty="0"/>
              <a:t> -&gt; Run as administrator</a:t>
            </a:r>
          </a:p>
          <a:p>
            <a:pPr marL="0" indent="0">
              <a:buNone/>
            </a:pPr>
            <a:r>
              <a:rPr lang="en-IN" sz="1600" dirty="0"/>
              <a:t>PS C:\Windows\system32&gt; </a:t>
            </a:r>
            <a:r>
              <a:rPr lang="en-IN" sz="1600" dirty="0">
                <a:highlight>
                  <a:srgbClr val="00FFFF"/>
                </a:highlight>
              </a:rPr>
              <a:t>$</a:t>
            </a:r>
            <a:r>
              <a:rPr lang="en-IN" sz="1600" dirty="0" err="1">
                <a:highlight>
                  <a:srgbClr val="00FFFF"/>
                </a:highlight>
              </a:rPr>
              <a:t>pshome</a:t>
            </a:r>
            <a:r>
              <a:rPr lang="en-IN" sz="1600" dirty="0">
                <a:highlight>
                  <a:srgbClr val="00FFFF"/>
                </a:highlight>
              </a:rPr>
              <a:t>   </a:t>
            </a:r>
            <a:r>
              <a:rPr lang="en-IN" sz="1600" dirty="0"/>
              <a:t>#powershell default </a:t>
            </a:r>
            <a:r>
              <a:rPr lang="en-IN" sz="1600" dirty="0" err="1"/>
              <a:t>homepath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C:\Windows\System32\WindowsPowerShell\v1.0</a:t>
            </a:r>
          </a:p>
          <a:p>
            <a:pPr marL="0" indent="0">
              <a:buNone/>
            </a:pPr>
            <a:r>
              <a:rPr lang="en-IN" sz="1600" dirty="0"/>
              <a:t>PS C:\Windows\system32&gt; </a:t>
            </a:r>
            <a:r>
              <a:rPr lang="en-IN" sz="1600" dirty="0">
                <a:highlight>
                  <a:srgbClr val="00FFFF"/>
                </a:highlight>
              </a:rPr>
              <a:t>cd C:\Windows\System32\WindowsPowerShell\v1.0 </a:t>
            </a:r>
            <a:r>
              <a:rPr lang="en-IN" sz="1600" dirty="0"/>
              <a:t>#change directory to home path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New-Item -Path "profile.ps1" -ItemType File</a:t>
            </a:r>
            <a:r>
              <a:rPr lang="en-IN" sz="1600" dirty="0"/>
              <a:t>(#creates new file called “profile.ps1)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notepad.exe .\profile.ps1</a:t>
            </a:r>
            <a:r>
              <a:rPr lang="en-IN" sz="1600" dirty="0"/>
              <a:t>(open profile file in notepad)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Get-Content .\profile.ps1</a:t>
            </a:r>
            <a:r>
              <a:rPr lang="en-IN" sz="1600" dirty="0"/>
              <a:t>(display output)</a:t>
            </a:r>
          </a:p>
          <a:p>
            <a:pPr marL="0" indent="0">
              <a:buNone/>
            </a:pPr>
            <a:r>
              <a:rPr lang="en-IN" sz="1600" dirty="0"/>
              <a:t>$var="hello world"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7041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1FE5-CD7A-FCCB-F812-D0DD5707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IN" sz="2400" b="1" dirty="0"/>
              <a:t>Variables </a:t>
            </a:r>
            <a:r>
              <a:rPr lang="en-IN" sz="2400" b="1" dirty="0" err="1"/>
              <a:t>contd</a:t>
            </a:r>
            <a:r>
              <a:rPr lang="en-IN" sz="24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7A35-65E9-A3AF-3A9E-DD8881A7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/>
          </a:bodyPr>
          <a:lstStyle/>
          <a:p>
            <a:r>
              <a:rPr lang="en-IN" sz="1800" b="1" dirty="0"/>
              <a:t>System variables : </a:t>
            </a:r>
            <a:r>
              <a:rPr lang="en-IN" sz="1800" dirty="0"/>
              <a:t>which is also called environment </a:t>
            </a:r>
            <a:r>
              <a:rPr lang="en-IN" sz="1800" dirty="0" err="1"/>
              <a:t>varaibles</a:t>
            </a:r>
            <a:r>
              <a:rPr lang="en-IN" sz="1800" dirty="0"/>
              <a:t> set by the operating system and store </a:t>
            </a:r>
            <a:r>
              <a:rPr lang="en-IN" sz="1800" dirty="0" err="1"/>
              <a:t>oS</a:t>
            </a:r>
            <a:r>
              <a:rPr lang="en-IN" sz="1800" dirty="0"/>
              <a:t> </a:t>
            </a:r>
            <a:r>
              <a:rPr lang="en-IN" sz="1800" dirty="0" err="1"/>
              <a:t>info,which</a:t>
            </a:r>
            <a:r>
              <a:rPr lang="en-IN" sz="1800" dirty="0"/>
              <a:t> can not be changed regularly.</a:t>
            </a:r>
          </a:p>
          <a:p>
            <a:r>
              <a:rPr lang="en-IN" sz="1800" dirty="0"/>
              <a:t>Ex: $env: </a:t>
            </a:r>
            <a:r>
              <a:rPr lang="en-IN" sz="1800" dirty="0" err="1"/>
              <a:t>PSEXecutionPolicyPreference</a:t>
            </a:r>
            <a:endParaRPr lang="en-IN" sz="1800" dirty="0"/>
          </a:p>
          <a:p>
            <a:r>
              <a:rPr lang="en-IN" sz="1800" dirty="0"/>
              <a:t>$</a:t>
            </a:r>
            <a:r>
              <a:rPr lang="en-IN" sz="1800" dirty="0" err="1"/>
              <a:t>env:PSMOdulePath</a:t>
            </a:r>
            <a:endParaRPr lang="en-IN" sz="1800" dirty="0"/>
          </a:p>
          <a:p>
            <a:r>
              <a:rPr lang="en-IN" sz="1800" dirty="0"/>
              <a:t>$</a:t>
            </a:r>
            <a:r>
              <a:rPr lang="en-IN" sz="1800" dirty="0" err="1"/>
              <a:t>pshome</a:t>
            </a:r>
            <a:endParaRPr lang="en-IN" sz="1800" dirty="0"/>
          </a:p>
          <a:p>
            <a:r>
              <a:rPr lang="en-IN" sz="1800" dirty="0"/>
              <a:t>$home</a:t>
            </a:r>
          </a:p>
          <a:p>
            <a:r>
              <a:rPr lang="en-IN" sz="1800" dirty="0"/>
              <a:t>$host</a:t>
            </a:r>
          </a:p>
          <a:p>
            <a:pPr marL="0" indent="0">
              <a:buNone/>
            </a:pPr>
            <a:r>
              <a:rPr lang="en-IN" sz="1800" b="1" dirty="0"/>
              <a:t>Preference variables :</a:t>
            </a:r>
          </a:p>
          <a:p>
            <a:pPr marL="0" indent="0">
              <a:buNone/>
            </a:pPr>
            <a:r>
              <a:rPr lang="en-IN" sz="1800" dirty="0"/>
              <a:t>Which is used to change the preference of current execution script or </a:t>
            </a:r>
            <a:r>
              <a:rPr lang="en-IN" sz="1800" dirty="0" err="1"/>
              <a:t>powershell</a:t>
            </a:r>
            <a:r>
              <a:rPr lang="en-IN" sz="1800" dirty="0"/>
              <a:t> window.</a:t>
            </a:r>
          </a:p>
          <a:p>
            <a:pPr marL="0" indent="0">
              <a:buNone/>
            </a:pPr>
            <a:r>
              <a:rPr lang="en-IN" sz="1800" dirty="0"/>
              <a:t>Example :</a:t>
            </a:r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MaximumHistoryCount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Confirmpreference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Informationpreference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warningpreference</a:t>
            </a: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79C80D-B898-1118-479C-10A11156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105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3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A4E9-F6CD-9FF8-522E-61250721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/>
          </a:bodyPr>
          <a:lstStyle/>
          <a:p>
            <a:r>
              <a:rPr lang="en-IN" sz="2000" b="1" dirty="0"/>
              <a:t>Variables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0EFC-928C-DE95-E573-C4C10405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934720"/>
            <a:ext cx="10515600" cy="6159359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333333"/>
                </a:solidFill>
                <a:effectLst/>
              </a:rPr>
              <a:t>What is the difference between a read-only variable and a constant?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</a:rPr>
              <a:t> A read-only variable is one with content that is 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read-only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 It can, however, be modified by using the S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et-Variable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 cmdlet with the 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–force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 parameter. It can also be deleted by using R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emove-Variable –force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  </a:t>
            </a: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</a:rPr>
              <a:t>A constant variable, however, cannot be deleted, nor can it be modified–even when using the force.</a:t>
            </a:r>
          </a:p>
          <a:p>
            <a:pPr algn="l"/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AD094-998C-2B7C-F548-99B451EF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896309"/>
            <a:ext cx="9055565" cy="1905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97418-D810-A007-A042-16385CF1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4152762"/>
            <a:ext cx="8671770" cy="23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2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2880</Words>
  <Application>Microsoft Office PowerPoint</Application>
  <PresentationFormat>Widescreen</PresentationFormat>
  <Paragraphs>455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Lucida Console</vt:lpstr>
      <vt:lpstr>Segoe UI</vt:lpstr>
      <vt:lpstr>SFMono-Regular</vt:lpstr>
      <vt:lpstr>Wingdings</vt:lpstr>
      <vt:lpstr>Office Theme</vt:lpstr>
      <vt:lpstr>Windows Powershell</vt:lpstr>
      <vt:lpstr>Introduction</vt:lpstr>
      <vt:lpstr>Powershell Host</vt:lpstr>
      <vt:lpstr>Execution Policy</vt:lpstr>
      <vt:lpstr>Variables and Datatypes</vt:lpstr>
      <vt:lpstr>Variables and types</vt:lpstr>
      <vt:lpstr>Variables cont….</vt:lpstr>
      <vt:lpstr>Variables contd…</vt:lpstr>
      <vt:lpstr>Variables contd..</vt:lpstr>
      <vt:lpstr>PowerPoint Presentation</vt:lpstr>
      <vt:lpstr> Datatypes : Datatype is kind of data used for variables  How to get type  ? $hello=“good morning” $hello.GetType()  </vt:lpstr>
      <vt:lpstr>Types of data in powershell</vt:lpstr>
      <vt:lpstr>Types contd..</vt:lpstr>
      <vt:lpstr>Operators</vt:lpstr>
      <vt:lpstr>Arithmetic operators contd.. $A holds 30 and $b holds 20</vt:lpstr>
      <vt:lpstr>Real time example</vt:lpstr>
      <vt:lpstr>examples</vt:lpstr>
      <vt:lpstr>examples</vt:lpstr>
      <vt:lpstr>Assignment operators $x=30,$y=20</vt:lpstr>
      <vt:lpstr>Realtime examples</vt:lpstr>
      <vt:lpstr>Comparison operators</vt:lpstr>
      <vt:lpstr>Assignment operators contd Examples</vt:lpstr>
      <vt:lpstr>Logical Operators</vt:lpstr>
      <vt:lpstr>String operators </vt:lpstr>
      <vt:lpstr>cmdlets</vt:lpstr>
      <vt:lpstr>Cmdlet contd— </vt:lpstr>
      <vt:lpstr>Cmdlets contd..</vt:lpstr>
      <vt:lpstr>Imp: force and wait are switch typeso\p will be differed and types depends on  it will read whater is there in file parameters</vt:lpstr>
      <vt:lpstr>Common parameters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</dc:title>
  <dc:creator>Indrani manjula</dc:creator>
  <cp:lastModifiedBy>Indrani manjula</cp:lastModifiedBy>
  <cp:revision>21</cp:revision>
  <dcterms:created xsi:type="dcterms:W3CDTF">2022-09-28T03:52:50Z</dcterms:created>
  <dcterms:modified xsi:type="dcterms:W3CDTF">2022-10-06T06:01:17Z</dcterms:modified>
</cp:coreProperties>
</file>