
<file path=[Content_Types].xml><?xml version="1.0" encoding="utf-8"?>
<Types xmlns="http://schemas.openxmlformats.org/package/2006/content-types">
  <Default Extension="docx" ContentType="application/vnd.openxmlformats-officedocument.wordprocessingml.document"/>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7" r:id="rId14"/>
    <p:sldId id="271" r:id="rId15"/>
    <p:sldId id="268" r:id="rId16"/>
    <p:sldId id="269" r:id="rId17"/>
    <p:sldId id="272" r:id="rId18"/>
    <p:sldId id="307" r:id="rId19"/>
    <p:sldId id="308" r:id="rId20"/>
    <p:sldId id="273" r:id="rId21"/>
    <p:sldId id="274" r:id="rId22"/>
    <p:sldId id="275" r:id="rId23"/>
    <p:sldId id="276"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301" r:id="rId42"/>
    <p:sldId id="296" r:id="rId43"/>
    <p:sldId id="297" r:id="rId44"/>
    <p:sldId id="299" r:id="rId45"/>
    <p:sldId id="306" r:id="rId46"/>
    <p:sldId id="300"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5"/>
    <p:restoredTop sz="94643"/>
  </p:normalViewPr>
  <p:slideViewPr>
    <p:cSldViewPr snapToGrid="0" snapToObjects="1">
      <p:cViewPr varScale="1">
        <p:scale>
          <a:sx n="98" d="100"/>
          <a:sy n="98" d="100"/>
        </p:scale>
        <p:origin x="8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2019/9/5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FC12FA7B-444C-2340-BBB1-FF1B76D24583}" type="datetimeFigureOut">
              <a:rPr kumimoji="1" lang="zh-CN" altLang="en-US" smtClean="0"/>
              <a:t>2019/9/5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41058F8-56C8-5B42-82D4-FE8B72998E4D}"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本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FC12FA7B-444C-2340-BBB1-FF1B76D24583}" type="datetimeFigureOut">
              <a:rPr kumimoji="1" lang="zh-CN" altLang="en-US" smtClean="0"/>
              <a:t>2019/9/5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41058F8-56C8-5B42-82D4-FE8B72998E4D}"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FC12FA7B-444C-2340-BBB1-FF1B76D24583}" type="datetimeFigureOut">
              <a:rPr kumimoji="1" lang="zh-CN" altLang="en-US" smtClean="0"/>
              <a:t>2019/9/5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41058F8-56C8-5B42-82D4-FE8B72998E4D}"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FC12FA7B-444C-2340-BBB1-FF1B76D24583}" type="datetimeFigureOut">
              <a:rPr kumimoji="1" lang="zh-CN" altLang="en-US" smtClean="0"/>
              <a:t>2019/9/5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41058F8-56C8-5B42-82D4-FE8B72998E4D}"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FC12FA7B-444C-2340-BBB1-FF1B76D24583}" type="datetimeFigureOut">
              <a:rPr kumimoji="1" lang="zh-CN" altLang="en-US" smtClean="0"/>
              <a:t>2019/9/5</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641058F8-56C8-5B42-82D4-FE8B72998E4D}"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FC12FA7B-444C-2340-BBB1-FF1B76D24583}" type="datetimeFigureOut">
              <a:rPr kumimoji="1" lang="zh-CN" altLang="en-US" smtClean="0"/>
              <a:t>2019/9/5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41058F8-56C8-5B42-82D4-FE8B72998E4D}"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FC12FA7B-444C-2340-BBB1-FF1B76D24583}" type="datetimeFigureOut">
              <a:rPr kumimoji="1" lang="zh-CN" altLang="en-US" smtClean="0"/>
              <a:t>2019/9/5</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641058F8-56C8-5B42-82D4-FE8B72998E4D}"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FC12FA7B-444C-2340-BBB1-FF1B76D24583}" type="datetimeFigureOut">
              <a:rPr kumimoji="1" lang="zh-CN" altLang="en-US" smtClean="0"/>
              <a:t>2019/9/5</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641058F8-56C8-5B42-82D4-FE8B72998E4D}"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2FA7B-444C-2340-BBB1-FF1B76D24583}" type="datetimeFigureOut">
              <a:rPr kumimoji="1" lang="zh-CN" altLang="en-US" smtClean="0"/>
              <a:t>2019/9/5</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641058F8-56C8-5B42-82D4-FE8B72998E4D}"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FC12FA7B-444C-2340-BBB1-FF1B76D24583}" type="datetimeFigureOut">
              <a:rPr kumimoji="1" lang="zh-CN" altLang="en-US" smtClean="0"/>
              <a:t>2019/9/5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41058F8-56C8-5B42-82D4-FE8B72998E4D}"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FC12FA7B-444C-2340-BBB1-FF1B76D24583}" type="datetimeFigureOut">
              <a:rPr kumimoji="1" lang="zh-CN" altLang="en-US" smtClean="0"/>
              <a:t>2019/9/5</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641058F8-56C8-5B42-82D4-FE8B72998E4D}"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2FA7B-444C-2340-BBB1-FF1B76D24583}" type="datetimeFigureOut">
              <a:rPr kumimoji="1" lang="zh-CN" altLang="en-US" smtClean="0"/>
              <a:t>2019/9/5</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1058F8-56C8-5B42-82D4-FE8B72998E4D}"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hadoop.apache.org/zookeeper/docs/r3.2.2/api/org/apache/zookeeper/ZooKeeper.html#exists(java.lang.String, boolean)" TargetMode="External"/><Relationship Id="rId13" Type="http://schemas.openxmlformats.org/officeDocument/2006/relationships/hyperlink" Target="http://hadoop.apache.org/zookeeper/docs/r3.2.2/api/org/apache/zookeeper/ZooKeeper.html#addAuthInfo(java.lang.String, byte[])" TargetMode="External"/><Relationship Id="rId3" Type="http://schemas.openxmlformats.org/officeDocument/2006/relationships/hyperlink" Target="http://hadoop.apache.org/zookeeper/docs/r3.2.2/api/org/apache/zookeeper/ZooKeeper.html#create(java.lang.String, byte[], java.util.List, org.apache.zookeeper.CreateMode)" TargetMode="External"/><Relationship Id="rId7" Type="http://schemas.openxmlformats.org/officeDocument/2006/relationships/hyperlink" Target="http://hadoop.apache.org/zookeeper/docs/r3.2.2/api/org/apache/zookeeper/data/Stat.html" TargetMode="External"/><Relationship Id="rId12" Type="http://schemas.openxmlformats.org/officeDocument/2006/relationships/hyperlink" Target="http://hadoop.apache.org/zookeeper/docs/r3.2.2/api/org/apache/zookeeper/ZooKeeper.html#getData(java.lang.String, boolean, org.apache.zookeeper.data.Stat)" TargetMode="External"/><Relationship Id="rId2" Type="http://schemas.openxmlformats.org/officeDocument/2006/relationships/hyperlink" Target="http://java.sun.com/javase/6/docs/api/java/lang/String.html?is-external=true" TargetMode="External"/><Relationship Id="rId1" Type="http://schemas.openxmlformats.org/officeDocument/2006/relationships/slideLayout" Target="../slideLayouts/slideLayout2.xml"/><Relationship Id="rId6" Type="http://schemas.openxmlformats.org/officeDocument/2006/relationships/hyperlink" Target="http://hadoop.apache.org/zookeeper/docs/r3.2.2/api/org/apache/zookeeper/CreateMode.html" TargetMode="External"/><Relationship Id="rId11" Type="http://schemas.openxmlformats.org/officeDocument/2006/relationships/hyperlink" Target="http://hadoop.apache.org/zookeeper/docs/r3.2.2/api/org/apache/zookeeper/ZooKeeper.html#setData(java.lang.String, byte[], int)" TargetMode="External"/><Relationship Id="rId5" Type="http://schemas.openxmlformats.org/officeDocument/2006/relationships/hyperlink" Target="http://hadoop.apache.org/zookeeper/docs/r3.2.2/api/org/apache/zookeeper/data/ACL.html" TargetMode="External"/><Relationship Id="rId15" Type="http://schemas.openxmlformats.org/officeDocument/2006/relationships/hyperlink" Target="http://hadoop.apache.org/zookeeper/docs/r3.2.2/api/org/apache/zookeeper/ZooKeeper.html#getACL(java.lang.String, org.apache.zookeeper.data.Stat)" TargetMode="External"/><Relationship Id="rId10" Type="http://schemas.openxmlformats.org/officeDocument/2006/relationships/hyperlink" Target="http://hadoop.apache.org/zookeeper/docs/r3.2.2/api/org/apache/zookeeper/ZooKeeper.html#getChildren(java.lang.String, boolean)" TargetMode="External"/><Relationship Id="rId4" Type="http://schemas.openxmlformats.org/officeDocument/2006/relationships/hyperlink" Target="http://java.sun.com/javase/6/docs/api/java/util/List.html?is-external=true" TargetMode="External"/><Relationship Id="rId9" Type="http://schemas.openxmlformats.org/officeDocument/2006/relationships/hyperlink" Target="http://hadoop.apache.org/zookeeper/docs/r3.2.2/api/org/apache/zookeeper/ZooKeeper.html#delete(java.lang.String, int)" TargetMode="External"/><Relationship Id="rId14" Type="http://schemas.openxmlformats.org/officeDocument/2006/relationships/hyperlink" Target="http://hadoop.apache.org/zookeeper/docs/r3.2.2/api/org/apache/zookeeper/ZooKeeper.html#setACL(java.lang.String, java.util.List, int)"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labs.renren.com/apache-mirror/zookeeper/zookeeper-3.4.3/zookeeper-3.4.3.tar.gz" TargetMode="External"/><Relationship Id="rId2" Type="http://schemas.openxmlformats.org/officeDocument/2006/relationships/hyperlink" Target="http://mirrors.cnnic.cn/apache/zookeeper/zookeeper-3.4.8/zookeeper-3.4.8.tar.gz"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b="1" i="1" dirty="0">
                <a:latin typeface="Lucida Grande" charset="0"/>
              </a:rPr>
              <a:t>Apache</a:t>
            </a:r>
            <a:r>
              <a:rPr lang="zh-CN" altLang="en-US" b="1" i="1" dirty="0">
                <a:latin typeface="Lucida Grande" charset="0"/>
              </a:rPr>
              <a:t> </a:t>
            </a:r>
            <a:r>
              <a:rPr kumimoji="1" lang="en-US" altLang="zh-CN" b="1" i="1" dirty="0">
                <a:latin typeface="Lucida Bright" panose="02040602050505020304" charset="0"/>
                <a:ea typeface="Lucida Bright" panose="02040602050505020304" charset="0"/>
                <a:cs typeface="Lucida Bright" panose="02040602050505020304" charset="0"/>
              </a:rPr>
              <a:t>Zookeeper</a:t>
            </a:r>
            <a:r>
              <a:rPr kumimoji="1" lang="zh-CN" altLang="en-US" b="1" i="1" dirty="0">
                <a:latin typeface="Lucida Bright" panose="02040602050505020304" charset="0"/>
                <a:ea typeface="Lucida Bright" panose="02040602050505020304" charset="0"/>
                <a:cs typeface="Lucida Bright" panose="02040602050505020304" charset="0"/>
              </a:rPr>
              <a:t>介绍</a:t>
            </a:r>
          </a:p>
        </p:txBody>
      </p:sp>
      <p:sp>
        <p:nvSpPr>
          <p:cNvPr id="3" name="副标题 2"/>
          <p:cNvSpPr>
            <a:spLocks noGrp="1"/>
          </p:cNvSpPr>
          <p:nvPr>
            <p:ph type="subTitle" idx="1"/>
          </p:nvPr>
        </p:nvSpPr>
        <p:spPr/>
        <p:txBody>
          <a:bodyPr/>
          <a:lstStyle/>
          <a:p>
            <a:endParaRPr kumimoji="1" lang="en-US" altLang="zh-C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宋体" panose="02010600030101010101" pitchFamily="2" charset="-122"/>
                <a:ea typeface="宋体" panose="02010600030101010101" pitchFamily="2" charset="-122"/>
              </a:rPr>
              <a:t>Zookeeper</a:t>
            </a:r>
            <a:r>
              <a:rPr lang="zh-CN" altLang="en-US" b="1" dirty="0">
                <a:latin typeface="宋体" panose="02010600030101010101" pitchFamily="2" charset="-122"/>
                <a:ea typeface="宋体" panose="02010600030101010101" pitchFamily="2" charset="-122"/>
              </a:rPr>
              <a:t>的安装和配置</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伪集群模式</a:t>
            </a:r>
            <a:r>
              <a:rPr lang="en-US" altLang="zh-CN" b="1" dirty="0">
                <a:latin typeface="宋体" panose="02010600030101010101" pitchFamily="2" charset="-122"/>
                <a:ea typeface="宋体" panose="02010600030101010101" pitchFamily="2" charset="-122"/>
              </a:rPr>
              <a:t>)</a:t>
            </a:r>
            <a:endParaRPr kumimoji="1" lang="zh-CN" altLang="en-US" dirty="0"/>
          </a:p>
        </p:txBody>
      </p:sp>
      <p:sp>
        <p:nvSpPr>
          <p:cNvPr id="3" name="内容占位符 2"/>
          <p:cNvSpPr>
            <a:spLocks noGrp="1"/>
          </p:cNvSpPr>
          <p:nvPr>
            <p:ph idx="1"/>
          </p:nvPr>
        </p:nvSpPr>
        <p:spPr/>
        <p:txBody>
          <a:bodyPr/>
          <a:lstStyle/>
          <a:p>
            <a:r>
              <a:rPr lang="zh-TW" altLang="en-US" dirty="0">
                <a:latin typeface="Times New Roman" panose="02020603050405020304" charset="0"/>
                <a:ea typeface="华文仿宋" panose="02010600040101010101" charset="-122"/>
              </a:rPr>
              <a:t>在</a:t>
            </a:r>
            <a:r>
              <a:rPr lang="en-US" altLang="zh-TW" dirty="0" err="1">
                <a:latin typeface="Times New Roman" panose="02020603050405020304" charset="0"/>
              </a:rPr>
              <a:t>conf</a:t>
            </a:r>
            <a:r>
              <a:rPr lang="zh-TW" altLang="en-US" dirty="0">
                <a:latin typeface="Times New Roman" panose="02020603050405020304" charset="0"/>
                <a:ea typeface="华文仿宋" panose="02010600040101010101" charset="-122"/>
              </a:rPr>
              <a:t>目录下</a:t>
            </a:r>
            <a:r>
              <a:rPr lang="zh-CN" altLang="en-US" dirty="0">
                <a:latin typeface="Times New Roman" panose="02020603050405020304" charset="0"/>
                <a:ea typeface="华文仿宋" panose="02010600040101010101" charset="-122"/>
              </a:rPr>
              <a:t>分别创建</a:t>
            </a:r>
            <a:r>
              <a:rPr lang="zh-TW" altLang="en-US" dirty="0">
                <a:latin typeface="Times New Roman" panose="02020603050405020304" charset="0"/>
                <a:ea typeface="华文仿宋" panose="02010600040101010101" charset="-122"/>
              </a:rPr>
              <a:t>配置文件</a:t>
            </a:r>
            <a:r>
              <a:rPr lang="en-US" altLang="zh-TW" dirty="0">
                <a:latin typeface="Times New Roman" panose="02020603050405020304" charset="0"/>
              </a:rPr>
              <a:t>zoo</a:t>
            </a:r>
            <a:r>
              <a:rPr lang="en-US" altLang="zh-CN" dirty="0">
                <a:latin typeface="Times New Roman" panose="02020603050405020304" charset="0"/>
              </a:rPr>
              <a:t>1</a:t>
            </a:r>
            <a:r>
              <a:rPr lang="en-US" altLang="zh-TW" dirty="0">
                <a:latin typeface="Times New Roman" panose="02020603050405020304" charset="0"/>
              </a:rPr>
              <a:t>.cfg</a:t>
            </a:r>
            <a:r>
              <a:rPr lang="en-US" altLang="zh-CN" dirty="0">
                <a:latin typeface="Times New Roman" panose="02020603050405020304" charset="0"/>
              </a:rPr>
              <a:t>,zoo2.cfg,zoo3.cfg</a:t>
            </a:r>
            <a:r>
              <a:rPr lang="en-US" altLang="zh-TW" dirty="0">
                <a:latin typeface="Times New Roman" panose="02020603050405020304" charset="0"/>
              </a:rPr>
              <a:t> </a:t>
            </a:r>
            <a:r>
              <a:rPr lang="en-US" altLang="ja-JP" dirty="0" err="1">
                <a:latin typeface="Times New Roman" panose="02020603050405020304" charset="0"/>
              </a:rPr>
              <a:t>tickTime</a:t>
            </a:r>
            <a:r>
              <a:rPr lang="en-US" altLang="ja-JP" dirty="0">
                <a:latin typeface="Times New Roman" panose="02020603050405020304" charset="0"/>
              </a:rPr>
              <a:t>=2000</a:t>
            </a:r>
            <a:br>
              <a:rPr lang="en-US" altLang="ja-JP" dirty="0">
                <a:latin typeface="Times New Roman" panose="02020603050405020304" charset="0"/>
              </a:rPr>
            </a:br>
            <a:r>
              <a:rPr lang="en-US" altLang="ja-JP" dirty="0" err="1">
                <a:latin typeface="Times New Roman" panose="02020603050405020304" charset="0"/>
              </a:rPr>
              <a:t>dataDir</a:t>
            </a:r>
            <a:r>
              <a:rPr lang="en-US" altLang="ja-JP" dirty="0">
                <a:latin typeface="Times New Roman" panose="02020603050405020304" charset="0"/>
              </a:rPr>
              <a:t>=/Users/</a:t>
            </a:r>
            <a:r>
              <a:rPr lang="en-US" altLang="ja-JP" dirty="0" err="1">
                <a:latin typeface="Times New Roman" panose="02020603050405020304" charset="0"/>
              </a:rPr>
              <a:t>zdandljb</a:t>
            </a:r>
            <a:r>
              <a:rPr lang="en-US" altLang="ja-JP" dirty="0">
                <a:latin typeface="Times New Roman" panose="02020603050405020304" charset="0"/>
              </a:rPr>
              <a:t>/zookeeper/data</a:t>
            </a:r>
            <a:br>
              <a:rPr lang="en-US" altLang="ja-JP" dirty="0">
                <a:latin typeface="Times New Roman" panose="02020603050405020304" charset="0"/>
              </a:rPr>
            </a:br>
            <a:r>
              <a:rPr lang="en-US" altLang="ja-JP" dirty="0" err="1">
                <a:latin typeface="Times New Roman" panose="02020603050405020304" charset="0"/>
              </a:rPr>
              <a:t>dataLogDir</a:t>
            </a:r>
            <a:r>
              <a:rPr lang="en-US" altLang="ja-JP" dirty="0">
                <a:latin typeface="Times New Roman" panose="02020603050405020304" charset="0"/>
              </a:rPr>
              <a:t>=xxx/zookeeper/server1/          </a:t>
            </a:r>
            <a:br>
              <a:rPr lang="en-US" altLang="ja-JP" dirty="0">
                <a:latin typeface="Times New Roman" panose="02020603050405020304" charset="0"/>
              </a:rPr>
            </a:br>
            <a:r>
              <a:rPr lang="en-US" altLang="ja-JP" dirty="0" err="1">
                <a:latin typeface="Times New Roman" panose="02020603050405020304" charset="0"/>
              </a:rPr>
              <a:t>clientPort</a:t>
            </a:r>
            <a:r>
              <a:rPr lang="en-US" altLang="ja-JP" dirty="0">
                <a:latin typeface="Times New Roman" panose="02020603050405020304" charset="0"/>
              </a:rPr>
              <a:t>=2181</a:t>
            </a:r>
            <a:r>
              <a:rPr lang="en-US" altLang="zh-CN" dirty="0">
                <a:latin typeface="Times New Roman" panose="02020603050405020304" charset="0"/>
              </a:rPr>
              <a:t>(zoo1,zoo2,zoo3</a:t>
            </a:r>
            <a:r>
              <a:rPr lang="zh-CN" altLang="en-US" dirty="0">
                <a:latin typeface="Times New Roman" panose="02020603050405020304" charset="0"/>
              </a:rPr>
              <a:t>不同</a:t>
            </a:r>
            <a:r>
              <a:rPr lang="en-US" altLang="zh-CN" dirty="0">
                <a:latin typeface="Times New Roman" panose="02020603050405020304" charset="0"/>
              </a:rPr>
              <a:t>)</a:t>
            </a:r>
            <a:r>
              <a:rPr lang="en-US" altLang="ja-JP" dirty="0">
                <a:latin typeface="Times New Roman" panose="02020603050405020304" charset="0"/>
              </a:rPr>
              <a:t>				                  server.1=server1:2</a:t>
            </a:r>
            <a:r>
              <a:rPr lang="en-US" altLang="zh-CN" dirty="0">
                <a:latin typeface="Times New Roman" panose="02020603050405020304" charset="0"/>
              </a:rPr>
              <a:t>222</a:t>
            </a:r>
            <a:r>
              <a:rPr lang="en-US" altLang="ja-JP" dirty="0">
                <a:latin typeface="Times New Roman" panose="02020603050405020304" charset="0"/>
              </a:rPr>
              <a:t>:</a:t>
            </a:r>
            <a:r>
              <a:rPr lang="en-US" altLang="zh-CN" dirty="0">
                <a:latin typeface="Times New Roman" panose="02020603050405020304" charset="0"/>
              </a:rPr>
              <a:t>2333</a:t>
            </a:r>
            <a:r>
              <a:rPr lang="en-US" altLang="ja-JP" dirty="0">
                <a:latin typeface="Times New Roman" panose="02020603050405020304" charset="0"/>
              </a:rPr>
              <a:t>		               	     server.2=server2:</a:t>
            </a:r>
            <a:r>
              <a:rPr lang="en-US" altLang="zh-CN" dirty="0">
                <a:latin typeface="Times New Roman" panose="02020603050405020304" charset="0"/>
              </a:rPr>
              <a:t>3333</a:t>
            </a:r>
            <a:r>
              <a:rPr lang="en-US" altLang="ja-JP" dirty="0">
                <a:latin typeface="Times New Roman" panose="02020603050405020304" charset="0"/>
              </a:rPr>
              <a:t>:3</a:t>
            </a:r>
            <a:r>
              <a:rPr lang="en-US" altLang="zh-CN" dirty="0">
                <a:latin typeface="Times New Roman" panose="02020603050405020304" charset="0"/>
              </a:rPr>
              <a:t>334</a:t>
            </a:r>
            <a:r>
              <a:rPr lang="en-US" altLang="ja-JP" dirty="0">
                <a:latin typeface="Times New Roman" panose="02020603050405020304" charset="0"/>
              </a:rPr>
              <a:t>		                          </a:t>
            </a:r>
            <a:r>
              <a:rPr lang="nl-NL" altLang="ja-JP" dirty="0">
                <a:latin typeface="Times New Roman" panose="02020603050405020304" charset="0"/>
              </a:rPr>
              <a:t>server.3=</a:t>
            </a:r>
            <a:r>
              <a:rPr lang="en-US" altLang="ja-JP" dirty="0">
                <a:latin typeface="Times New Roman" panose="02020603050405020304" charset="0"/>
              </a:rPr>
              <a:t>server</a:t>
            </a:r>
            <a:r>
              <a:rPr lang="nl-NL" altLang="ja-JP" dirty="0">
                <a:latin typeface="Times New Roman" panose="02020603050405020304" charset="0"/>
              </a:rPr>
              <a:t>3:</a:t>
            </a:r>
            <a:r>
              <a:rPr lang="en-US" altLang="zh-CN" dirty="0">
                <a:latin typeface="Times New Roman" panose="02020603050405020304" charset="0"/>
              </a:rPr>
              <a:t>4444:4445</a:t>
            </a:r>
          </a:p>
          <a:p>
            <a:r>
              <a:rPr lang="zh-CN" altLang="en-US" dirty="0">
                <a:latin typeface="Times New Roman" panose="02020603050405020304" charset="0"/>
              </a:rPr>
              <a:t>启动：</a:t>
            </a:r>
            <a:r>
              <a:rPr lang="en-US" altLang="zh-CN" dirty="0">
                <a:latin typeface="Times New Roman" panose="02020603050405020304" charset="0"/>
              </a:rPr>
              <a:t>./bin/</a:t>
            </a:r>
            <a:r>
              <a:rPr lang="en-US" altLang="zh-CN" dirty="0" err="1">
                <a:latin typeface="Times New Roman" panose="02020603050405020304" charset="0"/>
              </a:rPr>
              <a:t>zkServer.sh</a:t>
            </a:r>
            <a:r>
              <a:rPr lang="zh-CN" altLang="en-US" dirty="0">
                <a:latin typeface="Times New Roman" panose="02020603050405020304" charset="0"/>
              </a:rPr>
              <a:t> </a:t>
            </a:r>
            <a:r>
              <a:rPr lang="en-US" altLang="zh-CN" dirty="0">
                <a:latin typeface="Times New Roman" panose="02020603050405020304" charset="0"/>
              </a:rPr>
              <a:t>start</a:t>
            </a:r>
            <a:r>
              <a:rPr lang="zh-CN" altLang="en-US" dirty="0">
                <a:latin typeface="Times New Roman" panose="02020603050405020304" charset="0"/>
              </a:rPr>
              <a:t> </a:t>
            </a:r>
            <a:r>
              <a:rPr lang="en-US" altLang="zh-CN" dirty="0">
                <a:latin typeface="Times New Roman" panose="02020603050405020304" charset="0"/>
              </a:rPr>
              <a:t>zoo1.cfg</a:t>
            </a:r>
            <a:endParaRPr lang="en-US" altLang="ja-JP" dirty="0">
              <a:latin typeface="Times New Roman" panose="02020603050405020304" charset="0"/>
            </a:endParaRPr>
          </a:p>
          <a:p>
            <a:endParaRPr kumimoji="1"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宋体" panose="02010600030101010101" pitchFamily="2" charset="-122"/>
                <a:ea typeface="宋体" panose="02010600030101010101" pitchFamily="2" charset="-122"/>
              </a:rPr>
              <a:t>Zookeeper</a:t>
            </a:r>
            <a:r>
              <a:rPr lang="zh-CN" altLang="en-US" b="1" dirty="0">
                <a:latin typeface="宋体" panose="02010600030101010101" pitchFamily="2" charset="-122"/>
                <a:ea typeface="宋体" panose="02010600030101010101" pitchFamily="2" charset="-122"/>
              </a:rPr>
              <a:t>的数据模型</a:t>
            </a:r>
            <a:endParaRPr kumimoji="1" lang="zh-CN" altLang="en-US" b="1" dirty="0"/>
          </a:p>
        </p:txBody>
      </p:sp>
      <p:sp>
        <p:nvSpPr>
          <p:cNvPr id="3" name="内容占位符 2"/>
          <p:cNvSpPr>
            <a:spLocks noGrp="1"/>
          </p:cNvSpPr>
          <p:nvPr>
            <p:ph idx="1"/>
          </p:nvPr>
        </p:nvSpPr>
        <p:spPr/>
        <p:txBody>
          <a:bodyPr/>
          <a:lstStyle/>
          <a:p>
            <a:r>
              <a:rPr lang="zh-CN" altLang="en-US" dirty="0">
                <a:latin typeface="Times New Roman" panose="02020603050405020304" charset="0"/>
                <a:ea typeface="华文仿宋" panose="02010600040101010101" charset="-122"/>
              </a:rPr>
              <a:t>层次化的目录结构，命名符合常规文件系统规范</a:t>
            </a:r>
            <a:endParaRPr lang="en-US" altLang="zh-CN" dirty="0">
              <a:latin typeface="Times New Roman" panose="02020603050405020304" charset="0"/>
            </a:endParaRPr>
          </a:p>
          <a:p>
            <a:r>
              <a:rPr lang="zh-TW" altLang="en-US" dirty="0">
                <a:latin typeface="Times New Roman" panose="02020603050405020304" charset="0"/>
                <a:ea typeface="华文仿宋" panose="02010600040101010101" charset="-122"/>
              </a:rPr>
              <a:t>每个节点在</a:t>
            </a:r>
            <a:r>
              <a:rPr lang="en-US" altLang="zh-TW" dirty="0">
                <a:latin typeface="Times New Roman" panose="02020603050405020304" charset="0"/>
              </a:rPr>
              <a:t>zookeeper</a:t>
            </a:r>
            <a:r>
              <a:rPr lang="zh-TW" altLang="en-US" dirty="0">
                <a:latin typeface="Times New Roman" panose="02020603050405020304" charset="0"/>
                <a:ea typeface="华文仿宋" panose="02010600040101010101" charset="-122"/>
              </a:rPr>
              <a:t>中叫做</a:t>
            </a:r>
            <a:r>
              <a:rPr lang="en-US" altLang="zh-TW" dirty="0" err="1">
                <a:latin typeface="Times New Roman" panose="02020603050405020304" charset="0"/>
              </a:rPr>
              <a:t>znode</a:t>
            </a:r>
            <a:r>
              <a:rPr lang="en-US" altLang="zh-TW" dirty="0">
                <a:latin typeface="Times New Roman" panose="02020603050405020304" charset="0"/>
              </a:rPr>
              <a:t>,</a:t>
            </a:r>
            <a:r>
              <a:rPr lang="zh-TW" altLang="en-US" dirty="0">
                <a:latin typeface="Times New Roman" panose="02020603050405020304" charset="0"/>
                <a:ea typeface="华文仿宋" panose="02010600040101010101" charset="-122"/>
              </a:rPr>
              <a:t>并且其有一个唯一的路径标识</a:t>
            </a:r>
            <a:endParaRPr lang="en-US" altLang="zh-CN" dirty="0">
              <a:latin typeface="Times New Roman" panose="02020603050405020304" charset="0"/>
            </a:endParaRPr>
          </a:p>
          <a:p>
            <a:r>
              <a:rPr lang="zh-CN" altLang="en-US" dirty="0">
                <a:latin typeface="Times New Roman" panose="02020603050405020304" charset="0"/>
                <a:ea typeface="华文仿宋" panose="02010600040101010101" charset="-122"/>
              </a:rPr>
              <a:t>节点</a:t>
            </a:r>
            <a:r>
              <a:rPr lang="en-US" altLang="zh-CN" dirty="0" err="1">
                <a:latin typeface="Times New Roman" panose="02020603050405020304" charset="0"/>
              </a:rPr>
              <a:t>znode</a:t>
            </a:r>
            <a:r>
              <a:rPr lang="zh-CN" altLang="en-US" dirty="0">
                <a:latin typeface="Times New Roman" panose="02020603050405020304" charset="0"/>
                <a:ea typeface="华文仿宋" panose="02010600040101010101" charset="-122"/>
              </a:rPr>
              <a:t>可以包含数据和子节点，但是</a:t>
            </a:r>
            <a:r>
              <a:rPr lang="en-US" altLang="zh-CN" dirty="0">
                <a:latin typeface="Times New Roman" panose="02020603050405020304" charset="0"/>
              </a:rPr>
              <a:t>EPHEMERAL</a:t>
            </a:r>
            <a:r>
              <a:rPr lang="zh-CN" altLang="en-US" dirty="0">
                <a:latin typeface="Times New Roman" panose="02020603050405020304" charset="0"/>
                <a:ea typeface="华文仿宋" panose="02010600040101010101" charset="-122"/>
              </a:rPr>
              <a:t>类型的节点不能有子节点</a:t>
            </a:r>
            <a:endParaRPr lang="en-US" altLang="zh-CN" dirty="0">
              <a:latin typeface="Times New Roman" panose="02020603050405020304" charset="0"/>
            </a:endParaRPr>
          </a:p>
          <a:p>
            <a:r>
              <a:rPr lang="en-US" altLang="zh-CN" dirty="0" err="1">
                <a:latin typeface="Times New Roman" panose="02020603050405020304" charset="0"/>
              </a:rPr>
              <a:t>z</a:t>
            </a:r>
            <a:r>
              <a:rPr lang="en-US" altLang="zh-TW" dirty="0" err="1">
                <a:latin typeface="Times New Roman" panose="02020603050405020304" charset="0"/>
              </a:rPr>
              <a:t>node</a:t>
            </a:r>
            <a:r>
              <a:rPr lang="zh-TW" altLang="en-US" dirty="0">
                <a:latin typeface="Times New Roman" panose="02020603050405020304" charset="0"/>
                <a:ea typeface="华文仿宋" panose="02010600040101010101" charset="-122"/>
              </a:rPr>
              <a:t>中的数据可以有多个版本，比如某一个路径下存有多个数据版本，那么查询这个路径下的数据就需要带上版本</a:t>
            </a:r>
            <a:endParaRPr lang="en-US" altLang="zh-CN" dirty="0">
              <a:latin typeface="Times New Roman" panose="02020603050405020304" charset="0"/>
            </a:endParaRPr>
          </a:p>
          <a:p>
            <a:r>
              <a:rPr lang="zh-CN" altLang="en-US" dirty="0">
                <a:latin typeface="Times New Roman" panose="02020603050405020304" charset="0"/>
                <a:ea typeface="华文仿宋" panose="02010600040101010101" charset="-122"/>
              </a:rPr>
              <a:t>客户端应用可以在节点上设置监视器</a:t>
            </a:r>
            <a:endParaRPr lang="en-US" altLang="zh-CN" dirty="0">
              <a:latin typeface="Times New Roman" panose="02020603050405020304" charset="0"/>
            </a:endParaRPr>
          </a:p>
          <a:p>
            <a:r>
              <a:rPr lang="zh-CN" altLang="en-US" dirty="0">
                <a:latin typeface="Times New Roman" panose="02020603050405020304" charset="0"/>
                <a:ea typeface="华文仿宋" panose="02010600040101010101" charset="-122"/>
              </a:rPr>
              <a:t>节点不支持部分读写，而是一次性完整读写</a:t>
            </a:r>
            <a:endParaRPr lang="en-US" altLang="zh-CN" dirty="0">
              <a:latin typeface="Times New Roman" panose="02020603050405020304" charset="0"/>
            </a:endParaRPr>
          </a:p>
          <a:p>
            <a:endParaRPr kumimoji="1"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宋体" panose="02010600030101010101" pitchFamily="2" charset="-122"/>
                <a:ea typeface="宋体" panose="02010600030101010101" pitchFamily="2" charset="-122"/>
              </a:rPr>
              <a:t>Zookeeper</a:t>
            </a:r>
            <a:r>
              <a:rPr lang="zh-CN" altLang="en-US" b="1" dirty="0">
                <a:latin typeface="宋体" panose="02010600030101010101" pitchFamily="2" charset="-122"/>
                <a:ea typeface="宋体" panose="02010600030101010101" pitchFamily="2" charset="-122"/>
              </a:rPr>
              <a:t>的数据模型</a:t>
            </a:r>
            <a:endParaRPr kumimoji="1" lang="zh-CN" altLang="en-US" dirty="0"/>
          </a:p>
        </p:txBody>
      </p:sp>
      <p:pic>
        <p:nvPicPr>
          <p:cNvPr id="4" name="内容占位符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81739" y="1690688"/>
            <a:ext cx="5406887" cy="4436027"/>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宋体" panose="02010600030101010101" pitchFamily="2" charset="-122"/>
                <a:ea typeface="宋体" panose="02010600030101010101" pitchFamily="2" charset="-122"/>
              </a:rPr>
              <a:t>Zookeeper</a:t>
            </a:r>
            <a:r>
              <a:rPr lang="zh-CN" altLang="en-US" b="1" dirty="0">
                <a:latin typeface="宋体" panose="02010600030101010101" pitchFamily="2" charset="-122"/>
                <a:ea typeface="宋体" panose="02010600030101010101" pitchFamily="2" charset="-122"/>
              </a:rPr>
              <a:t>的节点</a:t>
            </a:r>
            <a:endParaRPr kumimoji="1" lang="zh-CN" altLang="en-US" b="1" dirty="0"/>
          </a:p>
        </p:txBody>
      </p:sp>
      <p:sp>
        <p:nvSpPr>
          <p:cNvPr id="3" name="内容占位符 2"/>
          <p:cNvSpPr>
            <a:spLocks noGrp="1"/>
          </p:cNvSpPr>
          <p:nvPr>
            <p:ph idx="1"/>
          </p:nvPr>
        </p:nvSpPr>
        <p:spPr>
          <a:xfrm>
            <a:off x="838200" y="1825624"/>
            <a:ext cx="10515600" cy="4660236"/>
          </a:xfrm>
        </p:spPr>
        <p:txBody>
          <a:bodyPr>
            <a:normAutofit lnSpcReduction="10000"/>
          </a:bodyPr>
          <a:lstStyle/>
          <a:p>
            <a:r>
              <a:rPr lang="en-US" altLang="zh-CN" dirty="0" err="1">
                <a:latin typeface="Times New Roman" panose="02020603050405020304" charset="0"/>
              </a:rPr>
              <a:t>Znode</a:t>
            </a:r>
            <a:r>
              <a:rPr lang="zh-CN" altLang="en-US" dirty="0">
                <a:latin typeface="Times New Roman" panose="02020603050405020304" charset="0"/>
                <a:ea typeface="华文仿宋" panose="02010600040101010101" charset="-122"/>
              </a:rPr>
              <a:t>有两种类型，临时的（</a:t>
            </a:r>
            <a:r>
              <a:rPr lang="en-US" altLang="zh-CN" dirty="0">
                <a:latin typeface="Times New Roman" panose="02020603050405020304" charset="0"/>
              </a:rPr>
              <a:t>ephemeral</a:t>
            </a:r>
            <a:r>
              <a:rPr lang="zh-CN" altLang="en-US" dirty="0">
                <a:latin typeface="Times New Roman" panose="02020603050405020304" charset="0"/>
                <a:ea typeface="华文仿宋" panose="02010600040101010101" charset="-122"/>
              </a:rPr>
              <a:t>）和持久的（</a:t>
            </a:r>
            <a:r>
              <a:rPr lang="en-US" altLang="zh-CN" dirty="0">
                <a:latin typeface="Times New Roman" panose="02020603050405020304" charset="0"/>
              </a:rPr>
              <a:t>persistent</a:t>
            </a:r>
            <a:r>
              <a:rPr lang="zh-CN" altLang="en-US" dirty="0">
                <a:latin typeface="Times New Roman" panose="02020603050405020304" charset="0"/>
                <a:ea typeface="华文仿宋" panose="02010600040101010101" charset="-122"/>
              </a:rPr>
              <a:t>）</a:t>
            </a:r>
            <a:r>
              <a:rPr kumimoji="1" lang="zh-CN" altLang="en-US" dirty="0"/>
              <a:t>，这两个类型又各自有自增序列的和非自增序列的，总共有四种形式的节点：</a:t>
            </a:r>
            <a:br>
              <a:rPr kumimoji="1" lang="en-US" altLang="zh-CN" dirty="0"/>
            </a:br>
            <a:r>
              <a:rPr lang="en-US" altLang="ja-JP" dirty="0">
                <a:latin typeface="Times New Roman" panose="02020603050405020304" charset="0"/>
              </a:rPr>
              <a:t> PERSISTENT</a:t>
            </a:r>
            <a:br>
              <a:rPr lang="en-US" altLang="ja-JP" dirty="0">
                <a:latin typeface="Times New Roman" panose="02020603050405020304" charset="0"/>
              </a:rPr>
            </a:br>
            <a:r>
              <a:rPr lang="en-US" altLang="ja-JP" dirty="0">
                <a:latin typeface="Times New Roman" panose="02020603050405020304" charset="0"/>
              </a:rPr>
              <a:t> PERSISTENT_SEQUENTIAL</a:t>
            </a:r>
            <a:br>
              <a:rPr lang="en-US" altLang="ja-JP" dirty="0">
                <a:latin typeface="Times New Roman" panose="02020603050405020304" charset="0"/>
              </a:rPr>
            </a:br>
            <a:r>
              <a:rPr lang="en-US" altLang="ja-JP" dirty="0">
                <a:latin typeface="Times New Roman" panose="02020603050405020304" charset="0"/>
              </a:rPr>
              <a:t> EPHEMERAL</a:t>
            </a:r>
            <a:br>
              <a:rPr lang="en-US" altLang="ja-JP" dirty="0">
                <a:latin typeface="Times New Roman" panose="02020603050405020304" charset="0"/>
              </a:rPr>
            </a:br>
            <a:r>
              <a:rPr lang="en-US" altLang="ja-JP" dirty="0">
                <a:latin typeface="Times New Roman" panose="02020603050405020304" charset="0"/>
              </a:rPr>
              <a:t> EPHEMERAL_SEQUENTIAL</a:t>
            </a:r>
          </a:p>
          <a:p>
            <a:r>
              <a:rPr lang="en-US" altLang="zh-CN" dirty="0" err="1">
                <a:latin typeface="Times New Roman" panose="02020603050405020304" charset="0"/>
              </a:rPr>
              <a:t>Znode</a:t>
            </a:r>
            <a:r>
              <a:rPr lang="zh-CN" altLang="en-US" dirty="0">
                <a:latin typeface="Times New Roman" panose="02020603050405020304" charset="0"/>
                <a:ea typeface="华文仿宋" panose="02010600040101010101" charset="-122"/>
              </a:rPr>
              <a:t>的类型在创建时确定并且之后不能再修改</a:t>
            </a:r>
            <a:endParaRPr lang="en-US" altLang="zh-CN" dirty="0">
              <a:latin typeface="Times New Roman" panose="02020603050405020304" charset="0"/>
              <a:ea typeface="华文仿宋" panose="02010600040101010101" charset="-122"/>
            </a:endParaRPr>
          </a:p>
          <a:p>
            <a:r>
              <a:rPr lang="zh-CN" altLang="en-US" dirty="0">
                <a:latin typeface="Times New Roman" panose="02020603050405020304" charset="0"/>
                <a:ea typeface="华文仿宋" panose="02010600040101010101" charset="-122"/>
              </a:rPr>
              <a:t>临时</a:t>
            </a:r>
            <a:r>
              <a:rPr lang="en-US" altLang="zh-CN" dirty="0" err="1">
                <a:latin typeface="Times New Roman" panose="02020603050405020304" charset="0"/>
              </a:rPr>
              <a:t>znode</a:t>
            </a:r>
            <a:r>
              <a:rPr lang="zh-CN" altLang="en-US" dirty="0">
                <a:latin typeface="Times New Roman" panose="02020603050405020304" charset="0"/>
                <a:ea typeface="华文仿宋" panose="02010600040101010101" charset="-122"/>
              </a:rPr>
              <a:t>的客户端会话结束时，</a:t>
            </a:r>
            <a:r>
              <a:rPr lang="en-US" altLang="zh-CN" dirty="0">
                <a:latin typeface="Times New Roman" panose="02020603050405020304" charset="0"/>
              </a:rPr>
              <a:t>zookeeper</a:t>
            </a:r>
            <a:r>
              <a:rPr lang="zh-CN" altLang="en-US" dirty="0">
                <a:latin typeface="Times New Roman" panose="02020603050405020304" charset="0"/>
                <a:ea typeface="华文仿宋" panose="02010600040101010101" charset="-122"/>
              </a:rPr>
              <a:t>会将该临时</a:t>
            </a:r>
            <a:r>
              <a:rPr lang="en-US" altLang="zh-CN" dirty="0" err="1">
                <a:latin typeface="Times New Roman" panose="02020603050405020304" charset="0"/>
              </a:rPr>
              <a:t>znode</a:t>
            </a:r>
            <a:r>
              <a:rPr lang="zh-CN" altLang="en-US" dirty="0">
                <a:latin typeface="Times New Roman" panose="02020603050405020304" charset="0"/>
                <a:ea typeface="华文仿宋" panose="02010600040101010101" charset="-122"/>
              </a:rPr>
              <a:t>删除，临时</a:t>
            </a:r>
            <a:r>
              <a:rPr lang="en-US" altLang="zh-CN" dirty="0" err="1">
                <a:latin typeface="Times New Roman" panose="02020603050405020304" charset="0"/>
              </a:rPr>
              <a:t>znode</a:t>
            </a:r>
            <a:r>
              <a:rPr lang="zh-CN" altLang="en-US" dirty="0">
                <a:latin typeface="Times New Roman" panose="02020603050405020304" charset="0"/>
                <a:ea typeface="华文仿宋" panose="02010600040101010101" charset="-122"/>
              </a:rPr>
              <a:t>不可以有子节点</a:t>
            </a:r>
            <a:endParaRPr lang="en-US" altLang="zh-CN" dirty="0">
              <a:latin typeface="Times New Roman" panose="02020603050405020304" charset="0"/>
              <a:ea typeface="华文仿宋" panose="02010600040101010101" charset="-122"/>
            </a:endParaRPr>
          </a:p>
          <a:p>
            <a:r>
              <a:rPr lang="zh-CN" altLang="en-US" dirty="0">
                <a:latin typeface="Times New Roman" panose="02020603050405020304" charset="0"/>
                <a:ea typeface="华文仿宋" panose="02010600040101010101" charset="-122"/>
              </a:rPr>
              <a:t>持久</a:t>
            </a:r>
            <a:r>
              <a:rPr lang="en-US" altLang="zh-CN" dirty="0" err="1">
                <a:latin typeface="Times New Roman" panose="02020603050405020304" charset="0"/>
              </a:rPr>
              <a:t>znode</a:t>
            </a:r>
            <a:r>
              <a:rPr lang="zh-CN" altLang="en-US" dirty="0">
                <a:latin typeface="Times New Roman" panose="02020603050405020304" charset="0"/>
                <a:ea typeface="华文仿宋" panose="02010600040101010101" charset="-122"/>
              </a:rPr>
              <a:t>不依赖于客户端会话，只有当客户端明确要删除该持久</a:t>
            </a:r>
            <a:r>
              <a:rPr lang="en-US" altLang="zh-CN" dirty="0" err="1">
                <a:latin typeface="Times New Roman" panose="02020603050405020304" charset="0"/>
              </a:rPr>
              <a:t>znode</a:t>
            </a:r>
            <a:r>
              <a:rPr lang="zh-CN" altLang="en-US" dirty="0">
                <a:latin typeface="Times New Roman" panose="02020603050405020304" charset="0"/>
                <a:ea typeface="华文仿宋" panose="02010600040101010101" charset="-122"/>
              </a:rPr>
              <a:t>时才会被删除</a:t>
            </a:r>
            <a:endParaRPr lang="en-US" altLang="zh-CN" dirty="0">
              <a:latin typeface="Times New Roman" panose="02020603050405020304" charset="0"/>
            </a:endParaRPr>
          </a:p>
          <a:p>
            <a:endParaRPr lang="en-US" altLang="zh-CN" dirty="0">
              <a:latin typeface="Times New Roman" panose="02020603050405020304" charset="0"/>
            </a:endParaRPr>
          </a:p>
          <a:p>
            <a:endParaRPr lang="en-US" altLang="zh-CN" dirty="0">
              <a:latin typeface="Times New Roman" panose="02020603050405020304" charset="0"/>
            </a:endParaRPr>
          </a:p>
          <a:p>
            <a:endParaRPr lang="en-US" altLang="zh-CN" dirty="0">
              <a:latin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宋体" panose="02010600030101010101" pitchFamily="2" charset="-122"/>
                <a:ea typeface="宋体" panose="02010600030101010101" pitchFamily="2" charset="-122"/>
              </a:rPr>
              <a:t>Zookeeper</a:t>
            </a:r>
            <a:r>
              <a:rPr lang="zh-CN" altLang="en-US" b="1" dirty="0">
                <a:latin typeface="宋体" panose="02010600030101010101" pitchFamily="2" charset="-122"/>
                <a:ea typeface="宋体" panose="02010600030101010101" pitchFamily="2" charset="-122"/>
              </a:rPr>
              <a:t>的顺序号</a:t>
            </a:r>
            <a:endParaRPr kumimoji="1" lang="zh-CN" altLang="en-US" b="1" dirty="0"/>
          </a:p>
        </p:txBody>
      </p:sp>
      <p:sp>
        <p:nvSpPr>
          <p:cNvPr id="3" name="内容占位符 2"/>
          <p:cNvSpPr>
            <a:spLocks noGrp="1"/>
          </p:cNvSpPr>
          <p:nvPr>
            <p:ph idx="1"/>
          </p:nvPr>
        </p:nvSpPr>
        <p:spPr/>
        <p:txBody>
          <a:bodyPr/>
          <a:lstStyle/>
          <a:p>
            <a:r>
              <a:rPr lang="zh-CN" altLang="en-US" dirty="0">
                <a:latin typeface="Times New Roman" panose="02020603050405020304" charset="0"/>
                <a:ea typeface="华文仿宋" panose="02010600040101010101" charset="-122"/>
              </a:rPr>
              <a:t>创建带</a:t>
            </a:r>
            <a:r>
              <a:rPr kumimoji="1" lang="zh-CN" altLang="en-US" dirty="0"/>
              <a:t>自增序列</a:t>
            </a:r>
            <a:r>
              <a:rPr lang="en-US" altLang="zh-CN" dirty="0" err="1">
                <a:latin typeface="Times New Roman" panose="02020603050405020304" charset="0"/>
              </a:rPr>
              <a:t>znode</a:t>
            </a:r>
            <a:r>
              <a:rPr lang="zh-CN" altLang="en-US" dirty="0">
                <a:latin typeface="Times New Roman" panose="02020603050405020304" charset="0"/>
                <a:ea typeface="华文仿宋" panose="02010600040101010101" charset="-122"/>
              </a:rPr>
              <a:t>时设置顺序标识，</a:t>
            </a:r>
            <a:r>
              <a:rPr lang="en-US" altLang="zh-CN" dirty="0" err="1">
                <a:latin typeface="Times New Roman" panose="02020603050405020304" charset="0"/>
              </a:rPr>
              <a:t>znode</a:t>
            </a:r>
            <a:r>
              <a:rPr lang="zh-CN" altLang="en-US" dirty="0">
                <a:latin typeface="Times New Roman" panose="02020603050405020304" charset="0"/>
                <a:ea typeface="华文仿宋" panose="02010600040101010101" charset="-122"/>
              </a:rPr>
              <a:t>名称后会附加一个值</a:t>
            </a:r>
            <a:endParaRPr lang="en-US" altLang="zh-CN" dirty="0">
              <a:latin typeface="Times New Roman" panose="02020603050405020304" charset="0"/>
            </a:endParaRPr>
          </a:p>
          <a:p>
            <a:r>
              <a:rPr lang="zh-CN" altLang="en-US" dirty="0">
                <a:latin typeface="Times New Roman" panose="02020603050405020304" charset="0"/>
                <a:ea typeface="华文仿宋" panose="02010600040101010101" charset="-122"/>
              </a:rPr>
              <a:t>顺序号是一个单调递增的计数器，由父节点维护</a:t>
            </a:r>
            <a:endParaRPr lang="en-US" altLang="zh-CN" dirty="0">
              <a:latin typeface="Times New Roman" panose="02020603050405020304" charset="0"/>
            </a:endParaRPr>
          </a:p>
          <a:p>
            <a:r>
              <a:rPr lang="zh-CN" altLang="en-US" dirty="0">
                <a:latin typeface="Times New Roman" panose="02020603050405020304" charset="0"/>
                <a:ea typeface="华文仿宋" panose="02010600040101010101" charset="-122"/>
              </a:rPr>
              <a:t>在分布式系统中，顺序号可以被用于为所有的事件进行全局排序，这样客户端可以通过顺序号推断事件的顺序</a:t>
            </a:r>
            <a:endParaRPr lang="en-US" altLang="zh-CN" dirty="0">
              <a:latin typeface="Times New Roman" panose="02020603050405020304" charset="0"/>
            </a:endParaRPr>
          </a:p>
          <a:p>
            <a:endParaRPr kumimoji="1"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宋体" panose="02010600030101010101" pitchFamily="2" charset="-122"/>
                <a:ea typeface="宋体" panose="02010600030101010101" pitchFamily="2" charset="-122"/>
              </a:rPr>
              <a:t>Zookeeper</a:t>
            </a:r>
            <a:r>
              <a:rPr lang="zh-CN" altLang="en-US" b="1" dirty="0">
                <a:latin typeface="宋体" panose="02010600030101010101" pitchFamily="2" charset="-122"/>
                <a:ea typeface="宋体" panose="02010600030101010101" pitchFamily="2" charset="-122"/>
              </a:rPr>
              <a:t>的角色</a:t>
            </a:r>
            <a:endParaRPr kumimoji="1" lang="zh-CN" altLang="en-US" b="1" dirty="0"/>
          </a:p>
        </p:txBody>
      </p:sp>
      <p:sp>
        <p:nvSpPr>
          <p:cNvPr id="3" name="内容占位符 2"/>
          <p:cNvSpPr>
            <a:spLocks noGrp="1"/>
          </p:cNvSpPr>
          <p:nvPr>
            <p:ph idx="1"/>
          </p:nvPr>
        </p:nvSpPr>
        <p:spPr/>
        <p:txBody>
          <a:bodyPr/>
          <a:lstStyle/>
          <a:p>
            <a:r>
              <a:rPr lang="zh-CN" altLang="en-US" dirty="0">
                <a:latin typeface="Times New Roman" panose="02020603050405020304" charset="0"/>
                <a:ea typeface="华文仿宋" panose="02010600040101010101" charset="-122"/>
              </a:rPr>
              <a:t>领导者（</a:t>
            </a:r>
            <a:r>
              <a:rPr lang="en-US" altLang="zh-CN" dirty="0">
                <a:latin typeface="Times New Roman" panose="02020603050405020304" charset="0"/>
              </a:rPr>
              <a:t>leader</a:t>
            </a:r>
            <a:r>
              <a:rPr lang="zh-CN" altLang="en-US" dirty="0">
                <a:latin typeface="Times New Roman" panose="02020603050405020304" charset="0"/>
                <a:ea typeface="华文仿宋" panose="02010600040101010101" charset="-122"/>
              </a:rPr>
              <a:t>），负责进行投票的发起和决议，更新系统状态</a:t>
            </a:r>
            <a:endParaRPr lang="en-US" altLang="zh-CN" dirty="0">
              <a:latin typeface="Times New Roman" panose="02020603050405020304" charset="0"/>
            </a:endParaRPr>
          </a:p>
          <a:p>
            <a:r>
              <a:rPr lang="zh-CN" altLang="en-US" dirty="0">
                <a:latin typeface="Times New Roman" panose="02020603050405020304" charset="0"/>
                <a:ea typeface="华文仿宋" panose="02010600040101010101" charset="-122"/>
              </a:rPr>
              <a:t>学习者（</a:t>
            </a:r>
            <a:r>
              <a:rPr lang="en-US" altLang="zh-CN" dirty="0">
                <a:latin typeface="Times New Roman" panose="02020603050405020304" charset="0"/>
              </a:rPr>
              <a:t>learner</a:t>
            </a:r>
            <a:r>
              <a:rPr lang="zh-CN" altLang="en-US" dirty="0">
                <a:latin typeface="Times New Roman" panose="02020603050405020304" charset="0"/>
                <a:ea typeface="华文仿宋" panose="02010600040101010101" charset="-122"/>
              </a:rPr>
              <a:t>），包括跟随者（</a:t>
            </a:r>
            <a:r>
              <a:rPr lang="en-US" altLang="zh-CN" dirty="0">
                <a:latin typeface="Times New Roman" panose="02020603050405020304" charset="0"/>
              </a:rPr>
              <a:t>follower</a:t>
            </a:r>
            <a:r>
              <a:rPr lang="zh-CN" altLang="en-US" dirty="0">
                <a:latin typeface="Times New Roman" panose="02020603050405020304" charset="0"/>
                <a:ea typeface="华文仿宋" panose="02010600040101010101" charset="-122"/>
              </a:rPr>
              <a:t>）和观察者（</a:t>
            </a:r>
            <a:r>
              <a:rPr lang="en-US" altLang="zh-CN" dirty="0">
                <a:latin typeface="Times New Roman" panose="02020603050405020304" charset="0"/>
              </a:rPr>
              <a:t>observer</a:t>
            </a:r>
            <a:r>
              <a:rPr lang="zh-CN" altLang="en-US" dirty="0">
                <a:latin typeface="Times New Roman" panose="02020603050405020304" charset="0"/>
                <a:ea typeface="华文仿宋" panose="02010600040101010101" charset="-122"/>
              </a:rPr>
              <a:t>），</a:t>
            </a:r>
            <a:r>
              <a:rPr lang="en-US" altLang="zh-CN" dirty="0">
                <a:latin typeface="Times New Roman" panose="02020603050405020304" charset="0"/>
              </a:rPr>
              <a:t>follower</a:t>
            </a:r>
            <a:r>
              <a:rPr lang="zh-CN" altLang="en-US" dirty="0">
                <a:latin typeface="Times New Roman" panose="02020603050405020304" charset="0"/>
                <a:ea typeface="华文仿宋" panose="02010600040101010101" charset="-122"/>
              </a:rPr>
              <a:t>用于接受客户端请求并想客户端返回结果，在选主过程中参与投票</a:t>
            </a:r>
            <a:endParaRPr lang="en-US" altLang="zh-CN" dirty="0">
              <a:latin typeface="Times New Roman" panose="02020603050405020304" charset="0"/>
            </a:endParaRPr>
          </a:p>
          <a:p>
            <a:r>
              <a:rPr lang="en-US" altLang="zh-CN" dirty="0">
                <a:latin typeface="Times New Roman" panose="02020603050405020304" charset="0"/>
              </a:rPr>
              <a:t>Observer</a:t>
            </a:r>
            <a:r>
              <a:rPr lang="zh-CN" altLang="en-US" dirty="0">
                <a:latin typeface="Times New Roman" panose="02020603050405020304" charset="0"/>
                <a:ea typeface="华文仿宋" panose="02010600040101010101" charset="-122"/>
              </a:rPr>
              <a:t>可以接受客户端连接，将写请求转发给</a:t>
            </a:r>
            <a:r>
              <a:rPr lang="en-US" altLang="zh-CN" dirty="0">
                <a:latin typeface="Times New Roman" panose="02020603050405020304" charset="0"/>
              </a:rPr>
              <a:t>leader</a:t>
            </a:r>
            <a:r>
              <a:rPr lang="zh-CN" altLang="en-US" dirty="0">
                <a:latin typeface="Times New Roman" panose="02020603050405020304" charset="0"/>
                <a:ea typeface="华文仿宋" panose="02010600040101010101" charset="-122"/>
              </a:rPr>
              <a:t>，但</a:t>
            </a:r>
            <a:r>
              <a:rPr lang="en-US" altLang="zh-CN" dirty="0">
                <a:latin typeface="Times New Roman" panose="02020603050405020304" charset="0"/>
              </a:rPr>
              <a:t>observer</a:t>
            </a:r>
            <a:r>
              <a:rPr lang="zh-CN" altLang="en-US" dirty="0">
                <a:latin typeface="Times New Roman" panose="02020603050405020304" charset="0"/>
                <a:ea typeface="华文仿宋" panose="02010600040101010101" charset="-122"/>
              </a:rPr>
              <a:t>不参加投票过程，只同步</a:t>
            </a:r>
            <a:r>
              <a:rPr lang="en-US" altLang="zh-CN" dirty="0">
                <a:latin typeface="Times New Roman" panose="02020603050405020304" charset="0"/>
              </a:rPr>
              <a:t>leader</a:t>
            </a:r>
            <a:r>
              <a:rPr lang="zh-CN" altLang="en-US" dirty="0">
                <a:latin typeface="Times New Roman" panose="02020603050405020304" charset="0"/>
                <a:ea typeface="华文仿宋" panose="02010600040101010101" charset="-122"/>
              </a:rPr>
              <a:t>的状态，</a:t>
            </a:r>
            <a:r>
              <a:rPr lang="en-US" altLang="zh-CN" dirty="0">
                <a:latin typeface="Times New Roman" panose="02020603050405020304" charset="0"/>
              </a:rPr>
              <a:t>observer</a:t>
            </a:r>
            <a:r>
              <a:rPr lang="zh-CN" altLang="en-US" dirty="0">
                <a:latin typeface="Times New Roman" panose="02020603050405020304" charset="0"/>
                <a:ea typeface="华文仿宋" panose="02010600040101010101" charset="-122"/>
              </a:rPr>
              <a:t>的目的是为了扩展系统，提高读取速度</a:t>
            </a:r>
            <a:endParaRPr lang="en-US" altLang="zh-CN" dirty="0">
              <a:latin typeface="Times New Roman" panose="02020603050405020304" charset="0"/>
            </a:endParaRPr>
          </a:p>
          <a:p>
            <a:r>
              <a:rPr lang="zh-CN" altLang="en-US" dirty="0">
                <a:latin typeface="Times New Roman" panose="02020603050405020304" charset="0"/>
                <a:ea typeface="华文仿宋" panose="02010600040101010101" charset="-122"/>
              </a:rPr>
              <a:t>客户端（</a:t>
            </a:r>
            <a:r>
              <a:rPr lang="en-US" altLang="zh-CN" dirty="0">
                <a:latin typeface="Times New Roman" panose="02020603050405020304" charset="0"/>
              </a:rPr>
              <a:t>client</a:t>
            </a:r>
            <a:r>
              <a:rPr lang="zh-CN" altLang="en-US" dirty="0">
                <a:latin typeface="Times New Roman" panose="02020603050405020304" charset="0"/>
                <a:ea typeface="华文仿宋" panose="02010600040101010101" charset="-122"/>
              </a:rPr>
              <a:t>），请求发起方</a:t>
            </a:r>
            <a:endParaRPr lang="en-US" altLang="zh-CN" dirty="0">
              <a:latin typeface="Times New Roman" panose="02020603050405020304" charset="0"/>
            </a:endParaRPr>
          </a:p>
          <a:p>
            <a:endParaRPr kumimoji="1"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宋体" panose="02010600030101010101" pitchFamily="2" charset="-122"/>
                <a:ea typeface="宋体" panose="02010600030101010101" pitchFamily="2" charset="-122"/>
              </a:rPr>
              <a:t>Zookeeper</a:t>
            </a:r>
            <a:r>
              <a:rPr lang="zh-CN" altLang="en-US" b="1" dirty="0">
                <a:latin typeface="宋体" panose="02010600030101010101" pitchFamily="2" charset="-122"/>
                <a:ea typeface="宋体" panose="02010600030101010101" pitchFamily="2" charset="-122"/>
              </a:rPr>
              <a:t>的角色</a:t>
            </a:r>
            <a:endParaRPr kumimoji="1" lang="zh-CN" altLang="en-US" b="1" dirty="0"/>
          </a:p>
        </p:txBody>
      </p:sp>
      <p:pic>
        <p:nvPicPr>
          <p:cNvPr id="4" name="Picture 1" descr="角色.jpe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10515600" cy="492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宋体" panose="02010600030101010101" pitchFamily="2" charset="-122"/>
                <a:ea typeface="宋体" panose="02010600030101010101" pitchFamily="2" charset="-122"/>
              </a:rPr>
              <a:t>Zookeeper</a:t>
            </a:r>
            <a:r>
              <a:rPr lang="zh-CN" altLang="en-US" b="1" dirty="0">
                <a:latin typeface="宋体" panose="02010600030101010101" pitchFamily="2" charset="-122"/>
                <a:ea typeface="宋体" panose="02010600030101010101" pitchFamily="2" charset="-122"/>
              </a:rPr>
              <a:t>的读写机制</a:t>
            </a:r>
            <a:endParaRPr kumimoji="1" lang="zh-CN" altLang="en-US" b="1" dirty="0"/>
          </a:p>
        </p:txBody>
      </p:sp>
      <p:sp>
        <p:nvSpPr>
          <p:cNvPr id="3" name="内容占位符 2"/>
          <p:cNvSpPr>
            <a:spLocks noGrp="1"/>
          </p:cNvSpPr>
          <p:nvPr>
            <p:ph idx="1"/>
          </p:nvPr>
        </p:nvSpPr>
        <p:spPr/>
        <p:txBody>
          <a:bodyPr/>
          <a:lstStyle/>
          <a:p>
            <a:r>
              <a:rPr lang="en-US" altLang="zh-CN" dirty="0">
                <a:latin typeface="Times New Roman" panose="02020603050405020304" charset="0"/>
              </a:rPr>
              <a:t>Zookeeper</a:t>
            </a:r>
            <a:r>
              <a:rPr lang="zh-CN" altLang="en-US" dirty="0">
                <a:latin typeface="Times New Roman" panose="02020603050405020304" charset="0"/>
                <a:ea typeface="华文仿宋" panose="02010600040101010101" charset="-122"/>
              </a:rPr>
              <a:t>是一个由多个</a:t>
            </a:r>
            <a:r>
              <a:rPr lang="en-US" altLang="zh-CN" dirty="0">
                <a:latin typeface="Times New Roman" panose="02020603050405020304" charset="0"/>
              </a:rPr>
              <a:t>server</a:t>
            </a:r>
            <a:r>
              <a:rPr lang="zh-CN" altLang="en-US" dirty="0">
                <a:latin typeface="Times New Roman" panose="02020603050405020304" charset="0"/>
                <a:ea typeface="华文仿宋" panose="02010600040101010101" charset="-122"/>
              </a:rPr>
              <a:t>组成的集群</a:t>
            </a:r>
            <a:endParaRPr lang="en-US" altLang="zh-CN" dirty="0">
              <a:latin typeface="Times New Roman" panose="02020603050405020304" charset="0"/>
            </a:endParaRPr>
          </a:p>
          <a:p>
            <a:r>
              <a:rPr lang="zh-CN" altLang="en-US" dirty="0">
                <a:latin typeface="Times New Roman" panose="02020603050405020304" charset="0"/>
                <a:ea typeface="华文仿宋" panose="02010600040101010101" charset="-122"/>
              </a:rPr>
              <a:t>一个</a:t>
            </a:r>
            <a:r>
              <a:rPr lang="en-US" altLang="zh-CN" dirty="0">
                <a:latin typeface="Times New Roman" panose="02020603050405020304" charset="0"/>
              </a:rPr>
              <a:t>leader</a:t>
            </a:r>
            <a:r>
              <a:rPr lang="zh-CN" altLang="en-US" dirty="0">
                <a:latin typeface="Times New Roman" panose="02020603050405020304" charset="0"/>
                <a:ea typeface="华文仿宋" panose="02010600040101010101" charset="-122"/>
              </a:rPr>
              <a:t>，多个</a:t>
            </a:r>
            <a:r>
              <a:rPr lang="en-US" altLang="zh-CN" dirty="0">
                <a:latin typeface="Times New Roman" panose="02020603050405020304" charset="0"/>
              </a:rPr>
              <a:t>follower</a:t>
            </a:r>
          </a:p>
          <a:p>
            <a:r>
              <a:rPr lang="zh-CN" altLang="en-US" dirty="0">
                <a:latin typeface="Times New Roman" panose="02020603050405020304" charset="0"/>
                <a:ea typeface="华文仿宋" panose="02010600040101010101" charset="-122"/>
              </a:rPr>
              <a:t>每个</a:t>
            </a:r>
            <a:r>
              <a:rPr lang="en-US" altLang="zh-CN" dirty="0">
                <a:latin typeface="Times New Roman" panose="02020603050405020304" charset="0"/>
              </a:rPr>
              <a:t>server</a:t>
            </a:r>
            <a:r>
              <a:rPr lang="zh-CN" altLang="en-US" dirty="0">
                <a:latin typeface="Times New Roman" panose="02020603050405020304" charset="0"/>
                <a:ea typeface="华文仿宋" panose="02010600040101010101" charset="-122"/>
              </a:rPr>
              <a:t>保存一份数据副本</a:t>
            </a:r>
            <a:endParaRPr lang="en-US" altLang="zh-CN" dirty="0">
              <a:latin typeface="Times New Roman" panose="02020603050405020304" charset="0"/>
            </a:endParaRPr>
          </a:p>
          <a:p>
            <a:r>
              <a:rPr lang="zh-CN" altLang="en-US" dirty="0">
                <a:latin typeface="Times New Roman" panose="02020603050405020304" charset="0"/>
                <a:ea typeface="华文仿宋" panose="02010600040101010101" charset="-122"/>
              </a:rPr>
              <a:t>全局数据一致</a:t>
            </a:r>
            <a:endParaRPr lang="en-US" altLang="zh-CN" dirty="0">
              <a:latin typeface="Times New Roman" panose="02020603050405020304" charset="0"/>
            </a:endParaRPr>
          </a:p>
          <a:p>
            <a:r>
              <a:rPr lang="zh-CN" altLang="en-US" dirty="0">
                <a:latin typeface="Times New Roman" panose="02020603050405020304" charset="0"/>
                <a:ea typeface="华文仿宋" panose="02010600040101010101" charset="-122"/>
              </a:rPr>
              <a:t>分布式读写</a:t>
            </a:r>
            <a:endParaRPr lang="en-US" altLang="zh-CN" dirty="0">
              <a:latin typeface="Times New Roman" panose="02020603050405020304" charset="0"/>
            </a:endParaRPr>
          </a:p>
          <a:p>
            <a:r>
              <a:rPr lang="zh-CN" altLang="en-US" b="1" dirty="0">
                <a:latin typeface="Times New Roman" panose="02020603050405020304" charset="0"/>
                <a:ea typeface="华文仿宋" panose="02010600040101010101" charset="-122"/>
              </a:rPr>
              <a:t>更新请求转发，由</a:t>
            </a:r>
            <a:r>
              <a:rPr lang="en-US" altLang="zh-CN" b="1" dirty="0">
                <a:latin typeface="Times New Roman" panose="02020603050405020304" charset="0"/>
              </a:rPr>
              <a:t>leader</a:t>
            </a:r>
            <a:r>
              <a:rPr lang="zh-CN" altLang="en-US" b="1" dirty="0">
                <a:latin typeface="Times New Roman" panose="02020603050405020304" charset="0"/>
                <a:ea typeface="华文仿宋" panose="02010600040101010101" charset="-122"/>
              </a:rPr>
              <a:t>实施</a:t>
            </a:r>
            <a:endParaRPr lang="en-US" altLang="zh-CN" b="1" dirty="0">
              <a:latin typeface="Times New Roman" panose="02020603050405020304" charset="0"/>
            </a:endParaRPr>
          </a:p>
          <a:p>
            <a:endParaRPr kumimoji="1"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575945" y="824230"/>
            <a:ext cx="10777855" cy="40887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1160" y="311785"/>
            <a:ext cx="11383645" cy="6115050"/>
          </a:xfrm>
        </p:spPr>
        <p:txBody>
          <a:bodyPr>
            <a:normAutofit fontScale="97500"/>
          </a:bodyPr>
          <a:lstStyle/>
          <a:p>
            <a:r>
              <a:rPr lang="zh-CN" altLang="en-US"/>
              <a:t>ZooKeeper的组件图中给出了ZooKeeper服务的高层次的组件。除了请求处理器（requestprocessor）外，构成ZooKeeper服务的每个服务器都有一个备份。复制的数据库（replicateddatabase）是一个内存数据库，包含整个数据树。为了可恢复，更新会被log到磁盘，并且在更新这个内存数据库之前，先序列化到磁盘。</a:t>
            </a:r>
          </a:p>
          <a:p>
            <a:r>
              <a:rPr lang="zh-CN" altLang="en-US"/>
              <a:t>每个ZooKeeper都为客户端提供服务。客户端只连接到一个服务器，并提交请求。读请求直接由本地的复制数据库提供数据。对服务状态进行修改的请求、写请求通过一个约定的协议进行通讯。</a:t>
            </a:r>
          </a:p>
          <a:p>
            <a:r>
              <a:rPr lang="zh-CN" altLang="en-US"/>
              <a:t>作为这个协议的一部分，所有的写请求都被传送到一个叫“首领(leader)”的服务器，而其他的服务器，叫做“(随从)followers”，follower从leader接收信息修改的提议，并同意进行。当leader发生故障时，协议的信息层（messaginglayer）关注leader的替换，并同步到所有的follower。</a:t>
            </a:r>
          </a:p>
          <a:p>
            <a:r>
              <a:rPr lang="zh-CN" altLang="en-US"/>
              <a:t>ZooKeeper采用一个自定义的信息原子操作协议，由于信息层的操作是原子性的，ZooKeeper能保证本地的复制数据库不会产生不一致。当leader接收到一个写请求，它计算出写之后系统的状态，把它变成一个事务。</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8200" y="521327"/>
            <a:ext cx="10515600" cy="1325563"/>
          </a:xfrm>
          <a:noFill/>
        </p:spPr>
        <p:txBody>
          <a:bodyPr/>
          <a:lstStyle/>
          <a:p>
            <a:pPr algn="ctr"/>
            <a:r>
              <a:rPr lang="en-US" altLang="zh-CN" dirty="0">
                <a:latin typeface="Lucida Grande" charset="0"/>
                <a:ea typeface="MS PGothic" panose="020B0600070205080204" charset="-128"/>
              </a:rPr>
              <a:t>Agenda</a:t>
            </a:r>
            <a:endParaRPr kumimoji="1" lang="zh-CN" altLang="en-US" dirty="0"/>
          </a:p>
        </p:txBody>
      </p:sp>
      <p:sp>
        <p:nvSpPr>
          <p:cNvPr id="3" name="内容占位符 2"/>
          <p:cNvSpPr>
            <a:spLocks noGrp="1"/>
          </p:cNvSpPr>
          <p:nvPr>
            <p:ph idx="1"/>
          </p:nvPr>
        </p:nvSpPr>
        <p:spPr>
          <a:xfrm>
            <a:off x="838200" y="1846890"/>
            <a:ext cx="10515600" cy="4351338"/>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kumimoji="1" lang="zh-CN" altLang="en-US" dirty="0"/>
              <a:t>概述</a:t>
            </a:r>
            <a:endParaRPr kumimoji="1" lang="en-US" altLang="zh-CN" dirty="0"/>
          </a:p>
          <a:p>
            <a:r>
              <a:rPr kumimoji="1" lang="zh-CN" altLang="en-US" dirty="0"/>
              <a:t>安装</a:t>
            </a:r>
            <a:endParaRPr kumimoji="1" lang="en-US" altLang="zh-CN" dirty="0"/>
          </a:p>
          <a:p>
            <a:r>
              <a:rPr kumimoji="1" lang="zh-CN" altLang="en-US" dirty="0"/>
              <a:t>结构与原理</a:t>
            </a:r>
            <a:endParaRPr kumimoji="1" lang="en-US" altLang="zh-CN" dirty="0"/>
          </a:p>
          <a:p>
            <a:r>
              <a:rPr kumimoji="1" lang="zh-CN" altLang="en-US" dirty="0"/>
              <a:t>应用</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宋体" panose="02010600030101010101" pitchFamily="2" charset="-122"/>
                <a:ea typeface="宋体" panose="02010600030101010101" pitchFamily="2" charset="-122"/>
              </a:rPr>
              <a:t>Zookeeper</a:t>
            </a:r>
            <a:r>
              <a:rPr lang="zh-CN" altLang="en-US" b="1" dirty="0">
                <a:latin typeface="宋体" panose="02010600030101010101" pitchFamily="2" charset="-122"/>
                <a:ea typeface="宋体" panose="02010600030101010101" pitchFamily="2" charset="-122"/>
              </a:rPr>
              <a:t>更新数据的保证</a:t>
            </a:r>
            <a:endParaRPr kumimoji="1" lang="zh-CN" altLang="en-US" b="1" dirty="0"/>
          </a:p>
        </p:txBody>
      </p:sp>
      <p:sp>
        <p:nvSpPr>
          <p:cNvPr id="3" name="内容占位符 2"/>
          <p:cNvSpPr>
            <a:spLocks noGrp="1"/>
          </p:cNvSpPr>
          <p:nvPr>
            <p:ph idx="1"/>
          </p:nvPr>
        </p:nvSpPr>
        <p:spPr/>
        <p:txBody>
          <a:bodyPr/>
          <a:lstStyle/>
          <a:p>
            <a:r>
              <a:rPr lang="zh-CN" altLang="en-US" dirty="0">
                <a:latin typeface="Times New Roman" panose="02020603050405020304" charset="0"/>
                <a:ea typeface="华文仿宋" panose="02010600040101010101" charset="-122"/>
              </a:rPr>
              <a:t>更新请求顺序进行，来自同一个</a:t>
            </a:r>
            <a:r>
              <a:rPr lang="en-US" altLang="zh-CN" dirty="0">
                <a:latin typeface="Times New Roman" panose="02020603050405020304" charset="0"/>
              </a:rPr>
              <a:t>client</a:t>
            </a:r>
            <a:r>
              <a:rPr lang="zh-CN" altLang="en-US" dirty="0">
                <a:latin typeface="Times New Roman" panose="02020603050405020304" charset="0"/>
                <a:ea typeface="华文仿宋" panose="02010600040101010101" charset="-122"/>
              </a:rPr>
              <a:t>的更新请求按其发送顺序依次执行</a:t>
            </a:r>
            <a:endParaRPr lang="en-US" altLang="zh-CN" dirty="0">
              <a:latin typeface="Times New Roman" panose="02020603050405020304" charset="0"/>
            </a:endParaRPr>
          </a:p>
          <a:p>
            <a:r>
              <a:rPr lang="zh-CN" altLang="en-US" dirty="0">
                <a:latin typeface="Times New Roman" panose="02020603050405020304" charset="0"/>
                <a:ea typeface="华文仿宋" panose="02010600040101010101" charset="-122"/>
              </a:rPr>
              <a:t>数据更新原子性，一次数据更新要么成功，要么失败</a:t>
            </a:r>
            <a:endParaRPr lang="en-US" altLang="zh-CN" dirty="0">
              <a:latin typeface="Times New Roman" panose="02020603050405020304" charset="0"/>
            </a:endParaRPr>
          </a:p>
          <a:p>
            <a:r>
              <a:rPr lang="zh-CN" altLang="en-US" dirty="0">
                <a:latin typeface="Times New Roman" panose="02020603050405020304" charset="0"/>
                <a:ea typeface="华文仿宋" panose="02010600040101010101" charset="-122"/>
              </a:rPr>
              <a:t>全局唯一数据视图，</a:t>
            </a:r>
            <a:r>
              <a:rPr lang="en-US" altLang="zh-CN" dirty="0">
                <a:latin typeface="Times New Roman" panose="02020603050405020304" charset="0"/>
              </a:rPr>
              <a:t>client</a:t>
            </a:r>
            <a:r>
              <a:rPr lang="zh-CN" altLang="en-US" dirty="0">
                <a:latin typeface="Times New Roman" panose="02020603050405020304" charset="0"/>
                <a:ea typeface="华文仿宋" panose="02010600040101010101" charset="-122"/>
              </a:rPr>
              <a:t>无论连接到哪个</a:t>
            </a:r>
            <a:r>
              <a:rPr lang="en-US" altLang="zh-CN" dirty="0">
                <a:latin typeface="Times New Roman" panose="02020603050405020304" charset="0"/>
              </a:rPr>
              <a:t>server</a:t>
            </a:r>
            <a:r>
              <a:rPr lang="zh-CN" altLang="en-US" dirty="0">
                <a:latin typeface="Times New Roman" panose="02020603050405020304" charset="0"/>
                <a:ea typeface="华文仿宋" panose="02010600040101010101" charset="-122"/>
              </a:rPr>
              <a:t>，数据视图都是一致的</a:t>
            </a:r>
            <a:endParaRPr lang="en-US" altLang="zh-CN" dirty="0">
              <a:latin typeface="Times New Roman" panose="02020603050405020304" charset="0"/>
            </a:endParaRPr>
          </a:p>
          <a:p>
            <a:r>
              <a:rPr lang="zh-CN" altLang="en-US" dirty="0">
                <a:latin typeface="Times New Roman" panose="02020603050405020304" charset="0"/>
                <a:ea typeface="华文仿宋" panose="02010600040101010101" charset="-122"/>
              </a:rPr>
              <a:t>实时性，在一定事件范围内，</a:t>
            </a:r>
            <a:r>
              <a:rPr lang="en-US" altLang="zh-CN" dirty="0">
                <a:latin typeface="Times New Roman" panose="02020603050405020304" charset="0"/>
              </a:rPr>
              <a:t>client</a:t>
            </a:r>
            <a:r>
              <a:rPr lang="zh-CN" altLang="en-US" dirty="0">
                <a:latin typeface="Times New Roman" panose="02020603050405020304" charset="0"/>
                <a:ea typeface="华文仿宋" panose="02010600040101010101" charset="-122"/>
              </a:rPr>
              <a:t>能读到最新数据</a:t>
            </a:r>
            <a:endParaRPr lang="en-US" altLang="zh-CN" dirty="0">
              <a:latin typeface="Times New Roman" panose="02020603050405020304" charset="0"/>
            </a:endParaRPr>
          </a:p>
          <a:p>
            <a:endParaRPr kumimoji="1"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宋体" panose="02010600030101010101" pitchFamily="2" charset="-122"/>
                <a:ea typeface="宋体" panose="02010600030101010101" pitchFamily="2" charset="-122"/>
              </a:rPr>
              <a:t>Zookeeper</a:t>
            </a:r>
            <a:r>
              <a:rPr lang="zh-CN" altLang="en-US" b="1" dirty="0">
                <a:latin typeface="宋体" panose="02010600030101010101" pitchFamily="2" charset="-122"/>
                <a:ea typeface="宋体" panose="02010600030101010101" pitchFamily="2" charset="-122"/>
              </a:rPr>
              <a:t>的</a:t>
            </a:r>
            <a:r>
              <a:rPr lang="en-US" altLang="zh-CN" b="1" dirty="0">
                <a:latin typeface="宋体" panose="02010600030101010101" pitchFamily="2" charset="-122"/>
                <a:ea typeface="宋体" panose="02010600030101010101" pitchFamily="2" charset="-122"/>
              </a:rPr>
              <a:t>API</a:t>
            </a:r>
            <a:r>
              <a:rPr lang="zh-CN" altLang="en-US" b="1" dirty="0">
                <a:latin typeface="宋体" panose="02010600030101010101" pitchFamily="2" charset="-122"/>
                <a:ea typeface="宋体" panose="02010600030101010101" pitchFamily="2" charset="-122"/>
              </a:rPr>
              <a:t>接口</a:t>
            </a:r>
            <a:endParaRPr kumimoji="1" lang="zh-CN" altLang="en-US" b="1" dirty="0"/>
          </a:p>
        </p:txBody>
      </p:sp>
      <p:sp>
        <p:nvSpPr>
          <p:cNvPr id="3" name="内容占位符 2"/>
          <p:cNvSpPr>
            <a:spLocks noGrp="1"/>
          </p:cNvSpPr>
          <p:nvPr>
            <p:ph idx="1"/>
          </p:nvPr>
        </p:nvSpPr>
        <p:spPr>
          <a:xfrm>
            <a:off x="838200" y="1825624"/>
            <a:ext cx="10515600" cy="4575175"/>
          </a:xfrm>
        </p:spPr>
        <p:txBody>
          <a:bodyPr>
            <a:normAutofit fontScale="92500" lnSpcReduction="10000"/>
          </a:bodyPr>
          <a:lstStyle/>
          <a:p>
            <a:r>
              <a:rPr lang="en-US" altLang="zh-CN" dirty="0">
                <a:latin typeface="Times New Roman" panose="02020603050405020304" charset="0"/>
                <a:ea typeface="华文仿宋" panose="02010600040101010101" charset="-122"/>
                <a:hlinkClick r:id="rId2"/>
              </a:rPr>
              <a:t>String</a:t>
            </a:r>
            <a:r>
              <a:rPr lang="en-US" altLang="zh-CN" dirty="0">
                <a:latin typeface="Times New Roman" panose="02020603050405020304" charset="0"/>
                <a:ea typeface="华文仿宋" panose="02010600040101010101" charset="-122"/>
              </a:rPr>
              <a:t> </a:t>
            </a:r>
            <a:r>
              <a:rPr lang="en-US" altLang="zh-CN" dirty="0">
                <a:latin typeface="Times New Roman" panose="02020603050405020304" charset="0"/>
                <a:ea typeface="华文仿宋" panose="02010600040101010101" charset="-122"/>
                <a:hlinkClick r:id="rId3"/>
              </a:rPr>
              <a:t>create</a:t>
            </a:r>
            <a:r>
              <a:rPr lang="en-US" altLang="zh-CN" dirty="0">
                <a:latin typeface="Times New Roman" panose="02020603050405020304" charset="0"/>
                <a:ea typeface="华文仿宋" panose="02010600040101010101" charset="-122"/>
              </a:rPr>
              <a:t>(</a:t>
            </a:r>
            <a:r>
              <a:rPr lang="en-US" altLang="zh-CN" dirty="0">
                <a:latin typeface="Times New Roman" panose="02020603050405020304" charset="0"/>
                <a:ea typeface="华文仿宋" panose="02010600040101010101" charset="-122"/>
                <a:hlinkClick r:id="rId2"/>
              </a:rPr>
              <a:t>String</a:t>
            </a:r>
            <a:r>
              <a:rPr lang="en-US" altLang="zh-CN" dirty="0">
                <a:latin typeface="Times New Roman" panose="02020603050405020304" charset="0"/>
                <a:ea typeface="华文仿宋" panose="02010600040101010101" charset="-122"/>
              </a:rPr>
              <a:t> path, byte[] data, </a:t>
            </a:r>
            <a:r>
              <a:rPr lang="en-US" altLang="zh-CN" dirty="0">
                <a:latin typeface="Times New Roman" panose="02020603050405020304" charset="0"/>
                <a:ea typeface="华文仿宋" panose="02010600040101010101" charset="-122"/>
                <a:hlinkClick r:id="rId4"/>
              </a:rPr>
              <a:t>List</a:t>
            </a:r>
            <a:r>
              <a:rPr lang="en-US" altLang="zh-CN" dirty="0">
                <a:latin typeface="Times New Roman" panose="02020603050405020304" charset="0"/>
                <a:ea typeface="华文仿宋" panose="02010600040101010101" charset="-122"/>
              </a:rPr>
              <a:t>&lt;</a:t>
            </a:r>
            <a:r>
              <a:rPr lang="en-US" altLang="zh-CN" dirty="0">
                <a:latin typeface="Times New Roman" panose="02020603050405020304" charset="0"/>
                <a:ea typeface="华文仿宋" panose="02010600040101010101" charset="-122"/>
                <a:hlinkClick r:id="rId5"/>
              </a:rPr>
              <a:t>ACL</a:t>
            </a:r>
            <a:r>
              <a:rPr lang="en-US" altLang="zh-CN" dirty="0">
                <a:latin typeface="Times New Roman" panose="02020603050405020304" charset="0"/>
                <a:ea typeface="华文仿宋" panose="02010600040101010101" charset="-122"/>
              </a:rPr>
              <a:t>&gt; </a:t>
            </a:r>
            <a:r>
              <a:rPr lang="en-US" altLang="zh-CN" dirty="0" err="1">
                <a:latin typeface="Times New Roman" panose="02020603050405020304" charset="0"/>
                <a:ea typeface="华文仿宋" panose="02010600040101010101" charset="-122"/>
              </a:rPr>
              <a:t>acl</a:t>
            </a:r>
            <a:r>
              <a:rPr lang="en-US" altLang="zh-CN" dirty="0">
                <a:latin typeface="Times New Roman" panose="02020603050405020304" charset="0"/>
                <a:ea typeface="华文仿宋" panose="02010600040101010101" charset="-122"/>
              </a:rPr>
              <a:t>, </a:t>
            </a:r>
            <a:r>
              <a:rPr lang="en-US" altLang="zh-CN" dirty="0">
                <a:latin typeface="Times New Roman" panose="02020603050405020304" charset="0"/>
                <a:ea typeface="华文仿宋" panose="02010600040101010101" charset="-122"/>
                <a:hlinkClick r:id="rId6"/>
              </a:rPr>
              <a:t>CreateMode</a:t>
            </a:r>
            <a:r>
              <a:rPr lang="en-US" altLang="zh-CN" dirty="0">
                <a:latin typeface="Times New Roman" panose="02020603050405020304" charset="0"/>
                <a:ea typeface="华文仿宋" panose="02010600040101010101" charset="-122"/>
              </a:rPr>
              <a:t> </a:t>
            </a:r>
            <a:r>
              <a:rPr lang="en-US" altLang="zh-CN" dirty="0" err="1">
                <a:latin typeface="Times New Roman" panose="02020603050405020304" charset="0"/>
                <a:ea typeface="华文仿宋" panose="02010600040101010101" charset="-122"/>
              </a:rPr>
              <a:t>createMode</a:t>
            </a:r>
            <a:r>
              <a:rPr lang="en-US" altLang="zh-CN" dirty="0">
                <a:latin typeface="Times New Roman" panose="02020603050405020304" charset="0"/>
                <a:ea typeface="华文仿宋" panose="02010600040101010101" charset="-122"/>
              </a:rPr>
              <a:t>) </a:t>
            </a:r>
          </a:p>
          <a:p>
            <a:r>
              <a:rPr lang="en-US" altLang="zh-CN" dirty="0">
                <a:latin typeface="Times New Roman" panose="02020603050405020304" charset="0"/>
                <a:ea typeface="华文仿宋" panose="02010600040101010101" charset="-122"/>
                <a:hlinkClick r:id="rId7"/>
              </a:rPr>
              <a:t>Stat</a:t>
            </a:r>
            <a:r>
              <a:rPr lang="en-US" altLang="zh-CN" dirty="0">
                <a:latin typeface="Times New Roman" panose="02020603050405020304" charset="0"/>
                <a:ea typeface="华文仿宋" panose="02010600040101010101" charset="-122"/>
              </a:rPr>
              <a:t> </a:t>
            </a:r>
            <a:r>
              <a:rPr lang="en-US" altLang="zh-CN" dirty="0">
                <a:latin typeface="Times New Roman" panose="02020603050405020304" charset="0"/>
                <a:ea typeface="华文仿宋" panose="02010600040101010101" charset="-122"/>
                <a:hlinkClick r:id="rId8"/>
              </a:rPr>
              <a:t>exists</a:t>
            </a:r>
            <a:r>
              <a:rPr lang="en-US" altLang="zh-CN" dirty="0">
                <a:latin typeface="Times New Roman" panose="02020603050405020304" charset="0"/>
                <a:ea typeface="华文仿宋" panose="02010600040101010101" charset="-122"/>
              </a:rPr>
              <a:t>(</a:t>
            </a:r>
            <a:r>
              <a:rPr lang="en-US" altLang="zh-CN" dirty="0">
                <a:latin typeface="Times New Roman" panose="02020603050405020304" charset="0"/>
                <a:ea typeface="华文仿宋" panose="02010600040101010101" charset="-122"/>
                <a:hlinkClick r:id="rId2"/>
              </a:rPr>
              <a:t>String</a:t>
            </a:r>
            <a:r>
              <a:rPr lang="en-US" altLang="zh-CN" dirty="0">
                <a:latin typeface="Times New Roman" panose="02020603050405020304" charset="0"/>
                <a:ea typeface="华文仿宋" panose="02010600040101010101" charset="-122"/>
              </a:rPr>
              <a:t> path, </a:t>
            </a:r>
            <a:r>
              <a:rPr lang="en-US" altLang="zh-CN" dirty="0" err="1">
                <a:latin typeface="Times New Roman" panose="02020603050405020304" charset="0"/>
                <a:ea typeface="华文仿宋" panose="02010600040101010101" charset="-122"/>
              </a:rPr>
              <a:t>boolean</a:t>
            </a:r>
            <a:r>
              <a:rPr lang="en-US" altLang="zh-CN" dirty="0">
                <a:latin typeface="Times New Roman" panose="02020603050405020304" charset="0"/>
                <a:ea typeface="华文仿宋" panose="02010600040101010101" charset="-122"/>
              </a:rPr>
              <a:t> watch) </a:t>
            </a:r>
          </a:p>
          <a:p>
            <a:r>
              <a:rPr lang="en-US" altLang="zh-CN" dirty="0">
                <a:latin typeface="Times New Roman" panose="02020603050405020304" charset="0"/>
                <a:ea typeface="华文仿宋" panose="02010600040101010101" charset="-122"/>
              </a:rPr>
              <a:t>void </a:t>
            </a:r>
            <a:r>
              <a:rPr lang="en-US" altLang="zh-CN" dirty="0">
                <a:latin typeface="Times New Roman" panose="02020603050405020304" charset="0"/>
                <a:ea typeface="华文仿宋" panose="02010600040101010101" charset="-122"/>
                <a:hlinkClick r:id="rId9"/>
              </a:rPr>
              <a:t>delete</a:t>
            </a:r>
            <a:r>
              <a:rPr lang="en-US" altLang="zh-CN" dirty="0">
                <a:latin typeface="Times New Roman" panose="02020603050405020304" charset="0"/>
                <a:ea typeface="华文仿宋" panose="02010600040101010101" charset="-122"/>
              </a:rPr>
              <a:t>(</a:t>
            </a:r>
            <a:r>
              <a:rPr lang="en-US" altLang="zh-CN" dirty="0">
                <a:latin typeface="Times New Roman" panose="02020603050405020304" charset="0"/>
                <a:ea typeface="华文仿宋" panose="02010600040101010101" charset="-122"/>
                <a:hlinkClick r:id="rId2"/>
              </a:rPr>
              <a:t>String</a:t>
            </a:r>
            <a:r>
              <a:rPr lang="en-US" altLang="zh-CN" dirty="0">
                <a:latin typeface="Times New Roman" panose="02020603050405020304" charset="0"/>
                <a:ea typeface="华文仿宋" panose="02010600040101010101" charset="-122"/>
              </a:rPr>
              <a:t> path, </a:t>
            </a:r>
            <a:r>
              <a:rPr lang="en-US" altLang="zh-CN" dirty="0" err="1">
                <a:latin typeface="Times New Roman" panose="02020603050405020304" charset="0"/>
                <a:ea typeface="华文仿宋" panose="02010600040101010101" charset="-122"/>
              </a:rPr>
              <a:t>int</a:t>
            </a:r>
            <a:r>
              <a:rPr lang="en-US" altLang="zh-CN" dirty="0">
                <a:latin typeface="Times New Roman" panose="02020603050405020304" charset="0"/>
                <a:ea typeface="华文仿宋" panose="02010600040101010101" charset="-122"/>
              </a:rPr>
              <a:t> version) </a:t>
            </a:r>
          </a:p>
          <a:p>
            <a:r>
              <a:rPr lang="en-US" altLang="zh-CN" dirty="0">
                <a:latin typeface="Times New Roman" panose="02020603050405020304" charset="0"/>
                <a:ea typeface="华文仿宋" panose="02010600040101010101" charset="-122"/>
                <a:hlinkClick r:id="rId4"/>
              </a:rPr>
              <a:t>List</a:t>
            </a:r>
            <a:r>
              <a:rPr lang="en-US" altLang="zh-CN" dirty="0">
                <a:latin typeface="Times New Roman" panose="02020603050405020304" charset="0"/>
                <a:ea typeface="华文仿宋" panose="02010600040101010101" charset="-122"/>
              </a:rPr>
              <a:t>&lt;</a:t>
            </a:r>
            <a:r>
              <a:rPr lang="en-US" altLang="zh-CN" dirty="0">
                <a:latin typeface="Times New Roman" panose="02020603050405020304" charset="0"/>
                <a:ea typeface="华文仿宋" panose="02010600040101010101" charset="-122"/>
                <a:hlinkClick r:id="rId2"/>
              </a:rPr>
              <a:t>String</a:t>
            </a:r>
            <a:r>
              <a:rPr lang="en-US" altLang="zh-CN" dirty="0">
                <a:latin typeface="Times New Roman" panose="02020603050405020304" charset="0"/>
                <a:ea typeface="华文仿宋" panose="02010600040101010101" charset="-122"/>
              </a:rPr>
              <a:t>&gt; </a:t>
            </a:r>
            <a:r>
              <a:rPr lang="en-US" altLang="zh-CN" dirty="0">
                <a:latin typeface="Times New Roman" panose="02020603050405020304" charset="0"/>
                <a:ea typeface="华文仿宋" panose="02010600040101010101" charset="-122"/>
                <a:hlinkClick r:id="rId10"/>
              </a:rPr>
              <a:t>getChildren</a:t>
            </a:r>
            <a:r>
              <a:rPr lang="en-US" altLang="zh-CN" dirty="0">
                <a:latin typeface="Times New Roman" panose="02020603050405020304" charset="0"/>
                <a:ea typeface="华文仿宋" panose="02010600040101010101" charset="-122"/>
              </a:rPr>
              <a:t>(</a:t>
            </a:r>
            <a:r>
              <a:rPr lang="en-US" altLang="zh-CN" dirty="0">
                <a:latin typeface="Times New Roman" panose="02020603050405020304" charset="0"/>
                <a:ea typeface="华文仿宋" panose="02010600040101010101" charset="-122"/>
                <a:hlinkClick r:id="rId2"/>
              </a:rPr>
              <a:t>String</a:t>
            </a:r>
            <a:r>
              <a:rPr lang="en-US" altLang="zh-CN" dirty="0">
                <a:latin typeface="Times New Roman" panose="02020603050405020304" charset="0"/>
                <a:ea typeface="华文仿宋" panose="02010600040101010101" charset="-122"/>
              </a:rPr>
              <a:t> path, </a:t>
            </a:r>
            <a:r>
              <a:rPr lang="en-US" altLang="zh-CN" dirty="0" err="1">
                <a:latin typeface="Times New Roman" panose="02020603050405020304" charset="0"/>
                <a:ea typeface="华文仿宋" panose="02010600040101010101" charset="-122"/>
              </a:rPr>
              <a:t>boolean</a:t>
            </a:r>
            <a:r>
              <a:rPr lang="en-US" altLang="zh-CN" dirty="0">
                <a:latin typeface="Times New Roman" panose="02020603050405020304" charset="0"/>
                <a:ea typeface="华文仿宋" panose="02010600040101010101" charset="-122"/>
              </a:rPr>
              <a:t> watch) </a:t>
            </a:r>
          </a:p>
          <a:p>
            <a:r>
              <a:rPr lang="en-US" altLang="zh-CN" dirty="0">
                <a:latin typeface="Times New Roman" panose="02020603050405020304" charset="0"/>
                <a:hlinkClick r:id="rId7"/>
              </a:rPr>
              <a:t>Stat</a:t>
            </a:r>
            <a:r>
              <a:rPr lang="en-US" altLang="zh-CN" dirty="0">
                <a:latin typeface="Times New Roman" panose="02020603050405020304" charset="0"/>
              </a:rPr>
              <a:t> </a:t>
            </a:r>
            <a:r>
              <a:rPr lang="en-US" altLang="zh-CN" dirty="0">
                <a:latin typeface="Times New Roman" panose="02020603050405020304" charset="0"/>
                <a:hlinkClick r:id="rId11"/>
              </a:rPr>
              <a:t>setData</a:t>
            </a:r>
            <a:r>
              <a:rPr lang="en-US" altLang="zh-CN" dirty="0">
                <a:latin typeface="Times New Roman" panose="02020603050405020304" charset="0"/>
              </a:rPr>
              <a:t>(</a:t>
            </a:r>
            <a:r>
              <a:rPr lang="en-US" altLang="zh-CN" dirty="0">
                <a:latin typeface="Times New Roman" panose="02020603050405020304" charset="0"/>
                <a:hlinkClick r:id="rId2"/>
              </a:rPr>
              <a:t>String</a:t>
            </a:r>
            <a:r>
              <a:rPr lang="en-US" altLang="zh-CN" dirty="0">
                <a:latin typeface="Times New Roman" panose="02020603050405020304" charset="0"/>
              </a:rPr>
              <a:t> path, byte[] data, </a:t>
            </a:r>
            <a:r>
              <a:rPr lang="en-US" altLang="zh-CN" dirty="0" err="1">
                <a:latin typeface="Times New Roman" panose="02020603050405020304" charset="0"/>
              </a:rPr>
              <a:t>int</a:t>
            </a:r>
            <a:r>
              <a:rPr lang="en-US" altLang="zh-CN" dirty="0">
                <a:latin typeface="Times New Roman" panose="02020603050405020304" charset="0"/>
              </a:rPr>
              <a:t> version) </a:t>
            </a:r>
            <a:endParaRPr lang="en-US" altLang="zh-CN" dirty="0">
              <a:latin typeface="Times New Roman" panose="02020603050405020304" charset="0"/>
              <a:ea typeface="华文仿宋" panose="02010600040101010101" charset="-122"/>
            </a:endParaRPr>
          </a:p>
          <a:p>
            <a:r>
              <a:rPr lang="en-US" altLang="zh-CN" dirty="0">
                <a:latin typeface="Times New Roman" panose="02020603050405020304" charset="0"/>
              </a:rPr>
              <a:t>byte[] </a:t>
            </a:r>
            <a:r>
              <a:rPr lang="en-US" altLang="zh-CN" dirty="0">
                <a:latin typeface="Times New Roman" panose="02020603050405020304" charset="0"/>
                <a:hlinkClick r:id="rId12"/>
              </a:rPr>
              <a:t>getData</a:t>
            </a:r>
            <a:r>
              <a:rPr lang="en-US" altLang="zh-CN" dirty="0">
                <a:latin typeface="Times New Roman" panose="02020603050405020304" charset="0"/>
              </a:rPr>
              <a:t>(</a:t>
            </a:r>
            <a:r>
              <a:rPr lang="en-US" altLang="zh-CN" dirty="0">
                <a:latin typeface="Times New Roman" panose="02020603050405020304" charset="0"/>
                <a:hlinkClick r:id="rId2"/>
              </a:rPr>
              <a:t>String</a:t>
            </a:r>
            <a:r>
              <a:rPr lang="en-US" altLang="zh-CN" dirty="0">
                <a:latin typeface="Times New Roman" panose="02020603050405020304" charset="0"/>
              </a:rPr>
              <a:t> path, </a:t>
            </a:r>
            <a:r>
              <a:rPr lang="en-US" altLang="zh-CN" dirty="0" err="1">
                <a:latin typeface="Times New Roman" panose="02020603050405020304" charset="0"/>
              </a:rPr>
              <a:t>boolean</a:t>
            </a:r>
            <a:r>
              <a:rPr lang="en-US" altLang="zh-CN" dirty="0">
                <a:latin typeface="Times New Roman" panose="02020603050405020304" charset="0"/>
              </a:rPr>
              <a:t> watch, </a:t>
            </a:r>
            <a:r>
              <a:rPr lang="en-US" altLang="zh-CN" dirty="0">
                <a:latin typeface="Times New Roman" panose="02020603050405020304" charset="0"/>
                <a:hlinkClick r:id="rId7"/>
              </a:rPr>
              <a:t>Stat</a:t>
            </a:r>
            <a:r>
              <a:rPr lang="en-US" altLang="zh-CN" dirty="0">
                <a:latin typeface="Times New Roman" panose="02020603050405020304" charset="0"/>
              </a:rPr>
              <a:t> stat) </a:t>
            </a:r>
            <a:endParaRPr lang="en-US" altLang="zh-CN" dirty="0">
              <a:latin typeface="Times New Roman" panose="02020603050405020304" charset="0"/>
              <a:ea typeface="华文仿宋" panose="02010600040101010101" charset="-122"/>
            </a:endParaRPr>
          </a:p>
          <a:p>
            <a:r>
              <a:rPr lang="en-US" altLang="zh-CN" dirty="0">
                <a:latin typeface="Times New Roman" panose="02020603050405020304" charset="0"/>
              </a:rPr>
              <a:t>void </a:t>
            </a:r>
            <a:r>
              <a:rPr lang="en-US" altLang="zh-CN" dirty="0">
                <a:latin typeface="Times New Roman" panose="02020603050405020304" charset="0"/>
                <a:hlinkClick r:id="rId13"/>
              </a:rPr>
              <a:t>addAuthInfo</a:t>
            </a:r>
            <a:r>
              <a:rPr lang="en-US" altLang="zh-CN" dirty="0">
                <a:latin typeface="Times New Roman" panose="02020603050405020304" charset="0"/>
              </a:rPr>
              <a:t>(</a:t>
            </a:r>
            <a:r>
              <a:rPr lang="en-US" altLang="zh-CN" dirty="0">
                <a:latin typeface="Times New Roman" panose="02020603050405020304" charset="0"/>
                <a:hlinkClick r:id="rId2"/>
              </a:rPr>
              <a:t>String</a:t>
            </a:r>
            <a:r>
              <a:rPr lang="en-US" altLang="zh-CN" dirty="0">
                <a:latin typeface="Times New Roman" panose="02020603050405020304" charset="0"/>
              </a:rPr>
              <a:t> scheme, byte[] </a:t>
            </a:r>
            <a:r>
              <a:rPr lang="en-US" altLang="zh-CN" dirty="0" err="1">
                <a:latin typeface="Times New Roman" panose="02020603050405020304" charset="0"/>
              </a:rPr>
              <a:t>auth</a:t>
            </a:r>
            <a:r>
              <a:rPr lang="en-US" altLang="zh-CN" dirty="0">
                <a:latin typeface="Times New Roman" panose="02020603050405020304" charset="0"/>
              </a:rPr>
              <a:t>) </a:t>
            </a:r>
            <a:endParaRPr lang="en-US" altLang="zh-CN" dirty="0">
              <a:latin typeface="Times New Roman" panose="02020603050405020304" charset="0"/>
              <a:ea typeface="华文仿宋" panose="02010600040101010101" charset="-122"/>
            </a:endParaRPr>
          </a:p>
          <a:p>
            <a:r>
              <a:rPr lang="en-US" altLang="zh-CN" dirty="0">
                <a:latin typeface="Times New Roman" panose="02020603050405020304" charset="0"/>
                <a:hlinkClick r:id="rId7"/>
              </a:rPr>
              <a:t>Stat</a:t>
            </a:r>
            <a:r>
              <a:rPr lang="en-US" altLang="zh-CN" dirty="0">
                <a:latin typeface="Times New Roman" panose="02020603050405020304" charset="0"/>
              </a:rPr>
              <a:t> </a:t>
            </a:r>
            <a:r>
              <a:rPr lang="en-US" altLang="zh-CN" dirty="0">
                <a:latin typeface="Times New Roman" panose="02020603050405020304" charset="0"/>
                <a:hlinkClick r:id="rId14"/>
              </a:rPr>
              <a:t>setACL</a:t>
            </a:r>
            <a:r>
              <a:rPr lang="en-US" altLang="zh-CN" dirty="0">
                <a:latin typeface="Times New Roman" panose="02020603050405020304" charset="0"/>
              </a:rPr>
              <a:t>(</a:t>
            </a:r>
            <a:r>
              <a:rPr lang="en-US" altLang="zh-CN" dirty="0">
                <a:latin typeface="Times New Roman" panose="02020603050405020304" charset="0"/>
                <a:hlinkClick r:id="rId2"/>
              </a:rPr>
              <a:t>String</a:t>
            </a:r>
            <a:r>
              <a:rPr lang="en-US" altLang="zh-CN" dirty="0">
                <a:latin typeface="Times New Roman" panose="02020603050405020304" charset="0"/>
              </a:rPr>
              <a:t> path, </a:t>
            </a:r>
            <a:r>
              <a:rPr lang="en-US" altLang="zh-CN" dirty="0">
                <a:latin typeface="Times New Roman" panose="02020603050405020304" charset="0"/>
                <a:hlinkClick r:id="rId4"/>
              </a:rPr>
              <a:t>List</a:t>
            </a:r>
            <a:r>
              <a:rPr lang="en-US" altLang="zh-CN" dirty="0">
                <a:latin typeface="Times New Roman" panose="02020603050405020304" charset="0"/>
              </a:rPr>
              <a:t>&lt;</a:t>
            </a:r>
            <a:r>
              <a:rPr lang="en-US" altLang="zh-CN" dirty="0">
                <a:latin typeface="Times New Roman" panose="02020603050405020304" charset="0"/>
                <a:hlinkClick r:id="rId5"/>
              </a:rPr>
              <a:t>ACL</a:t>
            </a:r>
            <a:r>
              <a:rPr lang="en-US" altLang="zh-CN" dirty="0">
                <a:latin typeface="Times New Roman" panose="02020603050405020304" charset="0"/>
              </a:rPr>
              <a:t>&gt; </a:t>
            </a:r>
            <a:r>
              <a:rPr lang="en-US" altLang="zh-CN" dirty="0" err="1">
                <a:latin typeface="Times New Roman" panose="02020603050405020304" charset="0"/>
              </a:rPr>
              <a:t>acl</a:t>
            </a:r>
            <a:r>
              <a:rPr lang="en-US" altLang="zh-CN" dirty="0">
                <a:latin typeface="Times New Roman" panose="02020603050405020304" charset="0"/>
              </a:rPr>
              <a:t>, </a:t>
            </a:r>
            <a:r>
              <a:rPr lang="en-US" altLang="zh-CN" dirty="0" err="1">
                <a:latin typeface="Times New Roman" panose="02020603050405020304" charset="0"/>
              </a:rPr>
              <a:t>int</a:t>
            </a:r>
            <a:r>
              <a:rPr lang="en-US" altLang="zh-CN" dirty="0">
                <a:latin typeface="Times New Roman" panose="02020603050405020304" charset="0"/>
              </a:rPr>
              <a:t> version) </a:t>
            </a:r>
            <a:endParaRPr lang="en-US" altLang="zh-CN" dirty="0">
              <a:latin typeface="Times New Roman" panose="02020603050405020304" charset="0"/>
              <a:ea typeface="华文仿宋" panose="02010600040101010101" charset="-122"/>
            </a:endParaRPr>
          </a:p>
          <a:p>
            <a:r>
              <a:rPr lang="en-US" altLang="zh-CN" dirty="0">
                <a:latin typeface="Times New Roman" panose="02020603050405020304" charset="0"/>
                <a:hlinkClick r:id="rId4"/>
              </a:rPr>
              <a:t>List</a:t>
            </a:r>
            <a:r>
              <a:rPr lang="en-US" altLang="zh-CN" dirty="0">
                <a:latin typeface="Times New Roman" panose="02020603050405020304" charset="0"/>
              </a:rPr>
              <a:t>&lt;</a:t>
            </a:r>
            <a:r>
              <a:rPr lang="en-US" altLang="zh-CN" dirty="0">
                <a:latin typeface="Times New Roman" panose="02020603050405020304" charset="0"/>
                <a:hlinkClick r:id="rId5"/>
              </a:rPr>
              <a:t>ACL</a:t>
            </a:r>
            <a:r>
              <a:rPr lang="en-US" altLang="zh-CN" dirty="0">
                <a:latin typeface="Times New Roman" panose="02020603050405020304" charset="0"/>
              </a:rPr>
              <a:t>&gt; </a:t>
            </a:r>
            <a:r>
              <a:rPr lang="en-US" altLang="zh-CN" dirty="0">
                <a:latin typeface="Times New Roman" panose="02020603050405020304" charset="0"/>
                <a:hlinkClick r:id="rId15"/>
              </a:rPr>
              <a:t>getACL</a:t>
            </a:r>
            <a:r>
              <a:rPr lang="en-US" altLang="zh-CN" dirty="0">
                <a:latin typeface="Times New Roman" panose="02020603050405020304" charset="0"/>
              </a:rPr>
              <a:t>(</a:t>
            </a:r>
            <a:r>
              <a:rPr lang="en-US" altLang="zh-CN" dirty="0">
                <a:latin typeface="Times New Roman" panose="02020603050405020304" charset="0"/>
                <a:hlinkClick r:id="rId2"/>
              </a:rPr>
              <a:t>String</a:t>
            </a:r>
            <a:r>
              <a:rPr lang="en-US" altLang="zh-CN" dirty="0">
                <a:latin typeface="Times New Roman" panose="02020603050405020304" charset="0"/>
              </a:rPr>
              <a:t> path, </a:t>
            </a:r>
            <a:r>
              <a:rPr lang="en-US" altLang="zh-CN" dirty="0">
                <a:latin typeface="Times New Roman" panose="02020603050405020304" charset="0"/>
                <a:hlinkClick r:id="rId7"/>
              </a:rPr>
              <a:t>Stat</a:t>
            </a:r>
            <a:r>
              <a:rPr lang="en-US" altLang="zh-CN" dirty="0">
                <a:latin typeface="Times New Roman" panose="02020603050405020304" charset="0"/>
              </a:rPr>
              <a:t> stat) </a:t>
            </a:r>
          </a:p>
          <a:p>
            <a:endParaRPr kumimoji="1"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宋体" panose="02010600030101010101" pitchFamily="2" charset="-122"/>
                <a:ea typeface="宋体" panose="02010600030101010101" pitchFamily="2" charset="-122"/>
              </a:rPr>
              <a:t>观察者（</a:t>
            </a:r>
            <a:r>
              <a:rPr lang="en-US" altLang="zh-CN" b="1" dirty="0">
                <a:latin typeface="宋体" panose="02010600030101010101" pitchFamily="2" charset="-122"/>
                <a:ea typeface="宋体" panose="02010600030101010101" pitchFamily="2" charset="-122"/>
              </a:rPr>
              <a:t>watcher</a:t>
            </a:r>
            <a:r>
              <a:rPr lang="zh-CN" altLang="en-US" b="1" dirty="0">
                <a:latin typeface="宋体" panose="02010600030101010101" pitchFamily="2" charset="-122"/>
                <a:ea typeface="宋体" panose="02010600030101010101" pitchFamily="2" charset="-122"/>
              </a:rPr>
              <a:t>）</a:t>
            </a:r>
            <a:endParaRPr kumimoji="1" lang="zh-CN" altLang="en-US" b="1" dirty="0"/>
          </a:p>
        </p:txBody>
      </p:sp>
      <p:sp>
        <p:nvSpPr>
          <p:cNvPr id="3" name="内容占位符 2"/>
          <p:cNvSpPr>
            <a:spLocks noGrp="1"/>
          </p:cNvSpPr>
          <p:nvPr>
            <p:ph idx="1"/>
          </p:nvPr>
        </p:nvSpPr>
        <p:spPr/>
        <p:txBody>
          <a:bodyPr/>
          <a:lstStyle/>
          <a:p>
            <a:r>
              <a:rPr lang="en-US" altLang="zh-TW" dirty="0">
                <a:latin typeface="Times New Roman" panose="02020603050405020304" charset="0"/>
              </a:rPr>
              <a:t>Watcher </a:t>
            </a:r>
            <a:r>
              <a:rPr lang="zh-TW" altLang="en-US" dirty="0">
                <a:latin typeface="Times New Roman" panose="02020603050405020304" charset="0"/>
                <a:ea typeface="华文仿宋" panose="02010600040101010101" charset="-122"/>
              </a:rPr>
              <a:t>在 </a:t>
            </a:r>
            <a:r>
              <a:rPr lang="en-US" altLang="zh-TW" dirty="0" err="1">
                <a:latin typeface="Times New Roman" panose="02020603050405020304" charset="0"/>
              </a:rPr>
              <a:t>ZooKeeper</a:t>
            </a:r>
            <a:r>
              <a:rPr lang="en-US" altLang="zh-TW" dirty="0">
                <a:latin typeface="Times New Roman" panose="02020603050405020304" charset="0"/>
              </a:rPr>
              <a:t> </a:t>
            </a:r>
            <a:r>
              <a:rPr lang="zh-TW" altLang="en-US" dirty="0">
                <a:latin typeface="Times New Roman" panose="02020603050405020304" charset="0"/>
                <a:ea typeface="华文仿宋" panose="02010600040101010101" charset="-122"/>
              </a:rPr>
              <a:t>是一个核心功能，</a:t>
            </a:r>
            <a:r>
              <a:rPr lang="en-US" altLang="zh-TW" dirty="0">
                <a:latin typeface="Times New Roman" panose="02020603050405020304" charset="0"/>
              </a:rPr>
              <a:t>Watcher </a:t>
            </a:r>
            <a:r>
              <a:rPr lang="zh-TW" altLang="en-US" dirty="0">
                <a:latin typeface="Times New Roman" panose="02020603050405020304" charset="0"/>
                <a:ea typeface="华文仿宋" panose="02010600040101010101" charset="-122"/>
              </a:rPr>
              <a:t>可以监控目录节点的数据变化以及子目录的变化，一旦这些状态发生变化，服务器就会通知所有设置在这个目录节点上的 </a:t>
            </a:r>
            <a:r>
              <a:rPr lang="en-US" altLang="zh-TW" dirty="0">
                <a:latin typeface="Times New Roman" panose="02020603050405020304" charset="0"/>
              </a:rPr>
              <a:t>Watcher</a:t>
            </a:r>
            <a:r>
              <a:rPr lang="zh-TW" altLang="en-US" dirty="0">
                <a:latin typeface="Times New Roman" panose="02020603050405020304" charset="0"/>
                <a:ea typeface="华文仿宋" panose="02010600040101010101" charset="-122"/>
              </a:rPr>
              <a:t>，从而每个客户端都很快知道它所关注的目录节点的状态发生变化，而做出相应的反应 </a:t>
            </a:r>
            <a:endParaRPr lang="en-US" altLang="ja-JP" dirty="0">
              <a:latin typeface="Times New Roman" panose="02020603050405020304" charset="0"/>
            </a:endParaRPr>
          </a:p>
          <a:p>
            <a:r>
              <a:rPr lang="en-US" altLang="en-US" dirty="0" err="1">
                <a:latin typeface="Times New Roman" panose="02020603050405020304" charset="0"/>
              </a:rPr>
              <a:t>可以设置观察的操作：</a:t>
            </a:r>
            <a:r>
              <a:rPr lang="en-US" altLang="zh-CN" dirty="0" err="1">
                <a:latin typeface="Times New Roman" panose="02020603050405020304" charset="0"/>
              </a:rPr>
              <a:t>exists,getChildren,getData</a:t>
            </a:r>
            <a:endParaRPr lang="en-US" altLang="zh-CN" dirty="0">
              <a:latin typeface="Times New Roman" panose="02020603050405020304" charset="0"/>
            </a:endParaRPr>
          </a:p>
          <a:p>
            <a:r>
              <a:rPr lang="en-US" altLang="en-US" dirty="0" err="1">
                <a:latin typeface="Times New Roman" panose="02020603050405020304" charset="0"/>
              </a:rPr>
              <a:t>可以触发观察的操作：</a:t>
            </a:r>
            <a:r>
              <a:rPr lang="en-US" altLang="zh-CN" dirty="0" err="1">
                <a:latin typeface="Times New Roman" panose="02020603050405020304" charset="0"/>
              </a:rPr>
              <a:t>create,delete,setData</a:t>
            </a:r>
            <a:endParaRPr lang="en-US" altLang="zh-CN" dirty="0">
              <a:latin typeface="Times New Roman" panose="02020603050405020304" charset="0"/>
            </a:endParaRPr>
          </a:p>
          <a:p>
            <a:endParaRPr kumimoji="1"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b="1" dirty="0">
                <a:latin typeface="宋体" panose="02010600030101010101" pitchFamily="2" charset="-122"/>
                <a:ea typeface="宋体" panose="02010600030101010101" pitchFamily="2" charset="-122"/>
              </a:rPr>
              <a:t>watch </a:t>
            </a:r>
            <a:r>
              <a:rPr lang="zh-CN" altLang="en-US" b="1" dirty="0">
                <a:latin typeface="宋体" panose="02010600030101010101" pitchFamily="2" charset="-122"/>
                <a:ea typeface="宋体" panose="02010600030101010101" pitchFamily="2" charset="-122"/>
              </a:rPr>
              <a:t>设置操作及相应的触发器</a:t>
            </a:r>
            <a:endParaRPr kumimoji="1" lang="zh-CN" altLang="en-US" b="1" dirty="0">
              <a:latin typeface="宋体" panose="02010600030101010101" pitchFamily="2" charset="-122"/>
              <a:ea typeface="宋体" panose="02010600030101010101" pitchFamily="2" charset="-122"/>
            </a:endParaRPr>
          </a:p>
        </p:txBody>
      </p:sp>
      <p:pic>
        <p:nvPicPr>
          <p:cNvPr id="5" name="内容占位符 4"/>
          <p:cNvPicPr>
            <a:picLocks noGrp="1" noChangeAspect="1"/>
          </p:cNvPicPr>
          <p:nvPr>
            <p:ph idx="1"/>
          </p:nvPr>
        </p:nvPicPr>
        <p:blipFill>
          <a:blip r:embed="rId3"/>
          <a:stretch>
            <a:fillRect/>
          </a:stretch>
        </p:blipFill>
        <p:spPr>
          <a:xfrm>
            <a:off x="597535" y="1432560"/>
            <a:ext cx="10996295" cy="3808095"/>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宋体" panose="02010600030101010101" pitchFamily="2" charset="-122"/>
                <a:ea typeface="宋体" panose="02010600030101010101" pitchFamily="2" charset="-122"/>
              </a:rPr>
              <a:t>鉴权</a:t>
            </a:r>
            <a:r>
              <a:rPr lang="en-US" altLang="zh-CN" b="1" dirty="0">
                <a:latin typeface="宋体" panose="02010600030101010101" pitchFamily="2" charset="-122"/>
                <a:ea typeface="宋体" panose="02010600030101010101" pitchFamily="2" charset="-122"/>
              </a:rPr>
              <a:t>ACL</a:t>
            </a:r>
            <a:endParaRPr kumimoji="1" lang="zh-CN" altLang="en-US" b="1" dirty="0"/>
          </a:p>
        </p:txBody>
      </p:sp>
      <p:sp>
        <p:nvSpPr>
          <p:cNvPr id="5" name="内容占位符 4"/>
          <p:cNvSpPr>
            <a:spLocks noGrp="1"/>
          </p:cNvSpPr>
          <p:nvPr>
            <p:ph idx="1"/>
          </p:nvPr>
        </p:nvSpPr>
        <p:spPr/>
        <p:txBody>
          <a:bodyPr/>
          <a:lstStyle/>
          <a:p>
            <a:r>
              <a:rPr lang="zh-TW" altLang="en-US" dirty="0">
                <a:latin typeface="Times New Roman" panose="02020603050405020304" charset="0"/>
                <a:ea typeface="华文仿宋" panose="02010600040101010101" charset="-122"/>
              </a:rPr>
              <a:t>每个</a:t>
            </a:r>
            <a:r>
              <a:rPr lang="en-US" altLang="zh-TW" dirty="0" err="1">
                <a:latin typeface="Times New Roman" panose="02020603050405020304" charset="0"/>
              </a:rPr>
              <a:t>znode</a:t>
            </a:r>
            <a:r>
              <a:rPr lang="zh-TW" altLang="en-US" dirty="0">
                <a:latin typeface="Times New Roman" panose="02020603050405020304" charset="0"/>
                <a:ea typeface="华文仿宋" panose="02010600040101010101" charset="-122"/>
              </a:rPr>
              <a:t>被创建时都会带有一个</a:t>
            </a:r>
            <a:r>
              <a:rPr lang="en-US" altLang="zh-TW" dirty="0">
                <a:latin typeface="Times New Roman" panose="02020603050405020304" charset="0"/>
              </a:rPr>
              <a:t>ACL</a:t>
            </a:r>
            <a:r>
              <a:rPr lang="zh-TW" altLang="en-US" dirty="0">
                <a:latin typeface="Times New Roman" panose="02020603050405020304" charset="0"/>
                <a:ea typeface="华文仿宋" panose="02010600040101010101" charset="-122"/>
              </a:rPr>
              <a:t>列表，用于决定谁可以对它执行何种操作</a:t>
            </a:r>
            <a:endParaRPr lang="en-US" altLang="zh-CN" dirty="0">
              <a:latin typeface="Times New Roman" panose="02020603050405020304" charset="0"/>
              <a:ea typeface="华文仿宋" panose="02010600040101010101" charset="-122"/>
            </a:endParaRPr>
          </a:p>
          <a:p>
            <a:endParaRPr kumimoji="1" lang="zh-CN" altLang="en-US" dirty="0"/>
          </a:p>
        </p:txBody>
      </p:sp>
      <p:pic>
        <p:nvPicPr>
          <p:cNvPr id="6" name="Picture 1" descr="acl.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739887"/>
            <a:ext cx="8834438" cy="3887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宋体" panose="02010600030101010101" pitchFamily="2" charset="-122"/>
                <a:ea typeface="宋体" panose="02010600030101010101" pitchFamily="2" charset="-122"/>
              </a:rPr>
              <a:t>鉴权</a:t>
            </a:r>
            <a:r>
              <a:rPr lang="en-US" altLang="zh-CN" b="1" dirty="0">
                <a:latin typeface="宋体" panose="02010600030101010101" pitchFamily="2" charset="-122"/>
                <a:ea typeface="宋体" panose="02010600030101010101" pitchFamily="2" charset="-122"/>
              </a:rPr>
              <a:t>ACL</a:t>
            </a:r>
            <a:endParaRPr kumimoji="1" lang="zh-CN" altLang="en-US" dirty="0"/>
          </a:p>
        </p:txBody>
      </p:sp>
      <p:sp>
        <p:nvSpPr>
          <p:cNvPr id="3" name="内容占位符 2"/>
          <p:cNvSpPr>
            <a:spLocks noGrp="1"/>
          </p:cNvSpPr>
          <p:nvPr>
            <p:ph idx="1"/>
          </p:nvPr>
        </p:nvSpPr>
        <p:spPr/>
        <p:txBody>
          <a:bodyPr/>
          <a:lstStyle/>
          <a:p>
            <a:r>
              <a:rPr lang="zh-TW" altLang="en-US" dirty="0">
                <a:latin typeface="Times New Roman" panose="02020603050405020304" charset="0"/>
                <a:ea typeface="华文仿宋" panose="02010600040101010101" charset="-122"/>
              </a:rPr>
              <a:t>身份验证模式有三种：</a:t>
            </a:r>
            <a:br>
              <a:rPr kumimoji="1" lang="en-US" altLang="zh-TW" dirty="0"/>
            </a:br>
            <a:r>
              <a:rPr lang="en-US" altLang="zh-TW" dirty="0">
                <a:latin typeface="Times New Roman" panose="02020603050405020304" charset="0"/>
              </a:rPr>
              <a:t>digest:</a:t>
            </a:r>
            <a:r>
              <a:rPr lang="zh-TW" altLang="en-US" dirty="0">
                <a:latin typeface="Times New Roman" panose="02020603050405020304" charset="0"/>
                <a:ea typeface="华文仿宋" panose="02010600040101010101" charset="-122"/>
              </a:rPr>
              <a:t>用户名，密码</a:t>
            </a:r>
            <a:br>
              <a:rPr lang="en-US" altLang="zh-TW" dirty="0">
                <a:latin typeface="Times New Roman" panose="02020603050405020304" charset="0"/>
              </a:rPr>
            </a:br>
            <a:r>
              <a:rPr lang="en-US" altLang="zh-TW" dirty="0">
                <a:latin typeface="Times New Roman" panose="02020603050405020304" charset="0"/>
              </a:rPr>
              <a:t>host:</a:t>
            </a:r>
            <a:r>
              <a:rPr lang="zh-TW" altLang="en-US" dirty="0">
                <a:latin typeface="Times New Roman" panose="02020603050405020304" charset="0"/>
                <a:ea typeface="华文仿宋" panose="02010600040101010101" charset="-122"/>
              </a:rPr>
              <a:t>通过客户端的主机名来识别客户端</a:t>
            </a:r>
            <a:br>
              <a:rPr lang="en-US" altLang="zh-TW" dirty="0">
                <a:latin typeface="Times New Roman" panose="02020603050405020304" charset="0"/>
                <a:ea typeface="华文仿宋" panose="02010600040101010101" charset="-122"/>
              </a:rPr>
            </a:br>
            <a:r>
              <a:rPr lang="en-US" altLang="zh-TW" dirty="0" err="1">
                <a:latin typeface="Times New Roman" panose="02020603050405020304" charset="0"/>
              </a:rPr>
              <a:t>ip</a:t>
            </a:r>
            <a:r>
              <a:rPr lang="en-US" altLang="zh-CN" dirty="0">
                <a:latin typeface="Times New Roman" panose="02020603050405020304" charset="0"/>
                <a:ea typeface="华文仿宋" panose="02010600040101010101" charset="-122"/>
              </a:rPr>
              <a:t>:</a:t>
            </a:r>
            <a:r>
              <a:rPr lang="zh-TW" altLang="en-US" dirty="0">
                <a:latin typeface="Times New Roman" panose="02020603050405020304" charset="0"/>
                <a:ea typeface="华文仿宋" panose="02010600040101010101" charset="-122"/>
              </a:rPr>
              <a:t>通过客户端的</a:t>
            </a:r>
            <a:r>
              <a:rPr lang="en-US" altLang="zh-TW" dirty="0" err="1">
                <a:latin typeface="Times New Roman" panose="02020603050405020304" charset="0"/>
              </a:rPr>
              <a:t>ip</a:t>
            </a:r>
            <a:r>
              <a:rPr lang="zh-TW" altLang="en-US" dirty="0">
                <a:latin typeface="Times New Roman" panose="02020603050405020304" charset="0"/>
                <a:ea typeface="华文仿宋" panose="02010600040101010101" charset="-122"/>
              </a:rPr>
              <a:t>来识别客户端</a:t>
            </a:r>
            <a:br>
              <a:rPr lang="en-US" altLang="zh-TW" dirty="0">
                <a:latin typeface="Times New Roman" panose="02020603050405020304" charset="0"/>
              </a:rPr>
            </a:br>
            <a:endParaRPr lang="en-US" altLang="zh-TW" dirty="0">
              <a:latin typeface="Times New Roman" panose="02020603050405020304" charset="0"/>
            </a:endParaRPr>
          </a:p>
          <a:p>
            <a:r>
              <a:rPr lang="zh-CN" altLang="en-US" dirty="0">
                <a:latin typeface="Times New Roman" panose="02020603050405020304" charset="0"/>
              </a:rPr>
              <a:t>例如</a:t>
            </a:r>
            <a:r>
              <a:rPr lang="en-US" altLang="zh-CN" dirty="0">
                <a:latin typeface="Times New Roman" panose="02020603050405020304" charset="0"/>
              </a:rPr>
              <a:t>new ACL(</a:t>
            </a:r>
            <a:r>
              <a:rPr lang="en-US" altLang="zh-CN" dirty="0" err="1">
                <a:latin typeface="Times New Roman" panose="02020603050405020304" charset="0"/>
              </a:rPr>
              <a:t>Perms.READ,new</a:t>
            </a:r>
            <a:r>
              <a:rPr lang="en-US" altLang="zh-CN" dirty="0">
                <a:latin typeface="Times New Roman" panose="02020603050405020304" charset="0"/>
              </a:rPr>
              <a:t> Id("host","</a:t>
            </a:r>
            <a:r>
              <a:rPr lang="en-US" altLang="zh-CN" dirty="0" err="1">
                <a:latin typeface="Times New Roman" panose="02020603050405020304" charset="0"/>
              </a:rPr>
              <a:t>example.com</a:t>
            </a:r>
            <a:r>
              <a:rPr lang="en-US" altLang="zh-CN" dirty="0">
                <a:latin typeface="Times New Roman" panose="02020603050405020304" charset="0"/>
              </a:rPr>
              <a:t>"));</a:t>
            </a:r>
            <a:br>
              <a:rPr lang="en-US" altLang="zh-CN" dirty="0">
                <a:latin typeface="Times New Roman" panose="02020603050405020304" charset="0"/>
              </a:rPr>
            </a:br>
            <a:r>
              <a:rPr lang="zh-TW" altLang="en-US" dirty="0">
                <a:latin typeface="Times New Roman" panose="02020603050405020304" charset="0"/>
                <a:ea typeface="华文仿宋" panose="02010600040101010101" charset="-122"/>
              </a:rPr>
              <a:t>这个</a:t>
            </a:r>
            <a:r>
              <a:rPr lang="en-US" altLang="zh-TW" dirty="0">
                <a:latin typeface="Times New Roman" panose="02020603050405020304" charset="0"/>
              </a:rPr>
              <a:t>ACL</a:t>
            </a:r>
            <a:r>
              <a:rPr lang="zh-TW" altLang="en-US" dirty="0">
                <a:latin typeface="Times New Roman" panose="02020603050405020304" charset="0"/>
                <a:ea typeface="华文仿宋" panose="02010600040101010101" charset="-122"/>
              </a:rPr>
              <a:t>对应的身份验证模式是</a:t>
            </a:r>
            <a:r>
              <a:rPr lang="en-US" altLang="zh-TW" dirty="0">
                <a:latin typeface="Times New Roman" panose="02020603050405020304" charset="0"/>
              </a:rPr>
              <a:t>host</a:t>
            </a:r>
            <a:r>
              <a:rPr lang="zh-CN" altLang="en-US" dirty="0">
                <a:latin typeface="Times New Roman" panose="02020603050405020304" charset="0"/>
                <a:ea typeface="华文仿宋" panose="02010600040101010101" charset="-122"/>
              </a:rPr>
              <a:t>，</a:t>
            </a:r>
            <a:r>
              <a:rPr lang="en-US" altLang="en-US" dirty="0">
                <a:latin typeface="Times New Roman" panose="02020603050405020304" charset="0"/>
                <a:ea typeface="华文仿宋" panose="02010600040101010101" charset="-122"/>
              </a:rPr>
              <a:t>符合该模式的</a:t>
            </a:r>
            <a:r>
              <a:rPr lang="zh-CN" altLang="en-US" dirty="0">
                <a:latin typeface="Times New Roman" panose="02020603050405020304" charset="0"/>
              </a:rPr>
              <a:t>身份</a:t>
            </a:r>
            <a:r>
              <a:rPr lang="en-US" altLang="en-US" dirty="0" err="1">
                <a:latin typeface="Times New Roman" panose="02020603050405020304" charset="0"/>
              </a:rPr>
              <a:t>是</a:t>
            </a:r>
            <a:r>
              <a:rPr lang="en-US" altLang="ja-JP" dirty="0" err="1">
                <a:latin typeface="Times New Roman" panose="02020603050405020304" charset="0"/>
              </a:rPr>
              <a:t>example.com</a:t>
            </a:r>
            <a:r>
              <a:rPr lang="zh-CN" altLang="en-US" dirty="0">
                <a:latin typeface="Times New Roman" panose="02020603050405020304" charset="0"/>
                <a:ea typeface="华文仿宋" panose="02010600040101010101" charset="-122"/>
              </a:rPr>
              <a:t>，权限的组合是：</a:t>
            </a:r>
            <a:r>
              <a:rPr lang="en-US" altLang="zh-CN" dirty="0">
                <a:latin typeface="Times New Roman" panose="02020603050405020304" charset="0"/>
              </a:rPr>
              <a:t>READ</a:t>
            </a:r>
          </a:p>
          <a:p>
            <a:endParaRPr lang="en-US" altLang="zh-TW" dirty="0">
              <a:latin typeface="Times New Roman" panose="020206030504050203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err="1">
                <a:latin typeface="宋体" panose="02010600030101010101" pitchFamily="2" charset="-122"/>
                <a:ea typeface="宋体" panose="02010600030101010101" pitchFamily="2" charset="-122"/>
              </a:rPr>
              <a:t>znode</a:t>
            </a:r>
            <a:r>
              <a:rPr lang="zh-CN" altLang="en-US" b="1" dirty="0">
                <a:latin typeface="宋体" panose="02010600030101010101" pitchFamily="2" charset="-122"/>
                <a:ea typeface="宋体" panose="02010600030101010101" pitchFamily="2" charset="-122"/>
              </a:rPr>
              <a:t>的节点状态</a:t>
            </a:r>
            <a:endParaRPr kumimoji="1" lang="zh-CN" altLang="en-US" b="1" dirty="0"/>
          </a:p>
        </p:txBody>
      </p:sp>
      <p:pic>
        <p:nvPicPr>
          <p:cNvPr id="5" name="Picture 1" descr="状态.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62124" y="2012363"/>
            <a:ext cx="3949700"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宋体" panose="02010600030101010101" pitchFamily="2" charset="-122"/>
                <a:ea typeface="宋体" panose="02010600030101010101" pitchFamily="2" charset="-122"/>
              </a:rPr>
              <a:t>Zookeeper</a:t>
            </a:r>
            <a:r>
              <a:rPr lang="zh-CN" altLang="en-US" b="1" dirty="0">
                <a:latin typeface="宋体" panose="02010600030101010101" pitchFamily="2" charset="-122"/>
                <a:ea typeface="宋体" panose="02010600030101010101" pitchFamily="2" charset="-122"/>
              </a:rPr>
              <a:t>工作原理</a:t>
            </a:r>
            <a:endParaRPr kumimoji="1" lang="zh-CN" altLang="en-US" b="1" dirty="0"/>
          </a:p>
        </p:txBody>
      </p:sp>
      <p:sp>
        <p:nvSpPr>
          <p:cNvPr id="3" name="内容占位符 2"/>
          <p:cNvSpPr>
            <a:spLocks noGrp="1"/>
          </p:cNvSpPr>
          <p:nvPr>
            <p:ph idx="1"/>
          </p:nvPr>
        </p:nvSpPr>
        <p:spPr/>
        <p:txBody>
          <a:bodyPr>
            <a:normAutofit fontScale="92500"/>
          </a:bodyPr>
          <a:lstStyle/>
          <a:p>
            <a:r>
              <a:rPr lang="en-US" altLang="zh-TW" dirty="0">
                <a:latin typeface="Times New Roman" panose="02020603050405020304" charset="0"/>
              </a:rPr>
              <a:t>Zookeeper</a:t>
            </a:r>
            <a:r>
              <a:rPr lang="zh-TW" altLang="en-US" dirty="0">
                <a:latin typeface="Times New Roman" panose="02020603050405020304" charset="0"/>
                <a:ea typeface="华文仿宋" panose="02010600040101010101" charset="-122"/>
              </a:rPr>
              <a:t>的核心是原子广播，这个机制保证了各个</a:t>
            </a:r>
            <a:r>
              <a:rPr lang="en-US" altLang="zh-TW" dirty="0">
                <a:latin typeface="Times New Roman" panose="02020603050405020304" charset="0"/>
              </a:rPr>
              <a:t>server</a:t>
            </a:r>
            <a:r>
              <a:rPr lang="zh-TW" altLang="en-US" dirty="0">
                <a:latin typeface="Times New Roman" panose="02020603050405020304" charset="0"/>
                <a:ea typeface="华文仿宋" panose="02010600040101010101" charset="-122"/>
              </a:rPr>
              <a:t>之间的同步。实现这个机制的协议叫做</a:t>
            </a:r>
            <a:r>
              <a:rPr lang="en-US" altLang="zh-TW" dirty="0" err="1">
                <a:latin typeface="Times New Roman" panose="02020603050405020304" charset="0"/>
              </a:rPr>
              <a:t>Zab</a:t>
            </a:r>
            <a:r>
              <a:rPr lang="zh-TW" altLang="en-US" dirty="0">
                <a:latin typeface="Times New Roman" panose="02020603050405020304" charset="0"/>
                <a:ea typeface="华文仿宋" panose="02010600040101010101" charset="-122"/>
              </a:rPr>
              <a:t>协议。</a:t>
            </a:r>
            <a:endParaRPr lang="en-US" altLang="zh-TW" dirty="0">
              <a:latin typeface="Times New Roman" panose="02020603050405020304" charset="0"/>
              <a:ea typeface="华文仿宋" panose="02010600040101010101" charset="-122"/>
            </a:endParaRPr>
          </a:p>
          <a:p>
            <a:r>
              <a:rPr lang="en-US" altLang="zh-TW" dirty="0" err="1">
                <a:latin typeface="Times New Roman" panose="02020603050405020304" charset="0"/>
              </a:rPr>
              <a:t>Zab</a:t>
            </a:r>
            <a:r>
              <a:rPr lang="zh-TW" altLang="en-US" dirty="0">
                <a:latin typeface="Times New Roman" panose="02020603050405020304" charset="0"/>
                <a:ea typeface="华文仿宋" panose="02010600040101010101" charset="-122"/>
              </a:rPr>
              <a:t>协议有两种模式，它们分别是恢复模式和广播模式。当服务启动或者在领导者崩溃后，</a:t>
            </a:r>
            <a:r>
              <a:rPr lang="en-US" altLang="zh-TW" dirty="0" err="1">
                <a:latin typeface="Times New Roman" panose="02020603050405020304" charset="0"/>
              </a:rPr>
              <a:t>Zab</a:t>
            </a:r>
            <a:r>
              <a:rPr lang="zh-TW" altLang="en-US" dirty="0">
                <a:latin typeface="Times New Roman" panose="02020603050405020304" charset="0"/>
                <a:ea typeface="华文仿宋" panose="02010600040101010101" charset="-122"/>
              </a:rPr>
              <a:t>就进入了恢复模式，当领导者被选举出来，且大多数</a:t>
            </a:r>
            <a:r>
              <a:rPr lang="en-US" altLang="zh-TW" dirty="0">
                <a:latin typeface="Times New Roman" panose="02020603050405020304" charset="0"/>
              </a:rPr>
              <a:t>server</a:t>
            </a:r>
            <a:r>
              <a:rPr lang="zh-TW" altLang="en-US" dirty="0">
                <a:latin typeface="Times New Roman" panose="02020603050405020304" charset="0"/>
                <a:ea typeface="华文仿宋" panose="02010600040101010101" charset="-122"/>
              </a:rPr>
              <a:t>的完成了和</a:t>
            </a:r>
            <a:r>
              <a:rPr lang="en-US" altLang="zh-TW" dirty="0">
                <a:latin typeface="Times New Roman" panose="02020603050405020304" charset="0"/>
              </a:rPr>
              <a:t>leader</a:t>
            </a:r>
            <a:r>
              <a:rPr lang="zh-TW" altLang="en-US" dirty="0">
                <a:latin typeface="Times New Roman" panose="02020603050405020304" charset="0"/>
                <a:ea typeface="华文仿宋" panose="02010600040101010101" charset="-122"/>
              </a:rPr>
              <a:t>的状态同步以后，恢复模式就结束了。状态同步保证了</a:t>
            </a:r>
            <a:r>
              <a:rPr lang="en-US" altLang="zh-TW" dirty="0">
                <a:latin typeface="Times New Roman" panose="02020603050405020304" charset="0"/>
              </a:rPr>
              <a:t>leader</a:t>
            </a:r>
            <a:r>
              <a:rPr lang="zh-TW" altLang="en-US" dirty="0">
                <a:latin typeface="Times New Roman" panose="02020603050405020304" charset="0"/>
                <a:ea typeface="华文仿宋" panose="02010600040101010101" charset="-122"/>
              </a:rPr>
              <a:t>和</a:t>
            </a:r>
            <a:r>
              <a:rPr lang="en-US" altLang="zh-TW" dirty="0">
                <a:latin typeface="Times New Roman" panose="02020603050405020304" charset="0"/>
              </a:rPr>
              <a:t>server</a:t>
            </a:r>
            <a:r>
              <a:rPr lang="zh-TW" altLang="en-US" dirty="0">
                <a:latin typeface="Times New Roman" panose="02020603050405020304" charset="0"/>
                <a:ea typeface="华文仿宋" panose="02010600040101010101" charset="-122"/>
              </a:rPr>
              <a:t>具有相同的系统状态。</a:t>
            </a:r>
            <a:endParaRPr lang="en-US" altLang="zh-CN" dirty="0">
              <a:latin typeface="Times New Roman" panose="02020603050405020304" charset="0"/>
              <a:ea typeface="华文仿宋" panose="02010600040101010101" charset="-122"/>
            </a:endParaRPr>
          </a:p>
          <a:p>
            <a:r>
              <a:rPr lang="zh-TW" altLang="en-US" dirty="0">
                <a:latin typeface="Times New Roman" panose="02020603050405020304" charset="0"/>
                <a:ea typeface="华文仿宋" panose="02010600040101010101" charset="-122"/>
              </a:rPr>
              <a:t>一旦</a:t>
            </a:r>
            <a:r>
              <a:rPr lang="en-US" altLang="zh-TW" dirty="0">
                <a:latin typeface="Times New Roman" panose="02020603050405020304" charset="0"/>
              </a:rPr>
              <a:t>leader</a:t>
            </a:r>
            <a:r>
              <a:rPr lang="zh-TW" altLang="en-US" dirty="0">
                <a:latin typeface="Times New Roman" panose="02020603050405020304" charset="0"/>
                <a:ea typeface="华文仿宋" panose="02010600040101010101" charset="-122"/>
              </a:rPr>
              <a:t>已经和多数的</a:t>
            </a:r>
            <a:r>
              <a:rPr lang="en-US" altLang="zh-TW" dirty="0">
                <a:latin typeface="Times New Roman" panose="02020603050405020304" charset="0"/>
              </a:rPr>
              <a:t>follower</a:t>
            </a:r>
            <a:r>
              <a:rPr lang="zh-TW" altLang="en-US" dirty="0">
                <a:latin typeface="Times New Roman" panose="02020603050405020304" charset="0"/>
                <a:ea typeface="华文仿宋" panose="02010600040101010101" charset="-122"/>
              </a:rPr>
              <a:t>进行了状态同步后，他就可以开始广播消息了，即进入广播状态。这时候当一个</a:t>
            </a:r>
            <a:r>
              <a:rPr lang="en-US" altLang="zh-TW" dirty="0">
                <a:latin typeface="Times New Roman" panose="02020603050405020304" charset="0"/>
              </a:rPr>
              <a:t>server</a:t>
            </a:r>
            <a:r>
              <a:rPr lang="zh-TW" altLang="en-US" dirty="0">
                <a:latin typeface="Times New Roman" panose="02020603050405020304" charset="0"/>
                <a:ea typeface="华文仿宋" panose="02010600040101010101" charset="-122"/>
              </a:rPr>
              <a:t>加入</a:t>
            </a:r>
            <a:r>
              <a:rPr lang="en-US" altLang="zh-TW" dirty="0">
                <a:latin typeface="Times New Roman" panose="02020603050405020304" charset="0"/>
              </a:rPr>
              <a:t>zookeeper</a:t>
            </a:r>
            <a:r>
              <a:rPr lang="zh-TW" altLang="en-US" dirty="0">
                <a:latin typeface="Times New Roman" panose="02020603050405020304" charset="0"/>
                <a:ea typeface="华文仿宋" panose="02010600040101010101" charset="-122"/>
              </a:rPr>
              <a:t>服务中，它会在恢复模式下启动，发现</a:t>
            </a:r>
            <a:r>
              <a:rPr lang="en-US" altLang="zh-TW" dirty="0">
                <a:latin typeface="Times New Roman" panose="02020603050405020304" charset="0"/>
              </a:rPr>
              <a:t>leader</a:t>
            </a:r>
            <a:r>
              <a:rPr lang="zh-TW" altLang="en-US" dirty="0">
                <a:latin typeface="Times New Roman" panose="02020603050405020304" charset="0"/>
                <a:ea typeface="华文仿宋" panose="02010600040101010101" charset="-122"/>
              </a:rPr>
              <a:t>，并和</a:t>
            </a:r>
            <a:r>
              <a:rPr lang="en-US" altLang="zh-TW" dirty="0">
                <a:latin typeface="Times New Roman" panose="02020603050405020304" charset="0"/>
              </a:rPr>
              <a:t>leader</a:t>
            </a:r>
            <a:r>
              <a:rPr lang="zh-TW" altLang="en-US" dirty="0">
                <a:latin typeface="Times New Roman" panose="02020603050405020304" charset="0"/>
                <a:ea typeface="华文仿宋" panose="02010600040101010101" charset="-122"/>
              </a:rPr>
              <a:t>进行状态同步。待到同步结束，它也参与消息广播。</a:t>
            </a:r>
            <a:r>
              <a:rPr lang="en-US" altLang="zh-TW" dirty="0">
                <a:latin typeface="Times New Roman" panose="02020603050405020304" charset="0"/>
              </a:rPr>
              <a:t>Zookeeper</a:t>
            </a:r>
            <a:r>
              <a:rPr lang="zh-TW" altLang="en-US" dirty="0">
                <a:latin typeface="Times New Roman" panose="02020603050405020304" charset="0"/>
                <a:ea typeface="华文仿宋" panose="02010600040101010101" charset="-122"/>
              </a:rPr>
              <a:t>服务一直维持在</a:t>
            </a:r>
            <a:r>
              <a:rPr lang="en-US" altLang="zh-TW" dirty="0">
                <a:latin typeface="Times New Roman" panose="02020603050405020304" charset="0"/>
              </a:rPr>
              <a:t>Broadcast</a:t>
            </a:r>
            <a:r>
              <a:rPr lang="zh-TW" altLang="en-US" dirty="0">
                <a:latin typeface="Times New Roman" panose="02020603050405020304" charset="0"/>
                <a:ea typeface="华文仿宋" panose="02010600040101010101" charset="-122"/>
              </a:rPr>
              <a:t>状态，直到</a:t>
            </a:r>
            <a:r>
              <a:rPr lang="en-US" altLang="zh-TW" dirty="0">
                <a:latin typeface="Times New Roman" panose="02020603050405020304" charset="0"/>
              </a:rPr>
              <a:t>leader</a:t>
            </a:r>
            <a:r>
              <a:rPr lang="zh-TW" altLang="en-US" dirty="0">
                <a:latin typeface="Times New Roman" panose="02020603050405020304" charset="0"/>
                <a:ea typeface="华文仿宋" panose="02010600040101010101" charset="-122"/>
              </a:rPr>
              <a:t>崩溃了或者</a:t>
            </a:r>
            <a:r>
              <a:rPr lang="en-US" altLang="zh-TW" dirty="0">
                <a:latin typeface="Times New Roman" panose="02020603050405020304" charset="0"/>
              </a:rPr>
              <a:t>leader</a:t>
            </a:r>
            <a:r>
              <a:rPr lang="zh-TW" altLang="en-US" dirty="0">
                <a:latin typeface="Times New Roman" panose="02020603050405020304" charset="0"/>
                <a:ea typeface="华文仿宋" panose="02010600040101010101" charset="-122"/>
              </a:rPr>
              <a:t>失去了大部分的</a:t>
            </a:r>
            <a:r>
              <a:rPr lang="en-US" altLang="zh-TW" dirty="0">
                <a:latin typeface="Times New Roman" panose="02020603050405020304" charset="0"/>
              </a:rPr>
              <a:t>followers</a:t>
            </a:r>
            <a:r>
              <a:rPr lang="zh-TW" altLang="en-US" dirty="0">
                <a:latin typeface="Times New Roman" panose="02020603050405020304" charset="0"/>
                <a:ea typeface="华文仿宋" panose="02010600040101010101" charset="-122"/>
              </a:rPr>
              <a:t>支持。</a:t>
            </a:r>
            <a:endParaRPr lang="en-US" altLang="zh-CN" dirty="0">
              <a:latin typeface="Times New Roman" panose="02020603050405020304" charset="0"/>
              <a:ea typeface="华文仿宋" panose="02010600040101010101" charset="-122"/>
            </a:endParaRPr>
          </a:p>
          <a:p>
            <a:endParaRPr kumimoji="1"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宋体" panose="02010600030101010101" pitchFamily="2" charset="-122"/>
                <a:ea typeface="宋体" panose="02010600030101010101" pitchFamily="2" charset="-122"/>
              </a:rPr>
              <a:t>Zookeeper</a:t>
            </a:r>
            <a:r>
              <a:rPr lang="zh-CN" altLang="en-US" b="1" dirty="0">
                <a:latin typeface="宋体" panose="02010600030101010101" pitchFamily="2" charset="-122"/>
                <a:ea typeface="宋体" panose="02010600030101010101" pitchFamily="2" charset="-122"/>
              </a:rPr>
              <a:t>工作原理</a:t>
            </a:r>
            <a:endParaRPr kumimoji="1" lang="zh-CN" altLang="en-US" b="1" dirty="0"/>
          </a:p>
        </p:txBody>
      </p:sp>
      <p:sp>
        <p:nvSpPr>
          <p:cNvPr id="3" name="内容占位符 2"/>
          <p:cNvSpPr>
            <a:spLocks noGrp="1"/>
          </p:cNvSpPr>
          <p:nvPr>
            <p:ph idx="1"/>
          </p:nvPr>
        </p:nvSpPr>
        <p:spPr/>
        <p:txBody>
          <a:bodyPr/>
          <a:lstStyle/>
          <a:p>
            <a:r>
              <a:rPr lang="zh-TW" altLang="en-US" dirty="0">
                <a:latin typeface="Times New Roman" panose="02020603050405020304" charset="0"/>
                <a:ea typeface="华文仿宋" panose="02010600040101010101" charset="-122"/>
              </a:rPr>
              <a:t>广播模式需要保证</a:t>
            </a:r>
            <a:r>
              <a:rPr lang="en-US" altLang="zh-TW" dirty="0">
                <a:latin typeface="Times New Roman" panose="02020603050405020304" charset="0"/>
              </a:rPr>
              <a:t>proposal</a:t>
            </a:r>
            <a:r>
              <a:rPr lang="zh-TW" altLang="en-US" dirty="0">
                <a:latin typeface="Times New Roman" panose="02020603050405020304" charset="0"/>
                <a:ea typeface="华文仿宋" panose="02010600040101010101" charset="-122"/>
              </a:rPr>
              <a:t>被按顺序处理，因此</a:t>
            </a:r>
            <a:r>
              <a:rPr lang="en-US" altLang="zh-TW" dirty="0" err="1">
                <a:latin typeface="Times New Roman" panose="02020603050405020304" charset="0"/>
              </a:rPr>
              <a:t>zk</a:t>
            </a:r>
            <a:r>
              <a:rPr lang="zh-TW" altLang="en-US" dirty="0">
                <a:latin typeface="Times New Roman" panose="02020603050405020304" charset="0"/>
                <a:ea typeface="华文仿宋" panose="02010600040101010101" charset="-122"/>
              </a:rPr>
              <a:t>采用了递增的事务</a:t>
            </a:r>
            <a:r>
              <a:rPr lang="en-US" altLang="zh-TW" dirty="0">
                <a:latin typeface="Times New Roman" panose="02020603050405020304" charset="0"/>
              </a:rPr>
              <a:t>id</a:t>
            </a:r>
            <a:r>
              <a:rPr lang="zh-TW" altLang="en-US" dirty="0">
                <a:latin typeface="Times New Roman" panose="02020603050405020304" charset="0"/>
                <a:ea typeface="华文仿宋" panose="02010600040101010101" charset="-122"/>
              </a:rPr>
              <a:t>号</a:t>
            </a:r>
            <a:r>
              <a:rPr lang="en-US" altLang="zh-TW" dirty="0">
                <a:latin typeface="Times New Roman" panose="02020603050405020304" charset="0"/>
              </a:rPr>
              <a:t>(</a:t>
            </a:r>
            <a:r>
              <a:rPr lang="en-US" altLang="zh-TW" dirty="0" err="1">
                <a:latin typeface="Times New Roman" panose="02020603050405020304" charset="0"/>
              </a:rPr>
              <a:t>zxid</a:t>
            </a:r>
            <a:r>
              <a:rPr lang="en-US" altLang="zh-TW" dirty="0">
                <a:latin typeface="Times New Roman" panose="02020603050405020304" charset="0"/>
              </a:rPr>
              <a:t>)</a:t>
            </a:r>
            <a:r>
              <a:rPr lang="zh-TW" altLang="en-US" dirty="0">
                <a:latin typeface="Times New Roman" panose="02020603050405020304" charset="0"/>
                <a:ea typeface="华文仿宋" panose="02010600040101010101" charset="-122"/>
              </a:rPr>
              <a:t>来保证。所有的提议</a:t>
            </a:r>
            <a:r>
              <a:rPr lang="en-US" altLang="zh-TW" dirty="0">
                <a:latin typeface="Times New Roman" panose="02020603050405020304" charset="0"/>
              </a:rPr>
              <a:t>(proposal)</a:t>
            </a:r>
            <a:r>
              <a:rPr lang="zh-TW" altLang="en-US" dirty="0">
                <a:latin typeface="Times New Roman" panose="02020603050405020304" charset="0"/>
                <a:ea typeface="华文仿宋" panose="02010600040101010101" charset="-122"/>
              </a:rPr>
              <a:t>都在被提出的时候加上了</a:t>
            </a:r>
            <a:r>
              <a:rPr lang="en-US" altLang="zh-TW" dirty="0" err="1">
                <a:latin typeface="Times New Roman" panose="02020603050405020304" charset="0"/>
              </a:rPr>
              <a:t>zxid</a:t>
            </a:r>
            <a:r>
              <a:rPr lang="zh-TW" altLang="en-US" dirty="0">
                <a:latin typeface="Times New Roman" panose="02020603050405020304" charset="0"/>
                <a:ea typeface="华文仿宋" panose="02010600040101010101" charset="-122"/>
              </a:rPr>
              <a:t>。实现中</a:t>
            </a:r>
            <a:r>
              <a:rPr lang="en-US" altLang="zh-TW" dirty="0" err="1">
                <a:latin typeface="Times New Roman" panose="02020603050405020304" charset="0"/>
              </a:rPr>
              <a:t>zxid</a:t>
            </a:r>
            <a:r>
              <a:rPr lang="zh-TW" altLang="en-US" dirty="0">
                <a:latin typeface="Times New Roman" panose="02020603050405020304" charset="0"/>
                <a:ea typeface="华文仿宋" panose="02010600040101010101" charset="-122"/>
              </a:rPr>
              <a:t>是一个</a:t>
            </a:r>
            <a:r>
              <a:rPr lang="en-US" altLang="zh-TW" dirty="0">
                <a:latin typeface="Times New Roman" panose="02020603050405020304" charset="0"/>
              </a:rPr>
              <a:t>64</a:t>
            </a:r>
            <a:r>
              <a:rPr lang="zh-CN" altLang="en-US" dirty="0">
                <a:latin typeface="Times New Roman" panose="02020603050405020304" charset="0"/>
                <a:ea typeface="华文仿宋" panose="02010600040101010101" charset="-122"/>
              </a:rPr>
              <a:t>位</a:t>
            </a:r>
            <a:r>
              <a:rPr lang="zh-TW" altLang="en-US" dirty="0">
                <a:latin typeface="Times New Roman" panose="02020603050405020304" charset="0"/>
                <a:ea typeface="华文仿宋" panose="02010600040101010101" charset="-122"/>
              </a:rPr>
              <a:t>的数字，它高</a:t>
            </a:r>
            <a:r>
              <a:rPr lang="en-US" altLang="zh-TW" dirty="0">
                <a:latin typeface="Times New Roman" panose="02020603050405020304" charset="0"/>
              </a:rPr>
              <a:t>32</a:t>
            </a:r>
            <a:r>
              <a:rPr lang="zh-TW" altLang="en-US" dirty="0">
                <a:latin typeface="Times New Roman" panose="02020603050405020304" charset="0"/>
                <a:ea typeface="华文仿宋" panose="02010600040101010101" charset="-122"/>
              </a:rPr>
              <a:t>位是</a:t>
            </a:r>
            <a:r>
              <a:rPr lang="en-US" altLang="zh-TW" dirty="0">
                <a:latin typeface="Times New Roman" panose="02020603050405020304" charset="0"/>
              </a:rPr>
              <a:t>epoch</a:t>
            </a:r>
            <a:r>
              <a:rPr lang="zh-TW" altLang="en-US" dirty="0">
                <a:latin typeface="Times New Roman" panose="02020603050405020304" charset="0"/>
                <a:ea typeface="华文仿宋" panose="02010600040101010101" charset="-122"/>
              </a:rPr>
              <a:t>用来标识</a:t>
            </a:r>
            <a:r>
              <a:rPr lang="en-US" altLang="zh-TW" dirty="0">
                <a:latin typeface="Times New Roman" panose="02020603050405020304" charset="0"/>
              </a:rPr>
              <a:t>leader</a:t>
            </a:r>
            <a:r>
              <a:rPr lang="zh-TW" altLang="en-US" dirty="0">
                <a:latin typeface="Times New Roman" panose="02020603050405020304" charset="0"/>
                <a:ea typeface="华文仿宋" panose="02010600040101010101" charset="-122"/>
              </a:rPr>
              <a:t>关系是否改变，每次一个</a:t>
            </a:r>
            <a:r>
              <a:rPr lang="en-US" altLang="zh-TW" dirty="0">
                <a:latin typeface="Times New Roman" panose="02020603050405020304" charset="0"/>
              </a:rPr>
              <a:t>leader</a:t>
            </a:r>
            <a:r>
              <a:rPr lang="zh-TW" altLang="en-US" dirty="0">
                <a:latin typeface="Times New Roman" panose="02020603050405020304" charset="0"/>
                <a:ea typeface="华文仿宋" panose="02010600040101010101" charset="-122"/>
              </a:rPr>
              <a:t>被选出来，它都会有一个新的</a:t>
            </a:r>
            <a:r>
              <a:rPr lang="en-US" altLang="zh-TW" dirty="0">
                <a:latin typeface="Times New Roman" panose="02020603050405020304" charset="0"/>
              </a:rPr>
              <a:t>epoch</a:t>
            </a:r>
            <a:r>
              <a:rPr lang="zh-TW" altLang="en-US" dirty="0">
                <a:latin typeface="Times New Roman" panose="02020603050405020304" charset="0"/>
                <a:ea typeface="华文仿宋" panose="02010600040101010101" charset="-122"/>
              </a:rPr>
              <a:t>。低</a:t>
            </a:r>
            <a:r>
              <a:rPr lang="en-US" altLang="zh-TW" dirty="0">
                <a:latin typeface="Times New Roman" panose="02020603050405020304" charset="0"/>
              </a:rPr>
              <a:t>32</a:t>
            </a:r>
            <a:r>
              <a:rPr lang="zh-TW" altLang="en-US" dirty="0">
                <a:latin typeface="Times New Roman" panose="02020603050405020304" charset="0"/>
                <a:ea typeface="华文仿宋" panose="02010600040101010101" charset="-122"/>
              </a:rPr>
              <a:t>位是个递增计数。</a:t>
            </a:r>
            <a:endParaRPr lang="en-US" altLang="zh-TW" dirty="0">
              <a:latin typeface="Times New Roman" panose="02020603050405020304" charset="0"/>
            </a:endParaRPr>
          </a:p>
          <a:p>
            <a:r>
              <a:rPr lang="zh-TW" altLang="en-US" dirty="0">
                <a:latin typeface="Times New Roman" panose="02020603050405020304" charset="0"/>
                <a:ea typeface="华文仿宋" panose="02010600040101010101" charset="-122"/>
              </a:rPr>
              <a:t>当</a:t>
            </a:r>
            <a:r>
              <a:rPr lang="en-US" altLang="zh-TW" dirty="0">
                <a:latin typeface="Times New Roman" panose="02020603050405020304" charset="0"/>
              </a:rPr>
              <a:t>leader</a:t>
            </a:r>
            <a:r>
              <a:rPr lang="zh-TW" altLang="en-US" dirty="0">
                <a:latin typeface="Times New Roman" panose="02020603050405020304" charset="0"/>
                <a:ea typeface="华文仿宋" panose="02010600040101010101" charset="-122"/>
              </a:rPr>
              <a:t>崩溃或者</a:t>
            </a:r>
            <a:r>
              <a:rPr lang="en-US" altLang="zh-TW" dirty="0">
                <a:latin typeface="Times New Roman" panose="02020603050405020304" charset="0"/>
              </a:rPr>
              <a:t>leader</a:t>
            </a:r>
            <a:r>
              <a:rPr lang="zh-TW" altLang="en-US" dirty="0">
                <a:latin typeface="Times New Roman" panose="02020603050405020304" charset="0"/>
                <a:ea typeface="华文仿宋" panose="02010600040101010101" charset="-122"/>
              </a:rPr>
              <a:t>失去大多数的</a:t>
            </a:r>
            <a:r>
              <a:rPr lang="en-US" altLang="zh-TW" dirty="0">
                <a:latin typeface="Times New Roman" panose="02020603050405020304" charset="0"/>
              </a:rPr>
              <a:t>follower</a:t>
            </a:r>
            <a:r>
              <a:rPr lang="zh-TW" altLang="en-US" dirty="0">
                <a:latin typeface="Times New Roman" panose="02020603050405020304" charset="0"/>
                <a:ea typeface="华文仿宋" panose="02010600040101010101" charset="-122"/>
              </a:rPr>
              <a:t>，这时候</a:t>
            </a:r>
            <a:r>
              <a:rPr lang="en-US" altLang="zh-TW" dirty="0" err="1">
                <a:latin typeface="Times New Roman" panose="02020603050405020304" charset="0"/>
              </a:rPr>
              <a:t>zk</a:t>
            </a:r>
            <a:r>
              <a:rPr lang="zh-TW" altLang="en-US" dirty="0">
                <a:latin typeface="Times New Roman" panose="02020603050405020304" charset="0"/>
                <a:ea typeface="华文仿宋" panose="02010600040101010101" charset="-122"/>
              </a:rPr>
              <a:t>进入恢复模式，恢复模式需要重新选举出一个新的</a:t>
            </a:r>
            <a:r>
              <a:rPr lang="en-US" altLang="zh-TW" dirty="0">
                <a:latin typeface="Times New Roman" panose="02020603050405020304" charset="0"/>
              </a:rPr>
              <a:t>leader</a:t>
            </a:r>
            <a:r>
              <a:rPr lang="zh-TW" altLang="en-US" dirty="0">
                <a:latin typeface="Times New Roman" panose="02020603050405020304" charset="0"/>
                <a:ea typeface="华文仿宋" panose="02010600040101010101" charset="-122"/>
              </a:rPr>
              <a:t>，让所有的</a:t>
            </a:r>
            <a:r>
              <a:rPr lang="en-US" altLang="zh-TW" dirty="0">
                <a:latin typeface="Times New Roman" panose="02020603050405020304" charset="0"/>
              </a:rPr>
              <a:t>server</a:t>
            </a:r>
            <a:r>
              <a:rPr lang="zh-TW" altLang="en-US" dirty="0">
                <a:latin typeface="Times New Roman" panose="02020603050405020304" charset="0"/>
                <a:ea typeface="华文仿宋" panose="02010600040101010101" charset="-122"/>
              </a:rPr>
              <a:t>都恢复到一个正确的状态。</a:t>
            </a:r>
            <a:endParaRPr lang="en-US" altLang="zh-CN" dirty="0">
              <a:latin typeface="Times New Roman" panose="02020603050405020304" charset="0"/>
              <a:ea typeface="华文仿宋" panose="02010600040101010101" charset="-122"/>
            </a:endParaRPr>
          </a:p>
          <a:p>
            <a:endParaRPr kumimoji="1"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宋体" panose="02010600030101010101" pitchFamily="2" charset="-122"/>
                <a:ea typeface="宋体" panose="02010600030101010101" pitchFamily="2" charset="-122"/>
              </a:rPr>
              <a:t>Leader</a:t>
            </a:r>
            <a:r>
              <a:rPr lang="zh-CN" altLang="en-US" b="1" dirty="0">
                <a:latin typeface="宋体" panose="02010600030101010101" pitchFamily="2" charset="-122"/>
                <a:ea typeface="宋体" panose="02010600030101010101" pitchFamily="2" charset="-122"/>
              </a:rPr>
              <a:t>选举</a:t>
            </a:r>
            <a:endParaRPr kumimoji="1" lang="zh-CN" altLang="en-US" b="1" dirty="0"/>
          </a:p>
        </p:txBody>
      </p:sp>
      <p:sp>
        <p:nvSpPr>
          <p:cNvPr id="3" name="内容占位符 2"/>
          <p:cNvSpPr>
            <a:spLocks noGrp="1"/>
          </p:cNvSpPr>
          <p:nvPr>
            <p:ph idx="1"/>
          </p:nvPr>
        </p:nvSpPr>
        <p:spPr>
          <a:xfrm>
            <a:off x="838200" y="1865381"/>
            <a:ext cx="10515600" cy="4351338"/>
          </a:xfrm>
        </p:spPr>
        <p:txBody>
          <a:bodyPr/>
          <a:lstStyle/>
          <a:p>
            <a:r>
              <a:rPr lang="zh-TW" altLang="en-US" dirty="0">
                <a:latin typeface="Times New Roman" panose="02020603050405020304" charset="0"/>
                <a:ea typeface="华文仿宋" panose="02010600040101010101" charset="-122"/>
              </a:rPr>
              <a:t>每个</a:t>
            </a:r>
            <a:r>
              <a:rPr lang="en-US" altLang="zh-TW" dirty="0">
                <a:latin typeface="Times New Roman" panose="02020603050405020304" charset="0"/>
              </a:rPr>
              <a:t>Server</a:t>
            </a:r>
            <a:r>
              <a:rPr lang="zh-TW" altLang="en-US" dirty="0">
                <a:latin typeface="Times New Roman" panose="02020603050405020304" charset="0"/>
                <a:ea typeface="华文仿宋" panose="02010600040101010101" charset="-122"/>
              </a:rPr>
              <a:t>启动以后都询问其它的</a:t>
            </a:r>
            <a:r>
              <a:rPr lang="en-US" altLang="zh-TW" dirty="0">
                <a:latin typeface="Times New Roman" panose="02020603050405020304" charset="0"/>
              </a:rPr>
              <a:t>Server</a:t>
            </a:r>
            <a:r>
              <a:rPr lang="zh-TW" altLang="en-US" dirty="0">
                <a:latin typeface="Times New Roman" panose="02020603050405020304" charset="0"/>
                <a:ea typeface="华文仿宋" panose="02010600040101010101" charset="-122"/>
              </a:rPr>
              <a:t>它要投票给谁。</a:t>
            </a:r>
            <a:endParaRPr lang="en-US" altLang="zh-TW" dirty="0">
              <a:latin typeface="Times New Roman" panose="02020603050405020304" charset="0"/>
            </a:endParaRPr>
          </a:p>
          <a:p>
            <a:r>
              <a:rPr lang="zh-TW" altLang="en-US" dirty="0">
                <a:latin typeface="Times New Roman" panose="02020603050405020304" charset="0"/>
                <a:ea typeface="华文仿宋" panose="02010600040101010101" charset="-122"/>
              </a:rPr>
              <a:t>对于其他</a:t>
            </a:r>
            <a:r>
              <a:rPr lang="en-US" altLang="zh-TW" dirty="0">
                <a:latin typeface="Times New Roman" panose="02020603050405020304" charset="0"/>
              </a:rPr>
              <a:t>server</a:t>
            </a:r>
            <a:r>
              <a:rPr lang="zh-TW" altLang="en-US" dirty="0">
                <a:latin typeface="Times New Roman" panose="02020603050405020304" charset="0"/>
                <a:ea typeface="华文仿宋" panose="02010600040101010101" charset="-122"/>
              </a:rPr>
              <a:t>的询问，</a:t>
            </a:r>
            <a:r>
              <a:rPr lang="en-US" altLang="zh-TW" dirty="0">
                <a:latin typeface="Times New Roman" panose="02020603050405020304" charset="0"/>
              </a:rPr>
              <a:t>server</a:t>
            </a:r>
            <a:r>
              <a:rPr lang="zh-TW" altLang="en-US" dirty="0">
                <a:latin typeface="Times New Roman" panose="02020603050405020304" charset="0"/>
                <a:ea typeface="华文仿宋" panose="02010600040101010101" charset="-122"/>
              </a:rPr>
              <a:t>每次根据自己的状态都回复自己推荐的</a:t>
            </a:r>
            <a:r>
              <a:rPr lang="en-US" altLang="zh-TW" dirty="0">
                <a:latin typeface="Times New Roman" panose="02020603050405020304" charset="0"/>
              </a:rPr>
              <a:t>leader</a:t>
            </a:r>
            <a:r>
              <a:rPr lang="zh-TW" altLang="en-US" dirty="0">
                <a:latin typeface="Times New Roman" panose="02020603050405020304" charset="0"/>
                <a:ea typeface="华文仿宋" panose="02010600040101010101" charset="-122"/>
              </a:rPr>
              <a:t>的</a:t>
            </a:r>
            <a:r>
              <a:rPr lang="en-US" altLang="zh-TW" dirty="0">
                <a:latin typeface="Times New Roman" panose="02020603050405020304" charset="0"/>
              </a:rPr>
              <a:t>id</a:t>
            </a:r>
            <a:r>
              <a:rPr lang="zh-TW" altLang="en-US" dirty="0">
                <a:latin typeface="Times New Roman" panose="02020603050405020304" charset="0"/>
                <a:ea typeface="华文仿宋" panose="02010600040101010101" charset="-122"/>
              </a:rPr>
              <a:t>和上一次处理事务的</a:t>
            </a:r>
            <a:r>
              <a:rPr lang="en-US" altLang="zh-TW" dirty="0" err="1">
                <a:latin typeface="Times New Roman" panose="02020603050405020304" charset="0"/>
              </a:rPr>
              <a:t>zxid</a:t>
            </a:r>
            <a:r>
              <a:rPr lang="zh-TW" altLang="en-US" dirty="0">
                <a:latin typeface="Times New Roman" panose="02020603050405020304" charset="0"/>
                <a:ea typeface="华文仿宋" panose="02010600040101010101" charset="-122"/>
              </a:rPr>
              <a:t>（系统启动时每个</a:t>
            </a:r>
            <a:r>
              <a:rPr lang="en-US" altLang="zh-TW" dirty="0">
                <a:latin typeface="Times New Roman" panose="02020603050405020304" charset="0"/>
              </a:rPr>
              <a:t>server</a:t>
            </a:r>
            <a:r>
              <a:rPr lang="zh-TW" altLang="en-US" dirty="0">
                <a:latin typeface="Times New Roman" panose="02020603050405020304" charset="0"/>
                <a:ea typeface="华文仿宋" panose="02010600040101010101" charset="-122"/>
              </a:rPr>
              <a:t>都会推荐自己）</a:t>
            </a:r>
            <a:endParaRPr lang="en-US" altLang="zh-TW" dirty="0">
              <a:latin typeface="Times New Roman" panose="02020603050405020304" charset="0"/>
            </a:endParaRPr>
          </a:p>
          <a:p>
            <a:r>
              <a:rPr lang="zh-TW" altLang="en-US" dirty="0">
                <a:latin typeface="Times New Roman" panose="02020603050405020304" charset="0"/>
                <a:ea typeface="华文仿宋" panose="02010600040101010101" charset="-122"/>
              </a:rPr>
              <a:t>收到所有</a:t>
            </a:r>
            <a:r>
              <a:rPr lang="en-US" altLang="zh-TW" dirty="0">
                <a:latin typeface="Times New Roman" panose="02020603050405020304" charset="0"/>
              </a:rPr>
              <a:t>Server</a:t>
            </a:r>
            <a:r>
              <a:rPr lang="zh-TW" altLang="en-US" dirty="0">
                <a:latin typeface="Times New Roman" panose="02020603050405020304" charset="0"/>
                <a:ea typeface="华文仿宋" panose="02010600040101010101" charset="-122"/>
              </a:rPr>
              <a:t>回复以后，就计算出</a:t>
            </a:r>
            <a:r>
              <a:rPr lang="en-US" altLang="zh-TW" dirty="0" err="1">
                <a:latin typeface="Times New Roman" panose="02020603050405020304" charset="0"/>
              </a:rPr>
              <a:t>zxid</a:t>
            </a:r>
            <a:r>
              <a:rPr lang="zh-TW" altLang="en-US" dirty="0">
                <a:latin typeface="Times New Roman" panose="02020603050405020304" charset="0"/>
                <a:ea typeface="华文仿宋" panose="02010600040101010101" charset="-122"/>
              </a:rPr>
              <a:t>最大的哪个</a:t>
            </a:r>
            <a:r>
              <a:rPr lang="en-US" altLang="zh-TW" dirty="0">
                <a:latin typeface="Times New Roman" panose="02020603050405020304" charset="0"/>
              </a:rPr>
              <a:t>Server</a:t>
            </a:r>
            <a:r>
              <a:rPr lang="zh-TW" altLang="en-US" dirty="0">
                <a:latin typeface="Times New Roman" panose="02020603050405020304" charset="0"/>
                <a:ea typeface="华文仿宋" panose="02010600040101010101" charset="-122"/>
              </a:rPr>
              <a:t>，并将这个</a:t>
            </a:r>
            <a:r>
              <a:rPr lang="en-US" altLang="zh-TW" dirty="0">
                <a:latin typeface="Times New Roman" panose="02020603050405020304" charset="0"/>
              </a:rPr>
              <a:t>Server</a:t>
            </a:r>
            <a:r>
              <a:rPr lang="zh-TW" altLang="en-US" dirty="0">
                <a:latin typeface="Times New Roman" panose="02020603050405020304" charset="0"/>
                <a:ea typeface="华文仿宋" panose="02010600040101010101" charset="-122"/>
              </a:rPr>
              <a:t>相关信息设置成下一次要投票的</a:t>
            </a:r>
            <a:r>
              <a:rPr lang="en-US" altLang="zh-TW" dirty="0">
                <a:latin typeface="Times New Roman" panose="02020603050405020304" charset="0"/>
              </a:rPr>
              <a:t>Server</a:t>
            </a:r>
            <a:r>
              <a:rPr lang="zh-TW" altLang="en-US" dirty="0">
                <a:latin typeface="Times New Roman" panose="02020603050405020304" charset="0"/>
                <a:ea typeface="华文仿宋" panose="02010600040101010101" charset="-122"/>
              </a:rPr>
              <a:t>。</a:t>
            </a:r>
            <a:endParaRPr lang="en-US" altLang="zh-TW" dirty="0">
              <a:latin typeface="Times New Roman" panose="02020603050405020304" charset="0"/>
            </a:endParaRPr>
          </a:p>
          <a:p>
            <a:r>
              <a:rPr lang="zh-TW" altLang="en-US" dirty="0">
                <a:latin typeface="Times New Roman" panose="02020603050405020304" charset="0"/>
                <a:ea typeface="华文仿宋" panose="02010600040101010101" charset="-122"/>
              </a:rPr>
              <a:t>计算过程中获得票数最多的的</a:t>
            </a:r>
            <a:r>
              <a:rPr lang="en-US" altLang="zh-TW" dirty="0">
                <a:latin typeface="Times New Roman" panose="02020603050405020304" charset="0"/>
              </a:rPr>
              <a:t>sever</a:t>
            </a:r>
            <a:r>
              <a:rPr lang="zh-TW" altLang="en-US" dirty="0">
                <a:latin typeface="Times New Roman" panose="02020603050405020304" charset="0"/>
                <a:ea typeface="华文仿宋" panose="02010600040101010101" charset="-122"/>
              </a:rPr>
              <a:t>为获胜者，如果获胜者的票数</a:t>
            </a:r>
            <a:r>
              <a:rPr lang="zh-TW" altLang="en-US" b="1" dirty="0">
                <a:latin typeface="Times New Roman" panose="02020603050405020304" charset="0"/>
                <a:ea typeface="华文仿宋" panose="02010600040101010101" charset="-122"/>
              </a:rPr>
              <a:t>超过半数</a:t>
            </a:r>
            <a:r>
              <a:rPr lang="zh-TW" altLang="en-US" dirty="0">
                <a:latin typeface="Times New Roman" panose="02020603050405020304" charset="0"/>
                <a:ea typeface="华文仿宋" panose="02010600040101010101" charset="-122"/>
              </a:rPr>
              <a:t>，则改</a:t>
            </a:r>
            <a:r>
              <a:rPr lang="en-US" altLang="zh-TW" dirty="0">
                <a:latin typeface="Times New Roman" panose="02020603050405020304" charset="0"/>
              </a:rPr>
              <a:t>server</a:t>
            </a:r>
            <a:r>
              <a:rPr lang="zh-TW" altLang="en-US" dirty="0">
                <a:latin typeface="Times New Roman" panose="02020603050405020304" charset="0"/>
                <a:ea typeface="华文仿宋" panose="02010600040101010101" charset="-122"/>
              </a:rPr>
              <a:t>被选为</a:t>
            </a:r>
            <a:r>
              <a:rPr lang="en-US" altLang="zh-TW" dirty="0">
                <a:latin typeface="Times New Roman" panose="02020603050405020304" charset="0"/>
              </a:rPr>
              <a:t>leader</a:t>
            </a:r>
            <a:r>
              <a:rPr lang="zh-TW" altLang="en-US" dirty="0">
                <a:latin typeface="Times New Roman" panose="02020603050405020304" charset="0"/>
                <a:ea typeface="华文仿宋" panose="02010600040101010101" charset="-122"/>
              </a:rPr>
              <a:t>。否则，继续这个过程，直到</a:t>
            </a:r>
            <a:r>
              <a:rPr lang="en-US" altLang="zh-TW" dirty="0">
                <a:latin typeface="Times New Roman" panose="02020603050405020304" charset="0"/>
              </a:rPr>
              <a:t>leader</a:t>
            </a:r>
            <a:r>
              <a:rPr lang="zh-TW" altLang="en-US" dirty="0">
                <a:latin typeface="Times New Roman" panose="02020603050405020304" charset="0"/>
                <a:ea typeface="华文仿宋" panose="02010600040101010101" charset="-122"/>
              </a:rPr>
              <a:t>被选举出来</a:t>
            </a:r>
            <a:r>
              <a:rPr lang="zh-CN" altLang="en-US" dirty="0">
                <a:latin typeface="Times New Roman" panose="02020603050405020304" charset="0"/>
                <a:ea typeface="华文仿宋" panose="02010600040101010101" charset="-122"/>
              </a:rPr>
              <a:t>。</a:t>
            </a:r>
            <a:endParaRPr lang="en-US" altLang="zh-CN" dirty="0">
              <a:latin typeface="Times New Roman" panose="02020603050405020304" charset="0"/>
              <a:ea typeface="华文仿宋" panose="02010600040101010101" charset="-122"/>
            </a:endParaRPr>
          </a:p>
          <a:p>
            <a:endParaRPr kumimoji="1"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宋体" panose="02010600030101010101" pitchFamily="2" charset="-122"/>
                <a:ea typeface="宋体" panose="02010600030101010101" pitchFamily="2" charset="-122"/>
              </a:rPr>
              <a:t>什么是</a:t>
            </a:r>
            <a:r>
              <a:rPr lang="en-US" altLang="zh-CN" b="1" dirty="0">
                <a:latin typeface="宋体" panose="02010600030101010101" pitchFamily="2" charset="-122"/>
                <a:ea typeface="宋体" panose="02010600030101010101" pitchFamily="2" charset="-122"/>
              </a:rPr>
              <a:t>Zookeeper</a:t>
            </a:r>
            <a:r>
              <a:rPr lang="zh-CN" altLang="en-US" b="1" dirty="0">
                <a:latin typeface="宋体" panose="02010600030101010101" pitchFamily="2" charset="-122"/>
                <a:ea typeface="宋体" panose="02010600030101010101" pitchFamily="2" charset="-122"/>
              </a:rPr>
              <a:t>？</a:t>
            </a:r>
            <a:endParaRPr kumimoji="1" lang="zh-CN" altLang="en-US" b="1" dirty="0"/>
          </a:p>
        </p:txBody>
      </p:sp>
      <p:sp>
        <p:nvSpPr>
          <p:cNvPr id="3" name="内容占位符 2"/>
          <p:cNvSpPr>
            <a:spLocks noGrp="1"/>
          </p:cNvSpPr>
          <p:nvPr>
            <p:ph idx="1"/>
          </p:nvPr>
        </p:nvSpPr>
        <p:spPr/>
        <p:txBody>
          <a:bodyPr/>
          <a:lstStyle/>
          <a:p>
            <a:pPr marL="0" lvl="0" indent="0">
              <a:lnSpc>
                <a:spcPct val="100000"/>
              </a:lnSpc>
              <a:spcBef>
                <a:spcPts val="0"/>
              </a:spcBef>
              <a:buNone/>
            </a:pPr>
            <a:r>
              <a:rPr kumimoji="1" lang="en-US" altLang="zh-CN" dirty="0"/>
              <a:t>Zookeeper </a:t>
            </a:r>
            <a:r>
              <a:rPr kumimoji="1" lang="zh-CN" altLang="en-US" dirty="0"/>
              <a:t>是 </a:t>
            </a:r>
            <a:r>
              <a:rPr kumimoji="1" lang="en-US" altLang="zh-CN" dirty="0"/>
              <a:t>Google </a:t>
            </a:r>
            <a:r>
              <a:rPr kumimoji="1" lang="zh-CN" altLang="en-US" dirty="0"/>
              <a:t>的 </a:t>
            </a:r>
            <a:r>
              <a:rPr kumimoji="1" lang="en-US" altLang="zh-CN" dirty="0"/>
              <a:t>Chubby</a:t>
            </a:r>
            <a:r>
              <a:rPr kumimoji="1" lang="zh-CN" altLang="en-US" dirty="0"/>
              <a:t>一个开源的实现，最初是 </a:t>
            </a:r>
            <a:r>
              <a:rPr kumimoji="1" lang="en-US" altLang="zh-CN" dirty="0"/>
              <a:t>Hadoop </a:t>
            </a:r>
            <a:r>
              <a:rPr kumimoji="1" lang="zh-CN" altLang="en-US" dirty="0"/>
              <a:t>的分布式协调服务。它包含一个简单的原语集，分布式应用程序可以基于它实现同步服务，配置维护和命名服务等</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宋体" panose="02010600030101010101" pitchFamily="2" charset="-122"/>
                <a:ea typeface="宋体" panose="02010600030101010101" pitchFamily="2" charset="-122"/>
              </a:rPr>
              <a:t>Leader</a:t>
            </a:r>
            <a:r>
              <a:rPr lang="zh-CN" altLang="en-US" b="1" dirty="0">
                <a:latin typeface="宋体" panose="02010600030101010101" pitchFamily="2" charset="-122"/>
                <a:ea typeface="宋体" panose="02010600030101010101" pitchFamily="2" charset="-122"/>
              </a:rPr>
              <a:t>选举</a:t>
            </a:r>
            <a:endParaRPr kumimoji="1" lang="zh-CN" altLang="en-US" b="1" dirty="0"/>
          </a:p>
        </p:txBody>
      </p:sp>
      <p:sp>
        <p:nvSpPr>
          <p:cNvPr id="3" name="内容占位符 2"/>
          <p:cNvSpPr>
            <a:spLocks noGrp="1"/>
          </p:cNvSpPr>
          <p:nvPr>
            <p:ph idx="1"/>
          </p:nvPr>
        </p:nvSpPr>
        <p:spPr/>
        <p:txBody>
          <a:bodyPr/>
          <a:lstStyle/>
          <a:p>
            <a:r>
              <a:rPr lang="en-US" altLang="zh-CN" dirty="0" err="1">
                <a:latin typeface="Times New Roman" panose="02020603050405020304" charset="0"/>
                <a:ea typeface="华文仿宋" panose="02010600040101010101" charset="-122"/>
              </a:rPr>
              <a:t>leader</a:t>
            </a:r>
            <a:r>
              <a:rPr lang="en-US" altLang="en-US" dirty="0" err="1">
                <a:latin typeface="Times New Roman" panose="02020603050405020304" charset="0"/>
                <a:ea typeface="华文仿宋" panose="02010600040101010101" charset="-122"/>
              </a:rPr>
              <a:t>就会开始等待</a:t>
            </a:r>
            <a:r>
              <a:rPr lang="en-US" altLang="zh-CN" dirty="0" err="1">
                <a:latin typeface="Times New Roman" panose="02020603050405020304" charset="0"/>
                <a:ea typeface="华文仿宋" panose="02010600040101010101" charset="-122"/>
              </a:rPr>
              <a:t>server</a:t>
            </a:r>
            <a:r>
              <a:rPr lang="en-US" altLang="en-US" dirty="0" err="1">
                <a:latin typeface="Times New Roman" panose="02020603050405020304" charset="0"/>
                <a:ea typeface="华文仿宋" panose="02010600040101010101" charset="-122"/>
              </a:rPr>
              <a:t>连接</a:t>
            </a:r>
            <a:endParaRPr lang="en-US" altLang="ja-JP" dirty="0">
              <a:latin typeface="Times New Roman" panose="02020603050405020304" charset="0"/>
            </a:endParaRPr>
          </a:p>
          <a:p>
            <a:r>
              <a:rPr lang="en-US" altLang="zh-CN" dirty="0" err="1">
                <a:latin typeface="Times New Roman" panose="02020603050405020304" charset="0"/>
              </a:rPr>
              <a:t>Follower</a:t>
            </a:r>
            <a:r>
              <a:rPr lang="en-US" altLang="en-US" dirty="0" err="1">
                <a:latin typeface="Times New Roman" panose="02020603050405020304" charset="0"/>
              </a:rPr>
              <a:t>连接</a:t>
            </a:r>
            <a:r>
              <a:rPr lang="en-US" altLang="zh-CN" dirty="0" err="1">
                <a:latin typeface="Times New Roman" panose="02020603050405020304" charset="0"/>
              </a:rPr>
              <a:t>leader</a:t>
            </a:r>
            <a:r>
              <a:rPr lang="en-US" altLang="en-US" dirty="0">
                <a:latin typeface="Times New Roman" panose="02020603050405020304" charset="0"/>
              </a:rPr>
              <a:t>，</a:t>
            </a:r>
            <a:r>
              <a:rPr lang="zh-CN" altLang="en-US" dirty="0">
                <a:latin typeface="Times New Roman" panose="02020603050405020304" charset="0"/>
              </a:rPr>
              <a:t>将</a:t>
            </a:r>
            <a:r>
              <a:rPr lang="en-US" altLang="en-US" dirty="0" err="1">
                <a:latin typeface="Times New Roman" panose="02020603050405020304" charset="0"/>
              </a:rPr>
              <a:t>最大的</a:t>
            </a:r>
            <a:r>
              <a:rPr lang="en-US" altLang="zh-CN" dirty="0" err="1">
                <a:latin typeface="Times New Roman" panose="02020603050405020304" charset="0"/>
              </a:rPr>
              <a:t>zxid</a:t>
            </a:r>
            <a:r>
              <a:rPr lang="en-US" altLang="en-US" dirty="0" err="1">
                <a:latin typeface="Times New Roman" panose="02020603050405020304" charset="0"/>
              </a:rPr>
              <a:t>发送给</a:t>
            </a:r>
            <a:r>
              <a:rPr lang="en-US" altLang="zh-CN" dirty="0" err="1">
                <a:latin typeface="Times New Roman" panose="02020603050405020304" charset="0"/>
              </a:rPr>
              <a:t>leader</a:t>
            </a:r>
            <a:endParaRPr lang="en-US" altLang="zh-CN" dirty="0">
              <a:latin typeface="Times New Roman" panose="02020603050405020304" charset="0"/>
            </a:endParaRPr>
          </a:p>
          <a:p>
            <a:r>
              <a:rPr lang="en-US" altLang="zh-CN" dirty="0" err="1">
                <a:latin typeface="Times New Roman" panose="02020603050405020304" charset="0"/>
              </a:rPr>
              <a:t>Leader</a:t>
            </a:r>
            <a:r>
              <a:rPr lang="en-US" altLang="en-US" dirty="0" err="1">
                <a:latin typeface="Times New Roman" panose="02020603050405020304" charset="0"/>
              </a:rPr>
              <a:t>根据</a:t>
            </a:r>
            <a:r>
              <a:rPr lang="en-US" altLang="zh-CN" dirty="0" err="1">
                <a:latin typeface="Times New Roman" panose="02020603050405020304" charset="0"/>
              </a:rPr>
              <a:t>follower</a:t>
            </a:r>
            <a:r>
              <a:rPr lang="en-US" altLang="en-US" dirty="0" err="1">
                <a:latin typeface="Times New Roman" panose="02020603050405020304" charset="0"/>
              </a:rPr>
              <a:t>的</a:t>
            </a:r>
            <a:r>
              <a:rPr lang="en-US" altLang="zh-CN" dirty="0" err="1">
                <a:latin typeface="Times New Roman" panose="02020603050405020304" charset="0"/>
              </a:rPr>
              <a:t>zxid</a:t>
            </a:r>
            <a:r>
              <a:rPr lang="zh-CN" altLang="en-US" dirty="0">
                <a:latin typeface="Times New Roman" panose="02020603050405020304" charset="0"/>
              </a:rPr>
              <a:t>确定</a:t>
            </a:r>
            <a:r>
              <a:rPr lang="en-US" altLang="en-US" dirty="0">
                <a:latin typeface="Times New Roman" panose="02020603050405020304" charset="0"/>
              </a:rPr>
              <a:t>同步点</a:t>
            </a:r>
            <a:endParaRPr lang="en-US" altLang="ja-JP" dirty="0">
              <a:latin typeface="Times New Roman" panose="02020603050405020304" charset="0"/>
            </a:endParaRPr>
          </a:p>
          <a:p>
            <a:r>
              <a:rPr lang="en-US" altLang="en-US" dirty="0" err="1">
                <a:latin typeface="Times New Roman" panose="02020603050405020304" charset="0"/>
              </a:rPr>
              <a:t>完成同步后通知</a:t>
            </a:r>
            <a:r>
              <a:rPr lang="en-US" altLang="zh-CN" dirty="0" err="1">
                <a:latin typeface="Times New Roman" panose="02020603050405020304" charset="0"/>
              </a:rPr>
              <a:t>follower</a:t>
            </a:r>
            <a:r>
              <a:rPr lang="en-US" altLang="zh-CN" dirty="0">
                <a:latin typeface="Times New Roman" panose="02020603050405020304" charset="0"/>
              </a:rPr>
              <a:t> </a:t>
            </a:r>
            <a:r>
              <a:rPr lang="en-US" altLang="en-US" dirty="0" err="1">
                <a:latin typeface="Times New Roman" panose="02020603050405020304" charset="0"/>
              </a:rPr>
              <a:t>已经成为</a:t>
            </a:r>
            <a:r>
              <a:rPr lang="en-US" altLang="zh-CN" dirty="0" err="1">
                <a:latin typeface="Times New Roman" panose="02020603050405020304" charset="0"/>
              </a:rPr>
              <a:t>uptodate</a:t>
            </a:r>
            <a:r>
              <a:rPr lang="en-US" altLang="en-US" dirty="0" err="1">
                <a:latin typeface="Times New Roman" panose="02020603050405020304" charset="0"/>
              </a:rPr>
              <a:t>状态</a:t>
            </a:r>
            <a:endParaRPr lang="en-US" altLang="ja-JP" dirty="0">
              <a:latin typeface="Times New Roman" panose="02020603050405020304" charset="0"/>
            </a:endParaRPr>
          </a:p>
          <a:p>
            <a:r>
              <a:rPr lang="en-US" altLang="zh-CN" dirty="0" err="1">
                <a:latin typeface="Times New Roman" panose="02020603050405020304" charset="0"/>
              </a:rPr>
              <a:t>Follower</a:t>
            </a:r>
            <a:r>
              <a:rPr lang="en-US" altLang="en-US" dirty="0" err="1">
                <a:latin typeface="Times New Roman" panose="02020603050405020304" charset="0"/>
              </a:rPr>
              <a:t>收到</a:t>
            </a:r>
            <a:r>
              <a:rPr lang="en-US" altLang="zh-CN" dirty="0" err="1">
                <a:latin typeface="Times New Roman" panose="02020603050405020304" charset="0"/>
              </a:rPr>
              <a:t>uptodate</a:t>
            </a:r>
            <a:r>
              <a:rPr lang="en-US" altLang="en-US" dirty="0" err="1">
                <a:latin typeface="Times New Roman" panose="02020603050405020304" charset="0"/>
              </a:rPr>
              <a:t>消息后，又可以重新接受</a:t>
            </a:r>
            <a:r>
              <a:rPr lang="en-US" altLang="zh-CN" dirty="0" err="1">
                <a:latin typeface="Times New Roman" panose="02020603050405020304" charset="0"/>
              </a:rPr>
              <a:t>client</a:t>
            </a:r>
            <a:r>
              <a:rPr lang="en-US" altLang="en-US" dirty="0" err="1">
                <a:latin typeface="Times New Roman" panose="02020603050405020304" charset="0"/>
              </a:rPr>
              <a:t>的请求进行服务了</a:t>
            </a:r>
            <a:endParaRPr lang="en-US" altLang="zh-CN" dirty="0">
              <a:latin typeface="Times New Roman" panose="02020603050405020304" charset="0"/>
            </a:endParaRPr>
          </a:p>
          <a:p>
            <a:endParaRPr kumimoji="1"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宋体" panose="02010600030101010101" pitchFamily="2" charset="-122"/>
                <a:ea typeface="宋体" panose="02010600030101010101" pitchFamily="2" charset="-122"/>
              </a:rPr>
              <a:t>Leader</a:t>
            </a:r>
            <a:r>
              <a:rPr lang="zh-CN" altLang="en-US" b="1" dirty="0">
                <a:latin typeface="宋体" panose="02010600030101010101" pitchFamily="2" charset="-122"/>
                <a:ea typeface="宋体" panose="02010600030101010101" pitchFamily="2" charset="-122"/>
              </a:rPr>
              <a:t>选举</a:t>
            </a:r>
            <a:endParaRPr kumimoji="1" lang="zh-CN" altLang="en-US" b="1" dirty="0"/>
          </a:p>
        </p:txBody>
      </p:sp>
      <p:pic>
        <p:nvPicPr>
          <p:cNvPr id="4" name="Picture 1" descr="工作状态.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7"/>
            <a:ext cx="8305800" cy="4610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宋体" panose="02010600030101010101" pitchFamily="2" charset="-122"/>
                <a:ea typeface="宋体" panose="02010600030101010101" pitchFamily="2" charset="-122"/>
              </a:rPr>
              <a:t>Leader</a:t>
            </a:r>
            <a:r>
              <a:rPr lang="zh-CN" altLang="en-US" b="1" dirty="0">
                <a:latin typeface="宋体" panose="02010600030101010101" pitchFamily="2" charset="-122"/>
                <a:ea typeface="宋体" panose="02010600030101010101" pitchFamily="2" charset="-122"/>
              </a:rPr>
              <a:t>选举</a:t>
            </a:r>
            <a:endParaRPr kumimoji="1" lang="zh-CN" altLang="en-US" b="1" dirty="0"/>
          </a:p>
        </p:txBody>
      </p:sp>
      <p:pic>
        <p:nvPicPr>
          <p:cNvPr id="4" name="Picture 2" descr="选举状态.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7"/>
            <a:ext cx="7962900" cy="492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宋体" panose="02010600030101010101" pitchFamily="2" charset="-122"/>
                <a:ea typeface="宋体" panose="02010600030101010101" pitchFamily="2" charset="-122"/>
              </a:rPr>
              <a:t>应用场景</a:t>
            </a:r>
            <a:r>
              <a:rPr lang="en-US" altLang="zh-CN" b="1" dirty="0">
                <a:latin typeface="宋体" panose="02010600030101010101" pitchFamily="2" charset="-122"/>
                <a:ea typeface="宋体" panose="02010600030101010101" pitchFamily="2" charset="-122"/>
              </a:rPr>
              <a:t>1</a:t>
            </a:r>
            <a:r>
              <a:rPr lang="zh-CN" altLang="en-US" b="1" dirty="0">
                <a:latin typeface="宋体" panose="02010600030101010101" pitchFamily="2" charset="-122"/>
                <a:ea typeface="宋体" panose="02010600030101010101" pitchFamily="2" charset="-122"/>
              </a:rPr>
              <a:t>－统一命名服务</a:t>
            </a:r>
            <a:endParaRPr kumimoji="1" lang="zh-CN" altLang="en-US" b="1" dirty="0"/>
          </a:p>
        </p:txBody>
      </p:sp>
      <p:sp>
        <p:nvSpPr>
          <p:cNvPr id="3" name="内容占位符 2"/>
          <p:cNvSpPr>
            <a:spLocks noGrp="1"/>
          </p:cNvSpPr>
          <p:nvPr>
            <p:ph idx="1"/>
          </p:nvPr>
        </p:nvSpPr>
        <p:spPr/>
        <p:txBody>
          <a:bodyPr/>
          <a:lstStyle/>
          <a:p>
            <a:r>
              <a:rPr lang="zh-TW" altLang="en-US" dirty="0">
                <a:latin typeface="Times New Roman" panose="02020603050405020304" charset="0"/>
                <a:ea typeface="华文仿宋" panose="02010600040101010101" charset="-122"/>
              </a:rPr>
              <a:t>分布式应用中，通常需要有一套完整的命名规则，既能够产生唯一的名称又便于人识别和记住，通常情况下用树形的名称结构是一个理想的选择，树形的名称结构是一个有层次的目录结构，既对人友好又不会重复。</a:t>
            </a:r>
            <a:endParaRPr lang="en-US" altLang="zh-TW" dirty="0">
              <a:latin typeface="Times New Roman" panose="02020603050405020304" charset="0"/>
            </a:endParaRPr>
          </a:p>
          <a:p>
            <a:r>
              <a:rPr lang="en-US" altLang="zh-CN" dirty="0">
                <a:latin typeface="Times New Roman" panose="02020603050405020304" charset="0"/>
              </a:rPr>
              <a:t>Name Service </a:t>
            </a:r>
            <a:r>
              <a:rPr lang="en-US" altLang="en-US" dirty="0">
                <a:latin typeface="Times New Roman" panose="02020603050405020304" charset="0"/>
              </a:rPr>
              <a:t>是</a:t>
            </a:r>
            <a:r>
              <a:rPr lang="en-US" altLang="zh-CN" dirty="0">
                <a:latin typeface="Times New Roman" panose="02020603050405020304" charset="0"/>
              </a:rPr>
              <a:t> Zookeeper </a:t>
            </a:r>
            <a:r>
              <a:rPr lang="en-US" altLang="en-US" dirty="0">
                <a:latin typeface="Times New Roman" panose="02020603050405020304" charset="0"/>
              </a:rPr>
              <a:t>内置的功能，只要调用</a:t>
            </a:r>
            <a:r>
              <a:rPr lang="en-US" altLang="zh-CN" dirty="0">
                <a:latin typeface="Times New Roman" panose="02020603050405020304" charset="0"/>
              </a:rPr>
              <a:t> Zookeeper </a:t>
            </a:r>
            <a:r>
              <a:rPr lang="en-US" altLang="en-US" dirty="0">
                <a:latin typeface="Times New Roman" panose="02020603050405020304" charset="0"/>
              </a:rPr>
              <a:t>的</a:t>
            </a:r>
            <a:r>
              <a:rPr lang="en-US" altLang="zh-CN" dirty="0">
                <a:latin typeface="Times New Roman" panose="02020603050405020304" charset="0"/>
              </a:rPr>
              <a:t> API </a:t>
            </a:r>
            <a:r>
              <a:rPr lang="en-US" altLang="en-US" dirty="0">
                <a:latin typeface="Times New Roman" panose="02020603050405020304" charset="0"/>
              </a:rPr>
              <a:t>就能实现</a:t>
            </a:r>
            <a:endParaRPr lang="en-US" altLang="zh-CN" dirty="0">
              <a:latin typeface="Times New Roman" panose="02020603050405020304" charset="0"/>
            </a:endParaRPr>
          </a:p>
          <a:p>
            <a:endParaRPr kumimoji="1"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宋体" panose="02010600030101010101" pitchFamily="2" charset="-122"/>
                <a:ea typeface="宋体" panose="02010600030101010101" pitchFamily="2" charset="-122"/>
              </a:rPr>
              <a:t>应用场景</a:t>
            </a:r>
            <a:r>
              <a:rPr lang="en-US" altLang="zh-CN" b="1" dirty="0">
                <a:latin typeface="宋体" panose="02010600030101010101" pitchFamily="2" charset="-122"/>
                <a:ea typeface="宋体" panose="02010600030101010101" pitchFamily="2" charset="-122"/>
              </a:rPr>
              <a:t>2</a:t>
            </a:r>
            <a:r>
              <a:rPr lang="zh-CN" altLang="en-US" b="1" dirty="0">
                <a:latin typeface="宋体" panose="02010600030101010101" pitchFamily="2" charset="-122"/>
                <a:ea typeface="宋体" panose="02010600030101010101" pitchFamily="2" charset="-122"/>
              </a:rPr>
              <a:t>－配置管理</a:t>
            </a:r>
            <a:endParaRPr kumimoji="1" lang="zh-CN" altLang="en-US" b="1" dirty="0"/>
          </a:p>
        </p:txBody>
      </p:sp>
      <p:sp>
        <p:nvSpPr>
          <p:cNvPr id="3" name="内容占位符 2"/>
          <p:cNvSpPr>
            <a:spLocks noGrp="1"/>
          </p:cNvSpPr>
          <p:nvPr>
            <p:ph idx="1"/>
          </p:nvPr>
        </p:nvSpPr>
        <p:spPr/>
        <p:txBody>
          <a:bodyPr/>
          <a:lstStyle/>
          <a:p>
            <a:r>
              <a:rPr lang="zh-TW" altLang="en-US" dirty="0">
                <a:latin typeface="Times New Roman" panose="02020603050405020304" charset="0"/>
                <a:ea typeface="华文仿宋" panose="02010600040101010101" charset="-122"/>
              </a:rPr>
              <a:t>配置的管理在分布式应用环境中很常见，例如同一个应用系统需要多台 </a:t>
            </a:r>
            <a:r>
              <a:rPr lang="en-US" altLang="zh-CN" dirty="0">
                <a:latin typeface="Times New Roman" panose="02020603050405020304" charset="0"/>
                <a:ea typeface="华文仿宋" panose="02010600040101010101" charset="-122"/>
              </a:rPr>
              <a:t>PC</a:t>
            </a:r>
            <a:r>
              <a:rPr lang="zh-CN" altLang="en-US" dirty="0">
                <a:latin typeface="Times New Roman" panose="02020603050405020304" charset="0"/>
                <a:ea typeface="华文仿宋" panose="02010600040101010101" charset="-122"/>
              </a:rPr>
              <a:t> </a:t>
            </a:r>
            <a:r>
              <a:rPr lang="en-US" altLang="zh-TW" dirty="0">
                <a:latin typeface="Times New Roman" panose="02020603050405020304" charset="0"/>
              </a:rPr>
              <a:t>Server </a:t>
            </a:r>
            <a:r>
              <a:rPr lang="zh-TW" altLang="en-US" dirty="0">
                <a:latin typeface="Times New Roman" panose="02020603050405020304" charset="0"/>
                <a:ea typeface="华文仿宋" panose="02010600040101010101" charset="-122"/>
              </a:rPr>
              <a:t>运行，但是它们运行的应用系统的某些配置项是相同的，如果要修改这些相同的配置项，那么就必须同时修改每台运行这个应用系统的</a:t>
            </a:r>
            <a:r>
              <a:rPr lang="en-US" altLang="zh-CN" dirty="0">
                <a:latin typeface="Times New Roman" panose="02020603050405020304" charset="0"/>
                <a:ea typeface="华文仿宋" panose="02010600040101010101" charset="-122"/>
              </a:rPr>
              <a:t>PC</a:t>
            </a:r>
            <a:r>
              <a:rPr lang="zh-CN" altLang="en-US" dirty="0">
                <a:latin typeface="Times New Roman" panose="02020603050405020304" charset="0"/>
                <a:ea typeface="华文仿宋" panose="02010600040101010101" charset="-122"/>
              </a:rPr>
              <a:t> </a:t>
            </a:r>
            <a:r>
              <a:rPr lang="zh-TW" altLang="en-US" dirty="0">
                <a:latin typeface="Times New Roman" panose="02020603050405020304" charset="0"/>
                <a:ea typeface="华文仿宋" panose="02010600040101010101" charset="-122"/>
              </a:rPr>
              <a:t> </a:t>
            </a:r>
            <a:r>
              <a:rPr lang="en-US" altLang="zh-TW" dirty="0">
                <a:latin typeface="Times New Roman" panose="02020603050405020304" charset="0"/>
              </a:rPr>
              <a:t>Server</a:t>
            </a:r>
            <a:r>
              <a:rPr lang="zh-TW" altLang="en-US" dirty="0">
                <a:latin typeface="Times New Roman" panose="02020603050405020304" charset="0"/>
                <a:ea typeface="华文仿宋" panose="02010600040101010101" charset="-122"/>
              </a:rPr>
              <a:t>，这样非常麻烦而且容易出错。</a:t>
            </a:r>
            <a:endParaRPr lang="en-US" altLang="zh-TW" dirty="0">
              <a:latin typeface="Times New Roman" panose="02020603050405020304" charset="0"/>
            </a:endParaRPr>
          </a:p>
          <a:p>
            <a:r>
              <a:rPr lang="zh-TW" altLang="en-US" dirty="0">
                <a:latin typeface="Times New Roman" panose="02020603050405020304" charset="0"/>
                <a:ea typeface="华文仿宋" panose="02010600040101010101" charset="-122"/>
              </a:rPr>
              <a:t>将配置信息保存在 </a:t>
            </a:r>
            <a:r>
              <a:rPr lang="en-US" altLang="zh-TW" dirty="0">
                <a:latin typeface="Times New Roman" panose="02020603050405020304" charset="0"/>
              </a:rPr>
              <a:t>Zookeeper </a:t>
            </a:r>
            <a:r>
              <a:rPr lang="zh-TW" altLang="en-US" dirty="0">
                <a:latin typeface="Times New Roman" panose="02020603050405020304" charset="0"/>
                <a:ea typeface="华文仿宋" panose="02010600040101010101" charset="-122"/>
              </a:rPr>
              <a:t>的某个目录节点中，然后将所有需要修改的应用机器监控配置信息的状态，一旦配置信息发生变化，每台应用机器就会收到 </a:t>
            </a:r>
            <a:r>
              <a:rPr lang="en-US" altLang="zh-TW" dirty="0">
                <a:latin typeface="Times New Roman" panose="02020603050405020304" charset="0"/>
              </a:rPr>
              <a:t>Zookeeper </a:t>
            </a:r>
            <a:r>
              <a:rPr lang="zh-TW" altLang="en-US" dirty="0">
                <a:latin typeface="Times New Roman" panose="02020603050405020304" charset="0"/>
                <a:ea typeface="华文仿宋" panose="02010600040101010101" charset="-122"/>
              </a:rPr>
              <a:t>的通知，然后从 </a:t>
            </a:r>
            <a:r>
              <a:rPr lang="en-US" altLang="zh-TW" dirty="0">
                <a:latin typeface="Times New Roman" panose="02020603050405020304" charset="0"/>
              </a:rPr>
              <a:t>Zookeeper </a:t>
            </a:r>
            <a:r>
              <a:rPr lang="zh-TW" altLang="en-US" dirty="0">
                <a:latin typeface="Times New Roman" panose="02020603050405020304" charset="0"/>
                <a:ea typeface="华文仿宋" panose="02010600040101010101" charset="-122"/>
              </a:rPr>
              <a:t>获取新的配置信息应用到系统中。</a:t>
            </a:r>
            <a:endParaRPr lang="en-US" altLang="zh-TW" dirty="0">
              <a:latin typeface="Times New Roman" panose="02020603050405020304" charset="0"/>
            </a:endParaRPr>
          </a:p>
          <a:p>
            <a:endParaRPr kumimoji="1"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宋体" panose="02010600030101010101" pitchFamily="2" charset="-122"/>
                <a:ea typeface="宋体" panose="02010600030101010101" pitchFamily="2" charset="-122"/>
              </a:rPr>
              <a:t>应用场景</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－配置管理</a:t>
            </a:r>
            <a:endParaRPr kumimoji="1" lang="zh-CN" altLang="en-US" dirty="0"/>
          </a:p>
        </p:txBody>
      </p:sp>
      <p:pic>
        <p:nvPicPr>
          <p:cNvPr id="4" name="Picture 1" descr="配置服务.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7931150" cy="441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宋体" panose="02010600030101010101" pitchFamily="2" charset="-122"/>
                <a:ea typeface="宋体" panose="02010600030101010101" pitchFamily="2" charset="-122"/>
              </a:rPr>
              <a:t>应用场景</a:t>
            </a:r>
            <a:r>
              <a:rPr lang="en-US" altLang="zh-CN" b="1" dirty="0">
                <a:latin typeface="宋体" panose="02010600030101010101" pitchFamily="2" charset="-122"/>
                <a:ea typeface="宋体" panose="02010600030101010101" pitchFamily="2" charset="-122"/>
              </a:rPr>
              <a:t>3</a:t>
            </a:r>
            <a:r>
              <a:rPr lang="zh-CN" altLang="en-US" b="1" dirty="0">
                <a:latin typeface="宋体" panose="02010600030101010101" pitchFamily="2" charset="-122"/>
                <a:ea typeface="宋体" panose="02010600030101010101" pitchFamily="2" charset="-122"/>
              </a:rPr>
              <a:t>－集群管理</a:t>
            </a:r>
            <a:endParaRPr kumimoji="1" lang="zh-CN" altLang="en-US" b="1" dirty="0"/>
          </a:p>
        </p:txBody>
      </p:sp>
      <p:sp>
        <p:nvSpPr>
          <p:cNvPr id="3" name="内容占位符 2"/>
          <p:cNvSpPr>
            <a:spLocks noGrp="1"/>
          </p:cNvSpPr>
          <p:nvPr>
            <p:ph idx="1"/>
          </p:nvPr>
        </p:nvSpPr>
        <p:spPr/>
        <p:txBody>
          <a:bodyPr/>
          <a:lstStyle/>
          <a:p>
            <a:r>
              <a:rPr lang="en-US" altLang="zh-TW" dirty="0">
                <a:latin typeface="Times New Roman" panose="02020603050405020304" charset="0"/>
              </a:rPr>
              <a:t>Zookeeper </a:t>
            </a:r>
            <a:r>
              <a:rPr lang="zh-TW" altLang="en-US" dirty="0">
                <a:latin typeface="Times New Roman" panose="02020603050405020304" charset="0"/>
                <a:ea typeface="华文仿宋" panose="02010600040101010101" charset="-122"/>
              </a:rPr>
              <a:t>能够很容易的实现集群管理的功能，如有多台 </a:t>
            </a:r>
            <a:r>
              <a:rPr lang="en-US" altLang="zh-TW" dirty="0">
                <a:latin typeface="Times New Roman" panose="02020603050405020304" charset="0"/>
              </a:rPr>
              <a:t>Server </a:t>
            </a:r>
            <a:r>
              <a:rPr lang="zh-TW" altLang="en-US" dirty="0">
                <a:latin typeface="Times New Roman" panose="02020603050405020304" charset="0"/>
                <a:ea typeface="华文仿宋" panose="02010600040101010101" charset="-122"/>
              </a:rPr>
              <a:t>组成一个服务集群，那么必须要一个“总管”知道当前集群中每台机器的服务状态，一旦有机器不能提供服务，集群中其它集群必须知道，从而做出调整重新分配服务策略。同样当增加集群的服务能力时，就会增加一台或多台 </a:t>
            </a:r>
            <a:r>
              <a:rPr lang="en-US" altLang="zh-TW" dirty="0">
                <a:latin typeface="Times New Roman" panose="02020603050405020304" charset="0"/>
              </a:rPr>
              <a:t>Server</a:t>
            </a:r>
            <a:r>
              <a:rPr lang="zh-TW" altLang="en-US" dirty="0">
                <a:latin typeface="Times New Roman" panose="02020603050405020304" charset="0"/>
                <a:ea typeface="华文仿宋" panose="02010600040101010101" charset="-122"/>
              </a:rPr>
              <a:t>，同样也必须让“总管”知道。</a:t>
            </a:r>
            <a:endParaRPr lang="en-US" altLang="zh-TW" dirty="0">
              <a:latin typeface="Times New Roman" panose="02020603050405020304" charset="0"/>
              <a:ea typeface="华文仿宋" panose="02010600040101010101" charset="-122"/>
            </a:endParaRPr>
          </a:p>
          <a:p>
            <a:r>
              <a:rPr lang="en-US" altLang="zh-CN" dirty="0">
                <a:latin typeface="Times New Roman" panose="02020603050405020304" charset="0"/>
              </a:rPr>
              <a:t>z</a:t>
            </a:r>
            <a:r>
              <a:rPr lang="en-US" altLang="zh-TW" dirty="0">
                <a:latin typeface="Times New Roman" panose="02020603050405020304" charset="0"/>
              </a:rPr>
              <a:t>ookeeper </a:t>
            </a:r>
            <a:r>
              <a:rPr lang="zh-TW" altLang="en-US" dirty="0">
                <a:latin typeface="Times New Roman" panose="02020603050405020304" charset="0"/>
                <a:ea typeface="华文仿宋" panose="02010600040101010101" charset="-122"/>
              </a:rPr>
              <a:t>不仅能够维护当前的集群中机器的服务状态，而且能够选出一个“总管”，让这个总管来管理集群，这就是 </a:t>
            </a:r>
            <a:r>
              <a:rPr lang="en-US" altLang="zh-TW" dirty="0">
                <a:latin typeface="Times New Roman" panose="02020603050405020304" charset="0"/>
              </a:rPr>
              <a:t>Zookeeper </a:t>
            </a:r>
            <a:r>
              <a:rPr lang="zh-TW" altLang="en-US" dirty="0">
                <a:latin typeface="Times New Roman" panose="02020603050405020304" charset="0"/>
                <a:ea typeface="华文仿宋" panose="02010600040101010101" charset="-122"/>
              </a:rPr>
              <a:t>的另一个功能 </a:t>
            </a:r>
            <a:r>
              <a:rPr lang="en-US" altLang="zh-TW" dirty="0">
                <a:latin typeface="Times New Roman" panose="02020603050405020304" charset="0"/>
              </a:rPr>
              <a:t>Leader Election</a:t>
            </a:r>
            <a:r>
              <a:rPr lang="zh-TW" altLang="en-US" dirty="0">
                <a:latin typeface="Times New Roman" panose="02020603050405020304" charset="0"/>
                <a:ea typeface="华文仿宋" panose="02010600040101010101" charset="-122"/>
              </a:rPr>
              <a:t>。</a:t>
            </a:r>
            <a:endParaRPr lang="en-US" altLang="zh-CN" dirty="0">
              <a:latin typeface="Times New Roman" panose="02020603050405020304" charset="0"/>
              <a:ea typeface="华文仿宋" panose="02010600040101010101" charset="-122"/>
            </a:endParaRPr>
          </a:p>
          <a:p>
            <a:endParaRPr lang="en-US" altLang="zh-TW" dirty="0">
              <a:latin typeface="Times New Roman" panose="02020603050405020304" charset="0"/>
            </a:endParaRPr>
          </a:p>
          <a:p>
            <a:endParaRPr kumimoji="1"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宋体" panose="02010600030101010101" pitchFamily="2" charset="-122"/>
                <a:ea typeface="宋体" panose="02010600030101010101" pitchFamily="2" charset="-122"/>
              </a:rPr>
              <a:t>应用场景</a:t>
            </a:r>
            <a:r>
              <a:rPr lang="en-US" altLang="zh-CN" b="1" dirty="0">
                <a:latin typeface="宋体" panose="02010600030101010101" pitchFamily="2" charset="-122"/>
                <a:ea typeface="宋体" panose="02010600030101010101" pitchFamily="2" charset="-122"/>
              </a:rPr>
              <a:t>3</a:t>
            </a:r>
            <a:r>
              <a:rPr lang="zh-CN" altLang="en-US" b="1" dirty="0">
                <a:latin typeface="宋体" panose="02010600030101010101" pitchFamily="2" charset="-122"/>
                <a:ea typeface="宋体" panose="02010600030101010101" pitchFamily="2" charset="-122"/>
              </a:rPr>
              <a:t>－集群管理</a:t>
            </a:r>
            <a:endParaRPr kumimoji="1" lang="zh-CN" altLang="en-US" b="1" dirty="0"/>
          </a:p>
        </p:txBody>
      </p:sp>
      <p:pic>
        <p:nvPicPr>
          <p:cNvPr id="4" name="Picture 1" descr="配置管理.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8558815"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宋体" panose="02010600030101010101" pitchFamily="2" charset="-122"/>
                <a:ea typeface="宋体" panose="02010600030101010101" pitchFamily="2" charset="-122"/>
              </a:rPr>
              <a:t>应用场景</a:t>
            </a:r>
            <a:r>
              <a:rPr lang="en-US" altLang="zh-CN" b="1" dirty="0">
                <a:latin typeface="宋体" panose="02010600030101010101" pitchFamily="2" charset="-122"/>
                <a:ea typeface="宋体" panose="02010600030101010101" pitchFamily="2" charset="-122"/>
              </a:rPr>
              <a:t>3</a:t>
            </a:r>
            <a:r>
              <a:rPr lang="zh-CN" altLang="en-US" b="1" dirty="0">
                <a:latin typeface="宋体" panose="02010600030101010101" pitchFamily="2" charset="-122"/>
                <a:ea typeface="宋体" panose="02010600030101010101" pitchFamily="2" charset="-122"/>
              </a:rPr>
              <a:t>－集群管理</a:t>
            </a:r>
            <a:endParaRPr kumimoji="1" lang="zh-CN" altLang="en-US" b="1" dirty="0"/>
          </a:p>
        </p:txBody>
      </p:sp>
      <p:sp>
        <p:nvSpPr>
          <p:cNvPr id="3" name="内容占位符 2"/>
          <p:cNvSpPr>
            <a:spLocks noGrp="1"/>
          </p:cNvSpPr>
          <p:nvPr>
            <p:ph idx="1"/>
          </p:nvPr>
        </p:nvSpPr>
        <p:spPr/>
        <p:txBody>
          <a:bodyPr/>
          <a:lstStyle/>
          <a:p>
            <a:r>
              <a:rPr lang="zh-TW" altLang="en-US" dirty="0">
                <a:latin typeface="Times New Roman" panose="02020603050405020304" charset="0"/>
                <a:ea typeface="华文仿宋" panose="02010600040101010101" charset="-122"/>
              </a:rPr>
              <a:t>规定编号最小的为</a:t>
            </a:r>
            <a:r>
              <a:rPr lang="en-US" altLang="zh-TW" dirty="0">
                <a:latin typeface="Times New Roman" panose="02020603050405020304" charset="0"/>
              </a:rPr>
              <a:t>master,</a:t>
            </a:r>
            <a:r>
              <a:rPr lang="zh-TW" altLang="en-US" dirty="0">
                <a:latin typeface="Times New Roman" panose="02020603050405020304" charset="0"/>
                <a:ea typeface="华文仿宋" panose="02010600040101010101" charset="-122"/>
              </a:rPr>
              <a:t>所以当我们对</a:t>
            </a:r>
            <a:r>
              <a:rPr lang="en-US" altLang="zh-TW" dirty="0">
                <a:latin typeface="Times New Roman" panose="02020603050405020304" charset="0"/>
              </a:rPr>
              <a:t>SERVERS</a:t>
            </a:r>
            <a:r>
              <a:rPr lang="zh-TW" altLang="en-US" dirty="0">
                <a:latin typeface="Times New Roman" panose="02020603050405020304" charset="0"/>
                <a:ea typeface="华文仿宋" panose="02010600040101010101" charset="-122"/>
              </a:rPr>
              <a:t>节点做监控的时候，得到服务器列表，只要所有集群机器逻辑认为最小编号节点为</a:t>
            </a:r>
            <a:r>
              <a:rPr lang="en-US" altLang="zh-TW" dirty="0">
                <a:latin typeface="Times New Roman" panose="02020603050405020304" charset="0"/>
              </a:rPr>
              <a:t>master</a:t>
            </a:r>
            <a:r>
              <a:rPr lang="zh-TW" altLang="en-US" dirty="0">
                <a:latin typeface="Times New Roman" panose="02020603050405020304" charset="0"/>
                <a:ea typeface="华文仿宋" panose="02010600040101010101" charset="-122"/>
              </a:rPr>
              <a:t>，那么</a:t>
            </a:r>
            <a:r>
              <a:rPr lang="en-US" altLang="zh-TW" dirty="0">
                <a:latin typeface="Times New Roman" panose="02020603050405020304" charset="0"/>
              </a:rPr>
              <a:t>master</a:t>
            </a:r>
            <a:r>
              <a:rPr lang="zh-TW" altLang="en-US" dirty="0">
                <a:latin typeface="Times New Roman" panose="02020603050405020304" charset="0"/>
                <a:ea typeface="华文仿宋" panose="02010600040101010101" charset="-122"/>
              </a:rPr>
              <a:t>就被选出，而这个</a:t>
            </a:r>
            <a:r>
              <a:rPr lang="en-US" altLang="zh-TW" dirty="0">
                <a:latin typeface="Times New Roman" panose="02020603050405020304" charset="0"/>
              </a:rPr>
              <a:t>master</a:t>
            </a:r>
            <a:r>
              <a:rPr lang="zh-TW" altLang="en-US" dirty="0">
                <a:latin typeface="Times New Roman" panose="02020603050405020304" charset="0"/>
                <a:ea typeface="华文仿宋" panose="02010600040101010101" charset="-122"/>
              </a:rPr>
              <a:t>宕机的时候，相应的</a:t>
            </a:r>
            <a:r>
              <a:rPr lang="en-US" altLang="zh-TW" dirty="0" err="1">
                <a:latin typeface="Times New Roman" panose="02020603050405020304" charset="0"/>
              </a:rPr>
              <a:t>znode</a:t>
            </a:r>
            <a:r>
              <a:rPr lang="zh-TW" altLang="en-US" dirty="0">
                <a:latin typeface="Times New Roman" panose="02020603050405020304" charset="0"/>
                <a:ea typeface="华文仿宋" panose="02010600040101010101" charset="-122"/>
              </a:rPr>
              <a:t>会消失，然后新的服务器列表就被推送到客户端，然后每个节点逻辑认为最小编号节点为</a:t>
            </a:r>
            <a:r>
              <a:rPr lang="en-US" altLang="zh-TW" dirty="0">
                <a:latin typeface="Times New Roman" panose="02020603050405020304" charset="0"/>
              </a:rPr>
              <a:t>master</a:t>
            </a:r>
            <a:r>
              <a:rPr lang="zh-TW" altLang="en-US" dirty="0">
                <a:latin typeface="Times New Roman" panose="02020603050405020304" charset="0"/>
                <a:ea typeface="华文仿宋" panose="02010600040101010101" charset="-122"/>
              </a:rPr>
              <a:t>，这样就做到动态</a:t>
            </a:r>
            <a:r>
              <a:rPr lang="en-US" altLang="zh-TW" dirty="0">
                <a:latin typeface="Times New Roman" panose="02020603050405020304" charset="0"/>
              </a:rPr>
              <a:t>master</a:t>
            </a:r>
            <a:r>
              <a:rPr lang="zh-TW" altLang="en-US" dirty="0">
                <a:latin typeface="Times New Roman" panose="02020603050405020304" charset="0"/>
                <a:ea typeface="华文仿宋" panose="02010600040101010101" charset="-122"/>
              </a:rPr>
              <a:t>选举。</a:t>
            </a:r>
            <a:endParaRPr lang="en-US" altLang="zh-CN" dirty="0">
              <a:latin typeface="Times New Roman" panose="02020603050405020304" charset="0"/>
              <a:ea typeface="华文仿宋" panose="02010600040101010101" charset="-122"/>
            </a:endParaRPr>
          </a:p>
          <a:p>
            <a:endParaRPr kumimoji="1"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宋体" panose="02010600030101010101" pitchFamily="2" charset="-122"/>
                <a:ea typeface="宋体" panose="02010600030101010101" pitchFamily="2" charset="-122"/>
              </a:rPr>
              <a:t>应用场景</a:t>
            </a:r>
            <a:r>
              <a:rPr lang="en-US" altLang="zh-CN" b="1" dirty="0">
                <a:latin typeface="宋体" panose="02010600030101010101" pitchFamily="2" charset="-122"/>
                <a:ea typeface="宋体" panose="02010600030101010101" pitchFamily="2" charset="-122"/>
              </a:rPr>
              <a:t>4</a:t>
            </a:r>
            <a:r>
              <a:rPr lang="zh-CN" altLang="en-US" b="1" dirty="0">
                <a:latin typeface="宋体" panose="02010600030101010101" pitchFamily="2" charset="-122"/>
                <a:ea typeface="宋体" panose="02010600030101010101" pitchFamily="2" charset="-122"/>
              </a:rPr>
              <a:t>－共享锁</a:t>
            </a:r>
            <a:endParaRPr kumimoji="1" lang="zh-CN" altLang="en-US" b="1" dirty="0"/>
          </a:p>
        </p:txBody>
      </p:sp>
      <p:sp>
        <p:nvSpPr>
          <p:cNvPr id="3" name="内容占位符 2"/>
          <p:cNvSpPr>
            <a:spLocks noGrp="1"/>
          </p:cNvSpPr>
          <p:nvPr>
            <p:ph idx="1"/>
          </p:nvPr>
        </p:nvSpPr>
        <p:spPr/>
        <p:txBody>
          <a:bodyPr/>
          <a:lstStyle/>
          <a:p>
            <a:r>
              <a:rPr lang="zh-TW" altLang="en-US" dirty="0">
                <a:latin typeface="Times New Roman" panose="02020603050405020304" charset="0"/>
                <a:ea typeface="华文仿宋" panose="02010600040101010101" charset="-122"/>
              </a:rPr>
              <a:t>共享锁在同一个进程中很容易实现，但是在跨进程或者在不同 </a:t>
            </a:r>
            <a:r>
              <a:rPr lang="en-US" altLang="zh-TW" dirty="0">
                <a:latin typeface="Times New Roman" panose="02020603050405020304" charset="0"/>
              </a:rPr>
              <a:t>Server </a:t>
            </a:r>
            <a:r>
              <a:rPr lang="zh-TW" altLang="en-US" dirty="0">
                <a:latin typeface="Times New Roman" panose="02020603050405020304" charset="0"/>
                <a:ea typeface="华文仿宋" panose="02010600040101010101" charset="-122"/>
              </a:rPr>
              <a:t>之间就不好实现了。</a:t>
            </a:r>
            <a:r>
              <a:rPr lang="en-US" altLang="zh-TW" dirty="0">
                <a:latin typeface="Times New Roman" panose="02020603050405020304" charset="0"/>
              </a:rPr>
              <a:t>Zookeeper </a:t>
            </a:r>
            <a:r>
              <a:rPr lang="zh-TW" altLang="en-US" dirty="0">
                <a:latin typeface="Times New Roman" panose="02020603050405020304" charset="0"/>
                <a:ea typeface="华文仿宋" panose="02010600040101010101" charset="-122"/>
              </a:rPr>
              <a:t>却很容易实现这个功能，实现方式也是需要获得锁的 </a:t>
            </a:r>
            <a:r>
              <a:rPr lang="en-US" altLang="zh-TW" dirty="0">
                <a:latin typeface="Times New Roman" panose="02020603050405020304" charset="0"/>
              </a:rPr>
              <a:t>Server </a:t>
            </a:r>
            <a:r>
              <a:rPr lang="zh-TW" altLang="en-US" dirty="0">
                <a:latin typeface="Times New Roman" panose="02020603050405020304" charset="0"/>
                <a:ea typeface="华文仿宋" panose="02010600040101010101" charset="-122"/>
              </a:rPr>
              <a:t>创建一个 </a:t>
            </a:r>
            <a:r>
              <a:rPr lang="en-US" altLang="zh-TW" dirty="0">
                <a:latin typeface="Times New Roman" panose="02020603050405020304" charset="0"/>
              </a:rPr>
              <a:t>EPHEMERAL_SEQUENTIAL </a:t>
            </a:r>
            <a:r>
              <a:rPr lang="zh-TW" altLang="en-US" dirty="0">
                <a:latin typeface="Times New Roman" panose="02020603050405020304" charset="0"/>
                <a:ea typeface="华文仿宋" panose="02010600040101010101" charset="-122"/>
              </a:rPr>
              <a:t>目录节点，然后调用 </a:t>
            </a:r>
            <a:r>
              <a:rPr lang="en-US" altLang="zh-TW" dirty="0" err="1">
                <a:latin typeface="Times New Roman" panose="02020603050405020304" charset="0"/>
              </a:rPr>
              <a:t>getChildren</a:t>
            </a:r>
            <a:r>
              <a:rPr lang="zh-TW" altLang="en-US" dirty="0">
                <a:latin typeface="Times New Roman" panose="02020603050405020304" charset="0"/>
                <a:ea typeface="华文仿宋" panose="02010600040101010101" charset="-122"/>
              </a:rPr>
              <a:t>方法获取当前的目录节点列表中最小的目录节点是不是就是自己创建的目录节点，如果正是自己创建的，那么它就获得了这个锁，如果不是那么它就调用</a:t>
            </a:r>
            <a:r>
              <a:rPr lang="en-US" altLang="zh-TW" dirty="0">
                <a:latin typeface="Times New Roman" panose="02020603050405020304" charset="0"/>
              </a:rPr>
              <a:t>exists(String path, </a:t>
            </a:r>
            <a:r>
              <a:rPr lang="en-US" altLang="zh-TW" dirty="0" err="1">
                <a:latin typeface="Times New Roman" panose="02020603050405020304" charset="0"/>
              </a:rPr>
              <a:t>boolean</a:t>
            </a:r>
            <a:r>
              <a:rPr lang="en-US" altLang="zh-TW" dirty="0">
                <a:latin typeface="Times New Roman" panose="02020603050405020304" charset="0"/>
              </a:rPr>
              <a:t> watch) </a:t>
            </a:r>
            <a:r>
              <a:rPr lang="zh-TW" altLang="en-US" dirty="0">
                <a:latin typeface="Times New Roman" panose="02020603050405020304" charset="0"/>
                <a:ea typeface="华文仿宋" panose="02010600040101010101" charset="-122"/>
              </a:rPr>
              <a:t>方法并监控 </a:t>
            </a:r>
            <a:r>
              <a:rPr lang="en-US" altLang="zh-TW" dirty="0">
                <a:latin typeface="Times New Roman" panose="02020603050405020304" charset="0"/>
              </a:rPr>
              <a:t>Zookeeper </a:t>
            </a:r>
            <a:r>
              <a:rPr lang="zh-TW" altLang="en-US" dirty="0">
                <a:latin typeface="Times New Roman" panose="02020603050405020304" charset="0"/>
                <a:ea typeface="华文仿宋" panose="02010600040101010101" charset="-122"/>
              </a:rPr>
              <a:t>上目录节点列表的变化，一直到自己创建的节点是列表中最小编号的目录节点，从而获得锁，释放锁很简单，只要删除前面它自己所创建的目录节点就行了。</a:t>
            </a:r>
            <a:endParaRPr lang="en-US" altLang="zh-CN" dirty="0">
              <a:latin typeface="Times New Roman" panose="02020603050405020304" charset="0"/>
              <a:ea typeface="华文仿宋" panose="02010600040101010101" charset="-122"/>
            </a:endParaRPr>
          </a:p>
          <a:p>
            <a:endParaRPr kumimoji="1"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宋体" panose="02010600030101010101" pitchFamily="2" charset="-122"/>
                <a:ea typeface="宋体" panose="02010600030101010101" pitchFamily="2" charset="-122"/>
              </a:rPr>
              <a:t>什么是</a:t>
            </a:r>
            <a:r>
              <a:rPr lang="en-US" altLang="zh-CN" b="1" dirty="0">
                <a:latin typeface="宋体" panose="02010600030101010101" pitchFamily="2" charset="-122"/>
                <a:ea typeface="宋体" panose="02010600030101010101" pitchFamily="2" charset="-122"/>
              </a:rPr>
              <a:t>Zookeeper</a:t>
            </a:r>
            <a:r>
              <a:rPr lang="zh-CN" altLang="en-US" b="1" dirty="0">
                <a:latin typeface="宋体" panose="02010600030101010101" pitchFamily="2" charset="-122"/>
                <a:ea typeface="宋体" panose="02010600030101010101" pitchFamily="2" charset="-122"/>
              </a:rPr>
              <a:t>？</a:t>
            </a:r>
            <a:endParaRPr kumimoji="1" lang="zh-CN" altLang="en-US" b="1" dirty="0"/>
          </a:p>
        </p:txBody>
      </p:sp>
      <p:graphicFrame>
        <p:nvGraphicFramePr>
          <p:cNvPr id="4" name="Object 1"/>
          <p:cNvGraphicFramePr>
            <a:graphicFrameLocks noGrp="1" noChangeAspect="1"/>
          </p:cNvGraphicFramePr>
          <p:nvPr>
            <p:ph idx="1"/>
          </p:nvPr>
        </p:nvGraphicFramePr>
        <p:xfrm>
          <a:off x="838200" y="1761403"/>
          <a:ext cx="10515600" cy="4554337"/>
        </p:xfrm>
        <a:graphic>
          <a:graphicData uri="http://schemas.openxmlformats.org/presentationml/2006/ole">
            <mc:AlternateContent xmlns:mc="http://schemas.openxmlformats.org/markup-compatibility/2006">
              <mc:Choice xmlns:v="urn:schemas-microsoft-com:vml" Requires="v">
                <p:oleObj spid="_x0000_s1049" name="Document" r:id="rId3" imgW="5270500" imgH="2578100" progId="Word.Document.12">
                  <p:embed/>
                </p:oleObj>
              </mc:Choice>
              <mc:Fallback>
                <p:oleObj name="Document" r:id="rId3" imgW="5270500" imgH="2578100" progId="Word.Document.12">
                  <p:embed/>
                  <p:pic>
                    <p:nvPicPr>
                      <p:cNvPr id="0" name="图片 104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1761403"/>
                        <a:ext cx="10515600" cy="4554337"/>
                      </a:xfrm>
                      <a:prstGeom prst="rect">
                        <a:avLst/>
                      </a:prstGeom>
                      <a:noFill/>
                      <a:ln>
                        <a:noFill/>
                      </a:ln>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宋体" panose="02010600030101010101" pitchFamily="2" charset="-122"/>
                <a:ea typeface="宋体" panose="02010600030101010101" pitchFamily="2" charset="-122"/>
              </a:rPr>
              <a:t>应用场景</a:t>
            </a:r>
            <a:r>
              <a:rPr lang="en-US" altLang="zh-CN" b="1" dirty="0">
                <a:latin typeface="宋体" panose="02010600030101010101" pitchFamily="2" charset="-122"/>
                <a:ea typeface="宋体" panose="02010600030101010101" pitchFamily="2" charset="-122"/>
              </a:rPr>
              <a:t>4</a:t>
            </a:r>
            <a:r>
              <a:rPr lang="zh-CN" altLang="en-US" b="1" dirty="0">
                <a:latin typeface="宋体" panose="02010600030101010101" pitchFamily="2" charset="-122"/>
                <a:ea typeface="宋体" panose="02010600030101010101" pitchFamily="2" charset="-122"/>
              </a:rPr>
              <a:t>－共享锁</a:t>
            </a:r>
            <a:endParaRPr kumimoji="1" lang="zh-CN" altLang="en-US" b="1" dirty="0"/>
          </a:p>
        </p:txBody>
      </p:sp>
      <p:pic>
        <p:nvPicPr>
          <p:cNvPr id="4" name="Picture 1" descr="共享琐.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690688"/>
            <a:ext cx="6321286"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宋体" panose="02010600030101010101" pitchFamily="2" charset="-122"/>
                <a:ea typeface="宋体" panose="02010600030101010101" pitchFamily="2" charset="-122"/>
              </a:rPr>
              <a:t>应用场景</a:t>
            </a:r>
            <a:r>
              <a:rPr lang="en-US" altLang="zh-CN" b="1" dirty="0">
                <a:latin typeface="宋体" panose="02010600030101010101" pitchFamily="2" charset="-122"/>
                <a:ea typeface="宋体" panose="02010600030101010101" pitchFamily="2" charset="-122"/>
              </a:rPr>
              <a:t>4</a:t>
            </a:r>
            <a:r>
              <a:rPr lang="zh-CN" altLang="en-US" b="1" dirty="0">
                <a:latin typeface="宋体" panose="02010600030101010101" pitchFamily="2" charset="-122"/>
                <a:ea typeface="宋体" panose="02010600030101010101" pitchFamily="2" charset="-122"/>
              </a:rPr>
              <a:t>－互斥锁</a:t>
            </a:r>
            <a:endParaRPr kumimoji="1" lang="zh-CN" altLang="en-US" dirty="0"/>
          </a:p>
        </p:txBody>
      </p:sp>
      <p:sp>
        <p:nvSpPr>
          <p:cNvPr id="3" name="内容占位符 2"/>
          <p:cNvSpPr>
            <a:spLocks noGrp="1"/>
          </p:cNvSpPr>
          <p:nvPr>
            <p:ph idx="1"/>
          </p:nvPr>
        </p:nvSpPr>
        <p:spPr/>
        <p:txBody>
          <a:bodyPr/>
          <a:lstStyle/>
          <a:p>
            <a:r>
              <a:rPr lang="en-US" altLang="zh-TW" dirty="0">
                <a:latin typeface="华文仿宋" panose="02010600040101010101" charset="-122"/>
                <a:ea typeface="华文仿宋" panose="02010600040101010101" charset="-122"/>
                <a:cs typeface="华文仿宋" panose="02010600040101010101" charset="-122"/>
              </a:rPr>
              <a:t>Zookeeper</a:t>
            </a:r>
            <a:r>
              <a:rPr lang="zh-CN" altLang="en-US" dirty="0">
                <a:latin typeface="华文仿宋" panose="02010600040101010101" charset="-122"/>
                <a:ea typeface="华文仿宋" panose="02010600040101010101" charset="-122"/>
                <a:cs typeface="华文仿宋" panose="02010600040101010101" charset="-122"/>
              </a:rPr>
              <a:t>实现一个互斥锁更加简单，一个客户端创建一个</a:t>
            </a:r>
            <a:r>
              <a:rPr lang="en-US" altLang="ja-JP" dirty="0">
                <a:latin typeface="华文仿宋" panose="02010600040101010101" charset="-122"/>
                <a:ea typeface="华文仿宋" panose="02010600040101010101" charset="-122"/>
                <a:cs typeface="华文仿宋" panose="02010600040101010101" charset="-122"/>
              </a:rPr>
              <a:t>EPHEMERAL</a:t>
            </a:r>
            <a:r>
              <a:rPr lang="zh-CN" altLang="en-US" dirty="0">
                <a:latin typeface="华文仿宋" panose="02010600040101010101" charset="-122"/>
                <a:ea typeface="华文仿宋" panose="02010600040101010101" charset="-122"/>
                <a:cs typeface="华文仿宋" panose="02010600040101010101" charset="-122"/>
              </a:rPr>
              <a:t>模式的</a:t>
            </a:r>
            <a:r>
              <a:rPr lang="en-US" altLang="zh-CN" dirty="0" err="1">
                <a:latin typeface="华文仿宋" panose="02010600040101010101" charset="-122"/>
                <a:ea typeface="华文仿宋" panose="02010600040101010101" charset="-122"/>
                <a:cs typeface="华文仿宋" panose="02010600040101010101" charset="-122"/>
              </a:rPr>
              <a:t>znode</a:t>
            </a:r>
            <a:r>
              <a:rPr lang="zh-CN" altLang="en-US" dirty="0">
                <a:latin typeface="华文仿宋" panose="02010600040101010101" charset="-122"/>
                <a:ea typeface="华文仿宋" panose="02010600040101010101" charset="-122"/>
                <a:cs typeface="华文仿宋" panose="02010600040101010101" charset="-122"/>
              </a:rPr>
              <a:t>节点，则其他客户端则无法创建该节点，直到该客户端与</a:t>
            </a:r>
            <a:r>
              <a:rPr lang="en-US" altLang="zh-CN" dirty="0" err="1">
                <a:latin typeface="华文仿宋" panose="02010600040101010101" charset="-122"/>
                <a:ea typeface="华文仿宋" panose="02010600040101010101" charset="-122"/>
                <a:cs typeface="华文仿宋" panose="02010600040101010101" charset="-122"/>
              </a:rPr>
              <a:t>zk</a:t>
            </a:r>
            <a:r>
              <a:rPr lang="zh-CN" altLang="en-US" dirty="0">
                <a:latin typeface="华文仿宋" panose="02010600040101010101" charset="-122"/>
                <a:ea typeface="华文仿宋" panose="02010600040101010101" charset="-122"/>
                <a:cs typeface="华文仿宋" panose="02010600040101010101" charset="-122"/>
              </a:rPr>
              <a:t>服务器断开连接（包括超时和主动断开）或者删除节点，其他客户端就会有一个可以创建该节点，这样实现互斥锁。</a:t>
            </a:r>
            <a:endParaRPr kumimoji="1" lang="zh-CN" altLang="en-US" dirty="0">
              <a:latin typeface="华文仿宋" panose="02010600040101010101" charset="-122"/>
              <a:ea typeface="华文仿宋" panose="02010600040101010101" charset="-122"/>
              <a:cs typeface="华文仿宋" panose="02010600040101010101"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宋体" panose="02010600030101010101" pitchFamily="2" charset="-122"/>
                <a:ea typeface="宋体" panose="02010600030101010101" pitchFamily="2" charset="-122"/>
              </a:rPr>
              <a:t>应用场景</a:t>
            </a:r>
            <a:r>
              <a:rPr lang="en-US" altLang="zh-CN" b="1" dirty="0">
                <a:latin typeface="宋体" panose="02010600030101010101" pitchFamily="2" charset="-122"/>
                <a:ea typeface="宋体" panose="02010600030101010101" pitchFamily="2" charset="-122"/>
              </a:rPr>
              <a:t>5</a:t>
            </a:r>
            <a:r>
              <a:rPr lang="zh-CN" altLang="en-US" b="1" dirty="0">
                <a:latin typeface="宋体" panose="02010600030101010101" pitchFamily="2" charset="-122"/>
                <a:ea typeface="宋体" panose="02010600030101010101" pitchFamily="2" charset="-122"/>
              </a:rPr>
              <a:t>－队列管理</a:t>
            </a:r>
            <a:endParaRPr kumimoji="1" lang="zh-CN" altLang="en-US" b="1" dirty="0"/>
          </a:p>
        </p:txBody>
      </p:sp>
      <p:sp>
        <p:nvSpPr>
          <p:cNvPr id="3" name="内容占位符 2"/>
          <p:cNvSpPr>
            <a:spLocks noGrp="1"/>
          </p:cNvSpPr>
          <p:nvPr>
            <p:ph idx="1"/>
          </p:nvPr>
        </p:nvSpPr>
        <p:spPr/>
        <p:txBody>
          <a:bodyPr/>
          <a:lstStyle/>
          <a:p>
            <a:r>
              <a:rPr lang="en-US" altLang="zh-TW" dirty="0">
                <a:latin typeface="Times New Roman" panose="02020603050405020304" charset="0"/>
              </a:rPr>
              <a:t>Zookeeper </a:t>
            </a:r>
            <a:r>
              <a:rPr lang="zh-TW" altLang="en-US" dirty="0">
                <a:latin typeface="Times New Roman" panose="02020603050405020304" charset="0"/>
                <a:ea typeface="华文仿宋" panose="02010600040101010101" charset="-122"/>
              </a:rPr>
              <a:t>可以处理两种类型的队列：当一个队列的成员都聚齐时，这个队列才可用，否则一直等待所有成员到达，这种是同步队列；队列按照 </a:t>
            </a:r>
            <a:r>
              <a:rPr lang="en-US" altLang="zh-TW" dirty="0">
                <a:latin typeface="Times New Roman" panose="02020603050405020304" charset="0"/>
              </a:rPr>
              <a:t>FIFO </a:t>
            </a:r>
            <a:r>
              <a:rPr lang="zh-TW" altLang="en-US" dirty="0">
                <a:latin typeface="Times New Roman" panose="02020603050405020304" charset="0"/>
                <a:ea typeface="华文仿宋" panose="02010600040101010101" charset="-122"/>
              </a:rPr>
              <a:t>方式进行入队和出队操作，例如实现生产者和消费者模型</a:t>
            </a:r>
            <a:endParaRPr lang="en-US" altLang="zh-TW" dirty="0">
              <a:latin typeface="Times New Roman" panose="02020603050405020304" charset="0"/>
            </a:endParaRPr>
          </a:p>
          <a:p>
            <a:r>
              <a:rPr lang="zh-TW" altLang="en-US" b="1" dirty="0">
                <a:latin typeface="Times New Roman" panose="02020603050405020304" charset="0"/>
                <a:ea typeface="华文仿宋" panose="02010600040101010101" charset="-122"/>
              </a:rPr>
              <a:t>同步队列</a:t>
            </a:r>
            <a:r>
              <a:rPr lang="en-US" altLang="zh-CN" dirty="0">
                <a:latin typeface="Times New Roman" panose="02020603050405020304" charset="0"/>
                <a:ea typeface="华文仿宋" panose="02010600040101010101" charset="-122"/>
              </a:rPr>
              <a:t>:</a:t>
            </a:r>
            <a:r>
              <a:rPr lang="zh-CN" altLang="en-US" dirty="0">
                <a:latin typeface="Times New Roman" panose="02020603050405020304" charset="0"/>
                <a:ea typeface="华文仿宋" panose="02010600040101010101" charset="-122"/>
              </a:rPr>
              <a:t> </a:t>
            </a:r>
            <a:r>
              <a:rPr lang="zh-TW" altLang="en-US" dirty="0">
                <a:latin typeface="Times New Roman" panose="02020603050405020304" charset="0"/>
                <a:ea typeface="华文仿宋" panose="02010600040101010101" charset="-122"/>
              </a:rPr>
              <a:t>创建一个父目录 </a:t>
            </a:r>
            <a:r>
              <a:rPr lang="en-US" altLang="zh-TW" dirty="0">
                <a:latin typeface="Times New Roman" panose="02020603050405020304" charset="0"/>
              </a:rPr>
              <a:t>/synchronizing</a:t>
            </a:r>
            <a:r>
              <a:rPr lang="zh-TW" altLang="en-US" dirty="0">
                <a:latin typeface="Times New Roman" panose="02020603050405020304" charset="0"/>
                <a:ea typeface="华文仿宋" panose="02010600040101010101" charset="-122"/>
              </a:rPr>
              <a:t>，每个成员都监控目录 </a:t>
            </a:r>
            <a:r>
              <a:rPr lang="en-US" altLang="zh-TW" dirty="0">
                <a:latin typeface="Times New Roman" panose="02020603050405020304" charset="0"/>
              </a:rPr>
              <a:t>/synchronizing/start </a:t>
            </a:r>
            <a:r>
              <a:rPr lang="zh-TW" altLang="en-US" dirty="0">
                <a:latin typeface="Times New Roman" panose="02020603050405020304" charset="0"/>
                <a:ea typeface="华文仿宋" panose="02010600040101010101" charset="-122"/>
              </a:rPr>
              <a:t>是否存在，然后每个成员都加入这个队列（创建 </a:t>
            </a:r>
            <a:r>
              <a:rPr lang="en-US" altLang="zh-TW" dirty="0">
                <a:latin typeface="Times New Roman" panose="02020603050405020304" charset="0"/>
              </a:rPr>
              <a:t>/synchronizing/</a:t>
            </a:r>
            <a:r>
              <a:rPr lang="en-US" altLang="zh-TW" dirty="0" err="1">
                <a:latin typeface="Times New Roman" panose="02020603050405020304" charset="0"/>
              </a:rPr>
              <a:t>member_i</a:t>
            </a:r>
            <a:r>
              <a:rPr lang="en-US" altLang="zh-TW" dirty="0">
                <a:latin typeface="Times New Roman" panose="02020603050405020304" charset="0"/>
              </a:rPr>
              <a:t> </a:t>
            </a:r>
            <a:r>
              <a:rPr lang="zh-TW" altLang="en-US" dirty="0">
                <a:latin typeface="Times New Roman" panose="02020603050405020304" charset="0"/>
                <a:ea typeface="华文仿宋" panose="02010600040101010101" charset="-122"/>
              </a:rPr>
              <a:t>的临时目录节点），然后每个成员获取 </a:t>
            </a:r>
            <a:r>
              <a:rPr lang="en-US" altLang="zh-TW" dirty="0">
                <a:latin typeface="Times New Roman" panose="02020603050405020304" charset="0"/>
              </a:rPr>
              <a:t>/ synchronizing </a:t>
            </a:r>
            <a:r>
              <a:rPr lang="zh-TW" altLang="en-US" dirty="0">
                <a:latin typeface="Times New Roman" panose="02020603050405020304" charset="0"/>
                <a:ea typeface="华文仿宋" panose="02010600040101010101" charset="-122"/>
              </a:rPr>
              <a:t>目录的所有目录节点，判断 </a:t>
            </a:r>
            <a:r>
              <a:rPr lang="en-US" altLang="zh-TW" dirty="0" err="1">
                <a:latin typeface="Times New Roman" panose="02020603050405020304" charset="0"/>
              </a:rPr>
              <a:t>i</a:t>
            </a:r>
            <a:r>
              <a:rPr lang="en-US" altLang="zh-TW" dirty="0">
                <a:latin typeface="Times New Roman" panose="02020603050405020304" charset="0"/>
              </a:rPr>
              <a:t> </a:t>
            </a:r>
            <a:r>
              <a:rPr lang="zh-TW" altLang="en-US" dirty="0">
                <a:latin typeface="Times New Roman" panose="02020603050405020304" charset="0"/>
                <a:ea typeface="华文仿宋" panose="02010600040101010101" charset="-122"/>
              </a:rPr>
              <a:t>的值是否已经是成员的个数，如果小于成员个数等待 </a:t>
            </a:r>
            <a:r>
              <a:rPr lang="en-US" altLang="zh-TW" dirty="0">
                <a:latin typeface="Times New Roman" panose="02020603050405020304" charset="0"/>
              </a:rPr>
              <a:t>/synchronizing/start </a:t>
            </a:r>
            <a:r>
              <a:rPr lang="zh-TW" altLang="en-US" dirty="0">
                <a:latin typeface="Times New Roman" panose="02020603050405020304" charset="0"/>
                <a:ea typeface="华文仿宋" panose="02010600040101010101" charset="-122"/>
              </a:rPr>
              <a:t>的出现，如果已经相等就创建 </a:t>
            </a:r>
            <a:r>
              <a:rPr lang="en-US" altLang="zh-TW" dirty="0">
                <a:latin typeface="Times New Roman" panose="02020603050405020304" charset="0"/>
              </a:rPr>
              <a:t>/synchronizing/start</a:t>
            </a:r>
            <a:r>
              <a:rPr lang="zh-TW" altLang="en-US" dirty="0">
                <a:latin typeface="Times New Roman" panose="02020603050405020304" charset="0"/>
                <a:ea typeface="华文仿宋" panose="02010600040101010101" charset="-122"/>
              </a:rPr>
              <a:t>。</a:t>
            </a:r>
            <a:endParaRPr lang="en-US" altLang="zh-CN" dirty="0">
              <a:latin typeface="Times New Roman" panose="02020603050405020304" charset="0"/>
              <a:ea typeface="华文仿宋" panose="02010600040101010101" charset="-122"/>
            </a:endParaRPr>
          </a:p>
          <a:p>
            <a:endParaRPr kumimoji="1"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宋体" panose="02010600030101010101" pitchFamily="2" charset="-122"/>
                <a:ea typeface="宋体" panose="02010600030101010101" pitchFamily="2" charset="-122"/>
              </a:rPr>
              <a:t>应用场景</a:t>
            </a:r>
            <a:r>
              <a:rPr lang="en-US" altLang="zh-CN" b="1" dirty="0">
                <a:latin typeface="宋体" panose="02010600030101010101" pitchFamily="2" charset="-122"/>
                <a:ea typeface="宋体" panose="02010600030101010101" pitchFamily="2" charset="-122"/>
              </a:rPr>
              <a:t>5</a:t>
            </a:r>
            <a:r>
              <a:rPr lang="zh-CN" altLang="en-US" b="1" dirty="0">
                <a:latin typeface="宋体" panose="02010600030101010101" pitchFamily="2" charset="-122"/>
                <a:ea typeface="宋体" panose="02010600030101010101" pitchFamily="2" charset="-122"/>
              </a:rPr>
              <a:t>－队列管理</a:t>
            </a:r>
            <a:endParaRPr kumimoji="1" lang="zh-CN" altLang="en-US" b="1" dirty="0"/>
          </a:p>
        </p:txBody>
      </p:sp>
      <p:pic>
        <p:nvPicPr>
          <p:cNvPr id="4" name="Picture 1" descr="队列.p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25624"/>
            <a:ext cx="7438168" cy="47342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a:latin typeface="宋体" panose="02010600030101010101" pitchFamily="2" charset="-122"/>
                <a:ea typeface="宋体" panose="02010600030101010101" pitchFamily="2" charset="-122"/>
              </a:rPr>
              <a:t>应用场景</a:t>
            </a:r>
            <a:r>
              <a:rPr lang="en-US" altLang="zh-CN" b="1" dirty="0">
                <a:latin typeface="宋体" panose="02010600030101010101" pitchFamily="2" charset="-122"/>
                <a:ea typeface="宋体" panose="02010600030101010101" pitchFamily="2" charset="-122"/>
              </a:rPr>
              <a:t>5</a:t>
            </a:r>
            <a:r>
              <a:rPr lang="zh-CN" altLang="en-US" b="1" dirty="0">
                <a:latin typeface="宋体" panose="02010600030101010101" pitchFamily="2" charset="-122"/>
                <a:ea typeface="宋体" panose="02010600030101010101" pitchFamily="2" charset="-122"/>
              </a:rPr>
              <a:t>－队列管理</a:t>
            </a:r>
            <a:endParaRPr kumimoji="1" lang="zh-CN" altLang="en-US" b="1" dirty="0"/>
          </a:p>
        </p:txBody>
      </p:sp>
      <p:sp>
        <p:nvSpPr>
          <p:cNvPr id="3" name="内容占位符 2"/>
          <p:cNvSpPr>
            <a:spLocks noGrp="1"/>
          </p:cNvSpPr>
          <p:nvPr>
            <p:ph idx="1"/>
          </p:nvPr>
        </p:nvSpPr>
        <p:spPr/>
        <p:txBody>
          <a:bodyPr/>
          <a:lstStyle/>
          <a:p>
            <a:r>
              <a:rPr kumimoji="1" lang="zh-CN" altLang="en-US" b="1" dirty="0"/>
              <a:t>消费队列</a:t>
            </a:r>
            <a:r>
              <a:rPr kumimoji="1" lang="en-US" altLang="zh-CN" b="1" dirty="0"/>
              <a:t>:</a:t>
            </a:r>
            <a:r>
              <a:rPr kumimoji="1" lang="zh-CN" altLang="en-US" dirty="0"/>
              <a:t>在</a:t>
            </a:r>
            <a:r>
              <a:rPr kumimoji="1" lang="en-US" altLang="zh-CN" dirty="0"/>
              <a:t>/task</a:t>
            </a:r>
            <a:r>
              <a:rPr kumimoji="1" lang="zh-CN" altLang="en-US" dirty="0"/>
              <a:t>节点下创建一个</a:t>
            </a:r>
            <a:r>
              <a:rPr kumimoji="1" lang="en-US" altLang="zh-CN" dirty="0" err="1"/>
              <a:t>znode</a:t>
            </a:r>
            <a:r>
              <a:rPr kumimoji="1" lang="zh-CN" altLang="en-US" dirty="0"/>
              <a:t>自增序列节点来标识任务队列，前缀为</a:t>
            </a:r>
            <a:r>
              <a:rPr kumimoji="1" lang="en-US" altLang="zh-CN" dirty="0"/>
              <a:t>task-</a:t>
            </a:r>
            <a:r>
              <a:rPr kumimoji="1" lang="zh-CN" altLang="en-US" dirty="0"/>
              <a:t>，由于该节点是</a:t>
            </a:r>
            <a:r>
              <a:rPr lang="en-US" altLang="ja-JP" dirty="0">
                <a:latin typeface="Times New Roman" panose="02020603050405020304" charset="0"/>
              </a:rPr>
              <a:t>PERSISTENT_SEQUENTIAL </a:t>
            </a:r>
            <a:r>
              <a:rPr lang="zh-CN" altLang="en-US" dirty="0">
                <a:latin typeface="Times New Roman" panose="02020603050405020304" charset="0"/>
              </a:rPr>
              <a:t>模式的，所以每个任务后面都会带有一个数字标志位，并且是自增的，这样就恶意保证这个任务队列的顺序性！</a:t>
            </a:r>
            <a:endParaRPr kumimoji="1" lang="en-US" altLang="zh-CN" dirty="0"/>
          </a:p>
          <a:p>
            <a:endParaRPr kumimoji="1"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4" name="内容占位符 3"/>
          <p:cNvPicPr>
            <a:picLocks noGrp="1" noChangeAspect="1"/>
          </p:cNvPicPr>
          <p:nvPr>
            <p:ph idx="1"/>
          </p:nvPr>
        </p:nvPicPr>
        <p:blipFill>
          <a:blip r:embed="rId2"/>
          <a:stretch>
            <a:fillRect/>
          </a:stretch>
        </p:blipFill>
        <p:spPr>
          <a:xfrm>
            <a:off x="471805" y="365125"/>
            <a:ext cx="11443970" cy="574611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b="1" dirty="0"/>
              <a:t>总结</a:t>
            </a:r>
          </a:p>
        </p:txBody>
      </p:sp>
      <p:sp>
        <p:nvSpPr>
          <p:cNvPr id="3" name="内容占位符 2"/>
          <p:cNvSpPr>
            <a:spLocks noGrp="1"/>
          </p:cNvSpPr>
          <p:nvPr>
            <p:ph idx="1"/>
          </p:nvPr>
        </p:nvSpPr>
        <p:spPr/>
        <p:txBody>
          <a:bodyPr/>
          <a:lstStyle/>
          <a:p>
            <a:r>
              <a:rPr lang="en-US" altLang="zh-TW" dirty="0" err="1">
                <a:latin typeface="Times New Roman" panose="02020603050405020304" charset="0"/>
              </a:rPr>
              <a:t>Zoopkeeper</a:t>
            </a:r>
            <a:r>
              <a:rPr lang="en-US" altLang="zh-TW" dirty="0">
                <a:latin typeface="Times New Roman" panose="02020603050405020304" charset="0"/>
              </a:rPr>
              <a:t> </a:t>
            </a:r>
            <a:r>
              <a:rPr lang="zh-TW" altLang="en-US" dirty="0">
                <a:latin typeface="Times New Roman" panose="02020603050405020304" charset="0"/>
                <a:ea typeface="华文仿宋" panose="02010600040101010101" charset="-122"/>
              </a:rPr>
              <a:t>提供了一套很好的分布式集群管理的机制，就是它这种基于层次型的目录树的数据结构，并对树中的节点进行有效管理，从而可以设计出多种多样的分布式的数据管理模型</a:t>
            </a:r>
            <a:endParaRPr lang="en-US" altLang="zh-CN" dirty="0">
              <a:latin typeface="Times New Roman" panose="02020603050405020304" charset="0"/>
              <a:ea typeface="华文仿宋" panose="02010600040101010101" charset="-122"/>
            </a:endParaRPr>
          </a:p>
          <a:p>
            <a:endParaRPr kumimoji="1"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b="1" dirty="0">
                <a:latin typeface="宋体" panose="02010600030101010101" pitchFamily="2" charset="-122"/>
                <a:ea typeface="宋体" panose="02010600030101010101" pitchFamily="2" charset="-122"/>
              </a:rPr>
              <a:t>为什么使用</a:t>
            </a:r>
            <a:r>
              <a:rPr lang="en-US" altLang="zh-CN" b="1" dirty="0">
                <a:latin typeface="宋体" panose="02010600030101010101" pitchFamily="2" charset="-122"/>
                <a:ea typeface="宋体" panose="02010600030101010101" pitchFamily="2" charset="-122"/>
              </a:rPr>
              <a:t>Zookeeper</a:t>
            </a:r>
            <a:r>
              <a:rPr lang="zh-CN" altLang="en-US" b="1" dirty="0">
                <a:latin typeface="宋体" panose="02010600030101010101" pitchFamily="2" charset="-122"/>
                <a:ea typeface="宋体" panose="02010600030101010101" pitchFamily="2" charset="-122"/>
              </a:rPr>
              <a:t>？</a:t>
            </a:r>
            <a:endParaRPr kumimoji="1" lang="zh-CN" altLang="en-US" b="1" dirty="0"/>
          </a:p>
        </p:txBody>
      </p:sp>
      <p:sp>
        <p:nvSpPr>
          <p:cNvPr id="3" name="内容占位符 2"/>
          <p:cNvSpPr>
            <a:spLocks noGrp="1"/>
          </p:cNvSpPr>
          <p:nvPr>
            <p:ph idx="1"/>
          </p:nvPr>
        </p:nvSpPr>
        <p:spPr/>
        <p:txBody>
          <a:bodyPr/>
          <a:lstStyle/>
          <a:p>
            <a:r>
              <a:rPr lang="zh-CN" altLang="en-US" dirty="0"/>
              <a:t>大部分分布式应用需要一个主控、协调器或控制器来管理物理分布的子进程（如资源、任务分配等）</a:t>
            </a:r>
            <a:endParaRPr lang="en-US" altLang="zh-CN" dirty="0"/>
          </a:p>
          <a:p>
            <a:r>
              <a:rPr lang="zh-CN" altLang="en-US" dirty="0"/>
              <a:t>目前，大部分应用需要开发私有的协调程序，缺乏一个通用的机制</a:t>
            </a:r>
            <a:endParaRPr lang="en-US" altLang="zh-CN" dirty="0"/>
          </a:p>
          <a:p>
            <a:r>
              <a:rPr lang="zh-CN" altLang="en-US" dirty="0">
                <a:latin typeface="Times New Roman" panose="02020603050405020304" charset="0"/>
              </a:rPr>
              <a:t>协调程序的反复编写浪费，且难以形成通用、伸缩性好的协调器</a:t>
            </a:r>
            <a:endParaRPr lang="en-US" altLang="zh-CN" dirty="0">
              <a:latin typeface="Times New Roman" panose="02020603050405020304" charset="0"/>
            </a:endParaRPr>
          </a:p>
          <a:p>
            <a:r>
              <a:rPr lang="en-US" altLang="zh-CN" dirty="0" err="1">
                <a:latin typeface="Times New Roman" panose="02020603050405020304" charset="0"/>
              </a:rPr>
              <a:t>ZooKeeper</a:t>
            </a:r>
            <a:r>
              <a:rPr lang="zh-CN" altLang="en-US" dirty="0">
                <a:latin typeface="Times New Roman" panose="02020603050405020304" charset="0"/>
              </a:rPr>
              <a:t>：提供通用的分布式锁服务，用以协调分布式应用</a:t>
            </a:r>
            <a:endParaRPr lang="en-US" altLang="zh-CN" dirty="0">
              <a:latin typeface="Times New Roman" panose="0202060305040502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宋体" panose="02010600030101010101" pitchFamily="2" charset="-122"/>
                <a:ea typeface="宋体" panose="02010600030101010101" pitchFamily="2" charset="-122"/>
              </a:rPr>
              <a:t>Zookeeper</a:t>
            </a:r>
            <a:r>
              <a:rPr lang="zh-CN" altLang="en-US" b="1" dirty="0">
                <a:latin typeface="宋体" panose="02010600030101010101" pitchFamily="2" charset="-122"/>
                <a:ea typeface="宋体" panose="02010600030101010101" pitchFamily="2" charset="-122"/>
              </a:rPr>
              <a:t>能帮我们做什么？</a:t>
            </a:r>
            <a:endParaRPr kumimoji="1" lang="zh-CN" altLang="en-US" b="1" dirty="0"/>
          </a:p>
        </p:txBody>
      </p:sp>
      <p:sp>
        <p:nvSpPr>
          <p:cNvPr id="3" name="内容占位符 2"/>
          <p:cNvSpPr>
            <a:spLocks noGrp="1"/>
          </p:cNvSpPr>
          <p:nvPr>
            <p:ph idx="1"/>
          </p:nvPr>
        </p:nvSpPr>
        <p:spPr/>
        <p:txBody>
          <a:bodyPr/>
          <a:lstStyle/>
          <a:p>
            <a:r>
              <a:rPr lang="zh-CN" altLang="en-US" dirty="0"/>
              <a:t>在</a:t>
            </a:r>
            <a:r>
              <a:rPr lang="en-US" altLang="zh-CN" dirty="0"/>
              <a:t>Zookeeper</a:t>
            </a:r>
            <a:r>
              <a:rPr lang="zh-CN" altLang="en-US" dirty="0"/>
              <a:t>的官网上有这么一句话：</a:t>
            </a:r>
            <a:r>
              <a:rPr lang="en-US" altLang="zh-CN" dirty="0" err="1"/>
              <a:t>ZooKeeper</a:t>
            </a:r>
            <a:r>
              <a:rPr lang="en-US" altLang="zh-CN" dirty="0"/>
              <a:t> is a centralized service for maintaining configuration information, naming, providing distributed synchronization, and providing group services. </a:t>
            </a:r>
          </a:p>
          <a:p>
            <a:r>
              <a:rPr lang="zh-CN" altLang="en-US" dirty="0"/>
              <a:t>这大概描述了</a:t>
            </a:r>
            <a:r>
              <a:rPr lang="en-US" altLang="zh-CN" dirty="0"/>
              <a:t>Zookeeper</a:t>
            </a:r>
            <a:r>
              <a:rPr lang="zh-CN" altLang="en-US" dirty="0"/>
              <a:t>主要可以干哪些事情：配置管理，命名服务，提供分布式同步以及集群管理。</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宋体" panose="02010600030101010101" pitchFamily="2" charset="-122"/>
                <a:ea typeface="宋体" panose="02010600030101010101" pitchFamily="2" charset="-122"/>
              </a:rPr>
              <a:t>Zookeeper</a:t>
            </a:r>
            <a:r>
              <a:rPr lang="zh-CN" altLang="en-US" b="1" dirty="0">
                <a:latin typeface="宋体" panose="02010600030101010101" pitchFamily="2" charset="-122"/>
                <a:ea typeface="宋体" panose="02010600030101010101" pitchFamily="2" charset="-122"/>
              </a:rPr>
              <a:t>的安装和配置</a:t>
            </a:r>
            <a:endParaRPr kumimoji="1" lang="zh-CN" altLang="en-US" b="1" dirty="0"/>
          </a:p>
        </p:txBody>
      </p:sp>
      <p:sp>
        <p:nvSpPr>
          <p:cNvPr id="3" name="内容占位符 2"/>
          <p:cNvSpPr>
            <a:spLocks noGrp="1"/>
          </p:cNvSpPr>
          <p:nvPr>
            <p:ph idx="1"/>
          </p:nvPr>
        </p:nvSpPr>
        <p:spPr/>
        <p:txBody>
          <a:bodyPr/>
          <a:lstStyle/>
          <a:p>
            <a:r>
              <a:rPr kumimoji="1" lang="zh-CN" altLang="en-US" dirty="0"/>
              <a:t>独立模式（</a:t>
            </a:r>
            <a:r>
              <a:rPr kumimoji="1" lang="en-US" altLang="zh-CN" dirty="0"/>
              <a:t>1-1</a:t>
            </a:r>
            <a:r>
              <a:rPr kumimoji="1" lang="zh-CN" altLang="en-US" dirty="0"/>
              <a:t>）</a:t>
            </a:r>
            <a:endParaRPr kumimoji="1" lang="en-US" altLang="zh-CN" dirty="0"/>
          </a:p>
          <a:p>
            <a:r>
              <a:rPr kumimoji="1" lang="zh-CN" altLang="en-US" dirty="0"/>
              <a:t>集群模式 （</a:t>
            </a:r>
            <a:r>
              <a:rPr kumimoji="1" lang="en-US" altLang="zh-CN" dirty="0"/>
              <a:t>n-n</a:t>
            </a:r>
            <a:r>
              <a:rPr kumimoji="1" lang="zh-CN" altLang="en-US" dirty="0"/>
              <a:t>）</a:t>
            </a:r>
            <a:endParaRPr kumimoji="1" lang="en-US" altLang="zh-CN" dirty="0"/>
          </a:p>
          <a:p>
            <a:r>
              <a:rPr kumimoji="1" lang="zh-CN" altLang="en-US" dirty="0"/>
              <a:t>*伪集群模式 </a:t>
            </a:r>
            <a:r>
              <a:rPr kumimoji="1" lang="en-US" altLang="zh-CN" dirty="0"/>
              <a:t>(1-n)</a:t>
            </a:r>
            <a:endParaRPr kumimoji="1"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宋体" panose="02010600030101010101" pitchFamily="2" charset="-122"/>
                <a:ea typeface="宋体" panose="02010600030101010101" pitchFamily="2" charset="-122"/>
              </a:rPr>
              <a:t>Zookeeper</a:t>
            </a:r>
            <a:r>
              <a:rPr lang="zh-CN" altLang="en-US" b="1" dirty="0">
                <a:latin typeface="宋体" panose="02010600030101010101" pitchFamily="2" charset="-122"/>
                <a:ea typeface="宋体" panose="02010600030101010101" pitchFamily="2" charset="-122"/>
              </a:rPr>
              <a:t>的安装和配置</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独立模式</a:t>
            </a:r>
            <a:r>
              <a:rPr lang="en-US" altLang="zh-CN" b="1" dirty="0">
                <a:latin typeface="宋体" panose="02010600030101010101" pitchFamily="2" charset="-122"/>
                <a:ea typeface="宋体" panose="02010600030101010101" pitchFamily="2" charset="-122"/>
              </a:rPr>
              <a:t>)</a:t>
            </a:r>
            <a:endParaRPr kumimoji="1" lang="zh-CN" altLang="en-US" b="1" dirty="0"/>
          </a:p>
        </p:txBody>
      </p:sp>
      <p:sp>
        <p:nvSpPr>
          <p:cNvPr id="3" name="内容占位符 2"/>
          <p:cNvSpPr>
            <a:spLocks noGrp="1"/>
          </p:cNvSpPr>
          <p:nvPr>
            <p:ph idx="1"/>
          </p:nvPr>
        </p:nvSpPr>
        <p:spPr/>
        <p:txBody>
          <a:bodyPr>
            <a:normAutofit lnSpcReduction="10000"/>
          </a:bodyPr>
          <a:lstStyle/>
          <a:p>
            <a:r>
              <a:rPr lang="zh-CN" altLang="en-US" dirty="0"/>
              <a:t>下载 ：</a:t>
            </a:r>
            <a:r>
              <a:rPr lang="en-US" altLang="zh-CN" dirty="0" err="1"/>
              <a:t>wget</a:t>
            </a:r>
            <a:r>
              <a:rPr lang="en-US" altLang="zh-CN" dirty="0"/>
              <a:t> </a:t>
            </a:r>
            <a:r>
              <a:rPr lang="en-US" altLang="zh-CN" u="sng" dirty="0">
                <a:hlinkClick r:id="rId2"/>
              </a:rPr>
              <a:t>http://mirrors.cnnic.cn/apache/zookeeper/zookeeper-3.4.8/zookeeper-3.4.8.tar.gz</a:t>
            </a:r>
            <a:endParaRPr lang="en-US" altLang="zh-CN" u="sng" dirty="0"/>
          </a:p>
          <a:p>
            <a:r>
              <a:rPr lang="zh-CN" altLang="en-US" dirty="0">
                <a:solidFill>
                  <a:srgbClr val="000000"/>
                </a:solidFill>
                <a:latin typeface="Times New Roman" panose="02020603050405020304" charset="0"/>
                <a:ea typeface="华文仿宋" panose="02010600040101010101" charset="-122"/>
              </a:rPr>
              <a:t>解压：</a:t>
            </a:r>
            <a:r>
              <a:rPr lang="en-US" altLang="zh-CN" dirty="0">
                <a:solidFill>
                  <a:srgbClr val="000000"/>
                </a:solidFill>
                <a:latin typeface="Times New Roman" panose="02020603050405020304" charset="0"/>
              </a:rPr>
              <a:t>tar </a:t>
            </a:r>
            <a:r>
              <a:rPr lang="en-US" altLang="zh-CN" dirty="0" err="1">
                <a:solidFill>
                  <a:srgbClr val="000000"/>
                </a:solidFill>
                <a:latin typeface="Times New Roman" panose="02020603050405020304" charset="0"/>
              </a:rPr>
              <a:t>xzf</a:t>
            </a:r>
            <a:r>
              <a:rPr lang="en-US" altLang="zh-CN" dirty="0">
                <a:solidFill>
                  <a:srgbClr val="000000"/>
                </a:solidFill>
                <a:latin typeface="Times New Roman" panose="02020603050405020304" charset="0"/>
              </a:rPr>
              <a:t> </a:t>
            </a:r>
            <a:r>
              <a:rPr lang="en-US" altLang="ja-JP" dirty="0">
                <a:solidFill>
                  <a:srgbClr val="000000"/>
                </a:solidFill>
                <a:latin typeface="Times New Roman" panose="02020603050405020304" charset="0"/>
                <a:hlinkClick r:id="rId3"/>
              </a:rPr>
              <a:t>zookeeper-3.4.</a:t>
            </a:r>
            <a:r>
              <a:rPr lang="en-US" altLang="zh-CN" dirty="0">
                <a:solidFill>
                  <a:srgbClr val="000000"/>
                </a:solidFill>
                <a:latin typeface="Times New Roman" panose="02020603050405020304" charset="0"/>
                <a:hlinkClick r:id="rId3"/>
              </a:rPr>
              <a:t>8</a:t>
            </a:r>
            <a:r>
              <a:rPr lang="en-US" altLang="ja-JP" dirty="0">
                <a:solidFill>
                  <a:srgbClr val="000000"/>
                </a:solidFill>
                <a:latin typeface="Times New Roman" panose="02020603050405020304" charset="0"/>
                <a:hlinkClick r:id="rId3"/>
              </a:rPr>
              <a:t>.tar.gz</a:t>
            </a:r>
            <a:endParaRPr lang="en-US" altLang="ja-JP" dirty="0">
              <a:solidFill>
                <a:srgbClr val="000000"/>
              </a:solidFill>
              <a:latin typeface="Times New Roman" panose="02020603050405020304" charset="0"/>
            </a:endParaRPr>
          </a:p>
          <a:p>
            <a:r>
              <a:rPr lang="zh-TW" altLang="en-US" dirty="0">
                <a:solidFill>
                  <a:srgbClr val="000000"/>
                </a:solidFill>
                <a:latin typeface="Times New Roman" panose="02020603050405020304" charset="0"/>
                <a:ea typeface="华文仿宋" panose="02010600040101010101" charset="-122"/>
              </a:rPr>
              <a:t>在</a:t>
            </a:r>
            <a:r>
              <a:rPr lang="en-US" altLang="zh-TW" dirty="0" err="1">
                <a:solidFill>
                  <a:srgbClr val="000000"/>
                </a:solidFill>
                <a:latin typeface="Times New Roman" panose="02020603050405020304" charset="0"/>
              </a:rPr>
              <a:t>conf</a:t>
            </a:r>
            <a:r>
              <a:rPr lang="zh-TW" altLang="en-US" dirty="0">
                <a:solidFill>
                  <a:srgbClr val="000000"/>
                </a:solidFill>
                <a:latin typeface="Times New Roman" panose="02020603050405020304" charset="0"/>
                <a:ea typeface="华文仿宋" panose="02010600040101010101" charset="-122"/>
              </a:rPr>
              <a:t>目录下创建一个配置文件</a:t>
            </a:r>
            <a:r>
              <a:rPr lang="en-US" altLang="zh-TW" dirty="0" err="1">
                <a:solidFill>
                  <a:srgbClr val="000000"/>
                </a:solidFill>
                <a:latin typeface="Times New Roman" panose="02020603050405020304" charset="0"/>
              </a:rPr>
              <a:t>zoo.cfg</a:t>
            </a:r>
            <a:r>
              <a:rPr lang="zh-CN" altLang="en-US" dirty="0">
                <a:solidFill>
                  <a:srgbClr val="000000"/>
                </a:solidFill>
                <a:latin typeface="Times New Roman" panose="02020603050405020304" charset="0"/>
                <a:ea typeface="华文仿宋" panose="02010600040101010101" charset="-122"/>
              </a:rPr>
              <a:t>，</a:t>
            </a:r>
            <a:br>
              <a:rPr lang="en-US" altLang="zh-CN" dirty="0">
                <a:solidFill>
                  <a:srgbClr val="000000"/>
                </a:solidFill>
                <a:latin typeface="Times New Roman" panose="02020603050405020304" charset="0"/>
                <a:ea typeface="华文仿宋" panose="02010600040101010101" charset="-122"/>
              </a:rPr>
            </a:br>
            <a:r>
              <a:rPr lang="en-US" altLang="ja-JP" dirty="0" err="1">
                <a:solidFill>
                  <a:srgbClr val="000000"/>
                </a:solidFill>
                <a:latin typeface="Times New Roman" panose="02020603050405020304" charset="0"/>
              </a:rPr>
              <a:t>tickTime</a:t>
            </a:r>
            <a:r>
              <a:rPr lang="en-US" altLang="ja-JP" dirty="0">
                <a:solidFill>
                  <a:srgbClr val="000000"/>
                </a:solidFill>
                <a:latin typeface="Times New Roman" panose="02020603050405020304" charset="0"/>
              </a:rPr>
              <a:t>=2000</a:t>
            </a:r>
            <a:br>
              <a:rPr lang="en-US" altLang="ja-JP" dirty="0">
                <a:solidFill>
                  <a:srgbClr val="000000"/>
                </a:solidFill>
                <a:latin typeface="Times New Roman" panose="02020603050405020304" charset="0"/>
              </a:rPr>
            </a:br>
            <a:r>
              <a:rPr lang="en-US" altLang="ja-JP" dirty="0" err="1">
                <a:solidFill>
                  <a:srgbClr val="000000"/>
                </a:solidFill>
                <a:latin typeface="Times New Roman" panose="02020603050405020304" charset="0"/>
              </a:rPr>
              <a:t>dataDir</a:t>
            </a:r>
            <a:r>
              <a:rPr lang="en-US" altLang="ja-JP" dirty="0">
                <a:solidFill>
                  <a:srgbClr val="000000"/>
                </a:solidFill>
                <a:latin typeface="Times New Roman" panose="02020603050405020304" charset="0"/>
              </a:rPr>
              <a:t>=/Users/</a:t>
            </a:r>
            <a:r>
              <a:rPr lang="en-US" altLang="ja-JP" dirty="0" err="1">
                <a:solidFill>
                  <a:srgbClr val="000000"/>
                </a:solidFill>
                <a:latin typeface="Times New Roman" panose="02020603050405020304" charset="0"/>
              </a:rPr>
              <a:t>zdandljb</a:t>
            </a:r>
            <a:r>
              <a:rPr lang="en-US" altLang="ja-JP" dirty="0">
                <a:solidFill>
                  <a:srgbClr val="000000"/>
                </a:solidFill>
                <a:latin typeface="Times New Roman" panose="02020603050405020304" charset="0"/>
              </a:rPr>
              <a:t>/zookeeper/data</a:t>
            </a:r>
            <a:br>
              <a:rPr lang="en-US" altLang="ja-JP" dirty="0">
                <a:solidFill>
                  <a:srgbClr val="000000"/>
                </a:solidFill>
                <a:latin typeface="Times New Roman" panose="02020603050405020304" charset="0"/>
              </a:rPr>
            </a:br>
            <a:r>
              <a:rPr lang="en-US" altLang="ja-JP" dirty="0" err="1">
                <a:latin typeface="Times New Roman" panose="02020603050405020304" charset="0"/>
              </a:rPr>
              <a:t>dataLogDir</a:t>
            </a:r>
            <a:r>
              <a:rPr lang="en-US" altLang="ja-JP" dirty="0">
                <a:latin typeface="Times New Roman" panose="02020603050405020304" charset="0"/>
              </a:rPr>
              <a:t>=</a:t>
            </a:r>
            <a:r>
              <a:rPr lang="en-US" altLang="ja-JP" dirty="0">
                <a:solidFill>
                  <a:srgbClr val="000000"/>
                </a:solidFill>
                <a:latin typeface="Times New Roman" panose="02020603050405020304" charset="0"/>
              </a:rPr>
              <a:t>/Users/</a:t>
            </a:r>
            <a:r>
              <a:rPr lang="en-US" altLang="ja-JP" dirty="0" err="1">
                <a:solidFill>
                  <a:srgbClr val="000000"/>
                </a:solidFill>
                <a:latin typeface="Times New Roman" panose="02020603050405020304" charset="0"/>
              </a:rPr>
              <a:t>zdandljb</a:t>
            </a:r>
            <a:r>
              <a:rPr lang="en-US" altLang="ja-JP" dirty="0">
                <a:solidFill>
                  <a:srgbClr val="000000"/>
                </a:solidFill>
                <a:latin typeface="Times New Roman" panose="02020603050405020304" charset="0"/>
              </a:rPr>
              <a:t>/zookeeper/</a:t>
            </a:r>
            <a:r>
              <a:rPr lang="en-US" altLang="ja-JP" dirty="0" err="1">
                <a:solidFill>
                  <a:srgbClr val="000000"/>
                </a:solidFill>
                <a:latin typeface="Times New Roman" panose="02020603050405020304" charset="0"/>
              </a:rPr>
              <a:t>dataLog</a:t>
            </a:r>
            <a:r>
              <a:rPr lang="en-US" altLang="ja-JP" dirty="0">
                <a:latin typeface="Times New Roman" panose="02020603050405020304" charset="0"/>
              </a:rPr>
              <a:t>         </a:t>
            </a:r>
            <a:br>
              <a:rPr lang="en-US" altLang="ja-JP" dirty="0">
                <a:latin typeface="Times New Roman" panose="02020603050405020304" charset="0"/>
              </a:rPr>
            </a:br>
            <a:r>
              <a:rPr lang="en-US" altLang="ja-JP" dirty="0" err="1">
                <a:solidFill>
                  <a:srgbClr val="000000"/>
                </a:solidFill>
                <a:latin typeface="Times New Roman" panose="02020603050405020304" charset="0"/>
              </a:rPr>
              <a:t>clientPort</a:t>
            </a:r>
            <a:r>
              <a:rPr lang="en-US" altLang="ja-JP" dirty="0">
                <a:solidFill>
                  <a:srgbClr val="000000"/>
                </a:solidFill>
                <a:latin typeface="Times New Roman" panose="02020603050405020304" charset="0"/>
              </a:rPr>
              <a:t>=2181</a:t>
            </a:r>
          </a:p>
          <a:p>
            <a:r>
              <a:rPr lang="zh-CN" altLang="en-US" dirty="0">
                <a:solidFill>
                  <a:srgbClr val="000000"/>
                </a:solidFill>
                <a:latin typeface="Times New Roman" panose="02020603050405020304" charset="0"/>
              </a:rPr>
              <a:t>启动：</a:t>
            </a:r>
            <a:r>
              <a:rPr lang="en-US" altLang="zh-CN" dirty="0">
                <a:solidFill>
                  <a:srgbClr val="000000"/>
                </a:solidFill>
                <a:latin typeface="Times New Roman" panose="02020603050405020304" charset="0"/>
              </a:rPr>
              <a:t>bin/</a:t>
            </a:r>
            <a:r>
              <a:rPr lang="en-US" altLang="zh-CN" dirty="0" err="1">
                <a:solidFill>
                  <a:srgbClr val="000000"/>
                </a:solidFill>
                <a:latin typeface="Times New Roman" panose="02020603050405020304" charset="0"/>
              </a:rPr>
              <a:t>zkServer.sh</a:t>
            </a:r>
            <a:r>
              <a:rPr lang="en-US" altLang="zh-CN" dirty="0">
                <a:solidFill>
                  <a:srgbClr val="000000"/>
                </a:solidFill>
                <a:latin typeface="Times New Roman" panose="02020603050405020304" charset="0"/>
              </a:rPr>
              <a:t> start</a:t>
            </a:r>
            <a:br>
              <a:rPr lang="en-US" altLang="zh-TW" dirty="0">
                <a:solidFill>
                  <a:srgbClr val="000000"/>
                </a:solidFill>
                <a:latin typeface="Times New Roman" panose="02020603050405020304" charset="0"/>
                <a:ea typeface="华文仿宋" panose="02010600040101010101" charset="-122"/>
              </a:rPr>
            </a:br>
            <a:r>
              <a:rPr lang="zh-CN" altLang="en-US" dirty="0">
                <a:solidFill>
                  <a:srgbClr val="000000"/>
                </a:solidFill>
                <a:latin typeface="Times New Roman" panose="02020603050405020304" charset="0"/>
                <a:ea typeface="华文仿宋" panose="02010600040101010101" charset="-122"/>
              </a:rPr>
              <a:t>关闭 </a:t>
            </a:r>
            <a:r>
              <a:rPr lang="zh-TW" altLang="en-US" dirty="0">
                <a:solidFill>
                  <a:srgbClr val="000000"/>
                </a:solidFill>
                <a:latin typeface="Times New Roman" panose="02020603050405020304" charset="0"/>
                <a:ea typeface="华文仿宋" panose="02010600040101010101" charset="-122"/>
              </a:rPr>
              <a:t>：</a:t>
            </a:r>
            <a:r>
              <a:rPr lang="en-US" altLang="zh-CN" dirty="0">
                <a:solidFill>
                  <a:srgbClr val="000000"/>
                </a:solidFill>
                <a:latin typeface="Times New Roman" panose="02020603050405020304" charset="0"/>
                <a:ea typeface="华文仿宋" panose="02010600040101010101" charset="-122"/>
              </a:rPr>
              <a:t>bin/</a:t>
            </a:r>
            <a:r>
              <a:rPr lang="en-US" altLang="ja-JP" dirty="0" err="1">
                <a:solidFill>
                  <a:srgbClr val="000000"/>
                </a:solidFill>
                <a:latin typeface="Times New Roman" panose="02020603050405020304" charset="0"/>
              </a:rPr>
              <a:t>zkServer.sh</a:t>
            </a:r>
            <a:r>
              <a:rPr lang="en-US" altLang="ja-JP" dirty="0">
                <a:solidFill>
                  <a:srgbClr val="000000"/>
                </a:solidFill>
                <a:latin typeface="Times New Roman" panose="02020603050405020304" charset="0"/>
              </a:rPr>
              <a:t> stop</a:t>
            </a:r>
            <a:endParaRPr lang="en-US" altLang="zh-CN" dirty="0">
              <a:solidFill>
                <a:srgbClr val="000000"/>
              </a:solidFill>
              <a:latin typeface="Times New Roman" panose="02020603050405020304" charset="0"/>
            </a:endParaRPr>
          </a:p>
          <a:p>
            <a:endParaRPr kumimoji="1"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latin typeface="宋体" panose="02010600030101010101" pitchFamily="2" charset="-122"/>
                <a:ea typeface="宋体" panose="02010600030101010101" pitchFamily="2" charset="-122"/>
              </a:rPr>
              <a:t>Zookeeper</a:t>
            </a:r>
            <a:r>
              <a:rPr lang="zh-CN" altLang="en-US" b="1" dirty="0">
                <a:latin typeface="宋体" panose="02010600030101010101" pitchFamily="2" charset="-122"/>
                <a:ea typeface="宋体" panose="02010600030101010101" pitchFamily="2" charset="-122"/>
              </a:rPr>
              <a:t>的安装和配置</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集群模式</a:t>
            </a:r>
            <a:r>
              <a:rPr lang="en-US" altLang="zh-CN" b="1" dirty="0">
                <a:latin typeface="宋体" panose="02010600030101010101" pitchFamily="2" charset="-122"/>
                <a:ea typeface="宋体" panose="02010600030101010101" pitchFamily="2" charset="-122"/>
              </a:rPr>
              <a:t>)</a:t>
            </a:r>
            <a:endParaRPr kumimoji="1" lang="zh-CN" altLang="en-US" dirty="0"/>
          </a:p>
        </p:txBody>
      </p:sp>
      <p:sp>
        <p:nvSpPr>
          <p:cNvPr id="3" name="内容占位符 2"/>
          <p:cNvSpPr>
            <a:spLocks noGrp="1"/>
          </p:cNvSpPr>
          <p:nvPr>
            <p:ph idx="1"/>
          </p:nvPr>
        </p:nvSpPr>
        <p:spPr/>
        <p:txBody>
          <a:bodyPr>
            <a:normAutofit/>
          </a:bodyPr>
          <a:lstStyle/>
          <a:p>
            <a:r>
              <a:rPr kumimoji="1" lang="zh-CN" altLang="en-US" dirty="0"/>
              <a:t>在独立模式基础上的</a:t>
            </a:r>
            <a:r>
              <a:rPr lang="en-US" altLang="ja-JP" dirty="0" err="1">
                <a:solidFill>
                  <a:srgbClr val="000000"/>
                </a:solidFill>
                <a:latin typeface="Times New Roman" panose="02020603050405020304" charset="0"/>
              </a:rPr>
              <a:t>dataDir</a:t>
            </a:r>
            <a:r>
              <a:rPr lang="zh-CN" altLang="en-US" dirty="0">
                <a:latin typeface="Times New Roman" panose="02020603050405020304" charset="0"/>
                <a:ea typeface="华文仿宋" panose="02010600040101010101" charset="-122"/>
              </a:rPr>
              <a:t>创建</a:t>
            </a:r>
            <a:r>
              <a:rPr lang="en-US" altLang="zh-CN" dirty="0" err="1">
                <a:latin typeface="Times New Roman" panose="02020603050405020304" charset="0"/>
              </a:rPr>
              <a:t>myid</a:t>
            </a:r>
            <a:r>
              <a:rPr lang="zh-CN" altLang="en-US" dirty="0">
                <a:latin typeface="Times New Roman" panose="02020603050405020304" charset="0"/>
                <a:ea typeface="华文仿宋" panose="02010600040101010101" charset="-122"/>
              </a:rPr>
              <a:t>文件，</a:t>
            </a:r>
            <a:r>
              <a:rPr lang="en-US" altLang="zh-CN" dirty="0">
                <a:latin typeface="Times New Roman" panose="02020603050405020304" charset="0"/>
              </a:rPr>
              <a:t>server</a:t>
            </a:r>
            <a:r>
              <a:rPr lang="en-US" altLang="zh-TW" dirty="0">
                <a:latin typeface="Times New Roman" panose="02020603050405020304" charset="0"/>
              </a:rPr>
              <a:t>1</a:t>
            </a:r>
            <a:r>
              <a:rPr lang="zh-TW" altLang="en-US" dirty="0">
                <a:latin typeface="Times New Roman" panose="02020603050405020304" charset="0"/>
                <a:ea typeface="华文仿宋" panose="02010600040101010101" charset="-122"/>
              </a:rPr>
              <a:t>机器的内容为：</a:t>
            </a:r>
            <a:r>
              <a:rPr lang="en-US" altLang="zh-TW" dirty="0">
                <a:latin typeface="Times New Roman" panose="02020603050405020304" charset="0"/>
              </a:rPr>
              <a:t>1</a:t>
            </a:r>
            <a:r>
              <a:rPr lang="zh-TW" altLang="en-US" dirty="0">
                <a:latin typeface="Times New Roman" panose="02020603050405020304" charset="0"/>
                <a:ea typeface="华文仿宋" panose="02010600040101010101" charset="-122"/>
              </a:rPr>
              <a:t>，</a:t>
            </a:r>
            <a:r>
              <a:rPr lang="en-US" altLang="zh-CN" dirty="0">
                <a:latin typeface="Times New Roman" panose="02020603050405020304" charset="0"/>
              </a:rPr>
              <a:t>server</a:t>
            </a:r>
            <a:r>
              <a:rPr lang="en-US" altLang="zh-TW" dirty="0">
                <a:latin typeface="Times New Roman" panose="02020603050405020304" charset="0"/>
              </a:rPr>
              <a:t>2</a:t>
            </a:r>
            <a:r>
              <a:rPr lang="zh-TW" altLang="en-US" dirty="0">
                <a:latin typeface="Times New Roman" panose="02020603050405020304" charset="0"/>
                <a:ea typeface="华文仿宋" panose="02010600040101010101" charset="-122"/>
              </a:rPr>
              <a:t>机器的内容为：</a:t>
            </a:r>
            <a:r>
              <a:rPr lang="en-US" altLang="zh-TW" dirty="0">
                <a:latin typeface="Times New Roman" panose="02020603050405020304" charset="0"/>
              </a:rPr>
              <a:t>2</a:t>
            </a:r>
            <a:r>
              <a:rPr lang="zh-TW" altLang="en-US" dirty="0">
                <a:latin typeface="Times New Roman" panose="02020603050405020304" charset="0"/>
                <a:ea typeface="华文仿宋" panose="02010600040101010101" charset="-122"/>
              </a:rPr>
              <a:t>，</a:t>
            </a:r>
            <a:r>
              <a:rPr lang="en-US" altLang="zh-CN" dirty="0">
                <a:latin typeface="Times New Roman" panose="02020603050405020304" charset="0"/>
              </a:rPr>
              <a:t>server</a:t>
            </a:r>
            <a:r>
              <a:rPr lang="en-US" altLang="zh-TW" dirty="0">
                <a:latin typeface="Times New Roman" panose="02020603050405020304" charset="0"/>
              </a:rPr>
              <a:t>3</a:t>
            </a:r>
            <a:r>
              <a:rPr lang="zh-TW" altLang="en-US" dirty="0">
                <a:latin typeface="Times New Roman" panose="02020603050405020304" charset="0"/>
                <a:ea typeface="华文仿宋" panose="02010600040101010101" charset="-122"/>
              </a:rPr>
              <a:t>机器的内容为：</a:t>
            </a:r>
            <a:r>
              <a:rPr lang="en-US" altLang="zh-TW" dirty="0">
                <a:latin typeface="Times New Roman" panose="02020603050405020304" charset="0"/>
              </a:rPr>
              <a:t>3</a:t>
            </a:r>
            <a:br>
              <a:rPr lang="en-US" altLang="zh-TW" dirty="0">
                <a:latin typeface="Times New Roman" panose="02020603050405020304" charset="0"/>
              </a:rPr>
            </a:br>
            <a:r>
              <a:rPr lang="en-US" altLang="zh-CN" dirty="0">
                <a:latin typeface="Times New Roman" panose="02020603050405020304" charset="0"/>
              </a:rPr>
              <a:t>echo</a:t>
            </a:r>
            <a:r>
              <a:rPr lang="zh-CN" altLang="en-US" dirty="0">
                <a:latin typeface="Times New Roman" panose="02020603050405020304" charset="0"/>
              </a:rPr>
              <a:t> </a:t>
            </a:r>
            <a:r>
              <a:rPr lang="en-US" altLang="zh-CN" dirty="0">
                <a:latin typeface="Times New Roman" panose="02020603050405020304" charset="0"/>
              </a:rPr>
              <a:t>1</a:t>
            </a:r>
            <a:r>
              <a:rPr lang="zh-CN" altLang="en-US" dirty="0">
                <a:latin typeface="Times New Roman" panose="02020603050405020304" charset="0"/>
              </a:rPr>
              <a:t> </a:t>
            </a:r>
            <a:r>
              <a:rPr lang="en-US" altLang="zh-CN" dirty="0">
                <a:latin typeface="Times New Roman" panose="02020603050405020304" charset="0"/>
              </a:rPr>
              <a:t>&gt;&gt;</a:t>
            </a:r>
            <a:r>
              <a:rPr lang="zh-CN" altLang="en-US" dirty="0">
                <a:latin typeface="Times New Roman" panose="02020603050405020304" charset="0"/>
              </a:rPr>
              <a:t> </a:t>
            </a:r>
            <a:r>
              <a:rPr lang="en-US" altLang="zh-CN" dirty="0" err="1">
                <a:latin typeface="Times New Roman" panose="02020603050405020304" charset="0"/>
              </a:rPr>
              <a:t>myid</a:t>
            </a:r>
            <a:br>
              <a:rPr lang="en-US" altLang="zh-CN" dirty="0">
                <a:latin typeface="Times New Roman" panose="02020603050405020304" charset="0"/>
              </a:rPr>
            </a:br>
            <a:r>
              <a:rPr lang="en-US" altLang="zh-CN" dirty="0">
                <a:latin typeface="Times New Roman" panose="02020603050405020304" charset="0"/>
              </a:rPr>
              <a:t>echo</a:t>
            </a:r>
            <a:r>
              <a:rPr lang="zh-CN" altLang="en-US" dirty="0">
                <a:latin typeface="Times New Roman" panose="02020603050405020304" charset="0"/>
              </a:rPr>
              <a:t> </a:t>
            </a:r>
            <a:r>
              <a:rPr lang="en-US" altLang="zh-CN" dirty="0">
                <a:latin typeface="Times New Roman" panose="02020603050405020304" charset="0"/>
              </a:rPr>
              <a:t>2</a:t>
            </a:r>
            <a:r>
              <a:rPr lang="zh-CN" altLang="en-US" dirty="0">
                <a:latin typeface="Times New Roman" panose="02020603050405020304" charset="0"/>
              </a:rPr>
              <a:t> </a:t>
            </a:r>
            <a:r>
              <a:rPr lang="en-US" altLang="zh-CN" dirty="0">
                <a:latin typeface="Times New Roman" panose="02020603050405020304" charset="0"/>
              </a:rPr>
              <a:t>&gt;&gt;</a:t>
            </a:r>
            <a:r>
              <a:rPr lang="zh-CN" altLang="en-US" dirty="0">
                <a:latin typeface="Times New Roman" panose="02020603050405020304" charset="0"/>
              </a:rPr>
              <a:t> </a:t>
            </a:r>
            <a:r>
              <a:rPr lang="en-US" altLang="zh-CN" dirty="0" err="1">
                <a:latin typeface="Times New Roman" panose="02020603050405020304" charset="0"/>
              </a:rPr>
              <a:t>myid</a:t>
            </a:r>
            <a:br>
              <a:rPr kumimoji="1" lang="en-US" altLang="zh-CN" dirty="0"/>
            </a:br>
            <a:r>
              <a:rPr lang="en-US" altLang="zh-CN" dirty="0">
                <a:latin typeface="Times New Roman" panose="02020603050405020304" charset="0"/>
              </a:rPr>
              <a:t>echo</a:t>
            </a:r>
            <a:r>
              <a:rPr lang="zh-CN" altLang="en-US" dirty="0">
                <a:latin typeface="Times New Roman" panose="02020603050405020304" charset="0"/>
              </a:rPr>
              <a:t> </a:t>
            </a:r>
            <a:r>
              <a:rPr lang="en-US" altLang="zh-CN" dirty="0">
                <a:latin typeface="Times New Roman" panose="02020603050405020304" charset="0"/>
              </a:rPr>
              <a:t>3</a:t>
            </a:r>
            <a:r>
              <a:rPr lang="zh-CN" altLang="en-US" dirty="0">
                <a:latin typeface="Times New Roman" panose="02020603050405020304" charset="0"/>
              </a:rPr>
              <a:t> </a:t>
            </a:r>
            <a:r>
              <a:rPr lang="en-US" altLang="zh-CN" dirty="0">
                <a:latin typeface="Times New Roman" panose="02020603050405020304" charset="0"/>
              </a:rPr>
              <a:t>&gt;&gt;</a:t>
            </a:r>
            <a:r>
              <a:rPr lang="zh-CN" altLang="en-US" dirty="0">
                <a:latin typeface="Times New Roman" panose="02020603050405020304" charset="0"/>
              </a:rPr>
              <a:t> </a:t>
            </a:r>
            <a:r>
              <a:rPr lang="en-US" altLang="zh-CN" dirty="0" err="1">
                <a:latin typeface="Times New Roman" panose="02020603050405020304" charset="0"/>
              </a:rPr>
              <a:t>myid</a:t>
            </a:r>
            <a:endParaRPr kumimoji="1" lang="zh-CN" altLang="en-US" dirty="0"/>
          </a:p>
          <a:p>
            <a:r>
              <a:rPr kumimoji="1" lang="zh-CN" altLang="en-US" dirty="0"/>
              <a:t>在</a:t>
            </a:r>
            <a:r>
              <a:rPr kumimoji="1" lang="en-US" altLang="zh-CN" dirty="0" err="1"/>
              <a:t>conf</a:t>
            </a:r>
            <a:r>
              <a:rPr kumimoji="1" lang="zh-CN" altLang="en-US" dirty="0"/>
              <a:t>后面添加上</a:t>
            </a:r>
            <a:br>
              <a:rPr lang="en-US" altLang="ja-JP" dirty="0">
                <a:solidFill>
                  <a:srgbClr val="FF0000"/>
                </a:solidFill>
                <a:latin typeface="Times New Roman" panose="02020603050405020304" charset="0"/>
              </a:rPr>
            </a:br>
            <a:r>
              <a:rPr lang="en-US" altLang="ja-JP" dirty="0">
                <a:solidFill>
                  <a:srgbClr val="FF0000"/>
                </a:solidFill>
                <a:latin typeface="Times New Roman" panose="02020603050405020304" charset="0"/>
              </a:rPr>
              <a:t>server.1=</a:t>
            </a:r>
            <a:r>
              <a:rPr lang="en-US" altLang="zh-CN" dirty="0">
                <a:solidFill>
                  <a:srgbClr val="FF0000"/>
                </a:solidFill>
                <a:latin typeface="Times New Roman" panose="02020603050405020304" charset="0"/>
              </a:rPr>
              <a:t>server1</a:t>
            </a:r>
            <a:r>
              <a:rPr lang="en-US" altLang="ja-JP" dirty="0">
                <a:solidFill>
                  <a:srgbClr val="FF0000"/>
                </a:solidFill>
                <a:latin typeface="Times New Roman" panose="02020603050405020304" charset="0"/>
              </a:rPr>
              <a:t>:2888:3888 	           </a:t>
            </a:r>
            <a:br>
              <a:rPr lang="en-US" altLang="ja-JP" dirty="0">
                <a:solidFill>
                  <a:srgbClr val="FF0000"/>
                </a:solidFill>
                <a:latin typeface="Times New Roman" panose="02020603050405020304" charset="0"/>
              </a:rPr>
            </a:br>
            <a:r>
              <a:rPr lang="en-US" altLang="ja-JP" dirty="0">
                <a:solidFill>
                  <a:srgbClr val="FF0000"/>
                </a:solidFill>
                <a:latin typeface="Times New Roman" panose="02020603050405020304" charset="0"/>
              </a:rPr>
              <a:t>server.2=</a:t>
            </a:r>
            <a:r>
              <a:rPr lang="en-US" altLang="zh-CN" dirty="0">
                <a:solidFill>
                  <a:srgbClr val="FF0000"/>
                </a:solidFill>
                <a:latin typeface="Times New Roman" panose="02020603050405020304" charset="0"/>
              </a:rPr>
              <a:t>server2</a:t>
            </a:r>
            <a:r>
              <a:rPr lang="en-US" altLang="ja-JP" dirty="0">
                <a:solidFill>
                  <a:srgbClr val="FF0000"/>
                </a:solidFill>
                <a:latin typeface="Times New Roman" panose="02020603050405020304" charset="0"/>
              </a:rPr>
              <a:t>:2888:3888 		              		 </a:t>
            </a:r>
            <a:r>
              <a:rPr lang="nl-NL" altLang="ja-JP" dirty="0">
                <a:solidFill>
                  <a:srgbClr val="FF0000"/>
                </a:solidFill>
                <a:latin typeface="Times New Roman" panose="02020603050405020304" charset="0"/>
              </a:rPr>
              <a:t>server.3=</a:t>
            </a:r>
            <a:r>
              <a:rPr lang="en-US" altLang="zh-CN" dirty="0">
                <a:solidFill>
                  <a:srgbClr val="FF0000"/>
                </a:solidFill>
                <a:latin typeface="Times New Roman" panose="02020603050405020304" charset="0"/>
              </a:rPr>
              <a:t>server3</a:t>
            </a:r>
            <a:r>
              <a:rPr lang="nl-NL" altLang="ja-JP" dirty="0">
                <a:solidFill>
                  <a:srgbClr val="FF0000"/>
                </a:solidFill>
                <a:latin typeface="Times New Roman" panose="02020603050405020304" charset="0"/>
              </a:rPr>
              <a:t>:2888:3888</a:t>
            </a:r>
            <a:br>
              <a:rPr lang="nl-NL" altLang="ja-JP" dirty="0">
                <a:solidFill>
                  <a:srgbClr val="FF0000"/>
                </a:solidFill>
                <a:latin typeface="Times New Roman" panose="02020603050405020304" charset="0"/>
              </a:rPr>
            </a:br>
            <a:r>
              <a:rPr lang="zh-CN" altLang="en-US" dirty="0">
                <a:solidFill>
                  <a:srgbClr val="FF0000"/>
                </a:solidFill>
                <a:latin typeface="Times New Roman" panose="02020603050405020304" charset="0"/>
              </a:rPr>
              <a:t>（第一个端口用于仲裁通信，第二个端口用于</a:t>
            </a:r>
            <a:r>
              <a:rPr lang="en-US" altLang="zh-CN" dirty="0">
                <a:solidFill>
                  <a:srgbClr val="FF0000"/>
                </a:solidFill>
                <a:latin typeface="Times New Roman" panose="02020603050405020304" charset="0"/>
              </a:rPr>
              <a:t>leader</a:t>
            </a:r>
            <a:r>
              <a:rPr lang="zh-CN" altLang="en-US" dirty="0">
                <a:solidFill>
                  <a:srgbClr val="FF0000"/>
                </a:solidFill>
                <a:latin typeface="Times New Roman" panose="02020603050405020304" charset="0"/>
              </a:rPr>
              <a:t>选举）</a:t>
            </a:r>
            <a:r>
              <a:rPr lang="en-US" altLang="ja-JP" dirty="0">
                <a:solidFill>
                  <a:srgbClr val="FF0000"/>
                </a:solidFill>
                <a:latin typeface="Times New Roman" panose="02020603050405020304" charset="0"/>
              </a:rPr>
              <a:t>	</a:t>
            </a:r>
            <a:endParaRPr lang="en-US" altLang="ja-JP" dirty="0">
              <a:latin typeface="Times New Roman" panose="02020603050405020304" charset="0"/>
            </a:endParaRPr>
          </a:p>
          <a:p>
            <a:endParaRPr kumimoji="1" lang="zh-CN" altLang="en-US"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2520</Words>
  <Application>Microsoft Office PowerPoint</Application>
  <PresentationFormat>宽屏</PresentationFormat>
  <Paragraphs>139</Paragraphs>
  <Slides>46</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46</vt:i4>
      </vt:variant>
    </vt:vector>
  </HeadingPairs>
  <TitlesOfParts>
    <vt:vector size="57" baseType="lpstr">
      <vt:lpstr>Lucida Grande</vt:lpstr>
      <vt:lpstr>DengXian</vt:lpstr>
      <vt:lpstr>DengXian Light</vt:lpstr>
      <vt:lpstr>华文仿宋</vt:lpstr>
      <vt:lpstr>宋体</vt:lpstr>
      <vt:lpstr>Arial</vt:lpstr>
      <vt:lpstr>Calibri</vt:lpstr>
      <vt:lpstr>Lucida Bright</vt:lpstr>
      <vt:lpstr>Times New Roman</vt:lpstr>
      <vt:lpstr>Office 主题</vt:lpstr>
      <vt:lpstr>Document</vt:lpstr>
      <vt:lpstr>Apache Zookeeper介绍</vt:lpstr>
      <vt:lpstr>Agenda</vt:lpstr>
      <vt:lpstr>什么是Zookeeper？</vt:lpstr>
      <vt:lpstr>什么是Zookeeper？</vt:lpstr>
      <vt:lpstr>为什么使用Zookeeper？</vt:lpstr>
      <vt:lpstr>Zookeeper能帮我们做什么？</vt:lpstr>
      <vt:lpstr>Zookeeper的安装和配置</vt:lpstr>
      <vt:lpstr>Zookeeper的安装和配置(独立模式)</vt:lpstr>
      <vt:lpstr>Zookeeper的安装和配置(集群模式)</vt:lpstr>
      <vt:lpstr>Zookeeper的安装和配置(伪集群模式)</vt:lpstr>
      <vt:lpstr>Zookeeper的数据模型</vt:lpstr>
      <vt:lpstr>Zookeeper的数据模型</vt:lpstr>
      <vt:lpstr>Zookeeper的节点</vt:lpstr>
      <vt:lpstr>Zookeeper的顺序号</vt:lpstr>
      <vt:lpstr>Zookeeper的角色</vt:lpstr>
      <vt:lpstr>Zookeeper的角色</vt:lpstr>
      <vt:lpstr>Zookeeper的读写机制</vt:lpstr>
      <vt:lpstr>PowerPoint 演示文稿</vt:lpstr>
      <vt:lpstr>PowerPoint 演示文稿</vt:lpstr>
      <vt:lpstr>Zookeeper更新数据的保证</vt:lpstr>
      <vt:lpstr>Zookeeper的API接口</vt:lpstr>
      <vt:lpstr>观察者（watcher）</vt:lpstr>
      <vt:lpstr>watch 设置操作及相应的触发器</vt:lpstr>
      <vt:lpstr>鉴权ACL</vt:lpstr>
      <vt:lpstr>鉴权ACL</vt:lpstr>
      <vt:lpstr>znode的节点状态</vt:lpstr>
      <vt:lpstr>Zookeeper工作原理</vt:lpstr>
      <vt:lpstr>Zookeeper工作原理</vt:lpstr>
      <vt:lpstr>Leader选举</vt:lpstr>
      <vt:lpstr>Leader选举</vt:lpstr>
      <vt:lpstr>Leader选举</vt:lpstr>
      <vt:lpstr>Leader选举</vt:lpstr>
      <vt:lpstr>应用场景1－统一命名服务</vt:lpstr>
      <vt:lpstr>应用场景2－配置管理</vt:lpstr>
      <vt:lpstr>应用场景2－配置管理</vt:lpstr>
      <vt:lpstr>应用场景3－集群管理</vt:lpstr>
      <vt:lpstr>应用场景3－集群管理</vt:lpstr>
      <vt:lpstr>应用场景3－集群管理</vt:lpstr>
      <vt:lpstr>应用场景4－共享锁</vt:lpstr>
      <vt:lpstr>应用场景4－共享锁</vt:lpstr>
      <vt:lpstr>应用场景4－互斥锁</vt:lpstr>
      <vt:lpstr>应用场景5－队列管理</vt:lpstr>
      <vt:lpstr>应用场景5－队列管理</vt:lpstr>
      <vt:lpstr>应用场景5－队列管理</vt:lpstr>
      <vt:lpstr>PowerPoint 演示文稿</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Zookeeper</dc:title>
  <dc:creator>yxxcdof116</dc:creator>
  <cp:lastModifiedBy>shiliang he</cp:lastModifiedBy>
  <cp:revision>27</cp:revision>
  <dcterms:created xsi:type="dcterms:W3CDTF">2016-04-24T09:36:00Z</dcterms:created>
  <dcterms:modified xsi:type="dcterms:W3CDTF">2019-09-05T15:24:28Z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2052-10.1.0.6930</vt:lpwstr>
  </property>
</Properties>
</file>