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59" r:id="rId6"/>
    <p:sldId id="279" r:id="rId7"/>
    <p:sldId id="286" r:id="rId8"/>
    <p:sldId id="280" r:id="rId9"/>
    <p:sldId id="281" r:id="rId10"/>
    <p:sldId id="282" r:id="rId11"/>
    <p:sldId id="283" r:id="rId12"/>
    <p:sldId id="287" r:id="rId13"/>
    <p:sldId id="271" r:id="rId14"/>
    <p:sldId id="272" r:id="rId15"/>
    <p:sldId id="288" r:id="rId16"/>
    <p:sldId id="276" r:id="rId17"/>
    <p:sldId id="268" r:id="rId18"/>
    <p:sldId id="266" r:id="rId19"/>
    <p:sldId id="277" r:id="rId20"/>
    <p:sldId id="267" r:id="rId21"/>
    <p:sldId id="273" r:id="rId22"/>
    <p:sldId id="275" r:id="rId23"/>
    <p:sldId id="274" r:id="rId24"/>
    <p:sldId id="269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6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BFD6-5087-4B29-9F60-061321F37DA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56F2-7516-4688-9E38-05C93788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2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BFD6-5087-4B29-9F60-061321F37DA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56F2-7516-4688-9E38-05C93788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3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BFD6-5087-4B29-9F60-061321F37DA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56F2-7516-4688-9E38-05C93788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66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BFD6-5087-4B29-9F60-061321F37DA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56F2-7516-4688-9E38-05C937880F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7117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BFD6-5087-4B29-9F60-061321F37DA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56F2-7516-4688-9E38-05C93788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26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BFD6-5087-4B29-9F60-061321F37DA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56F2-7516-4688-9E38-05C93788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10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BFD6-5087-4B29-9F60-061321F37DA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56F2-7516-4688-9E38-05C93788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85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BFD6-5087-4B29-9F60-061321F37DA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56F2-7516-4688-9E38-05C93788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2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BFD6-5087-4B29-9F60-061321F37DA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56F2-7516-4688-9E38-05C93788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1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BFD6-5087-4B29-9F60-061321F37DA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56F2-7516-4688-9E38-05C93788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8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BFD6-5087-4B29-9F60-061321F37DA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56F2-7516-4688-9E38-05C93788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0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BFD6-5087-4B29-9F60-061321F37DA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56F2-7516-4688-9E38-05C93788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BFD6-5087-4B29-9F60-061321F37DA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56F2-7516-4688-9E38-05C93788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0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BFD6-5087-4B29-9F60-061321F37DA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56F2-7516-4688-9E38-05C93788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4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BFD6-5087-4B29-9F60-061321F37DA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56F2-7516-4688-9E38-05C93788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5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BFD6-5087-4B29-9F60-061321F37DA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56F2-7516-4688-9E38-05C93788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9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BFD6-5087-4B29-9F60-061321F37DA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56F2-7516-4688-9E38-05C93788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5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E4BFD6-5087-4B29-9F60-061321F37DA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56F2-7516-4688-9E38-05C937880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10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hyperlink" Target="http://www.rrc.state.tx.us/oil-gas/research-and-statistics/production-da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04800"/>
            <a:ext cx="8825658" cy="3329581"/>
          </a:xfrm>
        </p:spPr>
        <p:txBody>
          <a:bodyPr/>
          <a:lstStyle/>
          <a:p>
            <a:r>
              <a:rPr lang="en-US" sz="6000" dirty="0" smtClean="0"/>
              <a:t>Shiny App::Oil and Gas Production in Texas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330570"/>
            <a:ext cx="9776282" cy="948011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Shuai</a:t>
            </a:r>
            <a:r>
              <a:rPr lang="en-US" dirty="0" smtClean="0"/>
              <a:t> He, </a:t>
            </a:r>
            <a:r>
              <a:rPr lang="en-US" dirty="0" err="1" smtClean="0"/>
              <a:t>nYC</a:t>
            </a:r>
            <a:r>
              <a:rPr lang="en-US" dirty="0" smtClean="0"/>
              <a:t> Data Science online Bootcamp</a:t>
            </a:r>
          </a:p>
          <a:p>
            <a:r>
              <a:rPr lang="en-US" dirty="0" smtClean="0"/>
              <a:t>Dept. of Chemical &amp; biomolecular Engineering, University of Houston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8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47524"/>
            <a:ext cx="8946541" cy="4195481"/>
          </a:xfrm>
        </p:spPr>
        <p:txBody>
          <a:bodyPr/>
          <a:lstStyle/>
          <a:p>
            <a:r>
              <a:rPr lang="en-US" dirty="0" smtClean="0"/>
              <a:t>Step 3: Concatenate with SD data frame and replace </a:t>
            </a:r>
            <a:r>
              <a:rPr lang="en-US" dirty="0" err="1" smtClean="0"/>
              <a:t>NaN</a:t>
            </a:r>
            <a:r>
              <a:rPr lang="en-US" dirty="0" smtClean="0"/>
              <a:t>/0 by 1.0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311" y="2145349"/>
            <a:ext cx="8626635" cy="420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1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47524"/>
            <a:ext cx="8946541" cy="4195481"/>
          </a:xfrm>
        </p:spPr>
        <p:txBody>
          <a:bodyPr/>
          <a:lstStyle/>
          <a:p>
            <a:r>
              <a:rPr lang="en-US" dirty="0" smtClean="0"/>
              <a:t>Step 4:</a:t>
            </a:r>
            <a:r>
              <a:rPr lang="en-US" dirty="0"/>
              <a:t> </a:t>
            </a:r>
            <a:r>
              <a:rPr lang="en-US" dirty="0" smtClean="0"/>
              <a:t>Merge data into one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Merged.csv</a:t>
            </a:r>
            <a:endParaRPr lang="en-US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ead(</a:t>
            </a:r>
            <a:r>
              <a:rPr lang="en-US" dirty="0" err="1" smtClean="0"/>
              <a:t>production_data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79" y="1823737"/>
            <a:ext cx="8223920" cy="22204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326" y="5378930"/>
            <a:ext cx="6707959" cy="10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70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7463"/>
            <a:ext cx="8946541" cy="4829231"/>
          </a:xfrm>
        </p:spPr>
        <p:txBody>
          <a:bodyPr>
            <a:normAutofit/>
          </a:bodyPr>
          <a:lstStyle/>
          <a:p>
            <a:r>
              <a:rPr lang="en-US" dirty="0" smtClean="0"/>
              <a:t>General features:</a:t>
            </a:r>
          </a:p>
          <a:p>
            <a:pPr lvl="1"/>
            <a:r>
              <a:rPr lang="en-US" dirty="0" smtClean="0"/>
              <a:t>Select county(s) monthly production data</a:t>
            </a:r>
          </a:p>
          <a:p>
            <a:pPr lvl="1"/>
            <a:r>
              <a:rPr lang="en-US" dirty="0" smtClean="0"/>
              <a:t>Visualize the location of corresponding county(s)</a:t>
            </a:r>
          </a:p>
          <a:p>
            <a:pPr lvl="1"/>
            <a:r>
              <a:rPr lang="en-US" dirty="0" smtClean="0"/>
              <a:t>Select the date range</a:t>
            </a:r>
          </a:p>
          <a:p>
            <a:pPr lvl="1"/>
            <a:r>
              <a:rPr lang="en-US" dirty="0" smtClean="0"/>
              <a:t>Log-scale plot</a:t>
            </a:r>
          </a:p>
          <a:p>
            <a:pPr lvl="1"/>
            <a:r>
              <a:rPr lang="en-US" dirty="0" smtClean="0"/>
              <a:t>Select formation monthly production data</a:t>
            </a:r>
          </a:p>
          <a:p>
            <a:pPr lvl="2"/>
            <a:r>
              <a:rPr lang="en-US" dirty="0" smtClean="0"/>
              <a:t>Formation: certain numbers of rock strata buried underground</a:t>
            </a:r>
          </a:p>
          <a:p>
            <a:pPr lvl="2"/>
            <a:r>
              <a:rPr lang="en-US" dirty="0" smtClean="0"/>
              <a:t>Consists of multiple counties data</a:t>
            </a:r>
          </a:p>
          <a:p>
            <a:pPr lvl="2"/>
            <a:r>
              <a:rPr lang="en-US" dirty="0" smtClean="0"/>
              <a:t>Visualize the location of the formation and corresponding counties</a:t>
            </a:r>
          </a:p>
          <a:p>
            <a:r>
              <a:rPr lang="en-US" dirty="0" smtClean="0"/>
              <a:t>Data:</a:t>
            </a:r>
          </a:p>
          <a:p>
            <a:pPr lvl="1"/>
            <a:r>
              <a:rPr lang="en-US" dirty="0" err="1" smtClean="0"/>
              <a:t>Merged.csv</a:t>
            </a:r>
            <a:endParaRPr lang="en-US" dirty="0" smtClean="0"/>
          </a:p>
          <a:p>
            <a:pPr lvl="1"/>
            <a:r>
              <a:rPr lang="en-US" dirty="0" err="1" smtClean="0"/>
              <a:t>Texas.csv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657" y="5499318"/>
            <a:ext cx="5742857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227562"/>
            <a:ext cx="8946541" cy="4195481"/>
          </a:xfrm>
        </p:spPr>
        <p:txBody>
          <a:bodyPr/>
          <a:lstStyle/>
          <a:p>
            <a:r>
              <a:rPr lang="en-US" dirty="0" smtClean="0"/>
              <a:t>Final product (select county(s)-based monthly production)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1" y="1679940"/>
            <a:ext cx="9112096" cy="511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269146"/>
            <a:ext cx="8946541" cy="4195481"/>
          </a:xfrm>
        </p:spPr>
        <p:txBody>
          <a:bodyPr/>
          <a:lstStyle/>
          <a:p>
            <a:r>
              <a:rPr lang="en-US" dirty="0" smtClean="0"/>
              <a:t>Final product (select formation-based monthly production)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55" y="1740466"/>
            <a:ext cx="9048206" cy="508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5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03114"/>
            <a:ext cx="8946541" cy="4195481"/>
          </a:xfrm>
        </p:spPr>
        <p:txBody>
          <a:bodyPr/>
          <a:lstStyle/>
          <a:p>
            <a:r>
              <a:rPr lang="en-US" dirty="0" smtClean="0"/>
              <a:t>Code structure</a:t>
            </a:r>
          </a:p>
          <a:p>
            <a:pPr lvl="1"/>
            <a:r>
              <a:rPr lang="en-US" dirty="0" err="1" smtClean="0"/>
              <a:t>global.R</a:t>
            </a:r>
            <a:endParaRPr lang="en-US" dirty="0" smtClean="0"/>
          </a:p>
          <a:p>
            <a:pPr lvl="1"/>
            <a:r>
              <a:rPr lang="en-US" dirty="0" err="1" smtClean="0"/>
              <a:t>ui.R</a:t>
            </a:r>
            <a:endParaRPr lang="en-US" dirty="0" smtClean="0"/>
          </a:p>
          <a:p>
            <a:pPr lvl="1"/>
            <a:r>
              <a:rPr lang="en-US" dirty="0" err="1" smtClean="0"/>
              <a:t>server.R</a:t>
            </a:r>
            <a:endParaRPr lang="en-US" dirty="0" smtClean="0"/>
          </a:p>
          <a:p>
            <a:pPr lvl="1"/>
            <a:r>
              <a:rPr lang="en-US" dirty="0" err="1" smtClean="0"/>
              <a:t>helpers.R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589" y="3948046"/>
            <a:ext cx="7487374" cy="163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lobal.R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733051"/>
              </p:ext>
            </p:extLst>
          </p:nvPr>
        </p:nvGraphicFramePr>
        <p:xfrm>
          <a:off x="1901029" y="1273600"/>
          <a:ext cx="8128000" cy="528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library(shiny)</a:t>
                      </a:r>
                    </a:p>
                    <a:p>
                      <a:r>
                        <a:rPr lang="en-US" sz="1100" dirty="0" smtClean="0"/>
                        <a:t>library(</a:t>
                      </a:r>
                      <a:r>
                        <a:rPr lang="en-US" sz="1100" dirty="0" err="1" smtClean="0"/>
                        <a:t>dplyr</a:t>
                      </a:r>
                      <a:r>
                        <a:rPr lang="en-US" sz="1100" dirty="0" smtClean="0"/>
                        <a:t>)</a:t>
                      </a:r>
                    </a:p>
                    <a:p>
                      <a:r>
                        <a:rPr lang="en-US" sz="1100" dirty="0" smtClean="0"/>
                        <a:t>library(ggplot2)</a:t>
                      </a:r>
                    </a:p>
                    <a:p>
                      <a:r>
                        <a:rPr lang="en-US" sz="1100" dirty="0" smtClean="0"/>
                        <a:t># Visualization of Texas Oil &amp; Gas Production in Shiny</a:t>
                      </a:r>
                    </a:p>
                    <a:p>
                      <a:r>
                        <a:rPr lang="en-US" sz="1100" dirty="0" smtClean="0"/>
                        <a:t># date manipulation</a:t>
                      </a:r>
                    </a:p>
                    <a:p>
                      <a:r>
                        <a:rPr lang="en-US" sz="1100" dirty="0" err="1" smtClean="0"/>
                        <a:t>texas</a:t>
                      </a:r>
                      <a:r>
                        <a:rPr lang="en-US" sz="1100" dirty="0" smtClean="0"/>
                        <a:t> = read.csv("./data/texas.csv", </a:t>
                      </a:r>
                      <a:r>
                        <a:rPr lang="en-US" sz="1100" dirty="0" err="1" smtClean="0"/>
                        <a:t>stringsAsFactors</a:t>
                      </a:r>
                      <a:r>
                        <a:rPr lang="en-US" sz="1100" dirty="0" smtClean="0"/>
                        <a:t> = FALSE)</a:t>
                      </a:r>
                    </a:p>
                    <a:p>
                      <a:r>
                        <a:rPr lang="en-US" sz="1100" dirty="0" err="1" smtClean="0"/>
                        <a:t>production_data</a:t>
                      </a:r>
                      <a:r>
                        <a:rPr lang="en-US" sz="1100" dirty="0" smtClean="0"/>
                        <a:t> = read.csv("./data/merged.csv", </a:t>
                      </a:r>
                      <a:r>
                        <a:rPr lang="en-US" sz="1100" dirty="0" err="1" smtClean="0"/>
                        <a:t>stringsAsFactors</a:t>
                      </a:r>
                      <a:r>
                        <a:rPr lang="en-US" sz="1100" dirty="0" smtClean="0"/>
                        <a:t> = FALSE)</a:t>
                      </a:r>
                    </a:p>
                    <a:p>
                      <a:r>
                        <a:rPr lang="en-US" sz="1100" dirty="0" err="1" smtClean="0"/>
                        <a:t>production_data$SD</a:t>
                      </a:r>
                      <a:r>
                        <a:rPr lang="en-US" sz="1100" dirty="0" smtClean="0"/>
                        <a:t> = </a:t>
                      </a:r>
                      <a:r>
                        <a:rPr lang="en-US" sz="1100" dirty="0" err="1" smtClean="0"/>
                        <a:t>as.Date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production_data$SD</a:t>
                      </a:r>
                      <a:r>
                        <a:rPr lang="en-US" sz="1100" dirty="0" smtClean="0"/>
                        <a:t>)</a:t>
                      </a:r>
                    </a:p>
                    <a:p>
                      <a:r>
                        <a:rPr lang="en-US" sz="1100" dirty="0" smtClean="0"/>
                        <a:t>names(</a:t>
                      </a:r>
                      <a:r>
                        <a:rPr lang="en-US" sz="1100" dirty="0" err="1" smtClean="0"/>
                        <a:t>production_data</a:t>
                      </a:r>
                      <a:r>
                        <a:rPr lang="en-US" sz="1100" dirty="0" smtClean="0"/>
                        <a:t>)[1] &lt;- c('time')</a:t>
                      </a:r>
                    </a:p>
                    <a:p>
                      <a:r>
                        <a:rPr lang="en-US" sz="1100" dirty="0" err="1" smtClean="0">
                          <a:solidFill>
                            <a:srgbClr val="FF0000"/>
                          </a:solidFill>
                        </a:rPr>
                        <a:t>county_list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 = </a:t>
                      </a:r>
                      <a:r>
                        <a:rPr lang="en-US" sz="1100" dirty="0" err="1" smtClean="0">
                          <a:solidFill>
                            <a:srgbClr val="FF0000"/>
                          </a:solidFill>
                        </a:rPr>
                        <a:t>texas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 %&gt;% distinct(county)</a:t>
                      </a:r>
                    </a:p>
                    <a:p>
                      <a:r>
                        <a:rPr lang="en-US" sz="1100" dirty="0" err="1" smtClean="0">
                          <a:solidFill>
                            <a:srgbClr val="FF0000"/>
                          </a:solidFill>
                        </a:rPr>
                        <a:t>county_list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 = </a:t>
                      </a:r>
                      <a:r>
                        <a:rPr lang="en-US" sz="1100" dirty="0" err="1" smtClean="0">
                          <a:solidFill>
                            <a:srgbClr val="FF0000"/>
                          </a:solidFill>
                        </a:rPr>
                        <a:t>rbind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1100" dirty="0" err="1" smtClean="0">
                          <a:solidFill>
                            <a:srgbClr val="FF0000"/>
                          </a:solidFill>
                        </a:rPr>
                        <a:t>county_list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, c('ALL'))</a:t>
                      </a:r>
                    </a:p>
                    <a:p>
                      <a:r>
                        <a:rPr lang="en-US" sz="1100" dirty="0" err="1" smtClean="0">
                          <a:solidFill>
                            <a:srgbClr val="FF0000"/>
                          </a:solidFill>
                        </a:rPr>
                        <a:t>county_list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 = </a:t>
                      </a:r>
                      <a:r>
                        <a:rPr lang="en-US" sz="1100" dirty="0" err="1" smtClean="0">
                          <a:solidFill>
                            <a:srgbClr val="FF0000"/>
                          </a:solidFill>
                        </a:rPr>
                        <a:t>county_list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 %&gt;% arrange(county)</a:t>
                      </a:r>
                    </a:p>
                    <a:p>
                      <a:r>
                        <a:rPr lang="en-US" sz="1100" dirty="0" smtClean="0"/>
                        <a:t>date1 = </a:t>
                      </a:r>
                      <a:r>
                        <a:rPr lang="en-US" sz="1100" dirty="0" err="1" smtClean="0"/>
                        <a:t>as.Date</a:t>
                      </a:r>
                      <a:r>
                        <a:rPr lang="en-US" sz="1100" dirty="0" smtClean="0"/>
                        <a:t>('01/01/1993', '%m/%d/%Y')</a:t>
                      </a:r>
                    </a:p>
                    <a:p>
                      <a:r>
                        <a:rPr lang="en-US" sz="1100" dirty="0" smtClean="0"/>
                        <a:t>date2 = </a:t>
                      </a:r>
                      <a:r>
                        <a:rPr lang="en-US" sz="1100" dirty="0" err="1" smtClean="0"/>
                        <a:t>as.Date</a:t>
                      </a:r>
                      <a:r>
                        <a:rPr lang="en-US" sz="1100" dirty="0" smtClean="0"/>
                        <a:t>('01/01/2017', '%m/%d/%Y')</a:t>
                      </a:r>
                    </a:p>
                    <a:p>
                      <a:r>
                        <a:rPr lang="en-US" sz="1100" dirty="0" err="1" smtClean="0"/>
                        <a:t>date_range</a:t>
                      </a:r>
                      <a:r>
                        <a:rPr lang="en-US" sz="1100" dirty="0" smtClean="0"/>
                        <a:t> = </a:t>
                      </a:r>
                      <a:r>
                        <a:rPr lang="en-US" sz="1100" dirty="0" err="1" smtClean="0"/>
                        <a:t>seq</a:t>
                      </a:r>
                      <a:r>
                        <a:rPr lang="en-US" sz="1100" dirty="0" smtClean="0"/>
                        <a:t>(date1, date2, by='month')</a:t>
                      </a:r>
                    </a:p>
                    <a:p>
                      <a:r>
                        <a:rPr lang="en-US" sz="1100" dirty="0" smtClean="0"/>
                        <a:t>Barnett = c('wise', '</a:t>
                      </a:r>
                      <a:r>
                        <a:rPr lang="en-US" sz="1100" dirty="0" err="1" smtClean="0"/>
                        <a:t>denton</a:t>
                      </a:r>
                      <a:r>
                        <a:rPr lang="en-US" sz="1100" dirty="0" smtClean="0"/>
                        <a:t>', '</a:t>
                      </a:r>
                      <a:r>
                        <a:rPr lang="en-US" sz="1100" dirty="0" err="1" smtClean="0"/>
                        <a:t>tarrant</a:t>
                      </a:r>
                      <a:r>
                        <a:rPr lang="en-US" sz="1100" dirty="0" smtClean="0"/>
                        <a:t>', '</a:t>
                      </a:r>
                      <a:r>
                        <a:rPr lang="en-US" sz="1100" dirty="0" err="1" smtClean="0"/>
                        <a:t>johnson</a:t>
                      </a:r>
                      <a:r>
                        <a:rPr lang="en-US" sz="1100" dirty="0" smtClean="0"/>
                        <a:t>', 'jack', 'parker',</a:t>
                      </a:r>
                    </a:p>
                    <a:p>
                      <a:r>
                        <a:rPr lang="en-US" sz="1100" dirty="0" smtClean="0"/>
                        <a:t>            '</a:t>
                      </a:r>
                      <a:r>
                        <a:rPr lang="en-US" sz="1100" dirty="0" err="1" smtClean="0"/>
                        <a:t>palo</a:t>
                      </a:r>
                      <a:r>
                        <a:rPr lang="en-US" sz="1100" dirty="0" smtClean="0"/>
                        <a:t> pinto', '</a:t>
                      </a:r>
                      <a:r>
                        <a:rPr lang="en-US" sz="1100" dirty="0" err="1" smtClean="0"/>
                        <a:t>erath</a:t>
                      </a:r>
                      <a:r>
                        <a:rPr lang="en-US" sz="1100" dirty="0" smtClean="0"/>
                        <a:t>','hood','</a:t>
                      </a:r>
                      <a:r>
                        <a:rPr lang="en-US" sz="1100" dirty="0" err="1" smtClean="0"/>
                        <a:t>bosque</a:t>
                      </a:r>
                      <a:r>
                        <a:rPr lang="en-US" sz="1100" dirty="0" smtClean="0"/>
                        <a:t>','hill','</a:t>
                      </a:r>
                      <a:r>
                        <a:rPr lang="en-US" sz="1100" dirty="0" err="1" smtClean="0"/>
                        <a:t>somervell</a:t>
                      </a:r>
                      <a:r>
                        <a:rPr lang="en-US" sz="1100" dirty="0" smtClean="0"/>
                        <a:t>','</a:t>
                      </a:r>
                      <a:r>
                        <a:rPr lang="en-US" sz="1100" dirty="0" err="1" smtClean="0"/>
                        <a:t>montague</a:t>
                      </a:r>
                      <a:r>
                        <a:rPr lang="en-US" sz="1100" dirty="0" smtClean="0"/>
                        <a:t>','</a:t>
                      </a:r>
                      <a:r>
                        <a:rPr lang="en-US" sz="1100" dirty="0" err="1" smtClean="0"/>
                        <a:t>cooke</a:t>
                      </a:r>
                      <a:r>
                        <a:rPr lang="en-US" sz="1100" dirty="0" smtClean="0"/>
                        <a:t>')</a:t>
                      </a:r>
                    </a:p>
                    <a:p>
                      <a:r>
                        <a:rPr lang="en-US" sz="1100" dirty="0" err="1" smtClean="0"/>
                        <a:t>Eagle_Ford</a:t>
                      </a:r>
                      <a:r>
                        <a:rPr lang="en-US" sz="1100" dirty="0" smtClean="0"/>
                        <a:t> = c('maverick', '</a:t>
                      </a:r>
                      <a:r>
                        <a:rPr lang="en-US" sz="1100" dirty="0" err="1" smtClean="0"/>
                        <a:t>zavala</a:t>
                      </a:r>
                      <a:r>
                        <a:rPr lang="en-US" sz="1100" dirty="0" smtClean="0"/>
                        <a:t>', '</a:t>
                      </a:r>
                      <a:r>
                        <a:rPr lang="en-US" sz="1100" dirty="0" err="1" smtClean="0"/>
                        <a:t>frio</a:t>
                      </a:r>
                      <a:r>
                        <a:rPr lang="en-US" sz="1100" dirty="0" smtClean="0"/>
                        <a:t>','</a:t>
                      </a:r>
                      <a:r>
                        <a:rPr lang="en-US" sz="1100" dirty="0" err="1" smtClean="0"/>
                        <a:t>atascosa</a:t>
                      </a:r>
                      <a:r>
                        <a:rPr lang="en-US" sz="1100" dirty="0" smtClean="0"/>
                        <a:t>',</a:t>
                      </a:r>
                    </a:p>
                    <a:p>
                      <a:r>
                        <a:rPr lang="en-US" sz="1100" dirty="0" smtClean="0"/>
                        <a:t>               '</a:t>
                      </a:r>
                      <a:r>
                        <a:rPr lang="en-US" sz="1100" dirty="0" err="1" smtClean="0"/>
                        <a:t>willson</a:t>
                      </a:r>
                      <a:r>
                        <a:rPr lang="en-US" sz="1100" dirty="0" smtClean="0"/>
                        <a:t>','live oak', '</a:t>
                      </a:r>
                      <a:r>
                        <a:rPr lang="en-US" sz="1100" dirty="0" err="1" smtClean="0"/>
                        <a:t>mcmullen</a:t>
                      </a:r>
                      <a:r>
                        <a:rPr lang="en-US" sz="1100" dirty="0" smtClean="0"/>
                        <a:t>', '</a:t>
                      </a:r>
                      <a:r>
                        <a:rPr lang="en-US" sz="1100" dirty="0" err="1" smtClean="0"/>
                        <a:t>karnes</a:t>
                      </a:r>
                      <a:r>
                        <a:rPr lang="en-US" sz="1100" dirty="0" smtClean="0"/>
                        <a:t>', 'de </a:t>
                      </a:r>
                      <a:r>
                        <a:rPr lang="en-US" sz="1100" dirty="0" err="1" smtClean="0"/>
                        <a:t>witt</a:t>
                      </a:r>
                      <a:r>
                        <a:rPr lang="en-US" sz="1100" dirty="0" smtClean="0"/>
                        <a:t>', '</a:t>
                      </a:r>
                      <a:r>
                        <a:rPr lang="en-US" sz="1100" dirty="0" err="1" smtClean="0"/>
                        <a:t>gonzales</a:t>
                      </a:r>
                      <a:r>
                        <a:rPr lang="en-US" sz="1100" dirty="0" smtClean="0"/>
                        <a:t>', '</a:t>
                      </a:r>
                      <a:r>
                        <a:rPr lang="en-US" sz="1100" dirty="0" err="1" smtClean="0"/>
                        <a:t>dimmit</a:t>
                      </a:r>
                      <a:r>
                        <a:rPr lang="en-US" sz="1100" dirty="0" smtClean="0"/>
                        <a:t>',</a:t>
                      </a:r>
                    </a:p>
                    <a:p>
                      <a:r>
                        <a:rPr lang="en-US" sz="1100" dirty="0" smtClean="0"/>
                        <a:t>               'la </a:t>
                      </a:r>
                      <a:r>
                        <a:rPr lang="en-US" sz="1100" dirty="0" err="1" smtClean="0"/>
                        <a:t>salle</a:t>
                      </a:r>
                      <a:r>
                        <a:rPr lang="en-US" sz="1100" dirty="0" smtClean="0"/>
                        <a:t>', '</a:t>
                      </a:r>
                      <a:r>
                        <a:rPr lang="en-US" sz="1100" dirty="0" err="1" smtClean="0"/>
                        <a:t>webb</a:t>
                      </a:r>
                      <a:r>
                        <a:rPr lang="en-US" sz="1100" dirty="0" smtClean="0"/>
                        <a:t>','</a:t>
                      </a:r>
                      <a:r>
                        <a:rPr lang="en-US" sz="1100" dirty="0" err="1" smtClean="0"/>
                        <a:t>wilson</a:t>
                      </a:r>
                      <a:r>
                        <a:rPr lang="en-US" sz="1100" dirty="0" smtClean="0"/>
                        <a:t>')</a:t>
                      </a:r>
                    </a:p>
                    <a:p>
                      <a:r>
                        <a:rPr lang="en-US" sz="1100" dirty="0" err="1" smtClean="0"/>
                        <a:t>Cotton_Valley</a:t>
                      </a:r>
                      <a:r>
                        <a:rPr lang="en-US" sz="1100" dirty="0" smtClean="0"/>
                        <a:t> = c('</a:t>
                      </a:r>
                      <a:r>
                        <a:rPr lang="en-US" sz="1100" dirty="0" err="1" smtClean="0"/>
                        <a:t>anderson</a:t>
                      </a:r>
                      <a:r>
                        <a:rPr lang="en-US" sz="1100" dirty="0" smtClean="0"/>
                        <a:t>', '</a:t>
                      </a:r>
                      <a:r>
                        <a:rPr lang="en-US" sz="1100" dirty="0" err="1" smtClean="0"/>
                        <a:t>bowie','camp</a:t>
                      </a:r>
                      <a:r>
                        <a:rPr lang="en-US" sz="1100" dirty="0" smtClean="0"/>
                        <a:t>', '</a:t>
                      </a:r>
                      <a:r>
                        <a:rPr lang="en-US" sz="1100" dirty="0" err="1" smtClean="0"/>
                        <a:t>cass</a:t>
                      </a:r>
                      <a:r>
                        <a:rPr lang="en-US" sz="1100" dirty="0" smtClean="0"/>
                        <a:t>', '</a:t>
                      </a:r>
                      <a:r>
                        <a:rPr lang="en-US" sz="1100" dirty="0" err="1" smtClean="0"/>
                        <a:t>cherokee</a:t>
                      </a:r>
                      <a:r>
                        <a:rPr lang="en-US" sz="1100" dirty="0" smtClean="0"/>
                        <a:t>', 'falls', 'franklin','freestone','</a:t>
                      </a:r>
                      <a:r>
                        <a:rPr lang="en-US" sz="1100" dirty="0" err="1" smtClean="0"/>
                        <a:t>gregg</a:t>
                      </a:r>
                      <a:r>
                        <a:rPr lang="en-US" sz="1100" dirty="0" smtClean="0"/>
                        <a:t>',</a:t>
                      </a:r>
                    </a:p>
                    <a:p>
                      <a:r>
                        <a:rPr lang="en-US" sz="1100" dirty="0" smtClean="0"/>
                        <a:t>                  '</a:t>
                      </a:r>
                      <a:r>
                        <a:rPr lang="en-US" sz="1100" dirty="0" err="1" smtClean="0"/>
                        <a:t>harrison</a:t>
                      </a:r>
                      <a:r>
                        <a:rPr lang="en-US" sz="1100" dirty="0" smtClean="0"/>
                        <a:t>', 'henderson','houston','leon','limestone','marion','milam','morris',</a:t>
                      </a:r>
                    </a:p>
                    <a:p>
                      <a:r>
                        <a:rPr lang="en-US" sz="1100" dirty="0" smtClean="0"/>
                        <a:t>                  '</a:t>
                      </a:r>
                      <a:r>
                        <a:rPr lang="en-US" sz="1100" dirty="0" err="1" smtClean="0"/>
                        <a:t>nacogdoches</a:t>
                      </a:r>
                      <a:r>
                        <a:rPr lang="en-US" sz="1100" dirty="0" smtClean="0"/>
                        <a:t>','</a:t>
                      </a:r>
                      <a:r>
                        <a:rPr lang="en-US" sz="1100" dirty="0" err="1" smtClean="0"/>
                        <a:t>navarro</a:t>
                      </a:r>
                      <a:r>
                        <a:rPr lang="en-US" sz="1100" dirty="0" smtClean="0"/>
                        <a:t>','</a:t>
                      </a:r>
                      <a:r>
                        <a:rPr lang="en-US" sz="1100" dirty="0" err="1" smtClean="0"/>
                        <a:t>panola</a:t>
                      </a:r>
                      <a:r>
                        <a:rPr lang="en-US" sz="1100" dirty="0" smtClean="0"/>
                        <a:t>','red river', '</a:t>
                      </a:r>
                      <a:r>
                        <a:rPr lang="en-US" sz="1100" dirty="0" err="1" smtClean="0"/>
                        <a:t>roberson</a:t>
                      </a:r>
                      <a:r>
                        <a:rPr lang="en-US" sz="1100" dirty="0" smtClean="0"/>
                        <a:t>','rusk',</a:t>
                      </a:r>
                    </a:p>
                    <a:p>
                      <a:r>
                        <a:rPr lang="en-US" sz="1100" dirty="0" smtClean="0"/>
                        <a:t>                  '</a:t>
                      </a:r>
                      <a:r>
                        <a:rPr lang="en-US" sz="1100" dirty="0" err="1" smtClean="0"/>
                        <a:t>sabine</a:t>
                      </a:r>
                      <a:r>
                        <a:rPr lang="en-US" sz="1100" dirty="0" smtClean="0"/>
                        <a:t>', '</a:t>
                      </a:r>
                      <a:r>
                        <a:rPr lang="en-US" sz="1100" dirty="0" err="1" smtClean="0"/>
                        <a:t>shelby</a:t>
                      </a:r>
                      <a:r>
                        <a:rPr lang="en-US" sz="1100" dirty="0" smtClean="0"/>
                        <a:t>','smith','</a:t>
                      </a:r>
                      <a:r>
                        <a:rPr lang="en-US" sz="1100" dirty="0" err="1" smtClean="0"/>
                        <a:t>titus</a:t>
                      </a:r>
                      <a:r>
                        <a:rPr lang="en-US" sz="1100" dirty="0" smtClean="0"/>
                        <a:t>','</a:t>
                      </a:r>
                      <a:r>
                        <a:rPr lang="en-US" sz="1100" dirty="0" err="1" smtClean="0"/>
                        <a:t>upshur</a:t>
                      </a:r>
                      <a:r>
                        <a:rPr lang="en-US" sz="1100" dirty="0" smtClean="0"/>
                        <a:t>')</a:t>
                      </a:r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Permian = c( "andrews","hockley","nolan","borden","howard","pecos","cochran",  </a:t>
                      </a:r>
                    </a:p>
                    <a:p>
                      <a:r>
                        <a:rPr lang="en-US" sz="1100" dirty="0" smtClean="0"/>
                        <a:t>             "</a:t>
                      </a:r>
                      <a:r>
                        <a:rPr lang="en-US" sz="1100" dirty="0" err="1" smtClean="0"/>
                        <a:t>irion</a:t>
                      </a:r>
                      <a:r>
                        <a:rPr lang="en-US" sz="1100" dirty="0" smtClean="0"/>
                        <a:t>","</a:t>
                      </a:r>
                      <a:r>
                        <a:rPr lang="en-US" sz="1100" dirty="0" err="1" smtClean="0"/>
                        <a:t>reagan</a:t>
                      </a:r>
                      <a:r>
                        <a:rPr lang="en-US" sz="1100" dirty="0" smtClean="0"/>
                        <a:t>","coke","</a:t>
                      </a:r>
                      <a:r>
                        <a:rPr lang="en-US" sz="1100" dirty="0" err="1" smtClean="0"/>
                        <a:t>jeff</a:t>
                      </a:r>
                      <a:r>
                        <a:rPr lang="en-US" sz="1100" dirty="0" smtClean="0"/>
                        <a:t>","</a:t>
                      </a:r>
                      <a:r>
                        <a:rPr lang="en-US" sz="1100" dirty="0" err="1" smtClean="0"/>
                        <a:t>davis</a:t>
                      </a:r>
                      <a:r>
                        <a:rPr lang="en-US" sz="1100" dirty="0" smtClean="0"/>
                        <a:t>","</a:t>
                      </a:r>
                      <a:r>
                        <a:rPr lang="en-US" sz="1100" dirty="0" err="1" smtClean="0"/>
                        <a:t>reeves","crane</a:t>
                      </a:r>
                      <a:r>
                        <a:rPr lang="en-US" sz="1100" dirty="0" smtClean="0"/>
                        <a:t>",    </a:t>
                      </a:r>
                    </a:p>
                    <a:p>
                      <a:r>
                        <a:rPr lang="en-US" sz="1100" dirty="0" smtClean="0"/>
                        <a:t>             "</a:t>
                      </a:r>
                      <a:r>
                        <a:rPr lang="en-US" sz="1100" dirty="0" err="1" smtClean="0"/>
                        <a:t>kent</a:t>
                      </a:r>
                      <a:r>
                        <a:rPr lang="en-US" sz="1100" dirty="0" smtClean="0"/>
                        <a:t>","scurry","</a:t>
                      </a:r>
                      <a:r>
                        <a:rPr lang="en-US" sz="1100" dirty="0" err="1" smtClean="0"/>
                        <a:t>crosby</a:t>
                      </a:r>
                      <a:r>
                        <a:rPr lang="en-US" sz="1100" dirty="0" smtClean="0"/>
                        <a:t>","</a:t>
                      </a:r>
                      <a:r>
                        <a:rPr lang="en-US" sz="1100" dirty="0" err="1" smtClean="0"/>
                        <a:t>kimble</a:t>
                      </a:r>
                      <a:r>
                        <a:rPr lang="en-US" sz="1100" dirty="0" smtClean="0"/>
                        <a:t>","sterling","</a:t>
                      </a:r>
                      <a:r>
                        <a:rPr lang="en-US" sz="1100" dirty="0" err="1" smtClean="0"/>
                        <a:t>dawson</a:t>
                      </a:r>
                      <a:r>
                        <a:rPr lang="en-US" sz="1100" dirty="0" smtClean="0"/>
                        <a:t>","lamb" ,    </a:t>
                      </a:r>
                    </a:p>
                    <a:p>
                      <a:r>
                        <a:rPr lang="en-US" sz="1100" dirty="0" smtClean="0"/>
                        <a:t>             "</a:t>
                      </a:r>
                      <a:r>
                        <a:rPr lang="en-US" sz="1100" dirty="0" err="1" smtClean="0"/>
                        <a:t>terry","dickens","loving","tom</a:t>
                      </a:r>
                      <a:r>
                        <a:rPr lang="en-US" sz="1100" dirty="0" smtClean="0"/>
                        <a:t> green", "</a:t>
                      </a:r>
                      <a:r>
                        <a:rPr lang="en-US" sz="1100" dirty="0" err="1" smtClean="0"/>
                        <a:t>ector</a:t>
                      </a:r>
                      <a:r>
                        <a:rPr lang="en-US" sz="1100" dirty="0" smtClean="0"/>
                        <a:t>","</a:t>
                      </a:r>
                      <a:r>
                        <a:rPr lang="en-US" sz="1100" dirty="0" err="1" smtClean="0"/>
                        <a:t>lubbock</a:t>
                      </a:r>
                      <a:r>
                        <a:rPr lang="en-US" sz="1100" dirty="0" smtClean="0"/>
                        <a:t>","</a:t>
                      </a:r>
                      <a:r>
                        <a:rPr lang="en-US" sz="1100" dirty="0" err="1" smtClean="0"/>
                        <a:t>upton</a:t>
                      </a:r>
                      <a:r>
                        <a:rPr lang="en-US" sz="1100" dirty="0" smtClean="0"/>
                        <a:t>",    </a:t>
                      </a:r>
                    </a:p>
                    <a:p>
                      <a:r>
                        <a:rPr lang="en-US" sz="1100" dirty="0" smtClean="0"/>
                        <a:t>             "</a:t>
                      </a:r>
                      <a:r>
                        <a:rPr lang="en-US" sz="1100" dirty="0" err="1" smtClean="0"/>
                        <a:t>gaines</a:t>
                      </a:r>
                      <a:r>
                        <a:rPr lang="en-US" sz="1100" dirty="0" smtClean="0"/>
                        <a:t>","</a:t>
                      </a:r>
                      <a:r>
                        <a:rPr lang="en-US" sz="1100" dirty="0" err="1" smtClean="0"/>
                        <a:t>lynn</a:t>
                      </a:r>
                      <a:r>
                        <a:rPr lang="en-US" sz="1100" dirty="0" smtClean="0"/>
                        <a:t>","ward","</a:t>
                      </a:r>
                      <a:r>
                        <a:rPr lang="en-US" sz="1100" dirty="0" err="1" smtClean="0"/>
                        <a:t>garza</a:t>
                      </a:r>
                      <a:r>
                        <a:rPr lang="en-US" sz="1100" dirty="0" smtClean="0"/>
                        <a:t>","martin","</a:t>
                      </a:r>
                      <a:r>
                        <a:rPr lang="en-US" sz="1100" dirty="0" err="1" smtClean="0"/>
                        <a:t>winkler</a:t>
                      </a:r>
                      <a:r>
                        <a:rPr lang="en-US" sz="1100" dirty="0" smtClean="0"/>
                        <a:t>","</a:t>
                      </a:r>
                      <a:r>
                        <a:rPr lang="en-US" sz="1100" dirty="0" err="1" smtClean="0"/>
                        <a:t>glasscock</a:t>
                      </a:r>
                      <a:r>
                        <a:rPr lang="en-US" sz="1100" dirty="0" smtClean="0"/>
                        <a:t>",</a:t>
                      </a:r>
                    </a:p>
                    <a:p>
                      <a:r>
                        <a:rPr lang="en-US" sz="1100" dirty="0" smtClean="0"/>
                        <a:t>             "midland","</a:t>
                      </a:r>
                      <a:r>
                        <a:rPr lang="en-US" sz="1100" dirty="0" err="1" smtClean="0"/>
                        <a:t>yoakum</a:t>
                      </a:r>
                      <a:r>
                        <a:rPr lang="en-US" sz="1100" dirty="0" smtClean="0"/>
                        <a:t>","hale","</a:t>
                      </a:r>
                      <a:r>
                        <a:rPr lang="en-US" sz="1100" dirty="0" err="1" smtClean="0"/>
                        <a:t>mitchell</a:t>
                      </a:r>
                      <a:r>
                        <a:rPr lang="en-US" sz="1100" dirty="0" smtClean="0"/>
                        <a:t>","</a:t>
                      </a:r>
                      <a:r>
                        <a:rPr lang="en-US" sz="1100" dirty="0" err="1" smtClean="0"/>
                        <a:t>crockett</a:t>
                      </a:r>
                      <a:r>
                        <a:rPr lang="en-US" sz="1100" dirty="0" smtClean="0"/>
                        <a:t>","</a:t>
                      </a:r>
                      <a:r>
                        <a:rPr lang="en-US" sz="1100" dirty="0" err="1" smtClean="0"/>
                        <a:t>terrell</a:t>
                      </a:r>
                      <a:r>
                        <a:rPr lang="en-US" sz="1100" dirty="0" smtClean="0"/>
                        <a:t>")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6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ui.R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735413"/>
              </p:ext>
            </p:extLst>
          </p:nvPr>
        </p:nvGraphicFramePr>
        <p:xfrm>
          <a:off x="2214209" y="839100"/>
          <a:ext cx="6926136" cy="577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6136"/>
              </a:tblGrid>
              <a:tr h="567840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library(shiny)</a:t>
                      </a:r>
                    </a:p>
                    <a:p>
                      <a:r>
                        <a:rPr lang="en-US" sz="1100" dirty="0" smtClean="0"/>
                        <a:t># main UI</a:t>
                      </a:r>
                    </a:p>
                    <a:p>
                      <a:r>
                        <a:rPr lang="en-US" sz="1100" dirty="0" err="1" smtClean="0"/>
                        <a:t>shinyUI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fluidPage</a:t>
                      </a:r>
                      <a:r>
                        <a:rPr lang="en-US" sz="1100" dirty="0" smtClean="0"/>
                        <a:t>(</a:t>
                      </a:r>
                    </a:p>
                    <a:p>
                      <a:r>
                        <a:rPr lang="en-US" sz="1100" dirty="0" smtClean="0"/>
                        <a:t>  </a:t>
                      </a:r>
                      <a:r>
                        <a:rPr lang="en-US" sz="1100" dirty="0" err="1" smtClean="0"/>
                        <a:t>titlePanel</a:t>
                      </a:r>
                      <a:r>
                        <a:rPr lang="en-US" sz="1100" dirty="0" smtClean="0"/>
                        <a:t>("Monthly Production of Oil and Gas in Texas Counties"), # main title</a:t>
                      </a:r>
                    </a:p>
                    <a:p>
                      <a:r>
                        <a:rPr lang="en-US" sz="1100" dirty="0" smtClean="0"/>
                        <a:t>  </a:t>
                      </a:r>
                      <a:r>
                        <a:rPr lang="en-US" sz="1100" dirty="0" err="1" smtClean="0"/>
                        <a:t>sidebarLayout</a:t>
                      </a:r>
                      <a:r>
                        <a:rPr lang="en-US" sz="1100" dirty="0" smtClean="0"/>
                        <a:t>(</a:t>
                      </a:r>
                    </a:p>
                    <a:p>
                      <a:r>
                        <a:rPr lang="en-US" sz="1100" dirty="0" smtClean="0"/>
                        <a:t>    </a:t>
                      </a:r>
                      <a:r>
                        <a:rPr lang="en-US" sz="1100" dirty="0" err="1" smtClean="0"/>
                        <a:t>sidebarPanel</a:t>
                      </a:r>
                      <a:r>
                        <a:rPr lang="en-US" sz="1100" dirty="0" smtClean="0"/>
                        <a:t>(</a:t>
                      </a:r>
                    </a:p>
                    <a:p>
                      <a:r>
                        <a:rPr lang="en-US" sz="1100" dirty="0" smtClean="0"/>
                        <a:t>      </a:t>
                      </a:r>
                      <a:r>
                        <a:rPr lang="en-US" sz="1100" dirty="0" err="1" smtClean="0"/>
                        <a:t>helpText</a:t>
                      </a:r>
                      <a:r>
                        <a:rPr lang="en-US" sz="1100" dirty="0" smtClean="0"/>
                        <a:t>("Show the county-based monthly production in Texas</a:t>
                      </a:r>
                    </a:p>
                    <a:p>
                      <a:r>
                        <a:rPr lang="en-US" sz="1100" dirty="0" smtClean="0"/>
                        <a:t>               from Jan-1993 to Jan-2017"), ## subtitle</a:t>
                      </a:r>
                    </a:p>
                    <a:p>
                      <a:r>
                        <a:rPr lang="en-US" sz="1100" dirty="0" smtClean="0"/>
                        <a:t>      </a:t>
                      </a:r>
                      <a:r>
                        <a:rPr lang="en-US" sz="1100" dirty="0" err="1" smtClean="0"/>
                        <a:t>selectInput</a:t>
                      </a:r>
                      <a:r>
                        <a:rPr lang="en-US" sz="1100" dirty="0" smtClean="0"/>
                        <a:t>("</a:t>
                      </a:r>
                      <a:r>
                        <a:rPr lang="en-US" sz="1100" dirty="0" err="1" smtClean="0"/>
                        <a:t>county_var</a:t>
                      </a:r>
                      <a:r>
                        <a:rPr lang="en-US" sz="1100" dirty="0" smtClean="0"/>
                        <a:t>", # choose the residents</a:t>
                      </a:r>
                    </a:p>
                    <a:p>
                      <a:r>
                        <a:rPr lang="en-US" sz="1100" dirty="0" smtClean="0"/>
                        <a:t>                  label = "Select County(s):",</a:t>
                      </a:r>
                    </a:p>
                    <a:p>
                      <a:r>
                        <a:rPr lang="en-US" sz="1100" dirty="0" smtClean="0"/>
                        <a:t>                  choices = </a:t>
                      </a:r>
                      <a:r>
                        <a:rPr lang="en-US" sz="1100" dirty="0" err="1" smtClean="0"/>
                        <a:t>county_list</a:t>
                      </a:r>
                      <a:r>
                        <a:rPr lang="en-US" sz="1100" dirty="0" smtClean="0"/>
                        <a:t>,</a:t>
                      </a:r>
                    </a:p>
                    <a:p>
                      <a:r>
                        <a:rPr lang="en-US" sz="1100" dirty="0" smtClean="0"/>
                        <a:t>                  selected = NULL, multiple = TRUE),</a:t>
                      </a:r>
                    </a:p>
                    <a:p>
                      <a:r>
                        <a:rPr lang="en-US" sz="1100" dirty="0" smtClean="0"/>
                        <a:t>      </a:t>
                      </a:r>
                      <a:r>
                        <a:rPr lang="en-US" sz="1100" dirty="0" err="1" smtClean="0"/>
                        <a:t>sliderInput</a:t>
                      </a:r>
                      <a:r>
                        <a:rPr lang="en-US" sz="1100" dirty="0" smtClean="0"/>
                        <a:t>("range", # choose the range</a:t>
                      </a:r>
                    </a:p>
                    <a:p>
                      <a:r>
                        <a:rPr lang="en-US" sz="1100" dirty="0" smtClean="0"/>
                        <a:t>                  label = "Range of year to display:",</a:t>
                      </a:r>
                    </a:p>
                    <a:p>
                      <a:r>
                        <a:rPr lang="en-US" sz="1100" dirty="0" smtClean="0"/>
                        <a:t>                  min = date1, max = date2, value = c(date1, date2)</a:t>
                      </a:r>
                    </a:p>
                    <a:p>
                      <a:r>
                        <a:rPr lang="en-US" sz="1100" dirty="0" smtClean="0"/>
                        <a:t>      ), # monthly production #</a:t>
                      </a:r>
                      <a:r>
                        <a:rPr lang="en-US" sz="1100" dirty="0" err="1" smtClean="0"/>
                        <a:t>seq</a:t>
                      </a:r>
                      <a:r>
                        <a:rPr lang="en-US" sz="1100" dirty="0" smtClean="0"/>
                        <a:t>(date1, date2, by = 'month')</a:t>
                      </a:r>
                    </a:p>
                    <a:p>
                      <a:r>
                        <a:rPr lang="en-US" sz="1100" dirty="0" smtClean="0"/>
                        <a:t>      </a:t>
                      </a:r>
                      <a:r>
                        <a:rPr lang="en-US" sz="1100" dirty="0" err="1" smtClean="0"/>
                        <a:t>checkboxInput</a:t>
                      </a:r>
                      <a:r>
                        <a:rPr lang="en-US" sz="1100" dirty="0" smtClean="0"/>
                        <a:t>("log", "log-scale plot", value = FALSE),</a:t>
                      </a:r>
                    </a:p>
                    <a:p>
                      <a:r>
                        <a:rPr lang="en-US" sz="1100" dirty="0" smtClean="0"/>
                        <a:t>      </a:t>
                      </a:r>
                      <a:r>
                        <a:rPr lang="en-US" sz="1100" dirty="0" err="1" smtClean="0"/>
                        <a:t>br</a:t>
                      </a:r>
                      <a:r>
                        <a:rPr lang="en-US" sz="1100" dirty="0" smtClean="0"/>
                        <a:t>(),</a:t>
                      </a:r>
                    </a:p>
                    <a:p>
                      <a:r>
                        <a:rPr lang="en-US" sz="1100" dirty="0" smtClean="0"/>
                        <a:t>      </a:t>
                      </a:r>
                      <a:r>
                        <a:rPr lang="en-US" sz="1100" dirty="0" err="1" smtClean="0"/>
                        <a:t>helpText</a:t>
                      </a:r>
                      <a:r>
                        <a:rPr lang="en-US" sz="1100" dirty="0" smtClean="0"/>
                        <a:t>("Show the formation-based monthly production in Texas</a:t>
                      </a:r>
                    </a:p>
                    <a:p>
                      <a:r>
                        <a:rPr lang="en-US" sz="1100" dirty="0" smtClean="0"/>
                        <a:t>               from Jan-1993 to Jan-2017"), ## subtitle</a:t>
                      </a:r>
                    </a:p>
                    <a:p>
                      <a:r>
                        <a:rPr lang="en-US" sz="1100" dirty="0" smtClean="0"/>
                        <a:t>      </a:t>
                      </a:r>
                      <a:r>
                        <a:rPr lang="en-US" sz="1100" dirty="0" err="1" smtClean="0"/>
                        <a:t>checkboxInput</a:t>
                      </a:r>
                      <a:r>
                        <a:rPr lang="en-US" sz="1100" dirty="0" smtClean="0"/>
                        <a:t>("</a:t>
                      </a:r>
                      <a:r>
                        <a:rPr lang="en-US" sz="1100" dirty="0" err="1" smtClean="0"/>
                        <a:t>check_formation","Select</a:t>
                      </a:r>
                      <a:r>
                        <a:rPr lang="en-US" sz="1100" dirty="0" smtClean="0"/>
                        <a:t> data based on formation/</a:t>
                      </a:r>
                      <a:r>
                        <a:rPr lang="en-US" sz="1100" dirty="0" err="1" smtClean="0"/>
                        <a:t>basin",value</a:t>
                      </a:r>
                      <a:r>
                        <a:rPr lang="en-US" sz="1100" dirty="0" smtClean="0"/>
                        <a:t> = FALSE),</a:t>
                      </a:r>
                    </a:p>
                    <a:p>
                      <a:r>
                        <a:rPr lang="en-US" sz="1100" dirty="0" smtClean="0"/>
                        <a:t>      </a:t>
                      </a:r>
                      <a:r>
                        <a:rPr lang="en-US" sz="1100" dirty="0" err="1" smtClean="0"/>
                        <a:t>helpText</a:t>
                      </a:r>
                      <a:r>
                        <a:rPr lang="en-US" sz="1100" dirty="0" smtClean="0"/>
                        <a:t>("This function is under </a:t>
                      </a:r>
                      <a:r>
                        <a:rPr lang="en-US" sz="1100" dirty="0" err="1" smtClean="0"/>
                        <a:t>developement</a:t>
                      </a:r>
                      <a:r>
                        <a:rPr lang="en-US" sz="1100" dirty="0" smtClean="0"/>
                        <a:t>\n county list is not fully collected"),</a:t>
                      </a:r>
                    </a:p>
                    <a:p>
                      <a:r>
                        <a:rPr lang="en-US" sz="1100" dirty="0" smtClean="0"/>
                        <a:t>      </a:t>
                      </a:r>
                      <a:r>
                        <a:rPr lang="en-US" sz="1100" dirty="0" err="1" smtClean="0"/>
                        <a:t>selectInput</a:t>
                      </a:r>
                      <a:r>
                        <a:rPr lang="en-US" sz="1100" dirty="0" smtClean="0"/>
                        <a:t>("</a:t>
                      </a:r>
                      <a:r>
                        <a:rPr lang="en-US" sz="1100" dirty="0" err="1" smtClean="0"/>
                        <a:t>formation_var</a:t>
                      </a:r>
                      <a:r>
                        <a:rPr lang="en-US" sz="1100" dirty="0" smtClean="0"/>
                        <a:t>",</a:t>
                      </a:r>
                    </a:p>
                    <a:p>
                      <a:r>
                        <a:rPr lang="en-US" sz="1100" dirty="0" smtClean="0"/>
                        <a:t>                  label = "Select a Formation/Basin:",</a:t>
                      </a:r>
                    </a:p>
                    <a:p>
                      <a:r>
                        <a:rPr lang="en-US" sz="1100" dirty="0" smtClean="0"/>
                        <a:t>                  choices = c("Barnett", "Eagle Ford", "Cotton Valley", "Permian"),</a:t>
                      </a:r>
                    </a:p>
                    <a:p>
                      <a:r>
                        <a:rPr lang="en-US" sz="1100" dirty="0" smtClean="0"/>
                        <a:t>                  selected = NULL)</a:t>
                      </a:r>
                    </a:p>
                    <a:p>
                      <a:r>
                        <a:rPr lang="en-US" sz="1100" dirty="0" smtClean="0"/>
                        <a:t>      ),</a:t>
                      </a:r>
                    </a:p>
                    <a:p>
                      <a:r>
                        <a:rPr lang="en-US" sz="1100" dirty="0" smtClean="0"/>
                        <a:t>    </a:t>
                      </a:r>
                      <a:r>
                        <a:rPr lang="en-US" sz="1100" dirty="0" err="1" smtClean="0"/>
                        <a:t>mainPanel</a:t>
                      </a:r>
                      <a:r>
                        <a:rPr lang="en-US" sz="1100" dirty="0" smtClean="0"/>
                        <a:t>(h2("Texas Map"),</a:t>
                      </a:r>
                    </a:p>
                    <a:p>
                      <a:r>
                        <a:rPr lang="en-US" sz="1100" dirty="0" smtClean="0"/>
                        <a:t>              </a:t>
                      </a:r>
                      <a:r>
                        <a:rPr lang="en-US" sz="1100" dirty="0" err="1" smtClean="0"/>
                        <a:t>plotOutput</a:t>
                      </a:r>
                      <a:r>
                        <a:rPr lang="en-US" sz="1100" dirty="0" smtClean="0"/>
                        <a:t>("</a:t>
                      </a:r>
                      <a:r>
                        <a:rPr lang="en-US" sz="1100" dirty="0" err="1" smtClean="0"/>
                        <a:t>texas_county</a:t>
                      </a:r>
                      <a:r>
                        <a:rPr lang="en-US" sz="1100" dirty="0" smtClean="0"/>
                        <a:t>", width = 400, height = 400),</a:t>
                      </a:r>
                    </a:p>
                    <a:p>
                      <a:r>
                        <a:rPr lang="en-US" sz="1100" dirty="0" smtClean="0"/>
                        <a:t>              h2("Production Curve"),</a:t>
                      </a:r>
                    </a:p>
                    <a:p>
                      <a:r>
                        <a:rPr lang="en-US" sz="1100" dirty="0" smtClean="0"/>
                        <a:t>              </a:t>
                      </a:r>
                      <a:r>
                        <a:rPr lang="en-US" sz="1100" dirty="0" err="1" smtClean="0"/>
                        <a:t>plotOutput</a:t>
                      </a:r>
                      <a:r>
                        <a:rPr lang="en-US" sz="1100" dirty="0" smtClean="0"/>
                        <a:t>("</a:t>
                      </a:r>
                      <a:r>
                        <a:rPr lang="en-US" sz="1100" dirty="0" err="1" smtClean="0"/>
                        <a:t>pdcurve</a:t>
                      </a:r>
                      <a:r>
                        <a:rPr lang="en-US" sz="1100" dirty="0" smtClean="0"/>
                        <a:t>"))</a:t>
                      </a:r>
                    </a:p>
                    <a:p>
                      <a:r>
                        <a:rPr lang="en-US" sz="1100" dirty="0" smtClean="0"/>
                        <a:t>    )</a:t>
                      </a:r>
                    </a:p>
                    <a:p>
                      <a:r>
                        <a:rPr lang="en-US" sz="1100" dirty="0" smtClean="0"/>
                        <a:t>))</a:t>
                      </a:r>
                    </a:p>
                    <a:p>
                      <a:endParaRPr lang="en-US" sz="1000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15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erver.R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27360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if </a:t>
            </a:r>
            <a:r>
              <a:rPr lang="en-US" sz="1800" dirty="0"/>
              <a:t>(</a:t>
            </a:r>
            <a:r>
              <a:rPr lang="en-US" sz="1800" dirty="0" err="1"/>
              <a:t>input$check_formation</a:t>
            </a:r>
            <a:r>
              <a:rPr lang="en-US" sz="1800" dirty="0"/>
              <a:t>) </a:t>
            </a:r>
            <a:r>
              <a:rPr lang="en-US" sz="1800" dirty="0" smtClean="0"/>
              <a:t>== TRUE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928507"/>
              </p:ext>
            </p:extLst>
          </p:nvPr>
        </p:nvGraphicFramePr>
        <p:xfrm>
          <a:off x="2459050" y="1793757"/>
          <a:ext cx="7032204" cy="4623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2204"/>
              </a:tblGrid>
              <a:tr h="462347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source('</a:t>
                      </a:r>
                      <a:r>
                        <a:rPr lang="en-US" sz="1100" dirty="0" err="1" smtClean="0"/>
                        <a:t>helpers.R</a:t>
                      </a:r>
                      <a:r>
                        <a:rPr lang="en-US" sz="1100" dirty="0" smtClean="0"/>
                        <a:t>')</a:t>
                      </a:r>
                    </a:p>
                    <a:p>
                      <a:r>
                        <a:rPr lang="en-US" sz="1100" dirty="0" smtClean="0"/>
                        <a:t>#pre-treatment</a:t>
                      </a:r>
                    </a:p>
                    <a:p>
                      <a:r>
                        <a:rPr lang="en-US" sz="1100" dirty="0" err="1" smtClean="0"/>
                        <a:t>shinyServer</a:t>
                      </a:r>
                      <a:r>
                        <a:rPr lang="en-US" sz="1100" dirty="0" smtClean="0"/>
                        <a:t>(</a:t>
                      </a:r>
                    </a:p>
                    <a:p>
                      <a:r>
                        <a:rPr lang="en-US" sz="1100" dirty="0" smtClean="0"/>
                        <a:t>  function(input, output) {</a:t>
                      </a:r>
                    </a:p>
                    <a:p>
                      <a:r>
                        <a:rPr lang="en-US" sz="1100" dirty="0" smtClean="0"/>
                        <a:t>    </a:t>
                      </a:r>
                      <a:r>
                        <a:rPr lang="en-US" sz="1100" dirty="0" err="1" smtClean="0"/>
                        <a:t>observeEvent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input$check_formation</a:t>
                      </a:r>
                      <a:r>
                        <a:rPr lang="en-US" sz="1100" dirty="0" smtClean="0"/>
                        <a:t>, {</a:t>
                      </a:r>
                    </a:p>
                    <a:p>
                      <a:r>
                        <a:rPr lang="en-US" sz="1100" dirty="0" smtClean="0"/>
                        <a:t>      if (</a:t>
                      </a:r>
                      <a:r>
                        <a:rPr lang="en-US" sz="1100" dirty="0" err="1" smtClean="0"/>
                        <a:t>input$check_formation</a:t>
                      </a:r>
                      <a:r>
                        <a:rPr lang="en-US" sz="1100" dirty="0" smtClean="0"/>
                        <a:t>) {</a:t>
                      </a:r>
                    </a:p>
                    <a:p>
                      <a:r>
                        <a:rPr lang="en-US" sz="1100" dirty="0" smtClean="0"/>
                        <a:t>        </a:t>
                      </a:r>
                      <a:r>
                        <a:rPr lang="en-US" sz="1100" dirty="0" err="1" smtClean="0"/>
                        <a:t>output$pdcurve</a:t>
                      </a:r>
                      <a:r>
                        <a:rPr lang="en-US" sz="1100" dirty="0" smtClean="0"/>
                        <a:t> &lt;- </a:t>
                      </a:r>
                      <a:r>
                        <a:rPr lang="en-US" sz="1100" dirty="0" err="1" smtClean="0"/>
                        <a:t>renderPlot</a:t>
                      </a:r>
                      <a:r>
                        <a:rPr lang="en-US" sz="1100" dirty="0" smtClean="0"/>
                        <a:t>({</a:t>
                      </a:r>
                    </a:p>
                    <a:p>
                      <a:r>
                        <a:rPr lang="en-US" sz="1100" dirty="0" smtClean="0"/>
                        <a:t>          </a:t>
                      </a:r>
                      <a:r>
                        <a:rPr lang="en-US" sz="1100" dirty="0" err="1" smtClean="0"/>
                        <a:t>args</a:t>
                      </a:r>
                      <a:r>
                        <a:rPr lang="en-US" sz="1100" dirty="0" smtClean="0"/>
                        <a:t> &lt;- switch(</a:t>
                      </a:r>
                      <a:r>
                        <a:rPr lang="en-US" sz="1100" dirty="0" err="1" smtClean="0"/>
                        <a:t>input$formation_var</a:t>
                      </a:r>
                      <a:r>
                        <a:rPr lang="en-US" sz="1100" dirty="0" smtClean="0"/>
                        <a:t>,</a:t>
                      </a:r>
                    </a:p>
                    <a:p>
                      <a:r>
                        <a:rPr lang="en-US" sz="1100" dirty="0" smtClean="0"/>
                        <a:t>                         "Barnett" = list(</a:t>
                      </a:r>
                      <a:r>
                        <a:rPr lang="en-US" sz="1100" dirty="0" err="1" smtClean="0"/>
                        <a:t>production_data</a:t>
                      </a:r>
                      <a:r>
                        <a:rPr lang="en-US" sz="1100" dirty="0" smtClean="0"/>
                        <a:t>, Barnett, </a:t>
                      </a:r>
                      <a:r>
                        <a:rPr lang="en-US" sz="1100" dirty="0" err="1" smtClean="0"/>
                        <a:t>input$range</a:t>
                      </a:r>
                      <a:r>
                        <a:rPr lang="en-US" sz="1100" dirty="0" smtClean="0"/>
                        <a:t>[1], </a:t>
                      </a:r>
                      <a:r>
                        <a:rPr lang="en-US" sz="1100" dirty="0" err="1" smtClean="0"/>
                        <a:t>input$range</a:t>
                      </a:r>
                      <a:r>
                        <a:rPr lang="en-US" sz="1100" dirty="0" smtClean="0"/>
                        <a:t>[2]),</a:t>
                      </a:r>
                    </a:p>
                    <a:p>
                      <a:r>
                        <a:rPr lang="en-US" sz="1100" dirty="0" smtClean="0"/>
                        <a:t>                         "Eagle Ford" = list(</a:t>
                      </a:r>
                      <a:r>
                        <a:rPr lang="en-US" sz="1100" dirty="0" err="1" smtClean="0"/>
                        <a:t>production_data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Eagle_Ford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input$range</a:t>
                      </a:r>
                      <a:r>
                        <a:rPr lang="en-US" sz="1100" dirty="0" smtClean="0"/>
                        <a:t>[1], </a:t>
                      </a:r>
                      <a:r>
                        <a:rPr lang="en-US" sz="1100" dirty="0" err="1" smtClean="0"/>
                        <a:t>input$range</a:t>
                      </a:r>
                      <a:r>
                        <a:rPr lang="en-US" sz="1100" dirty="0" smtClean="0"/>
                        <a:t>[2]),</a:t>
                      </a:r>
                    </a:p>
                    <a:p>
                      <a:r>
                        <a:rPr lang="en-US" sz="1100" dirty="0" smtClean="0"/>
                        <a:t>                         "Cotton Valley" = list(</a:t>
                      </a:r>
                      <a:r>
                        <a:rPr lang="en-US" sz="1100" dirty="0" err="1" smtClean="0"/>
                        <a:t>production_data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Cotton_Valley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input$range</a:t>
                      </a:r>
                      <a:r>
                        <a:rPr lang="en-US" sz="1100" dirty="0" smtClean="0"/>
                        <a:t>[1], </a:t>
                      </a:r>
                      <a:r>
                        <a:rPr lang="en-US" sz="1100" dirty="0" err="1" smtClean="0"/>
                        <a:t>input$range</a:t>
                      </a:r>
                      <a:r>
                        <a:rPr lang="en-US" sz="1100" dirty="0" smtClean="0"/>
                        <a:t>[2]),</a:t>
                      </a:r>
                    </a:p>
                    <a:p>
                      <a:r>
                        <a:rPr lang="en-US" sz="1100" dirty="0" smtClean="0"/>
                        <a:t>                         "Permian" = list(</a:t>
                      </a:r>
                      <a:r>
                        <a:rPr lang="en-US" sz="1100" dirty="0" err="1" smtClean="0"/>
                        <a:t>production_data</a:t>
                      </a:r>
                      <a:r>
                        <a:rPr lang="en-US" sz="1100" dirty="0" smtClean="0"/>
                        <a:t>, Permian, </a:t>
                      </a:r>
                      <a:r>
                        <a:rPr lang="en-US" sz="1100" dirty="0" err="1" smtClean="0"/>
                        <a:t>input$range</a:t>
                      </a:r>
                      <a:r>
                        <a:rPr lang="en-US" sz="1100" dirty="0" smtClean="0"/>
                        <a:t>[1], </a:t>
                      </a:r>
                      <a:r>
                        <a:rPr lang="en-US" sz="1100" dirty="0" err="1" smtClean="0"/>
                        <a:t>input$range</a:t>
                      </a:r>
                      <a:r>
                        <a:rPr lang="en-US" sz="1100" dirty="0" smtClean="0"/>
                        <a:t>[2]))</a:t>
                      </a:r>
                    </a:p>
                    <a:p>
                      <a:r>
                        <a:rPr lang="en-US" sz="1100" dirty="0" smtClean="0"/>
                        <a:t>          </a:t>
                      </a:r>
                      <a:r>
                        <a:rPr lang="en-US" sz="1100" dirty="0" err="1" smtClean="0"/>
                        <a:t>do.call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>
                          <a:solidFill>
                            <a:srgbClr val="FF0000"/>
                          </a:solidFill>
                        </a:rPr>
                        <a:t>formation_curve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args</a:t>
                      </a:r>
                      <a:r>
                        <a:rPr lang="en-US" sz="1100" dirty="0" smtClean="0"/>
                        <a:t>)</a:t>
                      </a:r>
                    </a:p>
                    <a:p>
                      <a:r>
                        <a:rPr lang="en-US" sz="1100" dirty="0" smtClean="0"/>
                        <a:t>        })</a:t>
                      </a:r>
                    </a:p>
                    <a:p>
                      <a:r>
                        <a:rPr lang="en-US" sz="1100" dirty="0" smtClean="0"/>
                        <a:t>        </a:t>
                      </a:r>
                      <a:r>
                        <a:rPr lang="en-US" sz="1100" dirty="0" err="1" smtClean="0"/>
                        <a:t>output$texas_county</a:t>
                      </a:r>
                      <a:r>
                        <a:rPr lang="en-US" sz="1100" dirty="0" smtClean="0"/>
                        <a:t> &lt;- </a:t>
                      </a:r>
                      <a:r>
                        <a:rPr lang="en-US" sz="1100" dirty="0" err="1" smtClean="0"/>
                        <a:t>renderPlot</a:t>
                      </a:r>
                      <a:r>
                        <a:rPr lang="en-US" sz="1100" dirty="0" smtClean="0"/>
                        <a:t>({</a:t>
                      </a:r>
                    </a:p>
                    <a:p>
                      <a:r>
                        <a:rPr lang="en-US" sz="1100" dirty="0" smtClean="0"/>
                        <a:t>          args1 &lt;- switch(</a:t>
                      </a:r>
                      <a:r>
                        <a:rPr lang="en-US" sz="1100" dirty="0" err="1" smtClean="0"/>
                        <a:t>input$formation_var</a:t>
                      </a:r>
                      <a:r>
                        <a:rPr lang="en-US" sz="1100" dirty="0" smtClean="0"/>
                        <a:t>,</a:t>
                      </a:r>
                    </a:p>
                    <a:p>
                      <a:r>
                        <a:rPr lang="en-US" sz="1100" dirty="0" smtClean="0"/>
                        <a:t>                         "Barnett" = list(</a:t>
                      </a:r>
                      <a:r>
                        <a:rPr lang="en-US" sz="1100" dirty="0" err="1" smtClean="0"/>
                        <a:t>texas</a:t>
                      </a:r>
                      <a:r>
                        <a:rPr lang="en-US" sz="1100" dirty="0" smtClean="0"/>
                        <a:t>, Barnett),</a:t>
                      </a:r>
                    </a:p>
                    <a:p>
                      <a:r>
                        <a:rPr lang="en-US" sz="1100" dirty="0" smtClean="0"/>
                        <a:t>                         "Eagle Ford" = list(</a:t>
                      </a:r>
                      <a:r>
                        <a:rPr lang="en-US" sz="1100" dirty="0" err="1" smtClean="0"/>
                        <a:t>texas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Eagle_Ford</a:t>
                      </a:r>
                      <a:r>
                        <a:rPr lang="en-US" sz="1100" dirty="0" smtClean="0"/>
                        <a:t>),</a:t>
                      </a:r>
                    </a:p>
                    <a:p>
                      <a:r>
                        <a:rPr lang="en-US" sz="1100" dirty="0" smtClean="0"/>
                        <a:t>                         "Cotton Valley" = list(</a:t>
                      </a:r>
                      <a:r>
                        <a:rPr lang="en-US" sz="1100" dirty="0" err="1" smtClean="0"/>
                        <a:t>texas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Cotton_Valley</a:t>
                      </a:r>
                      <a:r>
                        <a:rPr lang="en-US" sz="1100" dirty="0" smtClean="0"/>
                        <a:t>),</a:t>
                      </a:r>
                    </a:p>
                    <a:p>
                      <a:r>
                        <a:rPr lang="en-US" sz="1100" dirty="0" smtClean="0"/>
                        <a:t>                         "Permian" = list(</a:t>
                      </a:r>
                      <a:r>
                        <a:rPr lang="en-US" sz="1100" dirty="0" err="1" smtClean="0"/>
                        <a:t>texas</a:t>
                      </a:r>
                      <a:r>
                        <a:rPr lang="en-US" sz="1100" dirty="0" smtClean="0"/>
                        <a:t>, Permian))</a:t>
                      </a:r>
                    </a:p>
                    <a:p>
                      <a:r>
                        <a:rPr lang="en-US" sz="1100" dirty="0" smtClean="0"/>
                        <a:t>          </a:t>
                      </a:r>
                      <a:r>
                        <a:rPr lang="en-US" sz="1100" dirty="0" err="1" smtClean="0"/>
                        <a:t>do.call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plot_county</a:t>
                      </a:r>
                      <a:r>
                        <a:rPr lang="en-US" sz="1100" dirty="0" smtClean="0"/>
                        <a:t>, args1)</a:t>
                      </a:r>
                    </a:p>
                    <a:p>
                      <a:r>
                        <a:rPr lang="en-US" sz="1100" dirty="0" smtClean="0"/>
                        <a:t>        })</a:t>
                      </a:r>
                    </a:p>
                    <a:p>
                      <a:r>
                        <a:rPr lang="en-US" sz="1100" dirty="0" smtClean="0"/>
                        <a:t>      }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85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erver.R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221346"/>
            <a:ext cx="8946541" cy="4195481"/>
          </a:xfrm>
        </p:spPr>
        <p:txBody>
          <a:bodyPr/>
          <a:lstStyle/>
          <a:p>
            <a:pPr marL="57150" indent="0">
              <a:buNone/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input$check_formation</a:t>
            </a:r>
            <a:r>
              <a:rPr lang="en-US" dirty="0"/>
              <a:t>) == </a:t>
            </a:r>
            <a:r>
              <a:rPr lang="en-US" dirty="0" smtClean="0"/>
              <a:t>FALSE, then check if the user wants to visualize the data in log-scale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886996"/>
              </p:ext>
            </p:extLst>
          </p:nvPr>
        </p:nvGraphicFramePr>
        <p:xfrm>
          <a:off x="2393099" y="2085397"/>
          <a:ext cx="703828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8284"/>
              </a:tblGrid>
              <a:tr h="4250214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else {</a:t>
                      </a:r>
                    </a:p>
                    <a:p>
                      <a:r>
                        <a:rPr lang="en-US" sz="1100" dirty="0" smtClean="0"/>
                        <a:t>        </a:t>
                      </a:r>
                      <a:r>
                        <a:rPr lang="en-US" sz="1100" dirty="0" err="1" smtClean="0"/>
                        <a:t>observeEvent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input$log</a:t>
                      </a:r>
                      <a:r>
                        <a:rPr lang="en-US" sz="1100" dirty="0" smtClean="0"/>
                        <a:t>, {</a:t>
                      </a:r>
                    </a:p>
                    <a:p>
                      <a:r>
                        <a:rPr lang="en-US" sz="1100" dirty="0" smtClean="0"/>
                        <a:t>          if (</a:t>
                      </a:r>
                      <a:r>
                        <a:rPr lang="en-US" sz="1100" dirty="0" err="1" smtClean="0"/>
                        <a:t>input$log</a:t>
                      </a:r>
                      <a:r>
                        <a:rPr lang="en-US" sz="1100" dirty="0" smtClean="0"/>
                        <a:t>) {</a:t>
                      </a:r>
                    </a:p>
                    <a:p>
                      <a:r>
                        <a:rPr lang="en-US" sz="1100" dirty="0" smtClean="0"/>
                        <a:t>            </a:t>
                      </a:r>
                      <a:r>
                        <a:rPr lang="en-US" sz="1100" dirty="0" err="1" smtClean="0"/>
                        <a:t>output$pdcurve</a:t>
                      </a:r>
                      <a:r>
                        <a:rPr lang="en-US" sz="1100" dirty="0" smtClean="0"/>
                        <a:t> &lt;- </a:t>
                      </a:r>
                      <a:r>
                        <a:rPr lang="en-US" sz="1100" dirty="0" err="1" smtClean="0"/>
                        <a:t>renderPlot</a:t>
                      </a:r>
                      <a:r>
                        <a:rPr lang="en-US" sz="1100" dirty="0" smtClean="0"/>
                        <a:t>({</a:t>
                      </a:r>
                    </a:p>
                    <a:p>
                      <a:r>
                        <a:rPr lang="en-US" sz="1100" dirty="0" smtClean="0"/>
                        <a:t>              </a:t>
                      </a:r>
                      <a:r>
                        <a:rPr lang="en-US" sz="1100" dirty="0" err="1" smtClean="0"/>
                        <a:t>args</a:t>
                      </a:r>
                      <a:r>
                        <a:rPr lang="en-US" sz="1100" dirty="0" smtClean="0"/>
                        <a:t> &lt;- list(</a:t>
                      </a:r>
                      <a:r>
                        <a:rPr lang="en-US" sz="1100" dirty="0" err="1" smtClean="0"/>
                        <a:t>production_data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input$county_var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input$range</a:t>
                      </a:r>
                      <a:r>
                        <a:rPr lang="en-US" sz="1100" dirty="0" smtClean="0"/>
                        <a:t>[1], </a:t>
                      </a:r>
                      <a:r>
                        <a:rPr lang="en-US" sz="1100" dirty="0" err="1" smtClean="0"/>
                        <a:t>input$range</a:t>
                      </a:r>
                      <a:r>
                        <a:rPr lang="en-US" sz="1100" dirty="0" smtClean="0"/>
                        <a:t>[2])</a:t>
                      </a:r>
                    </a:p>
                    <a:p>
                      <a:r>
                        <a:rPr lang="en-US" sz="1100" dirty="0" smtClean="0"/>
                        <a:t>              </a:t>
                      </a:r>
                      <a:r>
                        <a:rPr lang="en-US" sz="1100" dirty="0" err="1" smtClean="0"/>
                        <a:t>do.call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>
                          <a:solidFill>
                            <a:srgbClr val="FF0000"/>
                          </a:solidFill>
                        </a:rPr>
                        <a:t>county_curve_log</a:t>
                      </a:r>
                      <a:r>
                        <a:rPr lang="en-US" sz="1100" dirty="0" err="1" smtClean="0"/>
                        <a:t>,args</a:t>
                      </a:r>
                      <a:r>
                        <a:rPr lang="en-US" sz="1100" dirty="0" smtClean="0"/>
                        <a:t>)</a:t>
                      </a:r>
                    </a:p>
                    <a:p>
                      <a:r>
                        <a:rPr lang="en-US" sz="1100" dirty="0" smtClean="0"/>
                        <a:t>            })</a:t>
                      </a:r>
                    </a:p>
                    <a:p>
                      <a:r>
                        <a:rPr lang="en-US" sz="1100" dirty="0" smtClean="0"/>
                        <a:t>            </a:t>
                      </a:r>
                      <a:r>
                        <a:rPr lang="en-US" sz="1100" dirty="0" err="1" smtClean="0"/>
                        <a:t>output$texas_county</a:t>
                      </a:r>
                      <a:r>
                        <a:rPr lang="en-US" sz="1100" dirty="0" smtClean="0"/>
                        <a:t> &lt;- </a:t>
                      </a:r>
                      <a:r>
                        <a:rPr lang="en-US" sz="1100" dirty="0" err="1" smtClean="0"/>
                        <a:t>renderPlot</a:t>
                      </a:r>
                      <a:r>
                        <a:rPr lang="en-US" sz="1100" dirty="0" smtClean="0"/>
                        <a:t>({</a:t>
                      </a:r>
                    </a:p>
                    <a:p>
                      <a:r>
                        <a:rPr lang="en-US" sz="1100" dirty="0" smtClean="0"/>
                        <a:t>              </a:t>
                      </a:r>
                      <a:r>
                        <a:rPr lang="en-US" sz="1100" dirty="0" err="1" smtClean="0"/>
                        <a:t>args</a:t>
                      </a:r>
                      <a:r>
                        <a:rPr lang="en-US" sz="1100" dirty="0" smtClean="0"/>
                        <a:t> &lt;- list(</a:t>
                      </a:r>
                      <a:r>
                        <a:rPr lang="en-US" sz="1100" dirty="0" err="1" smtClean="0"/>
                        <a:t>texas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input$county_var</a:t>
                      </a:r>
                      <a:r>
                        <a:rPr lang="en-US" sz="1100" dirty="0" smtClean="0"/>
                        <a:t>)</a:t>
                      </a:r>
                    </a:p>
                    <a:p>
                      <a:r>
                        <a:rPr lang="en-US" sz="1100" dirty="0" smtClean="0"/>
                        <a:t>              </a:t>
                      </a:r>
                      <a:r>
                        <a:rPr lang="en-US" sz="1100" dirty="0" err="1" smtClean="0"/>
                        <a:t>do.call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plot_county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args</a:t>
                      </a:r>
                      <a:r>
                        <a:rPr lang="en-US" sz="1100" dirty="0" smtClean="0"/>
                        <a:t>)</a:t>
                      </a:r>
                    </a:p>
                    <a:p>
                      <a:r>
                        <a:rPr lang="en-US" sz="1100" dirty="0" smtClean="0"/>
                        <a:t>            })</a:t>
                      </a:r>
                    </a:p>
                    <a:p>
                      <a:r>
                        <a:rPr lang="en-US" sz="1100" dirty="0" smtClean="0"/>
                        <a:t>          } else {</a:t>
                      </a:r>
                    </a:p>
                    <a:p>
                      <a:r>
                        <a:rPr lang="en-US" sz="1100" dirty="0" smtClean="0"/>
                        <a:t>              </a:t>
                      </a:r>
                      <a:r>
                        <a:rPr lang="en-US" sz="1100" dirty="0" err="1" smtClean="0"/>
                        <a:t>output$pdcurve</a:t>
                      </a:r>
                      <a:r>
                        <a:rPr lang="en-US" sz="1100" dirty="0" smtClean="0"/>
                        <a:t> &lt;- </a:t>
                      </a:r>
                      <a:r>
                        <a:rPr lang="en-US" sz="1100" dirty="0" err="1" smtClean="0"/>
                        <a:t>renderPlot</a:t>
                      </a:r>
                      <a:r>
                        <a:rPr lang="en-US" sz="1100" dirty="0" smtClean="0"/>
                        <a:t>({</a:t>
                      </a:r>
                    </a:p>
                    <a:p>
                      <a:r>
                        <a:rPr lang="en-US" sz="1100" dirty="0" smtClean="0"/>
                        <a:t>                </a:t>
                      </a:r>
                      <a:r>
                        <a:rPr lang="en-US" sz="1100" dirty="0" err="1" smtClean="0"/>
                        <a:t>args</a:t>
                      </a:r>
                      <a:r>
                        <a:rPr lang="en-US" sz="1100" dirty="0" smtClean="0"/>
                        <a:t> &lt;- list(</a:t>
                      </a:r>
                      <a:r>
                        <a:rPr lang="en-US" sz="1100" dirty="0" err="1" smtClean="0"/>
                        <a:t>production_data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input$county_var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input$range</a:t>
                      </a:r>
                      <a:r>
                        <a:rPr lang="en-US" sz="1100" dirty="0" smtClean="0"/>
                        <a:t>[1], </a:t>
                      </a:r>
                      <a:r>
                        <a:rPr lang="en-US" sz="1100" dirty="0" err="1" smtClean="0"/>
                        <a:t>input$range</a:t>
                      </a:r>
                      <a:r>
                        <a:rPr lang="en-US" sz="1100" dirty="0" smtClean="0"/>
                        <a:t>[2])</a:t>
                      </a:r>
                    </a:p>
                    <a:p>
                      <a:r>
                        <a:rPr lang="en-US" sz="1100" dirty="0" smtClean="0"/>
                        <a:t>                </a:t>
                      </a:r>
                      <a:r>
                        <a:rPr lang="en-US" sz="1100" dirty="0" err="1" smtClean="0"/>
                        <a:t>do.call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>
                          <a:solidFill>
                            <a:srgbClr val="FF0000"/>
                          </a:solidFill>
                        </a:rPr>
                        <a:t>county_curve</a:t>
                      </a:r>
                      <a:r>
                        <a:rPr lang="en-US" sz="1100" dirty="0" err="1" smtClean="0"/>
                        <a:t>,args</a:t>
                      </a:r>
                      <a:r>
                        <a:rPr lang="en-US" sz="1100" dirty="0" smtClean="0"/>
                        <a:t>)</a:t>
                      </a:r>
                    </a:p>
                    <a:p>
                      <a:r>
                        <a:rPr lang="en-US" sz="1100" dirty="0" smtClean="0"/>
                        <a:t>              })</a:t>
                      </a:r>
                    </a:p>
                    <a:p>
                      <a:r>
                        <a:rPr lang="en-US" sz="1100" dirty="0" smtClean="0"/>
                        <a:t>              </a:t>
                      </a:r>
                      <a:r>
                        <a:rPr lang="en-US" sz="1100" dirty="0" err="1" smtClean="0"/>
                        <a:t>output$texas_county</a:t>
                      </a:r>
                      <a:r>
                        <a:rPr lang="en-US" sz="1100" dirty="0" smtClean="0"/>
                        <a:t> &lt;- </a:t>
                      </a:r>
                      <a:r>
                        <a:rPr lang="en-US" sz="1100" dirty="0" err="1" smtClean="0"/>
                        <a:t>renderPlot</a:t>
                      </a:r>
                      <a:r>
                        <a:rPr lang="en-US" sz="1100" dirty="0" smtClean="0"/>
                        <a:t>({</a:t>
                      </a:r>
                    </a:p>
                    <a:p>
                      <a:r>
                        <a:rPr lang="en-US" sz="1100" dirty="0" smtClean="0"/>
                        <a:t>                </a:t>
                      </a:r>
                      <a:r>
                        <a:rPr lang="en-US" sz="1100" dirty="0" err="1" smtClean="0"/>
                        <a:t>args</a:t>
                      </a:r>
                      <a:r>
                        <a:rPr lang="en-US" sz="1100" dirty="0" smtClean="0"/>
                        <a:t> &lt;- list(</a:t>
                      </a:r>
                      <a:r>
                        <a:rPr lang="en-US" sz="1100" dirty="0" err="1" smtClean="0"/>
                        <a:t>texas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input$county_var</a:t>
                      </a:r>
                      <a:r>
                        <a:rPr lang="en-US" sz="1100" dirty="0" smtClean="0"/>
                        <a:t>)</a:t>
                      </a:r>
                    </a:p>
                    <a:p>
                      <a:r>
                        <a:rPr lang="en-US" sz="1100" dirty="0" smtClean="0"/>
                        <a:t>                </a:t>
                      </a:r>
                      <a:r>
                        <a:rPr lang="en-US" sz="1100" dirty="0" err="1" smtClean="0"/>
                        <a:t>do.call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plot_county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args</a:t>
                      </a:r>
                      <a:r>
                        <a:rPr lang="en-US" sz="1100" dirty="0" smtClean="0"/>
                        <a:t>)</a:t>
                      </a:r>
                    </a:p>
                    <a:p>
                      <a:r>
                        <a:rPr lang="en-US" sz="1100" dirty="0" smtClean="0"/>
                        <a:t>              })</a:t>
                      </a:r>
                    </a:p>
                    <a:p>
                      <a:r>
                        <a:rPr lang="en-US" sz="1100" dirty="0" smtClean="0"/>
                        <a:t>          }</a:t>
                      </a:r>
                    </a:p>
                    <a:p>
                      <a:r>
                        <a:rPr lang="en-US" sz="1100" dirty="0" smtClean="0"/>
                        <a:t>        })   </a:t>
                      </a:r>
                    </a:p>
                    <a:p>
                      <a:r>
                        <a:rPr lang="en-US" sz="1100" dirty="0" smtClean="0"/>
                        <a:t>      }</a:t>
                      </a:r>
                    </a:p>
                    <a:p>
                      <a:r>
                        <a:rPr lang="en-US" sz="1100" dirty="0" smtClean="0"/>
                        <a:t>      })</a:t>
                      </a:r>
                    </a:p>
                    <a:p>
                      <a:r>
                        <a:rPr lang="en-US" sz="1100" dirty="0" smtClean="0"/>
                        <a:t>  }</a:t>
                      </a:r>
                    </a:p>
                    <a:p>
                      <a:r>
                        <a:rPr lang="en-US" sz="1100" dirty="0" smtClean="0"/>
                        <a:t>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7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02200"/>
            <a:ext cx="8946541" cy="4195481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 manipulation</a:t>
            </a:r>
          </a:p>
          <a:p>
            <a:r>
              <a:rPr lang="en-US" dirty="0" smtClean="0"/>
              <a:t>App design</a:t>
            </a:r>
          </a:p>
          <a:p>
            <a:r>
              <a:rPr lang="en-US" dirty="0" smtClean="0"/>
              <a:t>Potential 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4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elpers.R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303319"/>
              </p:ext>
            </p:extLst>
          </p:nvPr>
        </p:nvGraphicFramePr>
        <p:xfrm>
          <a:off x="1731246" y="2249992"/>
          <a:ext cx="8128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county_curve</a:t>
                      </a:r>
                      <a:r>
                        <a:rPr lang="en-US" sz="1400" baseline="0" dirty="0" smtClean="0"/>
                        <a:t> &lt;- function(</a:t>
                      </a:r>
                      <a:r>
                        <a:rPr lang="en-US" sz="1400" baseline="0" dirty="0" err="1" smtClean="0"/>
                        <a:t>df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county_name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min_time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max_time</a:t>
                      </a:r>
                      <a:r>
                        <a:rPr lang="en-US" sz="1400" baseline="0" dirty="0" smtClean="0"/>
                        <a:t>) # county production data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err="1" smtClean="0"/>
                        <a:t>county_curve_log</a:t>
                      </a:r>
                      <a:r>
                        <a:rPr lang="en-US" sz="1400" baseline="0" dirty="0" smtClean="0"/>
                        <a:t> &lt;- function(</a:t>
                      </a:r>
                      <a:r>
                        <a:rPr lang="en-US" sz="1400" baseline="0" dirty="0" err="1" smtClean="0"/>
                        <a:t>df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county_name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min_time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max_time</a:t>
                      </a:r>
                      <a:r>
                        <a:rPr lang="en-US" sz="1400" baseline="0" dirty="0" smtClean="0"/>
                        <a:t>) # county production data in log-scale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err="1" smtClean="0"/>
                        <a:t>formation_curve</a:t>
                      </a:r>
                      <a:r>
                        <a:rPr lang="en-US" sz="1400" baseline="0" dirty="0" smtClean="0"/>
                        <a:t> &lt;- function(</a:t>
                      </a:r>
                      <a:r>
                        <a:rPr lang="en-US" sz="1400" baseline="0" dirty="0" err="1" smtClean="0"/>
                        <a:t>df</a:t>
                      </a:r>
                      <a:r>
                        <a:rPr lang="en-US" sz="1400" baseline="0" dirty="0" smtClean="0"/>
                        <a:t>, formation, </a:t>
                      </a:r>
                      <a:r>
                        <a:rPr lang="en-US" sz="1400" baseline="0" dirty="0" err="1" smtClean="0"/>
                        <a:t>min_time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max_time</a:t>
                      </a:r>
                      <a:r>
                        <a:rPr lang="en-US" sz="1400" baseline="0" dirty="0" smtClean="0"/>
                        <a:t>) # formation production data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err="1" smtClean="0"/>
                        <a:t>plot_county</a:t>
                      </a:r>
                      <a:r>
                        <a:rPr lang="en-US" sz="1400" baseline="0" dirty="0" smtClean="0"/>
                        <a:t> &lt;- function(</a:t>
                      </a:r>
                      <a:r>
                        <a:rPr lang="en-US" sz="1400" baseline="0" dirty="0" err="1" smtClean="0"/>
                        <a:t>df</a:t>
                      </a:r>
                      <a:r>
                        <a:rPr lang="en-US" sz="1400" baseline="0" dirty="0" smtClean="0"/>
                        <a:t>, name) # color the corresponding counties in the map</a:t>
                      </a:r>
                      <a:endParaRPr lang="en-US" sz="1400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62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helpers.R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273600"/>
            <a:ext cx="8946541" cy="4195481"/>
          </a:xfrm>
        </p:spPr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ounty_curve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011941"/>
              </p:ext>
            </p:extLst>
          </p:nvPr>
        </p:nvGraphicFramePr>
        <p:xfrm>
          <a:off x="3516504" y="856892"/>
          <a:ext cx="6794446" cy="588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44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county_curve</a:t>
                      </a:r>
                      <a:r>
                        <a:rPr lang="en-US" sz="1000" baseline="0" dirty="0" smtClean="0"/>
                        <a:t> &lt;- function(</a:t>
                      </a:r>
                      <a:r>
                        <a:rPr lang="en-US" sz="1000" baseline="0" dirty="0" err="1" smtClean="0"/>
                        <a:t>df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county_name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min_time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max_time</a:t>
                      </a:r>
                      <a:r>
                        <a:rPr lang="en-US" sz="1000" baseline="0" dirty="0" smtClean="0"/>
                        <a:t>) {</a:t>
                      </a:r>
                    </a:p>
                    <a:p>
                      <a:r>
                        <a:rPr lang="en-US" sz="1000" baseline="0" dirty="0" smtClean="0"/>
                        <a:t>  </a:t>
                      </a:r>
                      <a:r>
                        <a:rPr lang="en-US" sz="1000" baseline="0" dirty="0" err="1" smtClean="0"/>
                        <a:t>df_county</a:t>
                      </a:r>
                      <a:r>
                        <a:rPr lang="en-US" sz="1000" baseline="0" dirty="0" smtClean="0"/>
                        <a:t> = </a:t>
                      </a:r>
                      <a:r>
                        <a:rPr lang="en-US" sz="1000" baseline="0" dirty="0" err="1" smtClean="0"/>
                        <a:t>df</a:t>
                      </a:r>
                      <a:r>
                        <a:rPr lang="en-US" sz="1000" baseline="0" dirty="0" smtClean="0"/>
                        <a:t> %&gt;% filter(county %in% </a:t>
                      </a:r>
                      <a:r>
                        <a:rPr lang="en-US" sz="1000" baseline="0" dirty="0" err="1" smtClean="0"/>
                        <a:t>toupper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county_name</a:t>
                      </a:r>
                      <a:r>
                        <a:rPr lang="en-US" sz="1000" baseline="0" dirty="0" smtClean="0"/>
                        <a:t>) &amp; time &gt;= </a:t>
                      </a:r>
                      <a:r>
                        <a:rPr lang="en-US" sz="1000" baseline="0" dirty="0" err="1" smtClean="0"/>
                        <a:t>min_time</a:t>
                      </a:r>
                      <a:r>
                        <a:rPr lang="en-US" sz="1000" baseline="0" dirty="0" smtClean="0"/>
                        <a:t> &amp; time &lt;= </a:t>
                      </a:r>
                      <a:r>
                        <a:rPr lang="en-US" sz="1000" baseline="0" dirty="0" err="1" smtClean="0"/>
                        <a:t>max_time</a:t>
                      </a:r>
                      <a:r>
                        <a:rPr lang="en-US" sz="1000" baseline="0" dirty="0" smtClean="0"/>
                        <a:t>)</a:t>
                      </a:r>
                    </a:p>
                    <a:p>
                      <a:r>
                        <a:rPr lang="en-US" sz="1000" baseline="0" dirty="0" smtClean="0"/>
                        <a:t>  p1 &lt;- </a:t>
                      </a:r>
                      <a:r>
                        <a:rPr lang="en-US" sz="1000" baseline="0" dirty="0" err="1" smtClean="0"/>
                        <a:t>ggplot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df_county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aes</a:t>
                      </a:r>
                      <a:r>
                        <a:rPr lang="en-US" sz="1000" baseline="0" dirty="0" smtClean="0"/>
                        <a:t>(x = time, y = </a:t>
                      </a:r>
                      <a:r>
                        <a:rPr lang="en-US" sz="1000" baseline="0" dirty="0" err="1" smtClean="0"/>
                        <a:t>owop</a:t>
                      </a:r>
                      <a:r>
                        <a:rPr lang="en-US" sz="1000" baseline="0" dirty="0" smtClean="0"/>
                        <a:t>)) + </a:t>
                      </a:r>
                    </a:p>
                    <a:p>
                      <a:r>
                        <a:rPr lang="en-US" sz="1000" baseline="0" dirty="0" smtClean="0"/>
                        <a:t>    </a:t>
                      </a:r>
                      <a:r>
                        <a:rPr lang="en-US" sz="1000" baseline="0" dirty="0" err="1" smtClean="0"/>
                        <a:t>geom_line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aes</a:t>
                      </a:r>
                      <a:r>
                        <a:rPr lang="en-US" sz="1000" baseline="0" dirty="0" smtClean="0"/>
                        <a:t>(color = county), size = 1.0) + </a:t>
                      </a:r>
                    </a:p>
                    <a:p>
                      <a:r>
                        <a:rPr lang="en-US" sz="1000" baseline="0" dirty="0" smtClean="0"/>
                        <a:t>    </a:t>
                      </a:r>
                      <a:r>
                        <a:rPr lang="en-US" sz="1000" baseline="0" dirty="0" err="1" smtClean="0"/>
                        <a:t>scale_y_continuous</a:t>
                      </a:r>
                      <a:r>
                        <a:rPr lang="en-US" sz="1000" baseline="0" dirty="0" smtClean="0"/>
                        <a:t>(limits = c(min(</a:t>
                      </a:r>
                      <a:r>
                        <a:rPr lang="en-US" sz="1000" baseline="0" dirty="0" err="1" smtClean="0"/>
                        <a:t>df_county$owop</a:t>
                      </a:r>
                      <a:r>
                        <a:rPr lang="en-US" sz="1000" baseline="0" dirty="0" smtClean="0"/>
                        <a:t>), max(</a:t>
                      </a:r>
                      <a:r>
                        <a:rPr lang="en-US" sz="1000" baseline="0" dirty="0" err="1" smtClean="0"/>
                        <a:t>df_county$owop</a:t>
                      </a:r>
                      <a:r>
                        <a:rPr lang="en-US" sz="1000" baseline="0" dirty="0" smtClean="0"/>
                        <a:t>))) +</a:t>
                      </a:r>
                    </a:p>
                    <a:p>
                      <a:r>
                        <a:rPr lang="en-US" sz="1000" baseline="0" dirty="0" smtClean="0"/>
                        <a:t>    </a:t>
                      </a:r>
                      <a:r>
                        <a:rPr lang="en-US" sz="1000" baseline="0" dirty="0" err="1" smtClean="0"/>
                        <a:t>scale_x_date</a:t>
                      </a:r>
                      <a:r>
                        <a:rPr lang="en-US" sz="1000" baseline="0" dirty="0" smtClean="0"/>
                        <a:t>(limits = c(date1,date2))+</a:t>
                      </a:r>
                    </a:p>
                    <a:p>
                      <a:r>
                        <a:rPr lang="en-US" sz="1000" baseline="0" dirty="0" smtClean="0"/>
                        <a:t>    </a:t>
                      </a:r>
                      <a:r>
                        <a:rPr lang="en-US" sz="1000" baseline="0" dirty="0" err="1" smtClean="0"/>
                        <a:t>xlab</a:t>
                      </a:r>
                      <a:r>
                        <a:rPr lang="en-US" sz="1000" baseline="0" dirty="0" smtClean="0"/>
                        <a:t>("time") + </a:t>
                      </a:r>
                    </a:p>
                    <a:p>
                      <a:r>
                        <a:rPr lang="en-US" sz="1000" baseline="0" dirty="0" smtClean="0"/>
                        <a:t>    </a:t>
                      </a:r>
                      <a:r>
                        <a:rPr lang="en-US" sz="1000" baseline="0" dirty="0" err="1" smtClean="0"/>
                        <a:t>ylab</a:t>
                      </a:r>
                      <a:r>
                        <a:rPr lang="en-US" sz="1000" baseline="0" dirty="0" smtClean="0"/>
                        <a:t>("Oil production from oil well (BBL)")</a:t>
                      </a:r>
                    </a:p>
                    <a:p>
                      <a:r>
                        <a:rPr lang="en-US" sz="1000" baseline="0" dirty="0" smtClean="0"/>
                        <a:t>  p2 &lt;- </a:t>
                      </a:r>
                      <a:r>
                        <a:rPr lang="en-US" sz="1000" baseline="0" dirty="0" err="1" smtClean="0"/>
                        <a:t>ggplot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df_county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aes</a:t>
                      </a:r>
                      <a:r>
                        <a:rPr lang="en-US" sz="1000" baseline="0" dirty="0" smtClean="0"/>
                        <a:t>(x = time, y = </a:t>
                      </a:r>
                      <a:r>
                        <a:rPr lang="en-US" sz="1000" baseline="0" dirty="0" err="1" smtClean="0"/>
                        <a:t>owgp</a:t>
                      </a:r>
                      <a:r>
                        <a:rPr lang="en-US" sz="1000" baseline="0" dirty="0" smtClean="0"/>
                        <a:t>)) + </a:t>
                      </a:r>
                    </a:p>
                    <a:p>
                      <a:r>
                        <a:rPr lang="en-US" sz="1000" baseline="0" dirty="0" smtClean="0"/>
                        <a:t>    </a:t>
                      </a:r>
                      <a:r>
                        <a:rPr lang="en-US" sz="1000" baseline="0" dirty="0" err="1" smtClean="0"/>
                        <a:t>geom_line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aes</a:t>
                      </a:r>
                      <a:r>
                        <a:rPr lang="en-US" sz="1000" baseline="0" dirty="0" smtClean="0"/>
                        <a:t>(color = county), size = 1.0) + </a:t>
                      </a:r>
                    </a:p>
                    <a:p>
                      <a:r>
                        <a:rPr lang="en-US" sz="1000" baseline="0" dirty="0" smtClean="0"/>
                        <a:t>    </a:t>
                      </a:r>
                      <a:r>
                        <a:rPr lang="en-US" sz="1000" baseline="0" dirty="0" err="1" smtClean="0"/>
                        <a:t>scale_y_continuous</a:t>
                      </a:r>
                      <a:r>
                        <a:rPr lang="en-US" sz="1000" baseline="0" dirty="0" smtClean="0"/>
                        <a:t>(limits = c(min(</a:t>
                      </a:r>
                      <a:r>
                        <a:rPr lang="en-US" sz="1000" baseline="0" dirty="0" err="1" smtClean="0"/>
                        <a:t>df_county$owgp</a:t>
                      </a:r>
                      <a:r>
                        <a:rPr lang="en-US" sz="1000" baseline="0" dirty="0" smtClean="0"/>
                        <a:t>), max(</a:t>
                      </a:r>
                      <a:r>
                        <a:rPr lang="en-US" sz="1000" baseline="0" dirty="0" err="1" smtClean="0"/>
                        <a:t>df_county$owgp</a:t>
                      </a:r>
                      <a:r>
                        <a:rPr lang="en-US" sz="1000" baseline="0" dirty="0" smtClean="0"/>
                        <a:t>))) +</a:t>
                      </a:r>
                    </a:p>
                    <a:p>
                      <a:r>
                        <a:rPr lang="en-US" sz="1000" baseline="0" dirty="0" smtClean="0"/>
                        <a:t>    </a:t>
                      </a:r>
                      <a:r>
                        <a:rPr lang="en-US" sz="1000" baseline="0" dirty="0" err="1" smtClean="0"/>
                        <a:t>scale_x_date</a:t>
                      </a:r>
                      <a:r>
                        <a:rPr lang="en-US" sz="1000" baseline="0" dirty="0" smtClean="0"/>
                        <a:t>(limits = c(date1,date2))+</a:t>
                      </a:r>
                    </a:p>
                    <a:p>
                      <a:r>
                        <a:rPr lang="en-US" sz="1000" baseline="0" dirty="0" smtClean="0"/>
                        <a:t>    </a:t>
                      </a:r>
                      <a:r>
                        <a:rPr lang="en-US" sz="1000" baseline="0" dirty="0" err="1" smtClean="0"/>
                        <a:t>xlab</a:t>
                      </a:r>
                      <a:r>
                        <a:rPr lang="en-US" sz="1000" baseline="0" dirty="0" smtClean="0"/>
                        <a:t>("time") + </a:t>
                      </a:r>
                    </a:p>
                    <a:p>
                      <a:r>
                        <a:rPr lang="en-US" sz="1000" baseline="0" dirty="0" smtClean="0"/>
                        <a:t>    </a:t>
                      </a:r>
                      <a:r>
                        <a:rPr lang="en-US" sz="1000" baseline="0" dirty="0" err="1" smtClean="0"/>
                        <a:t>ylab</a:t>
                      </a:r>
                      <a:r>
                        <a:rPr lang="en-US" sz="1000" baseline="0" dirty="0" smtClean="0"/>
                        <a:t>("Gas production from oil well (MMCF)")</a:t>
                      </a:r>
                    </a:p>
                    <a:p>
                      <a:r>
                        <a:rPr lang="en-US" sz="1000" baseline="0" dirty="0" smtClean="0"/>
                        <a:t>  p3 &lt;- </a:t>
                      </a:r>
                      <a:r>
                        <a:rPr lang="en-US" sz="1000" baseline="0" dirty="0" err="1" smtClean="0"/>
                        <a:t>ggplot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df_county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aes</a:t>
                      </a:r>
                      <a:r>
                        <a:rPr lang="en-US" sz="1000" baseline="0" dirty="0" smtClean="0"/>
                        <a:t>(x = time, y = </a:t>
                      </a:r>
                      <a:r>
                        <a:rPr lang="en-US" sz="1000" baseline="0" dirty="0" err="1" smtClean="0"/>
                        <a:t>gwop</a:t>
                      </a:r>
                      <a:r>
                        <a:rPr lang="en-US" sz="1000" baseline="0" dirty="0" smtClean="0"/>
                        <a:t>)) + </a:t>
                      </a:r>
                    </a:p>
                    <a:p>
                      <a:r>
                        <a:rPr lang="en-US" sz="1000" baseline="0" dirty="0" smtClean="0"/>
                        <a:t>    </a:t>
                      </a:r>
                      <a:r>
                        <a:rPr lang="en-US" sz="1000" baseline="0" dirty="0" err="1" smtClean="0"/>
                        <a:t>geom_line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aes</a:t>
                      </a:r>
                      <a:r>
                        <a:rPr lang="en-US" sz="1000" baseline="0" dirty="0" smtClean="0"/>
                        <a:t>(color = county), size = 1.0) + </a:t>
                      </a:r>
                    </a:p>
                    <a:p>
                      <a:r>
                        <a:rPr lang="en-US" sz="1000" baseline="0" dirty="0" smtClean="0"/>
                        <a:t>    </a:t>
                      </a:r>
                      <a:r>
                        <a:rPr lang="en-US" sz="1000" baseline="0" dirty="0" err="1" smtClean="0"/>
                        <a:t>scale_y_continuous</a:t>
                      </a:r>
                      <a:r>
                        <a:rPr lang="en-US" sz="1000" baseline="0" dirty="0" smtClean="0"/>
                        <a:t>(limits = c(min(</a:t>
                      </a:r>
                      <a:r>
                        <a:rPr lang="en-US" sz="1000" baseline="0" dirty="0" err="1" smtClean="0"/>
                        <a:t>df_county$gwop</a:t>
                      </a:r>
                      <a:r>
                        <a:rPr lang="en-US" sz="1000" baseline="0" dirty="0" smtClean="0"/>
                        <a:t>), max(</a:t>
                      </a:r>
                      <a:r>
                        <a:rPr lang="en-US" sz="1000" baseline="0" dirty="0" err="1" smtClean="0"/>
                        <a:t>df_county$gwop</a:t>
                      </a:r>
                      <a:r>
                        <a:rPr lang="en-US" sz="1000" baseline="0" dirty="0" smtClean="0"/>
                        <a:t>))) +</a:t>
                      </a:r>
                    </a:p>
                    <a:p>
                      <a:r>
                        <a:rPr lang="en-US" sz="1000" baseline="0" dirty="0" smtClean="0"/>
                        <a:t>    </a:t>
                      </a:r>
                      <a:r>
                        <a:rPr lang="en-US" sz="1000" baseline="0" dirty="0" err="1" smtClean="0"/>
                        <a:t>scale_x_date</a:t>
                      </a:r>
                      <a:r>
                        <a:rPr lang="en-US" sz="1000" baseline="0" dirty="0" smtClean="0"/>
                        <a:t>(limits = c(date1,date2))+</a:t>
                      </a:r>
                    </a:p>
                    <a:p>
                      <a:r>
                        <a:rPr lang="en-US" sz="1000" baseline="0" dirty="0" smtClean="0"/>
                        <a:t>    </a:t>
                      </a:r>
                      <a:r>
                        <a:rPr lang="en-US" sz="1000" baseline="0" dirty="0" err="1" smtClean="0"/>
                        <a:t>xlab</a:t>
                      </a:r>
                      <a:r>
                        <a:rPr lang="en-US" sz="1000" baseline="0" dirty="0" smtClean="0"/>
                        <a:t>("time") + </a:t>
                      </a:r>
                    </a:p>
                    <a:p>
                      <a:r>
                        <a:rPr lang="en-US" sz="1000" baseline="0" dirty="0" smtClean="0"/>
                        <a:t>    </a:t>
                      </a:r>
                      <a:r>
                        <a:rPr lang="en-US" sz="1000" baseline="0" dirty="0" err="1" smtClean="0"/>
                        <a:t>ylab</a:t>
                      </a:r>
                      <a:r>
                        <a:rPr lang="en-US" sz="1000" baseline="0" dirty="0" smtClean="0"/>
                        <a:t>("Oil production from gas well (MMCF)")</a:t>
                      </a:r>
                    </a:p>
                    <a:p>
                      <a:r>
                        <a:rPr lang="en-US" sz="1000" baseline="0" dirty="0" smtClean="0"/>
                        <a:t>  p4 &lt;- </a:t>
                      </a:r>
                      <a:r>
                        <a:rPr lang="en-US" sz="1000" baseline="0" dirty="0" err="1" smtClean="0"/>
                        <a:t>ggplot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df_county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aes</a:t>
                      </a:r>
                      <a:r>
                        <a:rPr lang="en-US" sz="1000" baseline="0" dirty="0" smtClean="0"/>
                        <a:t>(x = time, y = </a:t>
                      </a:r>
                      <a:r>
                        <a:rPr lang="en-US" sz="1000" baseline="0" dirty="0" err="1" smtClean="0"/>
                        <a:t>gwgp</a:t>
                      </a:r>
                      <a:r>
                        <a:rPr lang="en-US" sz="1000" baseline="0" dirty="0" smtClean="0"/>
                        <a:t>)) + </a:t>
                      </a:r>
                    </a:p>
                    <a:p>
                      <a:r>
                        <a:rPr lang="en-US" sz="1000" baseline="0" dirty="0" smtClean="0"/>
                        <a:t>    </a:t>
                      </a:r>
                      <a:r>
                        <a:rPr lang="en-US" sz="1000" baseline="0" dirty="0" err="1" smtClean="0"/>
                        <a:t>geom_line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aes</a:t>
                      </a:r>
                      <a:r>
                        <a:rPr lang="en-US" sz="1000" baseline="0" dirty="0" smtClean="0"/>
                        <a:t>(color = county), size = 1.0) + </a:t>
                      </a:r>
                    </a:p>
                    <a:p>
                      <a:r>
                        <a:rPr lang="en-US" sz="1000" baseline="0" dirty="0" smtClean="0"/>
                        <a:t>    </a:t>
                      </a:r>
                      <a:r>
                        <a:rPr lang="en-US" sz="1000" baseline="0" dirty="0" err="1" smtClean="0"/>
                        <a:t>scale_y_continuous</a:t>
                      </a:r>
                      <a:r>
                        <a:rPr lang="en-US" sz="1000" baseline="0" dirty="0" smtClean="0"/>
                        <a:t>(limits = c(min(</a:t>
                      </a:r>
                      <a:r>
                        <a:rPr lang="en-US" sz="1000" baseline="0" dirty="0" err="1" smtClean="0"/>
                        <a:t>df_county$gwgp</a:t>
                      </a:r>
                      <a:r>
                        <a:rPr lang="en-US" sz="1000" baseline="0" dirty="0" smtClean="0"/>
                        <a:t>), max(</a:t>
                      </a:r>
                      <a:r>
                        <a:rPr lang="en-US" sz="1000" baseline="0" dirty="0" err="1" smtClean="0"/>
                        <a:t>df_county$gwgp</a:t>
                      </a:r>
                      <a:r>
                        <a:rPr lang="en-US" sz="1000" baseline="0" dirty="0" smtClean="0"/>
                        <a:t>))) +</a:t>
                      </a:r>
                    </a:p>
                    <a:p>
                      <a:r>
                        <a:rPr lang="en-US" sz="1000" baseline="0" dirty="0" smtClean="0"/>
                        <a:t>    </a:t>
                      </a:r>
                      <a:r>
                        <a:rPr lang="en-US" sz="1000" baseline="0" dirty="0" err="1" smtClean="0"/>
                        <a:t>scale_x_date</a:t>
                      </a:r>
                      <a:r>
                        <a:rPr lang="en-US" sz="1000" baseline="0" dirty="0" smtClean="0"/>
                        <a:t>(limits = c(date1,date2))+</a:t>
                      </a:r>
                    </a:p>
                    <a:p>
                      <a:r>
                        <a:rPr lang="en-US" sz="1000" baseline="0" dirty="0" smtClean="0"/>
                        <a:t>    </a:t>
                      </a:r>
                      <a:r>
                        <a:rPr lang="en-US" sz="1000" baseline="0" dirty="0" err="1" smtClean="0"/>
                        <a:t>xlab</a:t>
                      </a:r>
                      <a:r>
                        <a:rPr lang="en-US" sz="1000" baseline="0" dirty="0" smtClean="0"/>
                        <a:t>("time") + </a:t>
                      </a:r>
                    </a:p>
                    <a:p>
                      <a:r>
                        <a:rPr lang="en-US" sz="1000" baseline="0" dirty="0" smtClean="0"/>
                        <a:t>    </a:t>
                      </a:r>
                      <a:r>
                        <a:rPr lang="en-US" sz="1000" baseline="0" dirty="0" err="1" smtClean="0"/>
                        <a:t>ylab</a:t>
                      </a:r>
                      <a:r>
                        <a:rPr lang="en-US" sz="1000" baseline="0" dirty="0" smtClean="0"/>
                        <a:t>("Gas production from gas well (MMCF)")</a:t>
                      </a:r>
                    </a:p>
                    <a:p>
                      <a:r>
                        <a:rPr lang="en-US" sz="1000" baseline="0" dirty="0" smtClean="0"/>
                        <a:t>  </a:t>
                      </a:r>
                    </a:p>
                    <a:p>
                      <a:r>
                        <a:rPr lang="en-US" sz="1000" baseline="0" dirty="0" smtClean="0"/>
                        <a:t>  </a:t>
                      </a:r>
                      <a:r>
                        <a:rPr lang="en-US" sz="1000" baseline="0" dirty="0" err="1" smtClean="0"/>
                        <a:t>grid.newpage</a:t>
                      </a:r>
                      <a:r>
                        <a:rPr lang="en-US" sz="1000" baseline="0" dirty="0" smtClean="0"/>
                        <a:t>()</a:t>
                      </a:r>
                    </a:p>
                    <a:p>
                      <a:r>
                        <a:rPr lang="en-US" sz="1000" baseline="0" dirty="0" smtClean="0"/>
                        <a:t>  </a:t>
                      </a:r>
                      <a:r>
                        <a:rPr lang="en-US" sz="1000" baseline="0" dirty="0" err="1" smtClean="0"/>
                        <a:t>pushViewport</a:t>
                      </a:r>
                      <a:r>
                        <a:rPr lang="en-US" sz="1000" baseline="0" dirty="0" smtClean="0"/>
                        <a:t>(viewport(layout = </a:t>
                      </a:r>
                      <a:r>
                        <a:rPr lang="en-US" sz="1000" baseline="0" dirty="0" err="1" smtClean="0"/>
                        <a:t>grid.layout</a:t>
                      </a:r>
                      <a:r>
                        <a:rPr lang="en-US" sz="1000" baseline="0" dirty="0" smtClean="0"/>
                        <a:t>(</a:t>
                      </a:r>
                      <a:r>
                        <a:rPr lang="en-US" sz="1000" baseline="0" dirty="0" err="1" smtClean="0"/>
                        <a:t>nrow</a:t>
                      </a:r>
                      <a:r>
                        <a:rPr lang="en-US" sz="1000" baseline="0" dirty="0" smtClean="0"/>
                        <a:t> = 2, </a:t>
                      </a:r>
                      <a:r>
                        <a:rPr lang="en-US" sz="1000" baseline="0" dirty="0" err="1" smtClean="0"/>
                        <a:t>ncol</a:t>
                      </a:r>
                      <a:r>
                        <a:rPr lang="en-US" sz="1000" baseline="0" dirty="0" smtClean="0"/>
                        <a:t> = 2)))</a:t>
                      </a:r>
                    </a:p>
                    <a:p>
                      <a:r>
                        <a:rPr lang="en-US" sz="1000" baseline="0" dirty="0" smtClean="0"/>
                        <a:t>  print (p1, </a:t>
                      </a:r>
                      <a:r>
                        <a:rPr lang="en-US" sz="1000" baseline="0" dirty="0" err="1" smtClean="0"/>
                        <a:t>vp</a:t>
                      </a:r>
                      <a:r>
                        <a:rPr lang="en-US" sz="1000" baseline="0" dirty="0" smtClean="0"/>
                        <a:t> = viewport(</a:t>
                      </a:r>
                      <a:r>
                        <a:rPr lang="en-US" sz="1000" baseline="0" dirty="0" err="1" smtClean="0"/>
                        <a:t>layout.pos.row</a:t>
                      </a:r>
                      <a:r>
                        <a:rPr lang="en-US" sz="1000" baseline="0" dirty="0" smtClean="0"/>
                        <a:t> = 1,</a:t>
                      </a:r>
                    </a:p>
                    <a:p>
                      <a:r>
                        <a:rPr lang="en-US" sz="1000" baseline="0" dirty="0" smtClean="0"/>
                        <a:t>                           </a:t>
                      </a:r>
                      <a:r>
                        <a:rPr lang="en-US" sz="1000" baseline="0" dirty="0" err="1" smtClean="0"/>
                        <a:t>layout.pos.col</a:t>
                      </a:r>
                      <a:r>
                        <a:rPr lang="en-US" sz="1000" baseline="0" dirty="0" smtClean="0"/>
                        <a:t> = 1))</a:t>
                      </a:r>
                    </a:p>
                    <a:p>
                      <a:r>
                        <a:rPr lang="en-US" sz="1000" baseline="0" dirty="0" smtClean="0"/>
                        <a:t>  print (p2, </a:t>
                      </a:r>
                      <a:r>
                        <a:rPr lang="en-US" sz="1000" baseline="0" dirty="0" err="1" smtClean="0"/>
                        <a:t>vp</a:t>
                      </a:r>
                      <a:r>
                        <a:rPr lang="en-US" sz="1000" baseline="0" dirty="0" smtClean="0"/>
                        <a:t> = viewport(</a:t>
                      </a:r>
                      <a:r>
                        <a:rPr lang="en-US" sz="1000" baseline="0" dirty="0" err="1" smtClean="0"/>
                        <a:t>layout.pos.row</a:t>
                      </a:r>
                      <a:r>
                        <a:rPr lang="en-US" sz="1000" baseline="0" dirty="0" smtClean="0"/>
                        <a:t> = 1,</a:t>
                      </a:r>
                    </a:p>
                    <a:p>
                      <a:r>
                        <a:rPr lang="en-US" sz="1000" baseline="0" dirty="0" smtClean="0"/>
                        <a:t>                           </a:t>
                      </a:r>
                      <a:r>
                        <a:rPr lang="en-US" sz="1000" baseline="0" dirty="0" err="1" smtClean="0"/>
                        <a:t>layout.pos.col</a:t>
                      </a:r>
                      <a:r>
                        <a:rPr lang="en-US" sz="1000" baseline="0" dirty="0" smtClean="0"/>
                        <a:t> = 2))</a:t>
                      </a:r>
                    </a:p>
                    <a:p>
                      <a:r>
                        <a:rPr lang="en-US" sz="1000" baseline="0" dirty="0" smtClean="0"/>
                        <a:t>  print (p3, </a:t>
                      </a:r>
                      <a:r>
                        <a:rPr lang="en-US" sz="1000" baseline="0" dirty="0" err="1" smtClean="0"/>
                        <a:t>vp</a:t>
                      </a:r>
                      <a:r>
                        <a:rPr lang="en-US" sz="1000" baseline="0" dirty="0" smtClean="0"/>
                        <a:t> = viewport(</a:t>
                      </a:r>
                      <a:r>
                        <a:rPr lang="en-US" sz="1000" baseline="0" dirty="0" err="1" smtClean="0"/>
                        <a:t>layout.pos.row</a:t>
                      </a:r>
                      <a:r>
                        <a:rPr lang="en-US" sz="1000" baseline="0" dirty="0" smtClean="0"/>
                        <a:t> = 2,</a:t>
                      </a:r>
                    </a:p>
                    <a:p>
                      <a:r>
                        <a:rPr lang="en-US" sz="1000" baseline="0" dirty="0" smtClean="0"/>
                        <a:t>                           </a:t>
                      </a:r>
                      <a:r>
                        <a:rPr lang="en-US" sz="1000" baseline="0" dirty="0" err="1" smtClean="0"/>
                        <a:t>layout.pos.col</a:t>
                      </a:r>
                      <a:r>
                        <a:rPr lang="en-US" sz="1000" baseline="0" dirty="0" smtClean="0"/>
                        <a:t> = 1))</a:t>
                      </a:r>
                    </a:p>
                    <a:p>
                      <a:r>
                        <a:rPr lang="en-US" sz="1000" baseline="0" dirty="0" smtClean="0"/>
                        <a:t>  print (p4, </a:t>
                      </a:r>
                      <a:r>
                        <a:rPr lang="en-US" sz="1000" baseline="0" dirty="0" err="1" smtClean="0"/>
                        <a:t>vp</a:t>
                      </a:r>
                      <a:r>
                        <a:rPr lang="en-US" sz="1000" baseline="0" dirty="0" smtClean="0"/>
                        <a:t> = viewport(</a:t>
                      </a:r>
                      <a:r>
                        <a:rPr lang="en-US" sz="1000" baseline="0" dirty="0" err="1" smtClean="0"/>
                        <a:t>layout.pos.row</a:t>
                      </a:r>
                      <a:r>
                        <a:rPr lang="en-US" sz="1000" baseline="0" dirty="0" smtClean="0"/>
                        <a:t> = 2,</a:t>
                      </a:r>
                    </a:p>
                    <a:p>
                      <a:r>
                        <a:rPr lang="en-US" sz="1000" baseline="0" dirty="0" smtClean="0"/>
                        <a:t>                           </a:t>
                      </a:r>
                      <a:r>
                        <a:rPr lang="en-US" sz="1000" baseline="0" dirty="0" err="1" smtClean="0"/>
                        <a:t>layout.pos.col</a:t>
                      </a:r>
                      <a:r>
                        <a:rPr lang="en-US" sz="1000" baseline="0" dirty="0" smtClean="0"/>
                        <a:t> = 2))</a:t>
                      </a:r>
                    </a:p>
                    <a:p>
                      <a:r>
                        <a:rPr lang="en-US" sz="1000" baseline="0" dirty="0" smtClean="0"/>
                        <a:t>}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79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elpers.R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384" y="1256887"/>
            <a:ext cx="8946541" cy="4195481"/>
          </a:xfrm>
        </p:spPr>
        <p:txBody>
          <a:bodyPr/>
          <a:lstStyle/>
          <a:p>
            <a:r>
              <a:rPr lang="en-US" dirty="0" err="1" smtClean="0"/>
              <a:t>formation_curve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94001"/>
              </p:ext>
            </p:extLst>
          </p:nvPr>
        </p:nvGraphicFramePr>
        <p:xfrm>
          <a:off x="3333625" y="452718"/>
          <a:ext cx="7107953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79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baseline="0" dirty="0" err="1" smtClean="0"/>
                        <a:t>formation_curve</a:t>
                      </a:r>
                      <a:r>
                        <a:rPr lang="en-US" sz="1050" baseline="0" dirty="0" smtClean="0"/>
                        <a:t> &lt;- function(</a:t>
                      </a:r>
                      <a:r>
                        <a:rPr lang="en-US" sz="1050" baseline="0" dirty="0" err="1" smtClean="0"/>
                        <a:t>df</a:t>
                      </a:r>
                      <a:r>
                        <a:rPr lang="en-US" sz="1050" baseline="0" dirty="0" smtClean="0"/>
                        <a:t>, formation, </a:t>
                      </a:r>
                      <a:r>
                        <a:rPr lang="en-US" sz="1050" baseline="0" dirty="0" err="1" smtClean="0"/>
                        <a:t>min_time</a:t>
                      </a:r>
                      <a:r>
                        <a:rPr lang="en-US" sz="1050" baseline="0" dirty="0" smtClean="0"/>
                        <a:t>, </a:t>
                      </a:r>
                      <a:r>
                        <a:rPr lang="en-US" sz="1050" baseline="0" dirty="0" err="1" smtClean="0"/>
                        <a:t>max_time</a:t>
                      </a:r>
                      <a:r>
                        <a:rPr lang="en-US" sz="1050" baseline="0" dirty="0" smtClean="0"/>
                        <a:t>) </a:t>
                      </a:r>
                      <a:r>
                        <a:rPr lang="en-US" sz="1050" baseline="0" dirty="0" err="1" smtClean="0"/>
                        <a:t>formation_name</a:t>
                      </a:r>
                      <a:r>
                        <a:rPr lang="en-US" sz="1050" baseline="0" dirty="0" smtClean="0"/>
                        <a:t> = </a:t>
                      </a:r>
                      <a:r>
                        <a:rPr lang="en-US" sz="1050" baseline="0" dirty="0" err="1" smtClean="0"/>
                        <a:t>unlist</a:t>
                      </a:r>
                      <a:r>
                        <a:rPr lang="en-US" sz="1050" baseline="0" dirty="0" smtClean="0"/>
                        <a:t>(</a:t>
                      </a:r>
                      <a:r>
                        <a:rPr lang="en-US" sz="1050" baseline="0" dirty="0" err="1" smtClean="0"/>
                        <a:t>lapply</a:t>
                      </a:r>
                      <a:r>
                        <a:rPr lang="en-US" sz="1050" baseline="0" dirty="0" smtClean="0"/>
                        <a:t>(formation, </a:t>
                      </a:r>
                      <a:r>
                        <a:rPr lang="en-US" sz="1050" baseline="0" dirty="0" err="1" smtClean="0"/>
                        <a:t>toupper</a:t>
                      </a:r>
                      <a:r>
                        <a:rPr lang="en-US" sz="1050" baseline="0" dirty="0" smtClean="0"/>
                        <a:t>))</a:t>
                      </a:r>
                    </a:p>
                    <a:p>
                      <a:r>
                        <a:rPr lang="en-US" sz="1050" baseline="0" dirty="0" smtClean="0"/>
                        <a:t>  </a:t>
                      </a:r>
                      <a:r>
                        <a:rPr lang="en-US" sz="1050" baseline="0" dirty="0" err="1" smtClean="0"/>
                        <a:t>df_formation</a:t>
                      </a:r>
                      <a:r>
                        <a:rPr lang="en-US" sz="1050" baseline="0" dirty="0" smtClean="0"/>
                        <a:t> = </a:t>
                      </a:r>
                      <a:r>
                        <a:rPr lang="en-US" sz="1050" baseline="0" dirty="0" err="1" smtClean="0"/>
                        <a:t>df</a:t>
                      </a:r>
                      <a:r>
                        <a:rPr lang="en-US" sz="1050" baseline="0" dirty="0" smtClean="0"/>
                        <a:t> %&gt;% filter(county %in% </a:t>
                      </a:r>
                      <a:r>
                        <a:rPr lang="en-US" sz="1050" baseline="0" dirty="0" err="1" smtClean="0"/>
                        <a:t>formation_name</a:t>
                      </a:r>
                      <a:r>
                        <a:rPr lang="en-US" sz="1050" baseline="0" dirty="0" smtClean="0"/>
                        <a:t> &amp;</a:t>
                      </a:r>
                    </a:p>
                    <a:p>
                      <a:r>
                        <a:rPr lang="en-US" sz="1050" baseline="0" dirty="0" smtClean="0"/>
                        <a:t>                              time &gt;= </a:t>
                      </a:r>
                      <a:r>
                        <a:rPr lang="en-US" sz="1050" baseline="0" dirty="0" err="1" smtClean="0"/>
                        <a:t>min_time</a:t>
                      </a:r>
                      <a:r>
                        <a:rPr lang="en-US" sz="1050" baseline="0" dirty="0" smtClean="0"/>
                        <a:t> &amp; time &lt;= </a:t>
                      </a:r>
                      <a:r>
                        <a:rPr lang="en-US" sz="1050" baseline="0" dirty="0" err="1" smtClean="0"/>
                        <a:t>max_time</a:t>
                      </a:r>
                      <a:r>
                        <a:rPr lang="en-US" sz="1050" baseline="0" dirty="0" smtClean="0"/>
                        <a:t>) %&gt;%</a:t>
                      </a:r>
                    </a:p>
                    <a:p>
                      <a:r>
                        <a:rPr lang="en-US" sz="1050" baseline="0" dirty="0" smtClean="0"/>
                        <a:t>    </a:t>
                      </a:r>
                      <a:r>
                        <a:rPr lang="en-US" sz="1050" baseline="0" dirty="0" err="1" smtClean="0"/>
                        <a:t>group_by</a:t>
                      </a:r>
                      <a:r>
                        <a:rPr lang="en-US" sz="1050" baseline="0" dirty="0" smtClean="0"/>
                        <a:t>(time) %&gt;% </a:t>
                      </a:r>
                      <a:r>
                        <a:rPr lang="en-US" sz="1050" baseline="0" dirty="0" err="1" smtClean="0"/>
                        <a:t>summarise</a:t>
                      </a:r>
                      <a:r>
                        <a:rPr lang="en-US" sz="1050" baseline="0" dirty="0" smtClean="0"/>
                        <a:t>(</a:t>
                      </a:r>
                      <a:r>
                        <a:rPr lang="en-US" sz="1050" baseline="0" dirty="0" err="1" smtClean="0"/>
                        <a:t>sum_owop</a:t>
                      </a:r>
                      <a:r>
                        <a:rPr lang="en-US" sz="1050" baseline="0" dirty="0" smtClean="0"/>
                        <a:t> = sum(</a:t>
                      </a:r>
                      <a:r>
                        <a:rPr lang="en-US" sz="1050" baseline="0" dirty="0" err="1" smtClean="0"/>
                        <a:t>owop</a:t>
                      </a:r>
                      <a:r>
                        <a:rPr lang="en-US" sz="1050" baseline="0" dirty="0" smtClean="0"/>
                        <a:t>), </a:t>
                      </a:r>
                      <a:r>
                        <a:rPr lang="en-US" sz="1050" baseline="0" dirty="0" err="1" smtClean="0"/>
                        <a:t>sum_owgp</a:t>
                      </a:r>
                      <a:r>
                        <a:rPr lang="en-US" sz="1050" baseline="0" dirty="0" smtClean="0"/>
                        <a:t> = sum(</a:t>
                      </a:r>
                      <a:r>
                        <a:rPr lang="en-US" sz="1050" baseline="0" dirty="0" err="1" smtClean="0"/>
                        <a:t>owgp</a:t>
                      </a:r>
                      <a:r>
                        <a:rPr lang="en-US" sz="1050" baseline="0" dirty="0" smtClean="0"/>
                        <a:t>),</a:t>
                      </a:r>
                    </a:p>
                    <a:p>
                      <a:r>
                        <a:rPr lang="en-US" sz="1050" baseline="0" dirty="0" smtClean="0"/>
                        <a:t>                                 </a:t>
                      </a:r>
                      <a:r>
                        <a:rPr lang="en-US" sz="1050" baseline="0" dirty="0" err="1" smtClean="0"/>
                        <a:t>sum_gwgp</a:t>
                      </a:r>
                      <a:r>
                        <a:rPr lang="en-US" sz="1050" baseline="0" dirty="0" smtClean="0"/>
                        <a:t> = sum(</a:t>
                      </a:r>
                      <a:r>
                        <a:rPr lang="en-US" sz="1050" baseline="0" dirty="0" err="1" smtClean="0"/>
                        <a:t>gwgp</a:t>
                      </a:r>
                      <a:r>
                        <a:rPr lang="en-US" sz="1050" baseline="0" dirty="0" smtClean="0"/>
                        <a:t>), </a:t>
                      </a:r>
                      <a:r>
                        <a:rPr lang="en-US" sz="1050" baseline="0" dirty="0" err="1" smtClean="0"/>
                        <a:t>sum_gwop</a:t>
                      </a:r>
                      <a:r>
                        <a:rPr lang="en-US" sz="1050" baseline="0" dirty="0" smtClean="0"/>
                        <a:t> = sum(</a:t>
                      </a:r>
                      <a:r>
                        <a:rPr lang="en-US" sz="1050" baseline="0" dirty="0" err="1" smtClean="0"/>
                        <a:t>gwop</a:t>
                      </a:r>
                      <a:r>
                        <a:rPr lang="en-US" sz="1050" baseline="0" dirty="0" smtClean="0"/>
                        <a:t>))</a:t>
                      </a:r>
                    </a:p>
                    <a:p>
                      <a:r>
                        <a:rPr lang="en-US" sz="1050" baseline="0" dirty="0" smtClean="0"/>
                        <a:t>  p1 &lt;- </a:t>
                      </a:r>
                      <a:r>
                        <a:rPr lang="en-US" sz="1050" baseline="0" dirty="0" err="1" smtClean="0"/>
                        <a:t>ggplot</a:t>
                      </a:r>
                      <a:r>
                        <a:rPr lang="en-US" sz="1050" baseline="0" dirty="0" smtClean="0"/>
                        <a:t>(</a:t>
                      </a:r>
                      <a:r>
                        <a:rPr lang="en-US" sz="1050" baseline="0" dirty="0" err="1" smtClean="0"/>
                        <a:t>df_formation</a:t>
                      </a:r>
                      <a:r>
                        <a:rPr lang="en-US" sz="1050" baseline="0" dirty="0" smtClean="0"/>
                        <a:t>, </a:t>
                      </a:r>
                      <a:r>
                        <a:rPr lang="en-US" sz="1050" baseline="0" dirty="0" err="1" smtClean="0"/>
                        <a:t>aes</a:t>
                      </a:r>
                      <a:r>
                        <a:rPr lang="en-US" sz="1050" baseline="0" dirty="0" smtClean="0"/>
                        <a:t>(x = time, y = </a:t>
                      </a:r>
                      <a:r>
                        <a:rPr lang="en-US" sz="1050" baseline="0" dirty="0" err="1" smtClean="0"/>
                        <a:t>sum_owop</a:t>
                      </a:r>
                      <a:r>
                        <a:rPr lang="en-US" sz="1050" baseline="0" dirty="0" smtClean="0"/>
                        <a:t>)) + </a:t>
                      </a:r>
                    </a:p>
                    <a:p>
                      <a:r>
                        <a:rPr lang="en-US" sz="1050" baseline="0" dirty="0" smtClean="0"/>
                        <a:t>    </a:t>
                      </a:r>
                      <a:r>
                        <a:rPr lang="en-US" sz="1050" baseline="0" dirty="0" err="1" smtClean="0"/>
                        <a:t>geom_line</a:t>
                      </a:r>
                      <a:r>
                        <a:rPr lang="en-US" sz="1050" baseline="0" dirty="0" smtClean="0"/>
                        <a:t>(color = 'blue', size = 1.0) + </a:t>
                      </a:r>
                    </a:p>
                    <a:p>
                      <a:r>
                        <a:rPr lang="en-US" sz="1050" baseline="0" dirty="0" smtClean="0"/>
                        <a:t>    </a:t>
                      </a:r>
                      <a:r>
                        <a:rPr lang="en-US" sz="1050" baseline="0" dirty="0" err="1" smtClean="0"/>
                        <a:t>scale_y_continuous</a:t>
                      </a:r>
                      <a:r>
                        <a:rPr lang="en-US" sz="1050" baseline="0" dirty="0" smtClean="0"/>
                        <a:t>(trans = 'log10', limits = c(min(</a:t>
                      </a:r>
                      <a:r>
                        <a:rPr lang="en-US" sz="1050" baseline="0" dirty="0" err="1" smtClean="0"/>
                        <a:t>df_formation$sum_owop</a:t>
                      </a:r>
                      <a:r>
                        <a:rPr lang="en-US" sz="1050" baseline="0" dirty="0" smtClean="0"/>
                        <a:t>), </a:t>
                      </a:r>
                    </a:p>
                    <a:p>
                      <a:r>
                        <a:rPr lang="en-US" sz="1050" baseline="0" dirty="0" smtClean="0"/>
                        <a:t>                                                   max(</a:t>
                      </a:r>
                      <a:r>
                        <a:rPr lang="en-US" sz="1050" baseline="0" dirty="0" err="1" smtClean="0"/>
                        <a:t>df_formation$sum_owop</a:t>
                      </a:r>
                      <a:r>
                        <a:rPr lang="en-US" sz="1050" baseline="0" dirty="0" smtClean="0"/>
                        <a:t>))) + </a:t>
                      </a:r>
                    </a:p>
                    <a:p>
                      <a:r>
                        <a:rPr lang="en-US" sz="1050" baseline="0" dirty="0" smtClean="0"/>
                        <a:t>    </a:t>
                      </a:r>
                      <a:r>
                        <a:rPr lang="en-US" sz="1050" baseline="0" dirty="0" err="1" smtClean="0"/>
                        <a:t>scale_x_date</a:t>
                      </a:r>
                      <a:r>
                        <a:rPr lang="en-US" sz="1050" baseline="0" dirty="0" smtClean="0"/>
                        <a:t>(limits = c(date1,date2))+</a:t>
                      </a:r>
                      <a:r>
                        <a:rPr lang="en-US" sz="1050" baseline="0" dirty="0" err="1" smtClean="0"/>
                        <a:t>xlab</a:t>
                      </a:r>
                      <a:r>
                        <a:rPr lang="en-US" sz="1050" baseline="0" dirty="0" smtClean="0"/>
                        <a:t>("time") + </a:t>
                      </a:r>
                      <a:r>
                        <a:rPr lang="en-US" sz="1050" baseline="0" dirty="0" err="1" smtClean="0"/>
                        <a:t>ylab</a:t>
                      </a:r>
                      <a:r>
                        <a:rPr lang="en-US" sz="1050" baseline="0" dirty="0" smtClean="0"/>
                        <a:t>("Oil production from oil well (BBL)")</a:t>
                      </a:r>
                    </a:p>
                    <a:p>
                      <a:r>
                        <a:rPr lang="en-US" sz="1050" baseline="0" dirty="0" smtClean="0"/>
                        <a:t>  p2 &lt;- </a:t>
                      </a:r>
                      <a:r>
                        <a:rPr lang="en-US" sz="1050" baseline="0" dirty="0" err="1" smtClean="0"/>
                        <a:t>ggplot</a:t>
                      </a:r>
                      <a:r>
                        <a:rPr lang="en-US" sz="1050" baseline="0" dirty="0" smtClean="0"/>
                        <a:t>(</a:t>
                      </a:r>
                      <a:r>
                        <a:rPr lang="en-US" sz="1050" baseline="0" dirty="0" err="1" smtClean="0"/>
                        <a:t>df_formation</a:t>
                      </a:r>
                      <a:r>
                        <a:rPr lang="en-US" sz="1050" baseline="0" dirty="0" smtClean="0"/>
                        <a:t>, </a:t>
                      </a:r>
                      <a:r>
                        <a:rPr lang="en-US" sz="1050" baseline="0" dirty="0" err="1" smtClean="0"/>
                        <a:t>aes</a:t>
                      </a:r>
                      <a:r>
                        <a:rPr lang="en-US" sz="1050" baseline="0" dirty="0" smtClean="0"/>
                        <a:t>(x = time, y = </a:t>
                      </a:r>
                      <a:r>
                        <a:rPr lang="en-US" sz="1050" baseline="0" dirty="0" err="1" smtClean="0"/>
                        <a:t>sum_owgp</a:t>
                      </a:r>
                      <a:r>
                        <a:rPr lang="en-US" sz="1050" baseline="0" dirty="0" smtClean="0"/>
                        <a:t>)) + </a:t>
                      </a:r>
                    </a:p>
                    <a:p>
                      <a:r>
                        <a:rPr lang="en-US" sz="1050" baseline="0" dirty="0" smtClean="0"/>
                        <a:t>    </a:t>
                      </a:r>
                      <a:r>
                        <a:rPr lang="en-US" sz="1050" baseline="0" dirty="0" err="1" smtClean="0"/>
                        <a:t>geom_line</a:t>
                      </a:r>
                      <a:r>
                        <a:rPr lang="en-US" sz="1050" baseline="0" dirty="0" smtClean="0"/>
                        <a:t>(color = 'black', size = 1.0) + </a:t>
                      </a:r>
                    </a:p>
                    <a:p>
                      <a:r>
                        <a:rPr lang="en-US" sz="1050" baseline="0" dirty="0" smtClean="0"/>
                        <a:t>    </a:t>
                      </a:r>
                      <a:r>
                        <a:rPr lang="en-US" sz="1050" baseline="0" dirty="0" err="1" smtClean="0"/>
                        <a:t>scale_y_continuous</a:t>
                      </a:r>
                      <a:r>
                        <a:rPr lang="en-US" sz="1050" baseline="0" dirty="0" smtClean="0"/>
                        <a:t>(trans = 'log10',limits = c(min(</a:t>
                      </a:r>
                      <a:r>
                        <a:rPr lang="en-US" sz="1050" baseline="0" dirty="0" err="1" smtClean="0"/>
                        <a:t>df_formation$sum_owgp</a:t>
                      </a:r>
                      <a:r>
                        <a:rPr lang="en-US" sz="1050" baseline="0" dirty="0" smtClean="0"/>
                        <a:t>), </a:t>
                      </a:r>
                    </a:p>
                    <a:p>
                      <a:r>
                        <a:rPr lang="en-US" sz="1050" baseline="0" dirty="0" smtClean="0"/>
                        <a:t>                                                  max(</a:t>
                      </a:r>
                      <a:r>
                        <a:rPr lang="en-US" sz="1050" baseline="0" dirty="0" err="1" smtClean="0"/>
                        <a:t>df_formation$sum_owgp</a:t>
                      </a:r>
                      <a:r>
                        <a:rPr lang="en-US" sz="1050" baseline="0" dirty="0" smtClean="0"/>
                        <a:t>))) +</a:t>
                      </a:r>
                    </a:p>
                    <a:p>
                      <a:r>
                        <a:rPr lang="en-US" sz="1050" baseline="0" dirty="0" smtClean="0"/>
                        <a:t>    </a:t>
                      </a:r>
                      <a:r>
                        <a:rPr lang="en-US" sz="1050" baseline="0" dirty="0" err="1" smtClean="0"/>
                        <a:t>scale_x_date</a:t>
                      </a:r>
                      <a:r>
                        <a:rPr lang="en-US" sz="1050" baseline="0" dirty="0" smtClean="0"/>
                        <a:t>(limits = c(date1,date2))+</a:t>
                      </a:r>
                      <a:r>
                        <a:rPr lang="en-US" sz="1050" baseline="0" dirty="0" err="1" smtClean="0"/>
                        <a:t>xlab</a:t>
                      </a:r>
                      <a:r>
                        <a:rPr lang="en-US" sz="1050" baseline="0" dirty="0" smtClean="0"/>
                        <a:t>("time") + </a:t>
                      </a:r>
                      <a:r>
                        <a:rPr lang="en-US" sz="1050" baseline="0" dirty="0" err="1" smtClean="0"/>
                        <a:t>ylab</a:t>
                      </a:r>
                      <a:r>
                        <a:rPr lang="en-US" sz="1050" baseline="0" dirty="0" smtClean="0"/>
                        <a:t>("Gas production from oil well (MMCF)")</a:t>
                      </a:r>
                    </a:p>
                    <a:p>
                      <a:r>
                        <a:rPr lang="en-US" sz="1050" baseline="0" dirty="0" smtClean="0"/>
                        <a:t>  p3 &lt;- </a:t>
                      </a:r>
                      <a:r>
                        <a:rPr lang="en-US" sz="1050" baseline="0" dirty="0" err="1" smtClean="0"/>
                        <a:t>ggplot</a:t>
                      </a:r>
                      <a:r>
                        <a:rPr lang="en-US" sz="1050" baseline="0" dirty="0" smtClean="0"/>
                        <a:t>(</a:t>
                      </a:r>
                      <a:r>
                        <a:rPr lang="en-US" sz="1050" baseline="0" dirty="0" err="1" smtClean="0"/>
                        <a:t>df_formation</a:t>
                      </a:r>
                      <a:r>
                        <a:rPr lang="en-US" sz="1050" baseline="0" dirty="0" smtClean="0"/>
                        <a:t>, </a:t>
                      </a:r>
                      <a:r>
                        <a:rPr lang="en-US" sz="1050" baseline="0" dirty="0" err="1" smtClean="0"/>
                        <a:t>aes</a:t>
                      </a:r>
                      <a:r>
                        <a:rPr lang="en-US" sz="1050" baseline="0" dirty="0" smtClean="0"/>
                        <a:t>(x = time, y = </a:t>
                      </a:r>
                      <a:r>
                        <a:rPr lang="en-US" sz="1050" baseline="0" dirty="0" err="1" smtClean="0"/>
                        <a:t>sum_gwop</a:t>
                      </a:r>
                      <a:r>
                        <a:rPr lang="en-US" sz="1050" baseline="0" dirty="0" smtClean="0"/>
                        <a:t>)) + </a:t>
                      </a:r>
                    </a:p>
                    <a:p>
                      <a:r>
                        <a:rPr lang="en-US" sz="1050" baseline="0" dirty="0" smtClean="0"/>
                        <a:t>    </a:t>
                      </a:r>
                      <a:r>
                        <a:rPr lang="en-US" sz="1050" baseline="0" dirty="0" err="1" smtClean="0"/>
                        <a:t>geom_line</a:t>
                      </a:r>
                      <a:r>
                        <a:rPr lang="en-US" sz="1050" baseline="0" dirty="0" smtClean="0"/>
                        <a:t>(color = 'orange', size = 1.0) + </a:t>
                      </a:r>
                    </a:p>
                    <a:p>
                      <a:r>
                        <a:rPr lang="en-US" sz="1050" baseline="0" dirty="0" smtClean="0"/>
                        <a:t>    </a:t>
                      </a:r>
                      <a:r>
                        <a:rPr lang="en-US" sz="1050" baseline="0" dirty="0" err="1" smtClean="0"/>
                        <a:t>scale_y_continuous</a:t>
                      </a:r>
                      <a:r>
                        <a:rPr lang="en-US" sz="1050" baseline="0" dirty="0" smtClean="0"/>
                        <a:t>(trans = 'log10',limits = c(min(</a:t>
                      </a:r>
                      <a:r>
                        <a:rPr lang="en-US" sz="1050" baseline="0" dirty="0" err="1" smtClean="0"/>
                        <a:t>df_formation$sum_gwop</a:t>
                      </a:r>
                      <a:r>
                        <a:rPr lang="en-US" sz="1050" baseline="0" dirty="0" smtClean="0"/>
                        <a:t>), </a:t>
                      </a:r>
                    </a:p>
                    <a:p>
                      <a:r>
                        <a:rPr lang="en-US" sz="1050" baseline="0" dirty="0" smtClean="0"/>
                        <a:t>                                                  max(</a:t>
                      </a:r>
                      <a:r>
                        <a:rPr lang="en-US" sz="1050" baseline="0" dirty="0" err="1" smtClean="0"/>
                        <a:t>df_formation$sum_gwop</a:t>
                      </a:r>
                      <a:r>
                        <a:rPr lang="en-US" sz="1050" baseline="0" dirty="0" smtClean="0"/>
                        <a:t>))) +</a:t>
                      </a:r>
                    </a:p>
                    <a:p>
                      <a:r>
                        <a:rPr lang="en-US" sz="1050" baseline="0" dirty="0" smtClean="0"/>
                        <a:t>    </a:t>
                      </a:r>
                      <a:r>
                        <a:rPr lang="en-US" sz="1050" baseline="0" dirty="0" err="1" smtClean="0"/>
                        <a:t>scale_x_date</a:t>
                      </a:r>
                      <a:r>
                        <a:rPr lang="en-US" sz="1050" baseline="0" dirty="0" smtClean="0"/>
                        <a:t>(limits = c(date1,date2))+</a:t>
                      </a:r>
                      <a:r>
                        <a:rPr lang="en-US" sz="1050" baseline="0" dirty="0" err="1" smtClean="0"/>
                        <a:t>xlab</a:t>
                      </a:r>
                      <a:r>
                        <a:rPr lang="en-US" sz="1050" baseline="0" dirty="0" smtClean="0"/>
                        <a:t>("time") + </a:t>
                      </a:r>
                      <a:r>
                        <a:rPr lang="en-US" sz="1050" baseline="0" dirty="0" err="1" smtClean="0"/>
                        <a:t>ylab</a:t>
                      </a:r>
                      <a:r>
                        <a:rPr lang="en-US" sz="1050" baseline="0" dirty="0" smtClean="0"/>
                        <a:t>("Oil production from gas well (MMCF)")</a:t>
                      </a:r>
                    </a:p>
                    <a:p>
                      <a:r>
                        <a:rPr lang="en-US" sz="1050" baseline="0" dirty="0" smtClean="0"/>
                        <a:t>  p4 &lt;- </a:t>
                      </a:r>
                      <a:r>
                        <a:rPr lang="en-US" sz="1050" baseline="0" dirty="0" err="1" smtClean="0"/>
                        <a:t>ggplot</a:t>
                      </a:r>
                      <a:r>
                        <a:rPr lang="en-US" sz="1050" baseline="0" dirty="0" smtClean="0"/>
                        <a:t>(</a:t>
                      </a:r>
                      <a:r>
                        <a:rPr lang="en-US" sz="1050" baseline="0" dirty="0" err="1" smtClean="0"/>
                        <a:t>df_formation</a:t>
                      </a:r>
                      <a:r>
                        <a:rPr lang="en-US" sz="1050" baseline="0" dirty="0" smtClean="0"/>
                        <a:t>, </a:t>
                      </a:r>
                      <a:r>
                        <a:rPr lang="en-US" sz="1050" baseline="0" dirty="0" err="1" smtClean="0"/>
                        <a:t>aes</a:t>
                      </a:r>
                      <a:r>
                        <a:rPr lang="en-US" sz="1050" baseline="0" dirty="0" smtClean="0"/>
                        <a:t>(x = time, y = </a:t>
                      </a:r>
                      <a:r>
                        <a:rPr lang="en-US" sz="1050" baseline="0" dirty="0" err="1" smtClean="0"/>
                        <a:t>sum_gwgp</a:t>
                      </a:r>
                      <a:r>
                        <a:rPr lang="en-US" sz="1050" baseline="0" dirty="0" smtClean="0"/>
                        <a:t>)) + </a:t>
                      </a:r>
                    </a:p>
                    <a:p>
                      <a:r>
                        <a:rPr lang="en-US" sz="1050" baseline="0" dirty="0" smtClean="0"/>
                        <a:t>    </a:t>
                      </a:r>
                      <a:r>
                        <a:rPr lang="en-US" sz="1050" baseline="0" dirty="0" err="1" smtClean="0"/>
                        <a:t>geom_line</a:t>
                      </a:r>
                      <a:r>
                        <a:rPr lang="en-US" sz="1050" baseline="0" dirty="0" smtClean="0"/>
                        <a:t>(color = 'red', size = 1.0) + </a:t>
                      </a:r>
                    </a:p>
                    <a:p>
                      <a:r>
                        <a:rPr lang="en-US" sz="1050" baseline="0" dirty="0" smtClean="0"/>
                        <a:t>    </a:t>
                      </a:r>
                      <a:r>
                        <a:rPr lang="en-US" sz="1050" baseline="0" dirty="0" err="1" smtClean="0"/>
                        <a:t>scale_y_continuous</a:t>
                      </a:r>
                      <a:r>
                        <a:rPr lang="en-US" sz="1050" baseline="0" dirty="0" smtClean="0"/>
                        <a:t>(trans = 'log10',limits = c(min(</a:t>
                      </a:r>
                      <a:r>
                        <a:rPr lang="en-US" sz="1050" baseline="0" dirty="0" err="1" smtClean="0"/>
                        <a:t>df_formation$sum_gwgp</a:t>
                      </a:r>
                      <a:r>
                        <a:rPr lang="en-US" sz="1050" baseline="0" dirty="0" smtClean="0"/>
                        <a:t>), </a:t>
                      </a:r>
                    </a:p>
                    <a:p>
                      <a:r>
                        <a:rPr lang="en-US" sz="1050" baseline="0" dirty="0" smtClean="0"/>
                        <a:t>                                                  max(</a:t>
                      </a:r>
                      <a:r>
                        <a:rPr lang="en-US" sz="1050" baseline="0" dirty="0" err="1" smtClean="0"/>
                        <a:t>df_formation$sum_gwgp</a:t>
                      </a:r>
                      <a:r>
                        <a:rPr lang="en-US" sz="1050" baseline="0" dirty="0" smtClean="0"/>
                        <a:t>))) +</a:t>
                      </a:r>
                    </a:p>
                    <a:p>
                      <a:r>
                        <a:rPr lang="en-US" sz="1050" baseline="0" dirty="0" smtClean="0"/>
                        <a:t>    </a:t>
                      </a:r>
                      <a:r>
                        <a:rPr lang="en-US" sz="1050" baseline="0" dirty="0" err="1" smtClean="0"/>
                        <a:t>scale_x_date</a:t>
                      </a:r>
                      <a:r>
                        <a:rPr lang="en-US" sz="1050" baseline="0" dirty="0" smtClean="0"/>
                        <a:t>(limits = c(date1,date2))+</a:t>
                      </a:r>
                      <a:r>
                        <a:rPr lang="en-US" sz="1050" baseline="0" dirty="0" err="1" smtClean="0"/>
                        <a:t>xlab</a:t>
                      </a:r>
                      <a:r>
                        <a:rPr lang="en-US" sz="1050" baseline="0" dirty="0" smtClean="0"/>
                        <a:t>("time") + </a:t>
                      </a:r>
                      <a:r>
                        <a:rPr lang="en-US" sz="1050" baseline="0" dirty="0" err="1" smtClean="0"/>
                        <a:t>ylab</a:t>
                      </a:r>
                      <a:r>
                        <a:rPr lang="en-US" sz="1050" baseline="0" dirty="0" smtClean="0"/>
                        <a:t>("Gas production from gas well (MMCF)")</a:t>
                      </a:r>
                    </a:p>
                    <a:p>
                      <a:r>
                        <a:rPr lang="en-US" sz="1050" baseline="0" dirty="0" smtClean="0"/>
                        <a:t>  </a:t>
                      </a:r>
                    </a:p>
                    <a:p>
                      <a:r>
                        <a:rPr lang="en-US" sz="1050" baseline="0" dirty="0" smtClean="0"/>
                        <a:t>  </a:t>
                      </a:r>
                      <a:r>
                        <a:rPr lang="en-US" sz="1050" baseline="0" dirty="0" err="1" smtClean="0"/>
                        <a:t>grid.newpage</a:t>
                      </a:r>
                      <a:r>
                        <a:rPr lang="en-US" sz="1050" baseline="0" dirty="0" smtClean="0"/>
                        <a:t>()</a:t>
                      </a:r>
                    </a:p>
                    <a:p>
                      <a:r>
                        <a:rPr lang="en-US" sz="1050" baseline="0" dirty="0" smtClean="0"/>
                        <a:t>  </a:t>
                      </a:r>
                      <a:r>
                        <a:rPr lang="en-US" sz="1050" baseline="0" dirty="0" err="1" smtClean="0"/>
                        <a:t>pushViewport</a:t>
                      </a:r>
                      <a:r>
                        <a:rPr lang="en-US" sz="1050" baseline="0" dirty="0" smtClean="0"/>
                        <a:t>(viewport(layout = </a:t>
                      </a:r>
                      <a:r>
                        <a:rPr lang="en-US" sz="1050" baseline="0" dirty="0" err="1" smtClean="0"/>
                        <a:t>grid.layout</a:t>
                      </a:r>
                      <a:r>
                        <a:rPr lang="en-US" sz="1050" baseline="0" dirty="0" smtClean="0"/>
                        <a:t>(</a:t>
                      </a:r>
                      <a:r>
                        <a:rPr lang="en-US" sz="1050" baseline="0" dirty="0" err="1" smtClean="0"/>
                        <a:t>nrow</a:t>
                      </a:r>
                      <a:r>
                        <a:rPr lang="en-US" sz="1050" baseline="0" dirty="0" smtClean="0"/>
                        <a:t> = 2, </a:t>
                      </a:r>
                      <a:r>
                        <a:rPr lang="en-US" sz="1050" baseline="0" dirty="0" err="1" smtClean="0"/>
                        <a:t>ncol</a:t>
                      </a:r>
                      <a:r>
                        <a:rPr lang="en-US" sz="1050" baseline="0" dirty="0" smtClean="0"/>
                        <a:t> = 2)))</a:t>
                      </a:r>
                    </a:p>
                    <a:p>
                      <a:r>
                        <a:rPr lang="en-US" sz="1050" baseline="0" dirty="0" smtClean="0"/>
                        <a:t>  print (p1, </a:t>
                      </a:r>
                      <a:r>
                        <a:rPr lang="en-US" sz="1050" baseline="0" dirty="0" err="1" smtClean="0"/>
                        <a:t>vp</a:t>
                      </a:r>
                      <a:r>
                        <a:rPr lang="en-US" sz="1050" baseline="0" dirty="0" smtClean="0"/>
                        <a:t> = viewport(</a:t>
                      </a:r>
                      <a:r>
                        <a:rPr lang="en-US" sz="1050" baseline="0" dirty="0" err="1" smtClean="0"/>
                        <a:t>layout.pos.row</a:t>
                      </a:r>
                      <a:r>
                        <a:rPr lang="en-US" sz="1050" baseline="0" dirty="0" smtClean="0"/>
                        <a:t> = 1,</a:t>
                      </a:r>
                    </a:p>
                    <a:p>
                      <a:r>
                        <a:rPr lang="en-US" sz="1050" baseline="0" dirty="0" smtClean="0"/>
                        <a:t>                           </a:t>
                      </a:r>
                      <a:r>
                        <a:rPr lang="en-US" sz="1050" baseline="0" dirty="0" err="1" smtClean="0"/>
                        <a:t>layout.pos.col</a:t>
                      </a:r>
                      <a:r>
                        <a:rPr lang="en-US" sz="1050" baseline="0" dirty="0" smtClean="0"/>
                        <a:t> = 1))</a:t>
                      </a:r>
                    </a:p>
                    <a:p>
                      <a:r>
                        <a:rPr lang="en-US" sz="1050" baseline="0" dirty="0" smtClean="0"/>
                        <a:t>  print (p2, </a:t>
                      </a:r>
                      <a:r>
                        <a:rPr lang="en-US" sz="1050" baseline="0" dirty="0" err="1" smtClean="0"/>
                        <a:t>vp</a:t>
                      </a:r>
                      <a:r>
                        <a:rPr lang="en-US" sz="1050" baseline="0" dirty="0" smtClean="0"/>
                        <a:t> = viewport(</a:t>
                      </a:r>
                      <a:r>
                        <a:rPr lang="en-US" sz="1050" baseline="0" dirty="0" err="1" smtClean="0"/>
                        <a:t>layout.pos.row</a:t>
                      </a:r>
                      <a:r>
                        <a:rPr lang="en-US" sz="1050" baseline="0" dirty="0" smtClean="0"/>
                        <a:t> = 1,</a:t>
                      </a:r>
                    </a:p>
                    <a:p>
                      <a:r>
                        <a:rPr lang="en-US" sz="1050" baseline="0" dirty="0" smtClean="0"/>
                        <a:t>                           </a:t>
                      </a:r>
                      <a:r>
                        <a:rPr lang="en-US" sz="1050" baseline="0" dirty="0" err="1" smtClean="0"/>
                        <a:t>layout.pos.col</a:t>
                      </a:r>
                      <a:r>
                        <a:rPr lang="en-US" sz="1050" baseline="0" dirty="0" smtClean="0"/>
                        <a:t> = 2))</a:t>
                      </a:r>
                    </a:p>
                    <a:p>
                      <a:r>
                        <a:rPr lang="en-US" sz="1050" baseline="0" dirty="0" smtClean="0"/>
                        <a:t>  print (p3, </a:t>
                      </a:r>
                      <a:r>
                        <a:rPr lang="en-US" sz="1050" baseline="0" dirty="0" err="1" smtClean="0"/>
                        <a:t>vp</a:t>
                      </a:r>
                      <a:r>
                        <a:rPr lang="en-US" sz="1050" baseline="0" dirty="0" smtClean="0"/>
                        <a:t> = viewport(</a:t>
                      </a:r>
                      <a:r>
                        <a:rPr lang="en-US" sz="1050" baseline="0" dirty="0" err="1" smtClean="0"/>
                        <a:t>layout.pos.row</a:t>
                      </a:r>
                      <a:r>
                        <a:rPr lang="en-US" sz="1050" baseline="0" dirty="0" smtClean="0"/>
                        <a:t> = 2,</a:t>
                      </a:r>
                    </a:p>
                    <a:p>
                      <a:r>
                        <a:rPr lang="en-US" sz="1050" baseline="0" dirty="0" smtClean="0"/>
                        <a:t>                           </a:t>
                      </a:r>
                      <a:r>
                        <a:rPr lang="en-US" sz="1050" baseline="0" dirty="0" err="1" smtClean="0"/>
                        <a:t>layout.pos.col</a:t>
                      </a:r>
                      <a:r>
                        <a:rPr lang="en-US" sz="1050" baseline="0" dirty="0" smtClean="0"/>
                        <a:t> = 1))</a:t>
                      </a:r>
                    </a:p>
                    <a:p>
                      <a:r>
                        <a:rPr lang="en-US" sz="1050" baseline="0" dirty="0" smtClean="0"/>
                        <a:t>  print (p4, </a:t>
                      </a:r>
                      <a:r>
                        <a:rPr lang="en-US" sz="1050" baseline="0" dirty="0" err="1" smtClean="0"/>
                        <a:t>vp</a:t>
                      </a:r>
                      <a:r>
                        <a:rPr lang="en-US" sz="1050" baseline="0" dirty="0" smtClean="0"/>
                        <a:t> = viewport(</a:t>
                      </a:r>
                      <a:r>
                        <a:rPr lang="en-US" sz="1050" baseline="0" dirty="0" err="1" smtClean="0"/>
                        <a:t>layout.pos.row</a:t>
                      </a:r>
                      <a:r>
                        <a:rPr lang="en-US" sz="1050" baseline="0" dirty="0" smtClean="0"/>
                        <a:t> = 2,</a:t>
                      </a:r>
                    </a:p>
                    <a:p>
                      <a:r>
                        <a:rPr lang="en-US" sz="1050" baseline="0" dirty="0" smtClean="0"/>
                        <a:t>                           </a:t>
                      </a:r>
                      <a:r>
                        <a:rPr lang="en-US" sz="1050" baseline="0" dirty="0" err="1" smtClean="0"/>
                        <a:t>layout.pos.col</a:t>
                      </a:r>
                      <a:r>
                        <a:rPr lang="en-US" sz="1050" baseline="0" dirty="0" smtClean="0"/>
                        <a:t> = 2))</a:t>
                      </a:r>
                    </a:p>
                    <a:p>
                      <a:r>
                        <a:rPr lang="en-US" sz="1050" baseline="0" dirty="0" smtClean="0"/>
                        <a:t>}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45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elper.R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273600"/>
            <a:ext cx="8946541" cy="4195481"/>
          </a:xfrm>
        </p:spPr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lot_county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548688"/>
              </p:ext>
            </p:extLst>
          </p:nvPr>
        </p:nvGraphicFramePr>
        <p:xfrm>
          <a:off x="2175383" y="1853248"/>
          <a:ext cx="5409782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9782"/>
              </a:tblGrid>
              <a:tr h="841956">
                <a:tc>
                  <a:txBody>
                    <a:bodyPr/>
                    <a:lstStyle/>
                    <a:p>
                      <a:r>
                        <a:rPr lang="en-US" sz="1100" baseline="0" dirty="0" err="1" smtClean="0"/>
                        <a:t>plot_county</a:t>
                      </a:r>
                      <a:r>
                        <a:rPr lang="en-US" sz="1100" baseline="0" dirty="0" smtClean="0"/>
                        <a:t> &lt;- function(</a:t>
                      </a:r>
                      <a:r>
                        <a:rPr lang="en-US" sz="1100" baseline="0" dirty="0" err="1" smtClean="0"/>
                        <a:t>df</a:t>
                      </a:r>
                      <a:r>
                        <a:rPr lang="en-US" sz="1100" baseline="0" dirty="0" smtClean="0"/>
                        <a:t>, name) {</a:t>
                      </a:r>
                    </a:p>
                    <a:p>
                      <a:r>
                        <a:rPr lang="en-US" sz="1100" baseline="0" dirty="0" smtClean="0"/>
                        <a:t>  </a:t>
                      </a:r>
                      <a:r>
                        <a:rPr lang="en-US" sz="1100" baseline="0" dirty="0" err="1" smtClean="0"/>
                        <a:t>df_sub</a:t>
                      </a:r>
                      <a:r>
                        <a:rPr lang="en-US" sz="1100" baseline="0" dirty="0" smtClean="0"/>
                        <a:t> = </a:t>
                      </a:r>
                      <a:r>
                        <a:rPr lang="en-US" sz="1100" baseline="0" dirty="0" err="1" smtClean="0"/>
                        <a:t>df</a:t>
                      </a:r>
                      <a:r>
                        <a:rPr lang="en-US" sz="1100" baseline="0" dirty="0" smtClean="0"/>
                        <a:t> %&gt;% filter(county %in% name)</a:t>
                      </a:r>
                    </a:p>
                    <a:p>
                      <a:r>
                        <a:rPr lang="en-US" sz="1100" baseline="0" dirty="0" smtClean="0"/>
                        <a:t>  g &lt;- </a:t>
                      </a:r>
                      <a:r>
                        <a:rPr lang="en-US" sz="1100" baseline="0" dirty="0" err="1" smtClean="0"/>
                        <a:t>ggplot</a:t>
                      </a:r>
                      <a:r>
                        <a:rPr lang="en-US" sz="1100" baseline="0" dirty="0" smtClean="0"/>
                        <a:t>(</a:t>
                      </a:r>
                      <a:r>
                        <a:rPr lang="en-US" sz="1100" baseline="0" dirty="0" err="1" smtClean="0"/>
                        <a:t>df</a:t>
                      </a:r>
                      <a:r>
                        <a:rPr lang="en-US" sz="1100" baseline="0" dirty="0" smtClean="0"/>
                        <a:t>, </a:t>
                      </a:r>
                      <a:r>
                        <a:rPr lang="en-US" sz="1100" baseline="0" dirty="0" err="1" smtClean="0"/>
                        <a:t>aes</a:t>
                      </a:r>
                      <a:r>
                        <a:rPr lang="en-US" sz="1100" baseline="0" dirty="0" smtClean="0"/>
                        <a:t>(x=long, y=</a:t>
                      </a:r>
                      <a:r>
                        <a:rPr lang="en-US" sz="1100" baseline="0" dirty="0" err="1" smtClean="0"/>
                        <a:t>lat</a:t>
                      </a:r>
                      <a:r>
                        <a:rPr lang="en-US" sz="1100" baseline="0" dirty="0" smtClean="0"/>
                        <a:t>))</a:t>
                      </a:r>
                    </a:p>
                    <a:p>
                      <a:r>
                        <a:rPr lang="en-US" sz="1100" baseline="0" dirty="0" smtClean="0"/>
                        <a:t>  g + </a:t>
                      </a:r>
                      <a:r>
                        <a:rPr lang="en-US" sz="1100" baseline="0" dirty="0" err="1" smtClean="0"/>
                        <a:t>geom_point</a:t>
                      </a:r>
                      <a:r>
                        <a:rPr lang="en-US" sz="1100" baseline="0" dirty="0" smtClean="0"/>
                        <a:t>() + </a:t>
                      </a:r>
                    </a:p>
                    <a:p>
                      <a:r>
                        <a:rPr lang="en-US" sz="1100" baseline="0" dirty="0" smtClean="0"/>
                        <a:t>    </a:t>
                      </a:r>
                      <a:r>
                        <a:rPr lang="en-US" sz="1100" baseline="0" dirty="0" err="1" smtClean="0"/>
                        <a:t>geom_polygon</a:t>
                      </a:r>
                      <a:r>
                        <a:rPr lang="en-US" sz="1100" baseline="0" dirty="0" smtClean="0"/>
                        <a:t>(</a:t>
                      </a:r>
                      <a:r>
                        <a:rPr lang="en-US" sz="1100" baseline="0" dirty="0" err="1" smtClean="0"/>
                        <a:t>aes</a:t>
                      </a:r>
                      <a:r>
                        <a:rPr lang="en-US" sz="1100" baseline="0" dirty="0" smtClean="0"/>
                        <a:t>(group = county), color = 'black', fill = 'white') + </a:t>
                      </a:r>
                    </a:p>
                    <a:p>
                      <a:r>
                        <a:rPr lang="en-US" sz="1100" baseline="0" dirty="0" smtClean="0"/>
                        <a:t>    </a:t>
                      </a:r>
                      <a:r>
                        <a:rPr lang="en-US" sz="1100" baseline="0" dirty="0" err="1" smtClean="0"/>
                        <a:t>geom_polygon</a:t>
                      </a:r>
                      <a:r>
                        <a:rPr lang="en-US" sz="1100" baseline="0" dirty="0" smtClean="0"/>
                        <a:t>(data = </a:t>
                      </a:r>
                      <a:r>
                        <a:rPr lang="en-US" sz="1100" baseline="0" dirty="0" err="1" smtClean="0"/>
                        <a:t>df_sub</a:t>
                      </a:r>
                      <a:r>
                        <a:rPr lang="en-US" sz="1100" baseline="0" dirty="0" smtClean="0"/>
                        <a:t>, </a:t>
                      </a:r>
                      <a:r>
                        <a:rPr lang="en-US" sz="1100" baseline="0" dirty="0" err="1" smtClean="0"/>
                        <a:t>aes</a:t>
                      </a:r>
                      <a:r>
                        <a:rPr lang="en-US" sz="1100" baseline="0" dirty="0" smtClean="0"/>
                        <a:t>(fill=county), color = 'blue') +</a:t>
                      </a:r>
                    </a:p>
                    <a:p>
                      <a:r>
                        <a:rPr lang="en-US" sz="1100" baseline="0" dirty="0" smtClean="0"/>
                        <a:t>    </a:t>
                      </a:r>
                      <a:r>
                        <a:rPr lang="en-US" sz="1100" baseline="0" dirty="0" err="1" smtClean="0"/>
                        <a:t>theme_bw</a:t>
                      </a:r>
                      <a:r>
                        <a:rPr lang="en-US" sz="1100" baseline="0" dirty="0" smtClean="0"/>
                        <a:t>() + </a:t>
                      </a:r>
                      <a:r>
                        <a:rPr lang="en-US" sz="1100" baseline="0" dirty="0" err="1" smtClean="0"/>
                        <a:t>xlab</a:t>
                      </a:r>
                      <a:r>
                        <a:rPr lang="en-US" sz="1100" baseline="0" dirty="0" smtClean="0"/>
                        <a:t>("longitude") + </a:t>
                      </a:r>
                      <a:r>
                        <a:rPr lang="en-US" sz="1100" baseline="0" dirty="0" err="1" smtClean="0"/>
                        <a:t>ylab</a:t>
                      </a:r>
                      <a:r>
                        <a:rPr lang="en-US" sz="1100" baseline="0" dirty="0" smtClean="0"/>
                        <a:t>("latitude")</a:t>
                      </a:r>
                    </a:p>
                    <a:p>
                      <a:r>
                        <a:rPr lang="en-US" sz="1100" baseline="0" dirty="0" smtClean="0"/>
                        <a:t>} # color the corresponding counties in the map</a:t>
                      </a:r>
                      <a:endParaRPr lang="en-US" sz="1100" dirty="0" smtClean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80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50245"/>
            <a:ext cx="8946541" cy="4195481"/>
          </a:xfrm>
        </p:spPr>
        <p:txBody>
          <a:bodyPr/>
          <a:lstStyle/>
          <a:p>
            <a:r>
              <a:rPr lang="en-US" dirty="0" smtClean="0"/>
              <a:t>More factors can be added</a:t>
            </a:r>
          </a:p>
          <a:p>
            <a:pPr lvl="1"/>
            <a:r>
              <a:rPr lang="en-US" dirty="0" smtClean="0"/>
              <a:t>Field(s), offshore</a:t>
            </a:r>
          </a:p>
          <a:p>
            <a:pPr lvl="1"/>
            <a:r>
              <a:rPr lang="en-US" dirty="0" smtClean="0"/>
              <a:t>Bury depth</a:t>
            </a:r>
            <a:endParaRPr lang="en-US" dirty="0"/>
          </a:p>
          <a:p>
            <a:pPr lvl="1"/>
            <a:r>
              <a:rPr lang="en-US" dirty="0" smtClean="0"/>
              <a:t>Well(s) </a:t>
            </a:r>
            <a:r>
              <a:rPr lang="en-US" dirty="0" smtClean="0"/>
              <a:t>data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8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https://github.com/heshuaidavid/shiny-app</a:t>
            </a:r>
            <a:endParaRPr lang="en-US" sz="1600" dirty="0" smtClean="0"/>
          </a:p>
          <a:p>
            <a:pPr marL="0" indent="0" algn="ctr">
              <a:buNone/>
            </a:pPr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Thanks!</a:t>
            </a:r>
            <a:br>
              <a:rPr lang="en-US" sz="4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7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19073"/>
            <a:ext cx="8946541" cy="4195481"/>
          </a:xfrm>
        </p:spPr>
        <p:txBody>
          <a:bodyPr/>
          <a:lstStyle/>
          <a:p>
            <a:r>
              <a:rPr lang="en-US" dirty="0" smtClean="0"/>
              <a:t>Texas: </a:t>
            </a:r>
          </a:p>
          <a:p>
            <a:pPr lvl="1"/>
            <a:r>
              <a:rPr lang="en-US" dirty="0" smtClean="0"/>
              <a:t>Long oil &amp; gas production history (originated from 1900s);</a:t>
            </a:r>
          </a:p>
          <a:p>
            <a:pPr lvl="1"/>
            <a:r>
              <a:rPr lang="en-US" dirty="0" smtClean="0"/>
              <a:t>State-wide, </a:t>
            </a:r>
            <a:r>
              <a:rPr lang="en-US" dirty="0" smtClean="0"/>
              <a:t>high production rate;</a:t>
            </a:r>
          </a:p>
          <a:p>
            <a:pPr lvl="1"/>
            <a:r>
              <a:rPr lang="en-US" dirty="0" smtClean="0"/>
              <a:t>Conventional source -&gt; unconventional source</a:t>
            </a:r>
          </a:p>
          <a:p>
            <a:r>
              <a:rPr lang="en-US" dirty="0" smtClean="0"/>
              <a:t>Objective:</a:t>
            </a:r>
          </a:p>
          <a:p>
            <a:pPr lvl="1"/>
            <a:r>
              <a:rPr lang="en-US" dirty="0" smtClean="0"/>
              <a:t>Collect available data and visualize the data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718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18227"/>
            <a:ext cx="9404723" cy="1400530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055390"/>
            <a:ext cx="8946541" cy="419548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Taxes railroad commission offers monthly production data</a:t>
            </a:r>
          </a:p>
          <a:p>
            <a:pPr marL="0" indent="0" algn="ctr">
              <a:buNone/>
            </a:pP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://www.rrc.state.tx.us/oil-gas/research-and-statistics/production-data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990" y="1951753"/>
            <a:ext cx="5953010" cy="479532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" y="1951752"/>
            <a:ext cx="6068291" cy="47953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58736" y="3277822"/>
            <a:ext cx="405245" cy="2446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7885" y="3537595"/>
            <a:ext cx="1646324" cy="1615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1273" y="4349415"/>
            <a:ext cx="1018309" cy="1487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75353" y="3225132"/>
            <a:ext cx="1536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View by county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81550" y="3522518"/>
            <a:ext cx="1536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Date range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9582" y="4250311"/>
            <a:ext cx="1536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Choose county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38990" y="6161809"/>
            <a:ext cx="452755" cy="2182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691745" y="6117024"/>
            <a:ext cx="2026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Download the csv file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16846" y="4195526"/>
            <a:ext cx="699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</a:rPr>
              <a:t>owop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87838" y="4190365"/>
            <a:ext cx="699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</a:rPr>
              <a:t>owgp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58830" y="4190365"/>
            <a:ext cx="699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</a:rPr>
              <a:t>gwgp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29822" y="4190364"/>
            <a:ext cx="699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</a:rPr>
              <a:t>gwop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59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39854"/>
            <a:ext cx="8946541" cy="4195481"/>
          </a:xfrm>
        </p:spPr>
        <p:txBody>
          <a:bodyPr/>
          <a:lstStyle/>
          <a:p>
            <a:r>
              <a:rPr lang="en-US" dirty="0" smtClean="0"/>
              <a:t>Oil and gas production</a:t>
            </a:r>
          </a:p>
          <a:p>
            <a:pPr lvl="1"/>
            <a:r>
              <a:rPr lang="en-US" b="1" dirty="0" err="1" smtClean="0">
                <a:solidFill>
                  <a:srgbClr val="00B050"/>
                </a:solidFill>
              </a:rPr>
              <a:t>owop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(BBL): oil production from oil wells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owgp</a:t>
            </a:r>
            <a:r>
              <a:rPr lang="en-US" b="1" dirty="0" smtClean="0">
                <a:solidFill>
                  <a:srgbClr val="C00000"/>
                </a:solidFill>
              </a:rPr>
              <a:t> (MCF): gas production from oil wells</a:t>
            </a:r>
          </a:p>
          <a:p>
            <a:pPr lvl="1"/>
            <a:r>
              <a:rPr lang="en-US" b="1" dirty="0" err="1" smtClean="0"/>
              <a:t>gwop</a:t>
            </a:r>
            <a:r>
              <a:rPr lang="en-US" b="1" dirty="0" smtClean="0"/>
              <a:t> (BBL): oil production from gas wells</a:t>
            </a:r>
          </a:p>
          <a:p>
            <a:pPr lvl="1"/>
            <a:r>
              <a:rPr lang="en-US" b="1" dirty="0" err="1" smtClean="0">
                <a:solidFill>
                  <a:schemeClr val="accent3"/>
                </a:solidFill>
              </a:rPr>
              <a:t>gwgp</a:t>
            </a:r>
            <a:r>
              <a:rPr lang="en-US" b="1" dirty="0" smtClean="0">
                <a:solidFill>
                  <a:schemeClr val="accent3"/>
                </a:solidFill>
              </a:rPr>
              <a:t> (MCF): gas production from gas wells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96247" y="4012277"/>
            <a:ext cx="1184564" cy="5195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Oil wells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5684576" y="4012277"/>
            <a:ext cx="1184564" cy="5195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Gas wells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896247" y="5518959"/>
            <a:ext cx="1184564" cy="5195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Oil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684576" y="5518959"/>
            <a:ext cx="1184564" cy="5195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Gas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4488529" y="4531823"/>
            <a:ext cx="0" cy="9871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6276858" y="4531823"/>
            <a:ext cx="0" cy="98713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>
            <a:off x="4488529" y="4531823"/>
            <a:ext cx="1788329" cy="987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6" idx="0"/>
          </p:cNvCxnSpPr>
          <p:nvPr/>
        </p:nvCxnSpPr>
        <p:spPr>
          <a:xfrm flipH="1">
            <a:off x="4488529" y="4531823"/>
            <a:ext cx="1788329" cy="9871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50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277856"/>
            <a:ext cx="8946541" cy="4195481"/>
          </a:xfrm>
        </p:spPr>
        <p:txBody>
          <a:bodyPr/>
          <a:lstStyle/>
          <a:p>
            <a:r>
              <a:rPr lang="en-US" dirty="0" smtClean="0"/>
              <a:t>NA counties (239/254)</a:t>
            </a:r>
          </a:p>
          <a:p>
            <a:r>
              <a:rPr lang="en-US" dirty="0" smtClean="0"/>
              <a:t>Separated files and missing data; </a:t>
            </a:r>
          </a:p>
          <a:p>
            <a:r>
              <a:rPr lang="en-US" dirty="0" smtClean="0"/>
              <a:t>Production == 0 (cannot plot in log-scale); </a:t>
            </a:r>
          </a:p>
          <a:p>
            <a:r>
              <a:rPr lang="en-US" dirty="0" smtClean="0"/>
              <a:t>Factor(s): county and date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191" y="3234842"/>
            <a:ext cx="2290129" cy="33236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537" y="3234842"/>
            <a:ext cx="2290129" cy="332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602" y="1384445"/>
            <a:ext cx="8946541" cy="4195481"/>
          </a:xfrm>
        </p:spPr>
        <p:txBody>
          <a:bodyPr/>
          <a:lstStyle/>
          <a:p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Merge all </a:t>
            </a:r>
            <a:r>
              <a:rPr lang="en-US" dirty="0" err="1" smtClean="0"/>
              <a:t>csv</a:t>
            </a:r>
            <a:r>
              <a:rPr lang="en-US" dirty="0" smtClean="0"/>
              <a:t> files into one</a:t>
            </a:r>
          </a:p>
          <a:p>
            <a:pPr lvl="1"/>
            <a:r>
              <a:rPr lang="en-US" dirty="0" smtClean="0"/>
              <a:t>Fill </a:t>
            </a:r>
            <a:r>
              <a:rPr lang="en-US" dirty="0" err="1" smtClean="0"/>
              <a:t>missingness</a:t>
            </a:r>
            <a:r>
              <a:rPr lang="en-US" dirty="0" smtClean="0"/>
              <a:t>/zero-value -&gt; 1</a:t>
            </a:r>
          </a:p>
          <a:p>
            <a:pPr lvl="1"/>
            <a:r>
              <a:rPr lang="en-US" dirty="0" smtClean="0"/>
              <a:t>Expand the date range to the full range</a:t>
            </a:r>
          </a:p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Use pandas package in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8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47524"/>
            <a:ext cx="8946541" cy="4195481"/>
          </a:xfrm>
        </p:spPr>
        <p:txBody>
          <a:bodyPr/>
          <a:lstStyle/>
          <a:p>
            <a:r>
              <a:rPr lang="en-US" dirty="0" smtClean="0"/>
              <a:t>Step 1: Collect the all county’s name, store in </a:t>
            </a:r>
            <a:r>
              <a:rPr lang="en-US" dirty="0" err="1" smtClean="0"/>
              <a:t>county_str</a:t>
            </a:r>
            <a:r>
              <a:rPr lang="en-US" dirty="0"/>
              <a:t>, identify the NA county (s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470" y="2180793"/>
            <a:ext cx="9646737" cy="40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31084"/>
            <a:ext cx="8946541" cy="4195481"/>
          </a:xfrm>
        </p:spPr>
        <p:txBody>
          <a:bodyPr/>
          <a:lstStyle/>
          <a:p>
            <a:r>
              <a:rPr lang="en-US" dirty="0" smtClean="0"/>
              <a:t>Step 2: Define a full date range as a single column data frame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576" y="2516516"/>
            <a:ext cx="9140608" cy="234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3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1959</TotalTime>
  <Words>2102</Words>
  <Application>Microsoft Office PowerPoint</Application>
  <PresentationFormat>Widescreen</PresentationFormat>
  <Paragraphs>310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</vt:lpstr>
      <vt:lpstr>Shiny App::Oil and Gas Production in Texas</vt:lpstr>
      <vt:lpstr>Outline</vt:lpstr>
      <vt:lpstr>Introduction</vt:lpstr>
      <vt:lpstr>Dataset</vt:lpstr>
      <vt:lpstr>Data type</vt:lpstr>
      <vt:lpstr>Data limitation</vt:lpstr>
      <vt:lpstr>Data manipulation</vt:lpstr>
      <vt:lpstr>Data manipulation</vt:lpstr>
      <vt:lpstr>Data manipulation</vt:lpstr>
      <vt:lpstr>Data manipulation</vt:lpstr>
      <vt:lpstr>Data manipulation</vt:lpstr>
      <vt:lpstr>App design</vt:lpstr>
      <vt:lpstr>App design</vt:lpstr>
      <vt:lpstr>App design</vt:lpstr>
      <vt:lpstr>App design</vt:lpstr>
      <vt:lpstr>global.R</vt:lpstr>
      <vt:lpstr>ui.R</vt:lpstr>
      <vt:lpstr>server.R</vt:lpstr>
      <vt:lpstr>server.R</vt:lpstr>
      <vt:lpstr>helpers.R</vt:lpstr>
      <vt:lpstr>helpers.R</vt:lpstr>
      <vt:lpstr>helpers.R</vt:lpstr>
      <vt:lpstr>helper.R</vt:lpstr>
      <vt:lpstr>Potential improvements</vt:lpstr>
      <vt:lpstr>Thanks!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App::Oil and Gas Production in Texas</dc:title>
  <dc:creator>hsbasketball</dc:creator>
  <cp:lastModifiedBy>He, Shuai</cp:lastModifiedBy>
  <cp:revision>58</cp:revision>
  <dcterms:created xsi:type="dcterms:W3CDTF">2017-05-24T00:32:54Z</dcterms:created>
  <dcterms:modified xsi:type="dcterms:W3CDTF">2017-06-02T19:41:31Z</dcterms:modified>
</cp:coreProperties>
</file>