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7" r:id="rId6"/>
    <p:sldId id="269" r:id="rId7"/>
    <p:sldId id="270" r:id="rId8"/>
    <p:sldId id="271" r:id="rId9"/>
    <p:sldId id="260" r:id="rId10"/>
    <p:sldId id="261" r:id="rId11"/>
    <p:sldId id="262"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588" autoAdjust="0"/>
    <p:restoredTop sz="94643" autoAdjust="0"/>
  </p:normalViewPr>
  <p:slideViewPr>
    <p:cSldViewPr>
      <p:cViewPr varScale="1">
        <p:scale>
          <a:sx n="51" d="100"/>
          <a:sy n="51" d="100"/>
        </p:scale>
        <p:origin x="-883" y="-77"/>
      </p:cViewPr>
      <p:guideLst>
        <p:guide orient="horz" pos="2160"/>
        <p:guide pos="2857"/>
      </p:guideLst>
    </p:cSldViewPr>
  </p:slideViewPr>
  <p:outlineViewPr>
    <p:cViewPr>
      <p:scale>
        <a:sx n="33" d="100"/>
        <a:sy n="33" d="100"/>
      </p:scale>
      <p:origin x="0" y="4118"/>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19BDE0-F157-4C90-AA1D-60F3F9A92D2C}" type="datetimeFigureOut">
              <a:rPr lang="zh-CN" altLang="en-US" smtClean="0"/>
              <a:pPr/>
              <a:t>2020/2/8 Saturday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F08DF6-AF09-48EC-AAE1-3C4350DBFDD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7F08DF6-AF09-48EC-AAE1-3C4350DBFDDE}"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7F08DF6-AF09-48EC-AAE1-3C4350DBFDDE}" type="slidenum">
              <a:rPr lang="zh-CN" altLang="en-US" smtClean="0"/>
              <a:pPr/>
              <a:t>17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7F08DF6-AF09-48EC-AAE1-3C4350DBFDDE}" type="slidenum">
              <a:rPr lang="zh-CN" altLang="en-US" smtClean="0"/>
              <a:pPr/>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30EF5129-EB8B-4AF9-A1CC-659D2F850B97}" type="datetimeFigureOut">
              <a:rPr lang="zh-CN" altLang="en-US" smtClean="0"/>
              <a:pPr/>
              <a:t>2020/2/8 Saturday</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B6C95B7-33E3-419A-83A5-73A96735E0F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0EF5129-EB8B-4AF9-A1CC-659D2F850B97}" type="datetimeFigureOut">
              <a:rPr lang="zh-CN" altLang="en-US" smtClean="0"/>
              <a:pPr/>
              <a:t>2020/2/8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C95B7-33E3-419A-83A5-73A96735E0F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0EF5129-EB8B-4AF9-A1CC-659D2F850B97}" type="datetimeFigureOut">
              <a:rPr lang="zh-CN" altLang="en-US" smtClean="0"/>
              <a:pPr/>
              <a:t>2020/2/8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C95B7-33E3-419A-83A5-73A96735E0F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0EF5129-EB8B-4AF9-A1CC-659D2F850B97}" type="datetimeFigureOut">
              <a:rPr lang="zh-CN" altLang="en-US" smtClean="0"/>
              <a:pPr/>
              <a:t>2020/2/8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C95B7-33E3-419A-83A5-73A96735E0F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30EF5129-EB8B-4AF9-A1CC-659D2F850B97}" type="datetimeFigureOut">
              <a:rPr lang="zh-CN" altLang="en-US" smtClean="0"/>
              <a:pPr/>
              <a:t>2020/2/8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C95B7-33E3-419A-83A5-73A96735E0F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0EF5129-EB8B-4AF9-A1CC-659D2F850B97}" type="datetimeFigureOut">
              <a:rPr lang="zh-CN" altLang="en-US" smtClean="0"/>
              <a:pPr/>
              <a:t>2020/2/8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6C95B7-33E3-419A-83A5-73A96735E0F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30EF5129-EB8B-4AF9-A1CC-659D2F850B97}" type="datetimeFigureOut">
              <a:rPr lang="zh-CN" altLang="en-US" smtClean="0"/>
              <a:pPr/>
              <a:t>2020/2/8 Saturday</a:t>
            </a:fld>
            <a:endParaRPr lang="zh-CN" altLang="en-US"/>
          </a:p>
        </p:txBody>
      </p:sp>
      <p:sp>
        <p:nvSpPr>
          <p:cNvPr id="27" name="灯片编号占位符 26"/>
          <p:cNvSpPr>
            <a:spLocks noGrp="1"/>
          </p:cNvSpPr>
          <p:nvPr>
            <p:ph type="sldNum" sz="quarter" idx="11"/>
          </p:nvPr>
        </p:nvSpPr>
        <p:spPr/>
        <p:txBody>
          <a:bodyPr rtlCol="0"/>
          <a:lstStyle/>
          <a:p>
            <a:fld id="{7B6C95B7-33E3-419A-83A5-73A96735E0FA}" type="slidenum">
              <a:rPr lang="zh-CN" altLang="en-US" smtClean="0"/>
              <a:pPr/>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30EF5129-EB8B-4AF9-A1CC-659D2F850B97}" type="datetimeFigureOut">
              <a:rPr lang="zh-CN" altLang="en-US" smtClean="0"/>
              <a:pPr/>
              <a:t>2020/2/8 Saturday</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7B6C95B7-33E3-419A-83A5-73A96735E0F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EF5129-EB8B-4AF9-A1CC-659D2F850B97}" type="datetimeFigureOut">
              <a:rPr lang="zh-CN" altLang="en-US" smtClean="0"/>
              <a:pPr/>
              <a:t>2020/2/8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6C95B7-33E3-419A-83A5-73A96735E0F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0EF5129-EB8B-4AF9-A1CC-659D2F850B97}" type="datetimeFigureOut">
              <a:rPr lang="zh-CN" altLang="en-US" smtClean="0"/>
              <a:pPr/>
              <a:t>2020/2/8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6C95B7-33E3-419A-83A5-73A96735E0F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30EF5129-EB8B-4AF9-A1CC-659D2F850B97}" type="datetimeFigureOut">
              <a:rPr lang="zh-CN" altLang="en-US" smtClean="0"/>
              <a:pPr/>
              <a:t>2020/2/8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6C95B7-33E3-419A-83A5-73A96735E0F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0EF5129-EB8B-4AF9-A1CC-659D2F850B97}" type="datetimeFigureOut">
              <a:rPr lang="zh-CN" altLang="en-US" smtClean="0"/>
              <a:pPr/>
              <a:t>2020/2/8 Saturday</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B6C95B7-33E3-419A-83A5-73A96735E0F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6464" y="1196752"/>
            <a:ext cx="8458200" cy="1470025"/>
          </a:xfrm>
        </p:spPr>
        <p:txBody>
          <a:bodyPr>
            <a:normAutofit/>
          </a:bodyPr>
          <a:lstStyle/>
          <a:p>
            <a:r>
              <a:rPr lang="zh-CN" altLang="en-US" sz="5400" b="1" dirty="0" smtClean="0"/>
              <a:t>细菌的革兰氏染色及观察</a:t>
            </a:r>
            <a:endParaRPr lang="zh-CN" altLang="en-US" sz="5400" b="1" dirty="0"/>
          </a:p>
        </p:txBody>
      </p:sp>
      <p:sp>
        <p:nvSpPr>
          <p:cNvPr id="3" name="副标题 2"/>
          <p:cNvSpPr>
            <a:spLocks noGrp="1"/>
          </p:cNvSpPr>
          <p:nvPr>
            <p:ph type="subTitle" idx="1"/>
          </p:nvPr>
        </p:nvSpPr>
        <p:spPr>
          <a:xfrm>
            <a:off x="1763688" y="4365104"/>
            <a:ext cx="5616624" cy="2276872"/>
          </a:xfrm>
        </p:spPr>
        <p:txBody>
          <a:bodyPr>
            <a:normAutofit fontScale="92500" lnSpcReduction="10000"/>
          </a:bodyPr>
          <a:lstStyle/>
          <a:p>
            <a:pPr algn="ctr"/>
            <a:endParaRPr lang="en-US" altLang="zh-CN" sz="4000" b="1" dirty="0" smtClean="0">
              <a:solidFill>
                <a:schemeClr val="tx1"/>
              </a:solidFill>
            </a:endParaRPr>
          </a:p>
          <a:p>
            <a:pPr algn="ctr"/>
            <a:r>
              <a:rPr lang="en-US" altLang="zh-CN" sz="4000" b="1" dirty="0" smtClean="0">
                <a:solidFill>
                  <a:schemeClr val="tx1"/>
                </a:solidFill>
              </a:rPr>
              <a:t>  </a:t>
            </a:r>
            <a:r>
              <a:rPr lang="zh-CN" altLang="en-US" sz="4000" b="1" dirty="0" smtClean="0">
                <a:solidFill>
                  <a:schemeClr val="tx1"/>
                </a:solidFill>
              </a:rPr>
              <a:t>食品学院 吴海清</a:t>
            </a:r>
            <a:endParaRPr lang="en-US" altLang="zh-CN" sz="4000" b="1" dirty="0" smtClean="0">
              <a:solidFill>
                <a:schemeClr val="tx1"/>
              </a:solidFill>
            </a:endParaRPr>
          </a:p>
          <a:p>
            <a:pPr algn="ctr"/>
            <a:endParaRPr lang="en-US" altLang="zh-CN" sz="4000" b="1" dirty="0" smtClean="0">
              <a:solidFill>
                <a:schemeClr val="tx1"/>
              </a:solidFill>
            </a:endParaRPr>
          </a:p>
          <a:p>
            <a:pPr algn="ctr"/>
            <a:r>
              <a:rPr lang="en-US" altLang="zh-CN" sz="3600" b="1" dirty="0" smtClean="0">
                <a:solidFill>
                  <a:schemeClr val="tx1"/>
                </a:solidFill>
              </a:rPr>
              <a:t>2020.02.08</a:t>
            </a:r>
            <a:endParaRPr lang="zh-CN" altLang="en-US" sz="36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五：思考题</a:t>
            </a:r>
            <a:r>
              <a:rPr lang="en-US" altLang="zh-CN" b="1" dirty="0" smtClean="0"/>
              <a:t/>
            </a:r>
            <a:br>
              <a:rPr lang="en-US" altLang="zh-CN" b="1" dirty="0" smtClean="0"/>
            </a:br>
            <a:endParaRPr lang="zh-CN" altLang="en-US" b="1" dirty="0"/>
          </a:p>
        </p:txBody>
      </p:sp>
      <p:sp>
        <p:nvSpPr>
          <p:cNvPr id="3" name="内容占位符 2"/>
          <p:cNvSpPr>
            <a:spLocks noGrp="1"/>
          </p:cNvSpPr>
          <p:nvPr>
            <p:ph idx="1"/>
          </p:nvPr>
        </p:nvSpPr>
        <p:spPr/>
        <p:txBody>
          <a:bodyPr/>
          <a:lstStyle/>
          <a:p>
            <a:pPr>
              <a:buNone/>
            </a:pPr>
            <a:r>
              <a:rPr lang="en-US" altLang="zh-CN" b="1" dirty="0" smtClean="0"/>
              <a:t>1</a:t>
            </a:r>
            <a:r>
              <a:rPr lang="zh-CN" altLang="en-US" b="1" dirty="0" smtClean="0"/>
              <a:t>、革兰氏染色的关键步骤是什么？</a:t>
            </a:r>
            <a:endParaRPr lang="en-US" altLang="zh-CN" b="1" dirty="0" smtClean="0"/>
          </a:p>
          <a:p>
            <a:pPr>
              <a:buNone/>
            </a:pPr>
            <a:endParaRPr lang="en-US" altLang="zh-CN" b="1" dirty="0" smtClean="0"/>
          </a:p>
          <a:p>
            <a:pPr>
              <a:buNone/>
            </a:pPr>
            <a:r>
              <a:rPr lang="en-US" altLang="zh-CN" b="1" dirty="0" smtClean="0"/>
              <a:t>2</a:t>
            </a:r>
            <a:r>
              <a:rPr lang="zh-CN" altLang="en-US" b="1" dirty="0" smtClean="0"/>
              <a:t>、当对未知菌进行革兰氏染色鉴定时，如何保证染色技术正确，结果可靠？</a:t>
            </a:r>
          </a:p>
          <a:p>
            <a:endParaRPr lang="zh-CN" altLang="en-US" b="1" dirty="0"/>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23928" y="2348880"/>
            <a:ext cx="8229600" cy="4325112"/>
          </a:xfrm>
        </p:spPr>
        <p:txBody>
          <a:bodyPr/>
          <a:lstStyle/>
          <a:p>
            <a:endParaRPr lang="zh-CN" altLang="en-US" dirty="0"/>
          </a:p>
        </p:txBody>
      </p:sp>
      <p:pic>
        <p:nvPicPr>
          <p:cNvPr id="12290" name="Picture 2" descr="http://pic.58pic.com/58pic/13/04/94/62358PICIpk_1024.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TextBox 4"/>
          <p:cNvSpPr txBox="1"/>
          <p:nvPr/>
        </p:nvSpPr>
        <p:spPr>
          <a:xfrm>
            <a:off x="2987824" y="2780928"/>
            <a:ext cx="3456384" cy="1015663"/>
          </a:xfrm>
          <a:prstGeom prst="rect">
            <a:avLst/>
          </a:prstGeom>
          <a:noFill/>
        </p:spPr>
        <p:txBody>
          <a:bodyPr wrap="square" rtlCol="0">
            <a:spAutoFit/>
          </a:bodyPr>
          <a:lstStyle/>
          <a:p>
            <a:r>
              <a:rPr lang="zh-CN" altLang="en-US" sz="6000" dirty="0">
                <a:solidFill>
                  <a:schemeClr val="bg1"/>
                </a:solidFill>
                <a:latin typeface="微软雅黑" panose="020B0503020204020204" pitchFamily="34" charset="-122"/>
                <a:ea typeface="微软雅黑" panose="020B0503020204020204" pitchFamily="34" charset="-122"/>
              </a:rPr>
              <a:t>感</a:t>
            </a:r>
            <a:r>
              <a:rPr lang="zh-CN" altLang="en-US" sz="6000" dirty="0" smtClean="0">
                <a:solidFill>
                  <a:schemeClr val="bg1"/>
                </a:solidFill>
                <a:latin typeface="微软雅黑" panose="020B0503020204020204" pitchFamily="34" charset="-122"/>
                <a:ea typeface="微软雅黑" panose="020B0503020204020204" pitchFamily="34" charset="-122"/>
              </a:rPr>
              <a:t>谢聆听</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6464" y="1196752"/>
            <a:ext cx="8458200" cy="1470025"/>
          </a:xfrm>
        </p:spPr>
        <p:txBody>
          <a:bodyPr>
            <a:normAutofit/>
          </a:bodyPr>
          <a:lstStyle/>
          <a:p>
            <a:r>
              <a:rPr lang="zh-CN" altLang="en-US" sz="5400" b="1" dirty="0" smtClean="0"/>
              <a:t>细菌的革兰氏染色及观察</a:t>
            </a:r>
            <a:endParaRPr lang="zh-CN" altLang="en-US" sz="5400" b="1" dirty="0"/>
          </a:p>
        </p:txBody>
      </p:sp>
      <p:sp>
        <p:nvSpPr>
          <p:cNvPr id="3" name="副标题 2"/>
          <p:cNvSpPr>
            <a:spLocks noGrp="1"/>
          </p:cNvSpPr>
          <p:nvPr>
            <p:ph type="subTitle" idx="1"/>
          </p:nvPr>
        </p:nvSpPr>
        <p:spPr>
          <a:xfrm>
            <a:off x="1763688" y="4365104"/>
            <a:ext cx="5616624" cy="2276872"/>
          </a:xfrm>
        </p:spPr>
        <p:txBody>
          <a:bodyPr>
            <a:normAutofit fontScale="92500" lnSpcReduction="10000"/>
          </a:bodyPr>
          <a:lstStyle/>
          <a:p>
            <a:pPr algn="ctr"/>
            <a:endParaRPr lang="en-US" altLang="zh-CN" sz="4000" b="1" dirty="0" smtClean="0">
              <a:solidFill>
                <a:schemeClr val="tx1"/>
              </a:solidFill>
            </a:endParaRPr>
          </a:p>
          <a:p>
            <a:pPr algn="ctr"/>
            <a:r>
              <a:rPr lang="en-US" altLang="zh-CN" sz="4000" b="1" dirty="0" smtClean="0">
                <a:solidFill>
                  <a:schemeClr val="tx1"/>
                </a:solidFill>
              </a:rPr>
              <a:t>  </a:t>
            </a:r>
            <a:r>
              <a:rPr lang="zh-CN" altLang="en-US" sz="4000" b="1" dirty="0" smtClean="0">
                <a:solidFill>
                  <a:schemeClr val="tx1"/>
                </a:solidFill>
              </a:rPr>
              <a:t>食品学院 吴海清</a:t>
            </a:r>
            <a:endParaRPr lang="en-US" altLang="zh-CN" sz="4000" b="1" dirty="0" smtClean="0">
              <a:solidFill>
                <a:schemeClr val="tx1"/>
              </a:solidFill>
            </a:endParaRPr>
          </a:p>
          <a:p>
            <a:pPr algn="ctr"/>
            <a:endParaRPr lang="en-US" altLang="zh-CN" sz="4000" b="1" dirty="0" smtClean="0">
              <a:solidFill>
                <a:schemeClr val="tx1"/>
              </a:solidFill>
            </a:endParaRPr>
          </a:p>
          <a:p>
            <a:pPr algn="ctr"/>
            <a:r>
              <a:rPr lang="en-US" altLang="zh-CN" sz="3600" b="1" dirty="0" smtClean="0">
                <a:solidFill>
                  <a:schemeClr val="tx1"/>
                </a:solidFill>
              </a:rPr>
              <a:t>2020.02.08</a:t>
            </a:r>
            <a:endParaRPr lang="zh-CN" altLang="en-US" sz="3600" b="1"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dirty="0" smtClean="0"/>
              <a:t>一、实验目的</a:t>
            </a:r>
            <a:endParaRPr lang="zh-CN" altLang="en-US" sz="4400" b="1" dirty="0"/>
          </a:p>
        </p:txBody>
      </p:sp>
      <p:sp>
        <p:nvSpPr>
          <p:cNvPr id="3" name="内容占位符 2"/>
          <p:cNvSpPr>
            <a:spLocks noGrp="1"/>
          </p:cNvSpPr>
          <p:nvPr>
            <p:ph idx="1"/>
          </p:nvPr>
        </p:nvSpPr>
        <p:spPr/>
        <p:txBody>
          <a:bodyPr>
            <a:normAutofit/>
          </a:bodyPr>
          <a:lstStyle/>
          <a:p>
            <a:endParaRPr lang="en-US" altLang="zh-CN" sz="3600" b="1" dirty="0" smtClean="0"/>
          </a:p>
          <a:p>
            <a:r>
              <a:rPr lang="zh-CN" altLang="en-US" sz="3600" b="1" dirty="0" smtClean="0"/>
              <a:t>了解细菌革兰氏染色的原理</a:t>
            </a:r>
            <a:endParaRPr lang="en-US" altLang="zh-CN" sz="3600" b="1" dirty="0" smtClean="0"/>
          </a:p>
          <a:p>
            <a:endParaRPr lang="en-US" altLang="zh-CN" sz="3600" b="1" dirty="0" smtClean="0"/>
          </a:p>
          <a:p>
            <a:r>
              <a:rPr lang="zh-CN" altLang="en-US" sz="3600" b="1" dirty="0" smtClean="0"/>
              <a:t>学习并掌握革兰氏染色的方法</a:t>
            </a:r>
            <a:endParaRPr lang="zh-CN" altLang="en-US" sz="36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229600" cy="1066800"/>
          </a:xfrm>
        </p:spPr>
        <p:txBody>
          <a:bodyPr/>
          <a:lstStyle/>
          <a:p>
            <a:r>
              <a:rPr lang="zh-CN" altLang="en-US" b="1" dirty="0" smtClean="0"/>
              <a:t>二、基本原理</a:t>
            </a:r>
            <a:endParaRPr lang="zh-CN" altLang="en-US" b="1" dirty="0"/>
          </a:p>
        </p:txBody>
      </p:sp>
      <p:sp>
        <p:nvSpPr>
          <p:cNvPr id="3" name="内容占位符 2"/>
          <p:cNvSpPr>
            <a:spLocks noGrp="1"/>
          </p:cNvSpPr>
          <p:nvPr>
            <p:ph idx="1"/>
          </p:nvPr>
        </p:nvSpPr>
        <p:spPr>
          <a:xfrm>
            <a:off x="467544" y="1700808"/>
            <a:ext cx="8229600" cy="4325112"/>
          </a:xfrm>
          <a:ln>
            <a:noFill/>
          </a:ln>
        </p:spPr>
        <p:txBody>
          <a:bodyPr>
            <a:normAutofit fontScale="85000" lnSpcReduction="20000"/>
          </a:bodyPr>
          <a:lstStyle/>
          <a:p>
            <a:pPr algn="ctr">
              <a:buNone/>
            </a:pPr>
            <a:r>
              <a:rPr lang="zh-CN" altLang="en-US" sz="3600" b="1" dirty="0" smtClean="0">
                <a:solidFill>
                  <a:srgbClr val="00B050"/>
                </a:solidFill>
              </a:rPr>
              <a:t>革兰氏</a:t>
            </a:r>
            <a:r>
              <a:rPr lang="zh-CN" altLang="en-US" sz="3600" b="1" smtClean="0"/>
              <a:t>染色是</a:t>
            </a:r>
            <a:r>
              <a:rPr lang="zh-CN" altLang="en-US" sz="3600" b="1" smtClean="0">
                <a:solidFill>
                  <a:srgbClr val="FF0000"/>
                </a:solidFill>
              </a:rPr>
              <a:t>细菌</a:t>
            </a:r>
            <a:r>
              <a:rPr lang="zh-CN" altLang="en-US" sz="3600" b="1" smtClean="0"/>
              <a:t>鉴定和分类的重要性状             </a:t>
            </a:r>
            <a:endParaRPr lang="en-US" altLang="zh-CN" sz="3600" b="1" smtClean="0"/>
          </a:p>
          <a:p>
            <a:pPr algn="ctr">
              <a:buNone/>
            </a:pPr>
            <a:endParaRPr lang="en-US" altLang="zh-CN" sz="3600" b="1" smtClean="0">
              <a:solidFill>
                <a:srgbClr val="00B050"/>
              </a:solidFill>
            </a:endParaRPr>
          </a:p>
          <a:p>
            <a:pPr algn="ctr">
              <a:buNone/>
            </a:pPr>
            <a:r>
              <a:rPr lang="en-US" altLang="zh-CN" sz="3600" b="1" smtClean="0">
                <a:solidFill>
                  <a:srgbClr val="00B050"/>
                </a:solidFill>
              </a:rPr>
              <a:t>Gram</a:t>
            </a:r>
            <a:r>
              <a:rPr lang="en-US" altLang="zh-CN" sz="3600" b="1" smtClean="0">
                <a:solidFill>
                  <a:srgbClr val="FF0000"/>
                </a:solidFill>
              </a:rPr>
              <a:t>  </a:t>
            </a:r>
            <a:r>
              <a:rPr lang="en-US" altLang="zh-CN" sz="3600" b="1" smtClean="0"/>
              <a:t>stain</a:t>
            </a:r>
          </a:p>
          <a:p>
            <a:endParaRPr lang="en-US" altLang="zh-CN" sz="3600" b="1" smtClean="0"/>
          </a:p>
          <a:p>
            <a:r>
              <a:rPr lang="zh-CN" altLang="en-US" sz="3600" b="1" smtClean="0"/>
              <a:t>         </a:t>
            </a:r>
            <a:r>
              <a:rPr lang="zh-CN" altLang="en-US" sz="3600" b="1" smtClean="0">
                <a:solidFill>
                  <a:srgbClr val="7030A0"/>
                </a:solidFill>
              </a:rPr>
              <a:t>紫色                                 </a:t>
            </a:r>
            <a:r>
              <a:rPr lang="zh-CN" altLang="en-US" sz="3600" b="1" smtClean="0">
                <a:solidFill>
                  <a:srgbClr val="FF0000"/>
                </a:solidFill>
              </a:rPr>
              <a:t>红色</a:t>
            </a:r>
            <a:endParaRPr lang="en-US" altLang="zh-CN" sz="3600" b="1" dirty="0" smtClean="0">
              <a:solidFill>
                <a:srgbClr val="FF0000"/>
              </a:solidFill>
            </a:endParaRPr>
          </a:p>
          <a:p>
            <a:endParaRPr lang="en-US" altLang="zh-CN" sz="3600" b="1" dirty="0" smtClean="0"/>
          </a:p>
          <a:p>
            <a:pPr>
              <a:buNone/>
            </a:pPr>
            <a:r>
              <a:rPr lang="zh-CN" altLang="en-US" sz="3600" b="1" smtClean="0">
                <a:solidFill>
                  <a:srgbClr val="7030A0"/>
                </a:solidFill>
              </a:rPr>
              <a:t>     革</a:t>
            </a:r>
            <a:r>
              <a:rPr lang="zh-CN" altLang="en-US" sz="3600" b="1" dirty="0" smtClean="0">
                <a:solidFill>
                  <a:srgbClr val="7030A0"/>
                </a:solidFill>
              </a:rPr>
              <a:t>兰氏</a:t>
            </a:r>
            <a:r>
              <a:rPr lang="zh-CN" altLang="en-US" sz="3600" b="1" smtClean="0">
                <a:solidFill>
                  <a:srgbClr val="7030A0"/>
                </a:solidFill>
              </a:rPr>
              <a:t>阳性                       </a:t>
            </a:r>
            <a:r>
              <a:rPr lang="zh-CN" altLang="en-US" sz="3600" b="1" smtClean="0">
                <a:solidFill>
                  <a:srgbClr val="FF0000"/>
                </a:solidFill>
              </a:rPr>
              <a:t>革兰氏阴性</a:t>
            </a:r>
            <a:endParaRPr lang="en-US" altLang="zh-CN" sz="3600" b="1" smtClean="0">
              <a:solidFill>
                <a:srgbClr val="FF0000"/>
              </a:solidFill>
            </a:endParaRPr>
          </a:p>
          <a:p>
            <a:pPr>
              <a:buNone/>
            </a:pPr>
            <a:endParaRPr lang="zh-CN" altLang="en-US" sz="3600" b="1" smtClean="0"/>
          </a:p>
          <a:p>
            <a:pPr>
              <a:buNone/>
            </a:pPr>
            <a:r>
              <a:rPr lang="zh-CN" altLang="en-US" sz="3600" b="1" smtClean="0"/>
              <a:t>             </a:t>
            </a:r>
            <a:r>
              <a:rPr lang="zh-CN" altLang="en-US" sz="3600" b="1" smtClean="0">
                <a:solidFill>
                  <a:srgbClr val="7030A0"/>
                </a:solidFill>
              </a:rPr>
              <a:t>G</a:t>
            </a:r>
            <a:r>
              <a:rPr lang="zh-CN" altLang="en-US" sz="3600" b="1" baseline="30000" smtClean="0">
                <a:solidFill>
                  <a:srgbClr val="7030A0"/>
                </a:solidFill>
              </a:rPr>
              <a:t>+</a:t>
            </a:r>
            <a:r>
              <a:rPr lang="zh-CN" altLang="en-US" sz="3600" b="1" smtClean="0">
                <a:solidFill>
                  <a:srgbClr val="7030A0"/>
                </a:solidFill>
              </a:rPr>
              <a:t>            </a:t>
            </a:r>
            <a:r>
              <a:rPr lang="en-US" altLang="zh-CN" sz="3600" b="1" smtClean="0">
                <a:solidFill>
                  <a:srgbClr val="7030A0"/>
                </a:solidFill>
              </a:rPr>
              <a:t>         </a:t>
            </a:r>
            <a:r>
              <a:rPr lang="en-US" altLang="zh-CN" sz="3600" b="1" baseline="30000" smtClean="0">
                <a:solidFill>
                  <a:srgbClr val="7030A0"/>
                </a:solidFill>
              </a:rPr>
              <a:t> </a:t>
            </a:r>
            <a:r>
              <a:rPr lang="en-US" altLang="zh-CN" sz="3600" b="1" smtClean="0">
                <a:solidFill>
                  <a:srgbClr val="7030A0"/>
                </a:solidFill>
              </a:rPr>
              <a:t>               </a:t>
            </a:r>
            <a:r>
              <a:rPr lang="en-US" altLang="zh-CN" sz="3600" b="1" dirty="0" smtClean="0">
                <a:solidFill>
                  <a:srgbClr val="FF0000"/>
                </a:solidFill>
              </a:rPr>
              <a:t>G</a:t>
            </a:r>
            <a:r>
              <a:rPr lang="en-US" altLang="zh-CN" sz="3600" b="1" baseline="30000" dirty="0" smtClean="0">
                <a:solidFill>
                  <a:srgbClr val="FF0000"/>
                </a:solidFill>
              </a:rPr>
              <a:t>-</a:t>
            </a:r>
          </a:p>
          <a:p>
            <a:pPr>
              <a:buNone/>
            </a:pPr>
            <a:r>
              <a:rPr lang="en-US" altLang="zh-CN" sz="3600" b="1" dirty="0" smtClean="0"/>
              <a:t>        </a:t>
            </a:r>
          </a:p>
        </p:txBody>
      </p:sp>
      <p:sp>
        <p:nvSpPr>
          <p:cNvPr id="4" name="椭圆 3"/>
          <p:cNvSpPr/>
          <p:nvPr/>
        </p:nvSpPr>
        <p:spPr>
          <a:xfrm>
            <a:off x="683568" y="2852936"/>
            <a:ext cx="2736304" cy="30243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76056" y="2924944"/>
            <a:ext cx="2736304" cy="3024336"/>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276872"/>
            <a:ext cx="8229600" cy="4325112"/>
          </a:xfrm>
        </p:spPr>
        <p:txBody>
          <a:bodyPr/>
          <a:lstStyle/>
          <a:p>
            <a:r>
              <a:rPr lang="zh-CN" altLang="en-US" dirty="0" smtClean="0"/>
              <a:t>细胞壁成分和结构不同       肽聚糖</a:t>
            </a:r>
            <a:r>
              <a:rPr lang="en-US" altLang="zh-CN" dirty="0" smtClean="0"/>
              <a:t>+</a:t>
            </a:r>
            <a:r>
              <a:rPr lang="zh-CN" altLang="en-US" dirty="0" smtClean="0"/>
              <a:t>脂质</a:t>
            </a:r>
            <a:endParaRPr lang="zh-CN" altLang="en-US" dirty="0"/>
          </a:p>
        </p:txBody>
      </p:sp>
      <p:sp>
        <p:nvSpPr>
          <p:cNvPr id="4" name="标题 1"/>
          <p:cNvSpPr>
            <a:spLocks noGrp="1"/>
          </p:cNvSpPr>
          <p:nvPr>
            <p:ph type="title"/>
          </p:nvPr>
        </p:nvSpPr>
        <p:spPr/>
        <p:txBody>
          <a:bodyPr/>
          <a:lstStyle/>
          <a:p>
            <a:r>
              <a:rPr lang="zh-CN" altLang="en-US" b="1" dirty="0" smtClean="0"/>
              <a:t>二、基本原理</a:t>
            </a:r>
            <a:endParaRPr lang="zh-CN" altLang="en-US" b="1" dirty="0"/>
          </a:p>
        </p:txBody>
      </p:sp>
      <p:pic>
        <p:nvPicPr>
          <p:cNvPr id="5" name="Picture 2"/>
          <p:cNvPicPr>
            <a:picLocks noChangeAspect="1" noChangeArrowheads="1"/>
          </p:cNvPicPr>
          <p:nvPr/>
        </p:nvPicPr>
        <p:blipFill>
          <a:blip r:embed="rId2" cstate="print"/>
          <a:srcRect/>
          <a:stretch>
            <a:fillRect/>
          </a:stretch>
        </p:blipFill>
        <p:spPr bwMode="auto">
          <a:xfrm>
            <a:off x="4498340" y="3401566"/>
            <a:ext cx="4629829" cy="3096344"/>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136" y="3473321"/>
            <a:ext cx="4667114"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139071" y="476672"/>
            <a:ext cx="9283071" cy="6165304"/>
          </a:xfrm>
          <a:prstGeom prst="rect">
            <a:avLst/>
          </a:prstGeom>
          <a:noFill/>
          <a:ln w="9525">
            <a:solidFill>
              <a:srgbClr val="FFFF00"/>
            </a:solidFill>
            <a:miter lim="800000"/>
            <a:headEnd/>
            <a:tailEnd/>
          </a:ln>
        </p:spPr>
      </p:pic>
      <p:sp>
        <p:nvSpPr>
          <p:cNvPr id="6" name="椭圆 5"/>
          <p:cNvSpPr/>
          <p:nvPr/>
        </p:nvSpPr>
        <p:spPr>
          <a:xfrm>
            <a:off x="2267744" y="2780928"/>
            <a:ext cx="3024336" cy="2160240"/>
          </a:xfrm>
          <a:prstGeom prst="ellipse">
            <a:avLst/>
          </a:prstGeom>
          <a:noFill/>
          <a:ln w="412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5" name="标题 4"/>
          <p:cNvSpPr>
            <a:spLocks noGrp="1"/>
          </p:cNvSpPr>
          <p:nvPr>
            <p:ph type="title"/>
          </p:nvPr>
        </p:nvSpPr>
        <p:spPr/>
        <p:txBody>
          <a:bodyPr/>
          <a:lstStyle/>
          <a:p>
            <a:endParaRPr lang="zh-CN" altLang="en-US"/>
          </a:p>
        </p:txBody>
      </p:sp>
      <p:sp>
        <p:nvSpPr>
          <p:cNvPr id="10" name="TextBox 9"/>
          <p:cNvSpPr txBox="1"/>
          <p:nvPr/>
        </p:nvSpPr>
        <p:spPr>
          <a:xfrm>
            <a:off x="3635896" y="4869160"/>
            <a:ext cx="1800200" cy="400110"/>
          </a:xfrm>
          <a:prstGeom prst="rect">
            <a:avLst/>
          </a:prstGeom>
          <a:solidFill>
            <a:schemeClr val="bg1"/>
          </a:solidFill>
        </p:spPr>
        <p:txBody>
          <a:bodyPr wrap="square" rtlCol="0">
            <a:spAutoFit/>
          </a:bodyPr>
          <a:lstStyle/>
          <a:p>
            <a:r>
              <a:rPr lang="en-US" altLang="zh-CN" sz="2000" b="1" dirty="0" smtClean="0"/>
              <a:t>95%</a:t>
            </a:r>
            <a:r>
              <a:rPr lang="zh-CN" altLang="en-US" sz="2000" b="1" dirty="0" smtClean="0"/>
              <a:t>酒精脱色</a:t>
            </a:r>
            <a:endParaRPr lang="zh-CN" altLang="en-US" sz="2000" b="1" dirty="0"/>
          </a:p>
        </p:txBody>
      </p:sp>
      <p:sp>
        <p:nvSpPr>
          <p:cNvPr id="12" name="TextBox 11"/>
          <p:cNvSpPr txBox="1"/>
          <p:nvPr/>
        </p:nvSpPr>
        <p:spPr>
          <a:xfrm>
            <a:off x="1259632" y="980728"/>
            <a:ext cx="2448272" cy="523220"/>
          </a:xfrm>
          <a:prstGeom prst="rect">
            <a:avLst/>
          </a:prstGeom>
          <a:solidFill>
            <a:schemeClr val="bg1"/>
          </a:solidFill>
        </p:spPr>
        <p:txBody>
          <a:bodyPr wrap="square" rtlCol="0">
            <a:spAutoFit/>
          </a:bodyPr>
          <a:lstStyle/>
          <a:p>
            <a:r>
              <a:rPr lang="en-US" altLang="zh-CN" sz="2800" b="1" dirty="0" smtClean="0"/>
              <a:t>        G</a:t>
            </a:r>
            <a:r>
              <a:rPr lang="en-US" altLang="zh-CN" sz="2800" b="1" baseline="30000" dirty="0" smtClean="0"/>
              <a:t>+</a:t>
            </a:r>
            <a:endParaRPr lang="zh-CN" altLang="en-US" sz="2800" b="1" baseline="30000" dirty="0"/>
          </a:p>
        </p:txBody>
      </p:sp>
      <p:sp>
        <p:nvSpPr>
          <p:cNvPr id="14" name="TextBox 13"/>
          <p:cNvSpPr txBox="1"/>
          <p:nvPr/>
        </p:nvSpPr>
        <p:spPr>
          <a:xfrm>
            <a:off x="5364088" y="980728"/>
            <a:ext cx="2808312" cy="523220"/>
          </a:xfrm>
          <a:prstGeom prst="rect">
            <a:avLst/>
          </a:prstGeom>
          <a:solidFill>
            <a:schemeClr val="bg1"/>
          </a:solidFill>
        </p:spPr>
        <p:txBody>
          <a:bodyPr wrap="square" rtlCol="0">
            <a:spAutoFit/>
          </a:bodyPr>
          <a:lstStyle/>
          <a:p>
            <a:r>
              <a:rPr lang="en-US" altLang="zh-CN" sz="2800" b="1" dirty="0" smtClean="0"/>
              <a:t>              G</a:t>
            </a:r>
            <a:r>
              <a:rPr lang="en-US" altLang="zh-CN" sz="2800" b="1" baseline="30000" dirty="0" smtClean="0"/>
              <a:t>-</a:t>
            </a:r>
            <a:endParaRPr lang="zh-CN" altLang="en-US" sz="2800" b="1" baseline="30000" dirty="0"/>
          </a:p>
        </p:txBody>
      </p:sp>
      <p:grpSp>
        <p:nvGrpSpPr>
          <p:cNvPr id="4" name="组合 3"/>
          <p:cNvGrpSpPr/>
          <p:nvPr/>
        </p:nvGrpSpPr>
        <p:grpSpPr>
          <a:xfrm>
            <a:off x="755650" y="764540"/>
            <a:ext cx="7560310" cy="7385050"/>
            <a:chOff x="1190" y="1204"/>
            <a:chExt cx="11906" cy="11630"/>
          </a:xfrm>
        </p:grpSpPr>
        <p:grpSp>
          <p:nvGrpSpPr>
            <p:cNvPr id="13" name="组合 15"/>
            <p:cNvGrpSpPr/>
            <p:nvPr/>
          </p:nvGrpSpPr>
          <p:grpSpPr>
            <a:xfrm>
              <a:off x="1190" y="1204"/>
              <a:ext cx="11907" cy="11630"/>
              <a:chOff x="755576" y="764704"/>
              <a:chExt cx="7560840" cy="7384821"/>
            </a:xfrm>
          </p:grpSpPr>
          <p:pic>
            <p:nvPicPr>
              <p:cNvPr id="4098" name="Picture 2" descr="E:\D盘 20170301\本科生课程\微生物实验\t01ad2d53acc689f548.png"/>
              <p:cNvPicPr>
                <a:picLocks noChangeAspect="1" noChangeArrowheads="1"/>
              </p:cNvPicPr>
              <p:nvPr/>
            </p:nvPicPr>
            <p:blipFill>
              <a:blip r:embed="rId3" cstate="print"/>
              <a:srcRect/>
              <a:stretch>
                <a:fillRect/>
              </a:stretch>
            </p:blipFill>
            <p:spPr bwMode="auto">
              <a:xfrm>
                <a:off x="755576" y="764704"/>
                <a:ext cx="7560840" cy="7384821"/>
              </a:xfrm>
              <a:prstGeom prst="rect">
                <a:avLst/>
              </a:prstGeom>
              <a:noFill/>
              <a:ln>
                <a:solidFill>
                  <a:srgbClr val="FF0000"/>
                </a:solidFill>
              </a:ln>
            </p:spPr>
          </p:pic>
          <p:grpSp>
            <p:nvGrpSpPr>
              <p:cNvPr id="15" name="组合 14"/>
              <p:cNvGrpSpPr/>
              <p:nvPr/>
            </p:nvGrpSpPr>
            <p:grpSpPr>
              <a:xfrm>
                <a:off x="3347864" y="1844824"/>
                <a:ext cx="2448272" cy="4740334"/>
                <a:chOff x="3347864" y="1844824"/>
                <a:chExt cx="2448272" cy="4740334"/>
              </a:xfrm>
            </p:grpSpPr>
            <p:sp>
              <p:nvSpPr>
                <p:cNvPr id="6" name="椭圆 5"/>
                <p:cNvSpPr/>
                <p:nvPr/>
              </p:nvSpPr>
              <p:spPr>
                <a:xfrm>
                  <a:off x="3347864" y="4437112"/>
                  <a:ext cx="2448272" cy="108012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TextBox 6"/>
                <p:cNvSpPr txBox="1"/>
                <p:nvPr/>
              </p:nvSpPr>
              <p:spPr>
                <a:xfrm>
                  <a:off x="4139952" y="1844824"/>
                  <a:ext cx="1008112" cy="400110"/>
                </a:xfrm>
                <a:prstGeom prst="rect">
                  <a:avLst/>
                </a:prstGeom>
                <a:solidFill>
                  <a:schemeClr val="bg1"/>
                </a:solidFill>
              </p:spPr>
              <p:txBody>
                <a:bodyPr wrap="square" rtlCol="0">
                  <a:spAutoFit/>
                </a:bodyPr>
                <a:lstStyle/>
                <a:p>
                  <a:r>
                    <a:rPr lang="zh-CN" altLang="en-US" sz="2000" b="1" dirty="0" smtClean="0"/>
                    <a:t>固定</a:t>
                  </a:r>
                  <a:endParaRPr lang="zh-CN" altLang="en-US" sz="2000" b="1" dirty="0"/>
                </a:p>
              </p:txBody>
            </p:sp>
            <p:sp>
              <p:nvSpPr>
                <p:cNvPr id="8" name="TextBox 7"/>
                <p:cNvSpPr txBox="1"/>
                <p:nvPr/>
              </p:nvSpPr>
              <p:spPr>
                <a:xfrm>
                  <a:off x="3779912" y="2924944"/>
                  <a:ext cx="1512168" cy="400110"/>
                </a:xfrm>
                <a:prstGeom prst="rect">
                  <a:avLst/>
                </a:prstGeom>
                <a:solidFill>
                  <a:schemeClr val="bg1"/>
                </a:solidFill>
              </p:spPr>
              <p:txBody>
                <a:bodyPr wrap="square" rtlCol="0">
                  <a:spAutoFit/>
                </a:bodyPr>
                <a:lstStyle/>
                <a:p>
                  <a:r>
                    <a:rPr lang="zh-CN" altLang="en-US" sz="2000" b="1" dirty="0"/>
                    <a:t>结晶</a:t>
                  </a:r>
                  <a:r>
                    <a:rPr lang="zh-CN" altLang="en-US" sz="2000" b="1" dirty="0" smtClean="0"/>
                    <a:t>紫初染</a:t>
                  </a:r>
                  <a:endParaRPr lang="zh-CN" altLang="en-US" sz="2000" b="1" dirty="0"/>
                </a:p>
              </p:txBody>
            </p:sp>
            <p:sp>
              <p:nvSpPr>
                <p:cNvPr id="9" name="TextBox 8"/>
                <p:cNvSpPr txBox="1"/>
                <p:nvPr/>
              </p:nvSpPr>
              <p:spPr>
                <a:xfrm>
                  <a:off x="3851920" y="3789040"/>
                  <a:ext cx="1512168" cy="400110"/>
                </a:xfrm>
                <a:prstGeom prst="rect">
                  <a:avLst/>
                </a:prstGeom>
                <a:solidFill>
                  <a:schemeClr val="bg1"/>
                </a:solidFill>
              </p:spPr>
              <p:txBody>
                <a:bodyPr wrap="square" rtlCol="0">
                  <a:spAutoFit/>
                </a:bodyPr>
                <a:lstStyle/>
                <a:p>
                  <a:r>
                    <a:rPr lang="zh-CN" altLang="en-US" sz="2000" b="1" dirty="0"/>
                    <a:t>碘</a:t>
                  </a:r>
                  <a:r>
                    <a:rPr lang="zh-CN" altLang="en-US" sz="2000" b="1" dirty="0" smtClean="0"/>
                    <a:t>液媒染</a:t>
                  </a:r>
                  <a:endParaRPr lang="zh-CN" altLang="en-US" sz="2000" b="1" dirty="0"/>
                </a:p>
              </p:txBody>
            </p:sp>
            <p:sp>
              <p:nvSpPr>
                <p:cNvPr id="11" name="TextBox 10"/>
                <p:cNvSpPr txBox="1"/>
                <p:nvPr/>
              </p:nvSpPr>
              <p:spPr>
                <a:xfrm>
                  <a:off x="3779912" y="5877272"/>
                  <a:ext cx="1512168" cy="707886"/>
                </a:xfrm>
                <a:prstGeom prst="rect">
                  <a:avLst/>
                </a:prstGeom>
                <a:solidFill>
                  <a:schemeClr val="bg1"/>
                </a:solidFill>
              </p:spPr>
              <p:txBody>
                <a:bodyPr wrap="square" rtlCol="0">
                  <a:spAutoFit/>
                </a:bodyPr>
                <a:lstStyle/>
                <a:p>
                  <a:r>
                    <a:rPr lang="zh-CN" altLang="en-US" sz="2000" b="1" dirty="0" smtClean="0"/>
                    <a:t>番红复染</a:t>
                  </a:r>
                  <a:endParaRPr lang="en-US" altLang="zh-CN" sz="2000" b="1" dirty="0" smtClean="0"/>
                </a:p>
                <a:p>
                  <a:endParaRPr lang="zh-CN" altLang="en-US" sz="2000" b="1" dirty="0"/>
                </a:p>
              </p:txBody>
            </p:sp>
          </p:grpSp>
        </p:grpSp>
        <p:sp>
          <p:nvSpPr>
            <p:cNvPr id="2" name="TextBox 8"/>
            <p:cNvSpPr txBox="1"/>
            <p:nvPr/>
          </p:nvSpPr>
          <p:spPr>
            <a:xfrm>
              <a:off x="5783" y="7525"/>
              <a:ext cx="2834" cy="628"/>
            </a:xfrm>
            <a:prstGeom prst="rect">
              <a:avLst/>
            </a:prstGeom>
            <a:solidFill>
              <a:schemeClr val="bg1"/>
            </a:solidFill>
          </p:spPr>
          <p:txBody>
            <a:bodyPr wrap="square" rtlCol="0">
              <a:spAutoFit/>
            </a:bodyPr>
            <a:lstStyle/>
            <a:p>
              <a:r>
                <a:rPr lang="en-US" altLang="zh-CN" sz="2000" b="1" dirty="0"/>
                <a:t>95%</a:t>
              </a:r>
              <a:r>
                <a:rPr lang="zh-CN" altLang="en-US" sz="2000" b="1" dirty="0"/>
                <a:t>乙醇脱色</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三、实验材料</a:t>
            </a:r>
            <a:endParaRPr lang="zh-CN" altLang="en-US" dirty="0"/>
          </a:p>
        </p:txBody>
      </p:sp>
      <p:sp>
        <p:nvSpPr>
          <p:cNvPr id="3" name="内容占位符 2"/>
          <p:cNvSpPr>
            <a:spLocks noGrp="1"/>
          </p:cNvSpPr>
          <p:nvPr>
            <p:ph idx="1"/>
          </p:nvPr>
        </p:nvSpPr>
        <p:spPr/>
        <p:txBody>
          <a:bodyPr/>
          <a:lstStyle/>
          <a:p>
            <a:r>
              <a:rPr lang="zh-CN" altLang="en-US" dirty="0" smtClean="0"/>
              <a:t>试剂：</a:t>
            </a:r>
            <a:endParaRPr lang="en-US" altLang="zh-CN" dirty="0" smtClean="0"/>
          </a:p>
          <a:p>
            <a:pPr marL="109855" indent="0">
              <a:buNone/>
            </a:pPr>
            <a:r>
              <a:rPr lang="zh-CN" altLang="en-US" dirty="0" smtClean="0"/>
              <a:t>草酸铵结晶紫，碘液，番红，</a:t>
            </a:r>
            <a:r>
              <a:rPr lang="en-US" altLang="zh-CN" dirty="0" smtClean="0"/>
              <a:t>95%</a:t>
            </a:r>
            <a:r>
              <a:rPr lang="zh-CN" altLang="en-US" dirty="0" smtClean="0"/>
              <a:t>乙醇，</a:t>
            </a:r>
            <a:endParaRPr lang="en-US" altLang="zh-CN" dirty="0" smtClean="0"/>
          </a:p>
          <a:p>
            <a:pPr marL="109855" indent="0">
              <a:buNone/>
            </a:pPr>
            <a:r>
              <a:rPr lang="zh-CN" altLang="en-US" dirty="0" smtClean="0"/>
              <a:t>载玻片，显微镜等</a:t>
            </a:r>
            <a:endParaRPr lang="en-US" altLang="zh-CN" dirty="0" smtClean="0"/>
          </a:p>
          <a:p>
            <a:endParaRPr lang="en-US" altLang="zh-CN" dirty="0" smtClean="0"/>
          </a:p>
          <a:p>
            <a:r>
              <a:rPr lang="zh-CN" altLang="en-US" dirty="0" smtClean="0"/>
              <a:t>  菌种：大肠杆菌        枯草芽孢杆菌</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48680"/>
            <a:ext cx="8712968" cy="4325112"/>
          </a:xfrm>
        </p:spPr>
        <p:txBody>
          <a:bodyPr>
            <a:noAutofit/>
          </a:bodyPr>
          <a:lstStyle/>
          <a:p>
            <a:pPr>
              <a:lnSpc>
                <a:spcPct val="150000"/>
              </a:lnSpc>
            </a:pPr>
            <a:r>
              <a:rPr lang="zh-CN" altLang="en-US" b="1" dirty="0" smtClean="0"/>
              <a:t>操作流程：</a:t>
            </a:r>
            <a:endParaRPr lang="en-US" altLang="zh-CN" b="1" dirty="0" smtClean="0"/>
          </a:p>
          <a:p>
            <a:pPr>
              <a:lnSpc>
                <a:spcPct val="150000"/>
              </a:lnSpc>
            </a:pPr>
            <a:r>
              <a:rPr lang="en-US" altLang="zh-CN" dirty="0" smtClean="0"/>
              <a:t>(1) </a:t>
            </a:r>
            <a:r>
              <a:rPr lang="zh-CN" altLang="en-US" dirty="0" smtClean="0"/>
              <a:t>涂片    </a:t>
            </a:r>
            <a:r>
              <a:rPr lang="en-US" altLang="zh-CN" dirty="0" smtClean="0"/>
              <a:t>(2) </a:t>
            </a:r>
            <a:r>
              <a:rPr lang="zh-CN" altLang="en-US" dirty="0" smtClean="0"/>
              <a:t>固定</a:t>
            </a:r>
          </a:p>
          <a:p>
            <a:pPr>
              <a:lnSpc>
                <a:spcPct val="150000"/>
              </a:lnSpc>
            </a:pPr>
            <a:r>
              <a:rPr lang="en-US" altLang="zh-CN" dirty="0" smtClean="0"/>
              <a:t>(3) </a:t>
            </a:r>
            <a:r>
              <a:rPr lang="zh-CN" altLang="en-US" dirty="0" smtClean="0"/>
              <a:t>染色：用草酸铵结晶紫染色</a:t>
            </a:r>
            <a:r>
              <a:rPr lang="en-US" altLang="zh-CN" dirty="0" smtClean="0"/>
              <a:t>1min</a:t>
            </a:r>
            <a:r>
              <a:rPr lang="zh-CN" altLang="en-US" dirty="0" smtClean="0"/>
              <a:t>后水洗。</a:t>
            </a:r>
          </a:p>
          <a:p>
            <a:pPr>
              <a:lnSpc>
                <a:spcPct val="150000"/>
              </a:lnSpc>
            </a:pPr>
            <a:r>
              <a:rPr lang="en-US" altLang="zh-CN" dirty="0" smtClean="0"/>
              <a:t>(4) </a:t>
            </a:r>
            <a:r>
              <a:rPr lang="zh-CN" altLang="en-US" dirty="0" smtClean="0"/>
              <a:t>媒染：加路哥氏碘液作用</a:t>
            </a:r>
            <a:r>
              <a:rPr lang="en-US" altLang="zh-CN" dirty="0" smtClean="0"/>
              <a:t>1min</a:t>
            </a:r>
            <a:r>
              <a:rPr lang="zh-CN" altLang="en-US" dirty="0" smtClean="0"/>
              <a:t>后水洗、吸干。</a:t>
            </a:r>
          </a:p>
          <a:p>
            <a:pPr>
              <a:lnSpc>
                <a:spcPct val="150000"/>
              </a:lnSpc>
            </a:pPr>
            <a:r>
              <a:rPr lang="en-US" altLang="zh-CN" dirty="0" smtClean="0"/>
              <a:t>(5) </a:t>
            </a:r>
            <a:r>
              <a:rPr lang="zh-CN" altLang="en-US" dirty="0" smtClean="0"/>
              <a:t>脱色：用</a:t>
            </a:r>
            <a:r>
              <a:rPr lang="en-US" altLang="zh-CN" dirty="0" smtClean="0"/>
              <a:t>95%</a:t>
            </a:r>
            <a:r>
              <a:rPr lang="zh-CN" altLang="en-US" dirty="0" smtClean="0"/>
              <a:t>乙醇脱色直至滴加的酒精不呈紫色为止。一般脱色时间约为</a:t>
            </a:r>
            <a:r>
              <a:rPr lang="en-US" altLang="zh-CN" dirty="0" smtClean="0"/>
              <a:t>30s</a:t>
            </a:r>
            <a:r>
              <a:rPr lang="zh-CN" altLang="en-US" dirty="0" smtClean="0"/>
              <a:t>。脱色时可轻轻摇动载片使乙醇分布均匀。水洗、吸干。</a:t>
            </a:r>
          </a:p>
          <a:p>
            <a:pPr>
              <a:lnSpc>
                <a:spcPct val="150000"/>
              </a:lnSpc>
            </a:pPr>
            <a:r>
              <a:rPr lang="en-US" altLang="zh-CN" dirty="0" smtClean="0"/>
              <a:t>(6) </a:t>
            </a:r>
            <a:r>
              <a:rPr lang="zh-CN" altLang="en-US" dirty="0" smtClean="0"/>
              <a:t>复染：加</a:t>
            </a:r>
            <a:r>
              <a:rPr lang="en-US" altLang="zh-CN" dirty="0" smtClean="0"/>
              <a:t>0.5%</a:t>
            </a:r>
            <a:r>
              <a:rPr lang="zh-CN" altLang="en-US" dirty="0" smtClean="0"/>
              <a:t>的番红染色液染色</a:t>
            </a:r>
            <a:r>
              <a:rPr lang="en-US" altLang="zh-CN" dirty="0" smtClean="0"/>
              <a:t>10—30</a:t>
            </a:r>
            <a:r>
              <a:rPr lang="zh-CN" altLang="en-US" dirty="0" smtClean="0"/>
              <a:t>秒，水洗。</a:t>
            </a:r>
          </a:p>
          <a:p>
            <a:pPr>
              <a:lnSpc>
                <a:spcPct val="150000"/>
              </a:lnSpc>
            </a:pPr>
            <a:r>
              <a:rPr lang="en-US" altLang="zh-CN" dirty="0" smtClean="0"/>
              <a:t>(7) </a:t>
            </a:r>
            <a:r>
              <a:rPr lang="zh-CN" altLang="en-US" dirty="0" smtClean="0"/>
              <a:t>干燥、油镜镜检观察。</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dirty="0" smtClean="0"/>
              <a:t>一、实验目的</a:t>
            </a:r>
            <a:endParaRPr lang="zh-CN" altLang="en-US" sz="4400" b="1" dirty="0"/>
          </a:p>
        </p:txBody>
      </p:sp>
      <p:sp>
        <p:nvSpPr>
          <p:cNvPr id="3" name="内容占位符 2"/>
          <p:cNvSpPr>
            <a:spLocks noGrp="1"/>
          </p:cNvSpPr>
          <p:nvPr>
            <p:ph idx="1"/>
          </p:nvPr>
        </p:nvSpPr>
        <p:spPr/>
        <p:txBody>
          <a:bodyPr>
            <a:normAutofit/>
          </a:bodyPr>
          <a:lstStyle/>
          <a:p>
            <a:endParaRPr lang="en-US" altLang="zh-CN" sz="3600" b="1" dirty="0" smtClean="0"/>
          </a:p>
          <a:p>
            <a:r>
              <a:rPr lang="zh-CN" altLang="en-US" sz="3600" b="1" dirty="0" smtClean="0"/>
              <a:t>了解细菌革兰氏染色的原理</a:t>
            </a:r>
            <a:endParaRPr lang="en-US" altLang="zh-CN" sz="3600" b="1" dirty="0" smtClean="0"/>
          </a:p>
          <a:p>
            <a:endParaRPr lang="en-US" altLang="zh-CN" sz="3600" b="1" dirty="0" smtClean="0"/>
          </a:p>
          <a:p>
            <a:r>
              <a:rPr lang="zh-CN" altLang="en-US" sz="3600" b="1" dirty="0" smtClean="0"/>
              <a:t>学习并掌握革兰氏染色的方法</a:t>
            </a:r>
            <a:endParaRPr lang="zh-CN" altLang="en-US" sz="36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四、实验结果</a:t>
            </a:r>
            <a:endParaRPr lang="zh-CN" altLang="en-US" b="1" dirty="0"/>
          </a:p>
        </p:txBody>
      </p:sp>
      <p:sp>
        <p:nvSpPr>
          <p:cNvPr id="3" name="内容占位符 2"/>
          <p:cNvSpPr>
            <a:spLocks noGrp="1"/>
          </p:cNvSpPr>
          <p:nvPr>
            <p:ph idx="1"/>
          </p:nvPr>
        </p:nvSpPr>
        <p:spPr/>
        <p:txBody>
          <a:bodyPr/>
          <a:lstStyle/>
          <a:p>
            <a:pPr>
              <a:lnSpc>
                <a:spcPct val="200000"/>
              </a:lnSpc>
            </a:pPr>
            <a:r>
              <a:rPr lang="zh-CN" altLang="en-US" b="1" dirty="0" smtClean="0"/>
              <a:t>通过观察大肠杆菌和枯草芽孢杆菌的染色结果判断其是革兰氏阴性菌还是阳性菌</a:t>
            </a:r>
            <a:endParaRPr lang="en-US" altLang="zh-CN" b="1" dirty="0" smtClean="0"/>
          </a:p>
          <a:p>
            <a:endParaRPr lang="en-US" altLang="zh-CN" b="1" dirty="0" smtClean="0"/>
          </a:p>
          <a:p>
            <a:endParaRPr lang="en-US" altLang="zh-CN" b="1" dirty="0" smtClean="0"/>
          </a:p>
          <a:p>
            <a:endParaRPr lang="en-US" altLang="zh-CN" b="1" dirty="0" smtClean="0"/>
          </a:p>
        </p:txBody>
      </p:sp>
      <p:pic>
        <p:nvPicPr>
          <p:cNvPr id="4" name="图片 3"/>
          <p:cNvPicPr>
            <a:picLocks noChangeAspect="1"/>
          </p:cNvPicPr>
          <p:nvPr/>
        </p:nvPicPr>
        <p:blipFill>
          <a:blip r:embed="rId2" cstate="print"/>
          <a:stretch>
            <a:fillRect/>
          </a:stretch>
        </p:blipFill>
        <p:spPr>
          <a:xfrm>
            <a:off x="4928870" y="4018915"/>
            <a:ext cx="3757930" cy="2441575"/>
          </a:xfrm>
          <a:prstGeom prst="rect">
            <a:avLst/>
          </a:prstGeom>
        </p:spPr>
      </p:pic>
      <p:pic>
        <p:nvPicPr>
          <p:cNvPr id="5" name="图片 4"/>
          <p:cNvPicPr>
            <a:picLocks noChangeAspect="1"/>
          </p:cNvPicPr>
          <p:nvPr/>
        </p:nvPicPr>
        <p:blipFill>
          <a:blip r:embed="rId3" cstate="print"/>
          <a:stretch>
            <a:fillRect/>
          </a:stretch>
        </p:blipFill>
        <p:spPr>
          <a:xfrm>
            <a:off x="843280" y="4133215"/>
            <a:ext cx="3431540" cy="23272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五：思考题</a:t>
            </a:r>
            <a:r>
              <a:rPr lang="en-US" altLang="zh-CN" b="1" dirty="0" smtClean="0"/>
              <a:t/>
            </a:r>
            <a:br>
              <a:rPr lang="en-US" altLang="zh-CN" b="1" dirty="0" smtClean="0"/>
            </a:br>
            <a:endParaRPr lang="zh-CN" altLang="en-US" b="1" dirty="0"/>
          </a:p>
        </p:txBody>
      </p:sp>
      <p:sp>
        <p:nvSpPr>
          <p:cNvPr id="3" name="内容占位符 2"/>
          <p:cNvSpPr>
            <a:spLocks noGrp="1"/>
          </p:cNvSpPr>
          <p:nvPr>
            <p:ph idx="1"/>
          </p:nvPr>
        </p:nvSpPr>
        <p:spPr/>
        <p:txBody>
          <a:bodyPr/>
          <a:lstStyle/>
          <a:p>
            <a:pPr>
              <a:buNone/>
            </a:pPr>
            <a:r>
              <a:rPr lang="en-US" altLang="zh-CN" b="1" dirty="0" smtClean="0"/>
              <a:t>1</a:t>
            </a:r>
            <a:r>
              <a:rPr lang="zh-CN" altLang="en-US" b="1" dirty="0" smtClean="0"/>
              <a:t>、革兰氏染色的关键步骤是什么？</a:t>
            </a:r>
            <a:endParaRPr lang="en-US" altLang="zh-CN" b="1" dirty="0" smtClean="0"/>
          </a:p>
          <a:p>
            <a:pPr>
              <a:buNone/>
            </a:pPr>
            <a:endParaRPr lang="en-US" altLang="zh-CN" b="1" dirty="0" smtClean="0"/>
          </a:p>
          <a:p>
            <a:pPr>
              <a:buNone/>
            </a:pPr>
            <a:r>
              <a:rPr lang="en-US" altLang="zh-CN" b="1" dirty="0" smtClean="0"/>
              <a:t>2</a:t>
            </a:r>
            <a:r>
              <a:rPr lang="zh-CN" altLang="en-US" b="1" dirty="0" smtClean="0"/>
              <a:t>、当对未知菌进行革兰氏染色鉴定时，如何保证染色技术正确，结果可靠？</a:t>
            </a:r>
          </a:p>
          <a:p>
            <a:endParaRPr lang="zh-CN" altLang="en-US" b="1" dirty="0"/>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23928" y="2348880"/>
            <a:ext cx="8229600" cy="4325112"/>
          </a:xfrm>
        </p:spPr>
        <p:txBody>
          <a:bodyPr/>
          <a:lstStyle/>
          <a:p>
            <a:endParaRPr lang="zh-CN" altLang="en-US" dirty="0"/>
          </a:p>
        </p:txBody>
      </p:sp>
      <p:pic>
        <p:nvPicPr>
          <p:cNvPr id="12290" name="Picture 2" descr="http://pic.58pic.com/58pic/13/04/94/62358PICIpk_1024.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TextBox 4"/>
          <p:cNvSpPr txBox="1"/>
          <p:nvPr/>
        </p:nvSpPr>
        <p:spPr>
          <a:xfrm>
            <a:off x="2987824" y="2780928"/>
            <a:ext cx="3456384" cy="1015663"/>
          </a:xfrm>
          <a:prstGeom prst="rect">
            <a:avLst/>
          </a:prstGeom>
          <a:noFill/>
        </p:spPr>
        <p:txBody>
          <a:bodyPr wrap="square" rtlCol="0">
            <a:spAutoFit/>
          </a:bodyPr>
          <a:lstStyle/>
          <a:p>
            <a:r>
              <a:rPr lang="zh-CN" altLang="en-US" sz="6000" dirty="0">
                <a:solidFill>
                  <a:schemeClr val="bg1"/>
                </a:solidFill>
                <a:latin typeface="微软雅黑" panose="020B0503020204020204" pitchFamily="34" charset="-122"/>
                <a:ea typeface="微软雅黑" panose="020B0503020204020204" pitchFamily="34" charset="-122"/>
              </a:rPr>
              <a:t>感</a:t>
            </a:r>
            <a:r>
              <a:rPr lang="zh-CN" altLang="en-US" sz="6000" dirty="0" smtClean="0">
                <a:solidFill>
                  <a:schemeClr val="bg1"/>
                </a:solidFill>
                <a:latin typeface="微软雅黑" panose="020B0503020204020204" pitchFamily="34" charset="-122"/>
                <a:ea typeface="微软雅黑" panose="020B0503020204020204" pitchFamily="34" charset="-122"/>
              </a:rPr>
              <a:t>谢聆听</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6464" y="1196752"/>
            <a:ext cx="8458200" cy="1470025"/>
          </a:xfrm>
        </p:spPr>
        <p:txBody>
          <a:bodyPr>
            <a:normAutofit/>
          </a:bodyPr>
          <a:lstStyle/>
          <a:p>
            <a:r>
              <a:rPr lang="zh-CN" altLang="en-US" sz="5400" b="1" dirty="0" smtClean="0"/>
              <a:t>细菌的革兰氏染色及观察</a:t>
            </a:r>
            <a:endParaRPr lang="zh-CN" altLang="en-US" sz="5400" b="1" dirty="0"/>
          </a:p>
        </p:txBody>
      </p:sp>
      <p:sp>
        <p:nvSpPr>
          <p:cNvPr id="3" name="副标题 2"/>
          <p:cNvSpPr>
            <a:spLocks noGrp="1"/>
          </p:cNvSpPr>
          <p:nvPr>
            <p:ph type="subTitle" idx="1"/>
          </p:nvPr>
        </p:nvSpPr>
        <p:spPr>
          <a:xfrm>
            <a:off x="1763688" y="4365104"/>
            <a:ext cx="5616624" cy="2276872"/>
          </a:xfrm>
        </p:spPr>
        <p:txBody>
          <a:bodyPr>
            <a:normAutofit fontScale="92500" lnSpcReduction="10000"/>
          </a:bodyPr>
          <a:lstStyle/>
          <a:p>
            <a:pPr algn="ctr"/>
            <a:endParaRPr lang="en-US" altLang="zh-CN" sz="4000" b="1" dirty="0" smtClean="0">
              <a:solidFill>
                <a:schemeClr val="tx1"/>
              </a:solidFill>
            </a:endParaRPr>
          </a:p>
          <a:p>
            <a:pPr algn="ctr"/>
            <a:r>
              <a:rPr lang="en-US" altLang="zh-CN" sz="4000" b="1" dirty="0" smtClean="0">
                <a:solidFill>
                  <a:schemeClr val="tx1"/>
                </a:solidFill>
              </a:rPr>
              <a:t>  </a:t>
            </a:r>
            <a:r>
              <a:rPr lang="zh-CN" altLang="en-US" sz="4000" b="1" dirty="0" smtClean="0">
                <a:solidFill>
                  <a:schemeClr val="tx1"/>
                </a:solidFill>
              </a:rPr>
              <a:t>食品学院 吴海清</a:t>
            </a:r>
            <a:endParaRPr lang="en-US" altLang="zh-CN" sz="4000" b="1" dirty="0" smtClean="0">
              <a:solidFill>
                <a:schemeClr val="tx1"/>
              </a:solidFill>
            </a:endParaRPr>
          </a:p>
          <a:p>
            <a:pPr algn="ctr"/>
            <a:endParaRPr lang="en-US" altLang="zh-CN" sz="4000" b="1" dirty="0" smtClean="0">
              <a:solidFill>
                <a:schemeClr val="tx1"/>
              </a:solidFill>
            </a:endParaRPr>
          </a:p>
          <a:p>
            <a:pPr algn="ctr"/>
            <a:r>
              <a:rPr lang="en-US" altLang="zh-CN" sz="3600" b="1" dirty="0" smtClean="0">
                <a:solidFill>
                  <a:schemeClr val="tx1"/>
                </a:solidFill>
              </a:rPr>
              <a:t>2020.02.08</a:t>
            </a:r>
            <a:endParaRPr lang="zh-CN" altLang="en-US" sz="3600" b="1"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dirty="0" smtClean="0"/>
              <a:t>一、实验目的</a:t>
            </a:r>
            <a:endParaRPr lang="zh-CN" altLang="en-US" sz="4400" b="1" dirty="0"/>
          </a:p>
        </p:txBody>
      </p:sp>
      <p:sp>
        <p:nvSpPr>
          <p:cNvPr id="3" name="内容占位符 2"/>
          <p:cNvSpPr>
            <a:spLocks noGrp="1"/>
          </p:cNvSpPr>
          <p:nvPr>
            <p:ph idx="1"/>
          </p:nvPr>
        </p:nvSpPr>
        <p:spPr/>
        <p:txBody>
          <a:bodyPr>
            <a:normAutofit/>
          </a:bodyPr>
          <a:lstStyle/>
          <a:p>
            <a:endParaRPr lang="en-US" altLang="zh-CN" sz="3600" b="1" dirty="0" smtClean="0"/>
          </a:p>
          <a:p>
            <a:r>
              <a:rPr lang="zh-CN" altLang="en-US" sz="3600" b="1" dirty="0" smtClean="0"/>
              <a:t>了解细菌革兰氏染色的原理</a:t>
            </a:r>
            <a:endParaRPr lang="en-US" altLang="zh-CN" sz="3600" b="1" dirty="0" smtClean="0"/>
          </a:p>
          <a:p>
            <a:endParaRPr lang="en-US" altLang="zh-CN" sz="3600" b="1" dirty="0" smtClean="0"/>
          </a:p>
          <a:p>
            <a:r>
              <a:rPr lang="zh-CN" altLang="en-US" sz="3600" b="1" dirty="0" smtClean="0"/>
              <a:t>学习并掌握革兰氏染色的方法</a:t>
            </a:r>
            <a:endParaRPr lang="zh-CN" altLang="en-US" sz="36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229600" cy="1066800"/>
          </a:xfrm>
        </p:spPr>
        <p:txBody>
          <a:bodyPr/>
          <a:lstStyle/>
          <a:p>
            <a:r>
              <a:rPr lang="zh-CN" altLang="en-US" b="1" dirty="0" smtClean="0"/>
              <a:t>二、基本原理</a:t>
            </a:r>
            <a:endParaRPr lang="zh-CN" altLang="en-US" b="1" dirty="0"/>
          </a:p>
        </p:txBody>
      </p:sp>
      <p:sp>
        <p:nvSpPr>
          <p:cNvPr id="3" name="内容占位符 2"/>
          <p:cNvSpPr>
            <a:spLocks noGrp="1"/>
          </p:cNvSpPr>
          <p:nvPr>
            <p:ph idx="1"/>
          </p:nvPr>
        </p:nvSpPr>
        <p:spPr>
          <a:xfrm>
            <a:off x="467544" y="1700808"/>
            <a:ext cx="8229600" cy="4325112"/>
          </a:xfrm>
          <a:ln>
            <a:noFill/>
          </a:ln>
        </p:spPr>
        <p:txBody>
          <a:bodyPr>
            <a:normAutofit fontScale="85000" lnSpcReduction="20000"/>
          </a:bodyPr>
          <a:lstStyle/>
          <a:p>
            <a:pPr algn="ctr">
              <a:buNone/>
            </a:pPr>
            <a:r>
              <a:rPr lang="zh-CN" altLang="en-US" sz="3600" b="1" dirty="0" smtClean="0">
                <a:solidFill>
                  <a:srgbClr val="00B050"/>
                </a:solidFill>
              </a:rPr>
              <a:t>革兰氏</a:t>
            </a:r>
            <a:r>
              <a:rPr lang="zh-CN" altLang="en-US" sz="3600" b="1" smtClean="0"/>
              <a:t>染色是</a:t>
            </a:r>
            <a:r>
              <a:rPr lang="zh-CN" altLang="en-US" sz="3600" b="1" smtClean="0">
                <a:solidFill>
                  <a:srgbClr val="FF0000"/>
                </a:solidFill>
              </a:rPr>
              <a:t>细菌</a:t>
            </a:r>
            <a:r>
              <a:rPr lang="zh-CN" altLang="en-US" sz="3600" b="1" smtClean="0"/>
              <a:t>鉴定和分类的重要性状             </a:t>
            </a:r>
            <a:endParaRPr lang="en-US" altLang="zh-CN" sz="3600" b="1" smtClean="0"/>
          </a:p>
          <a:p>
            <a:pPr algn="ctr">
              <a:buNone/>
            </a:pPr>
            <a:endParaRPr lang="en-US" altLang="zh-CN" sz="3600" b="1" smtClean="0">
              <a:solidFill>
                <a:srgbClr val="00B050"/>
              </a:solidFill>
            </a:endParaRPr>
          </a:p>
          <a:p>
            <a:pPr algn="ctr">
              <a:buNone/>
            </a:pPr>
            <a:r>
              <a:rPr lang="en-US" altLang="zh-CN" sz="3600" b="1" smtClean="0">
                <a:solidFill>
                  <a:srgbClr val="00B050"/>
                </a:solidFill>
              </a:rPr>
              <a:t>Gram</a:t>
            </a:r>
            <a:r>
              <a:rPr lang="en-US" altLang="zh-CN" sz="3600" b="1" smtClean="0">
                <a:solidFill>
                  <a:srgbClr val="FF0000"/>
                </a:solidFill>
              </a:rPr>
              <a:t>  </a:t>
            </a:r>
            <a:r>
              <a:rPr lang="en-US" altLang="zh-CN" sz="3600" b="1" smtClean="0"/>
              <a:t>stain</a:t>
            </a:r>
          </a:p>
          <a:p>
            <a:endParaRPr lang="en-US" altLang="zh-CN" sz="3600" b="1" smtClean="0"/>
          </a:p>
          <a:p>
            <a:r>
              <a:rPr lang="zh-CN" altLang="en-US" sz="3600" b="1" smtClean="0"/>
              <a:t>         </a:t>
            </a:r>
            <a:r>
              <a:rPr lang="zh-CN" altLang="en-US" sz="3600" b="1" smtClean="0">
                <a:solidFill>
                  <a:srgbClr val="7030A0"/>
                </a:solidFill>
              </a:rPr>
              <a:t>紫色                                 </a:t>
            </a:r>
            <a:r>
              <a:rPr lang="zh-CN" altLang="en-US" sz="3600" b="1" smtClean="0">
                <a:solidFill>
                  <a:srgbClr val="FF0000"/>
                </a:solidFill>
              </a:rPr>
              <a:t>红色</a:t>
            </a:r>
            <a:endParaRPr lang="en-US" altLang="zh-CN" sz="3600" b="1" dirty="0" smtClean="0">
              <a:solidFill>
                <a:srgbClr val="FF0000"/>
              </a:solidFill>
            </a:endParaRPr>
          </a:p>
          <a:p>
            <a:endParaRPr lang="en-US" altLang="zh-CN" sz="3600" b="1" dirty="0" smtClean="0"/>
          </a:p>
          <a:p>
            <a:pPr>
              <a:buNone/>
            </a:pPr>
            <a:r>
              <a:rPr lang="zh-CN" altLang="en-US" sz="3600" b="1" smtClean="0">
                <a:solidFill>
                  <a:srgbClr val="7030A0"/>
                </a:solidFill>
              </a:rPr>
              <a:t>     革</a:t>
            </a:r>
            <a:r>
              <a:rPr lang="zh-CN" altLang="en-US" sz="3600" b="1" dirty="0" smtClean="0">
                <a:solidFill>
                  <a:srgbClr val="7030A0"/>
                </a:solidFill>
              </a:rPr>
              <a:t>兰氏</a:t>
            </a:r>
            <a:r>
              <a:rPr lang="zh-CN" altLang="en-US" sz="3600" b="1" smtClean="0">
                <a:solidFill>
                  <a:srgbClr val="7030A0"/>
                </a:solidFill>
              </a:rPr>
              <a:t>阳性                       </a:t>
            </a:r>
            <a:r>
              <a:rPr lang="zh-CN" altLang="en-US" sz="3600" b="1" smtClean="0">
                <a:solidFill>
                  <a:srgbClr val="FF0000"/>
                </a:solidFill>
              </a:rPr>
              <a:t>革兰氏阴性</a:t>
            </a:r>
            <a:endParaRPr lang="en-US" altLang="zh-CN" sz="3600" b="1" smtClean="0">
              <a:solidFill>
                <a:srgbClr val="FF0000"/>
              </a:solidFill>
            </a:endParaRPr>
          </a:p>
          <a:p>
            <a:pPr>
              <a:buNone/>
            </a:pPr>
            <a:endParaRPr lang="zh-CN" altLang="en-US" sz="3600" b="1" smtClean="0"/>
          </a:p>
          <a:p>
            <a:pPr>
              <a:buNone/>
            </a:pPr>
            <a:r>
              <a:rPr lang="zh-CN" altLang="en-US" sz="3600" b="1" smtClean="0"/>
              <a:t>             </a:t>
            </a:r>
            <a:r>
              <a:rPr lang="zh-CN" altLang="en-US" sz="3600" b="1" smtClean="0">
                <a:solidFill>
                  <a:srgbClr val="7030A0"/>
                </a:solidFill>
              </a:rPr>
              <a:t>G</a:t>
            </a:r>
            <a:r>
              <a:rPr lang="zh-CN" altLang="en-US" sz="3600" b="1" baseline="30000" smtClean="0">
                <a:solidFill>
                  <a:srgbClr val="7030A0"/>
                </a:solidFill>
              </a:rPr>
              <a:t>+</a:t>
            </a:r>
            <a:r>
              <a:rPr lang="zh-CN" altLang="en-US" sz="3600" b="1" smtClean="0">
                <a:solidFill>
                  <a:srgbClr val="7030A0"/>
                </a:solidFill>
              </a:rPr>
              <a:t>            </a:t>
            </a:r>
            <a:r>
              <a:rPr lang="en-US" altLang="zh-CN" sz="3600" b="1" smtClean="0">
                <a:solidFill>
                  <a:srgbClr val="7030A0"/>
                </a:solidFill>
              </a:rPr>
              <a:t>         </a:t>
            </a:r>
            <a:r>
              <a:rPr lang="en-US" altLang="zh-CN" sz="3600" b="1" baseline="30000" smtClean="0">
                <a:solidFill>
                  <a:srgbClr val="7030A0"/>
                </a:solidFill>
              </a:rPr>
              <a:t> </a:t>
            </a:r>
            <a:r>
              <a:rPr lang="en-US" altLang="zh-CN" sz="3600" b="1" smtClean="0">
                <a:solidFill>
                  <a:srgbClr val="7030A0"/>
                </a:solidFill>
              </a:rPr>
              <a:t>               </a:t>
            </a:r>
            <a:r>
              <a:rPr lang="en-US" altLang="zh-CN" sz="3600" b="1" dirty="0" smtClean="0">
                <a:solidFill>
                  <a:srgbClr val="FF0000"/>
                </a:solidFill>
              </a:rPr>
              <a:t>G</a:t>
            </a:r>
            <a:r>
              <a:rPr lang="en-US" altLang="zh-CN" sz="3600" b="1" baseline="30000" dirty="0" smtClean="0">
                <a:solidFill>
                  <a:srgbClr val="FF0000"/>
                </a:solidFill>
              </a:rPr>
              <a:t>-</a:t>
            </a:r>
          </a:p>
          <a:p>
            <a:pPr>
              <a:buNone/>
            </a:pPr>
            <a:r>
              <a:rPr lang="en-US" altLang="zh-CN" sz="3600" b="1" dirty="0" smtClean="0"/>
              <a:t>        </a:t>
            </a:r>
          </a:p>
        </p:txBody>
      </p:sp>
      <p:sp>
        <p:nvSpPr>
          <p:cNvPr id="4" name="椭圆 3"/>
          <p:cNvSpPr/>
          <p:nvPr/>
        </p:nvSpPr>
        <p:spPr>
          <a:xfrm>
            <a:off x="683568" y="2852936"/>
            <a:ext cx="2736304" cy="30243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76056" y="2924944"/>
            <a:ext cx="2736304" cy="3024336"/>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276872"/>
            <a:ext cx="8229600" cy="4325112"/>
          </a:xfrm>
        </p:spPr>
        <p:txBody>
          <a:bodyPr/>
          <a:lstStyle/>
          <a:p>
            <a:r>
              <a:rPr lang="zh-CN" altLang="en-US" dirty="0" smtClean="0"/>
              <a:t>细胞壁成分和结构不同       肽聚糖</a:t>
            </a:r>
            <a:r>
              <a:rPr lang="en-US" altLang="zh-CN" dirty="0" smtClean="0"/>
              <a:t>+</a:t>
            </a:r>
            <a:r>
              <a:rPr lang="zh-CN" altLang="en-US" dirty="0" smtClean="0"/>
              <a:t>脂质</a:t>
            </a:r>
            <a:endParaRPr lang="zh-CN" altLang="en-US" dirty="0"/>
          </a:p>
        </p:txBody>
      </p:sp>
      <p:sp>
        <p:nvSpPr>
          <p:cNvPr id="4" name="标题 1"/>
          <p:cNvSpPr>
            <a:spLocks noGrp="1"/>
          </p:cNvSpPr>
          <p:nvPr>
            <p:ph type="title"/>
          </p:nvPr>
        </p:nvSpPr>
        <p:spPr/>
        <p:txBody>
          <a:bodyPr/>
          <a:lstStyle/>
          <a:p>
            <a:r>
              <a:rPr lang="zh-CN" altLang="en-US" b="1" dirty="0" smtClean="0"/>
              <a:t>二、基本原理</a:t>
            </a:r>
            <a:endParaRPr lang="zh-CN" altLang="en-US" b="1" dirty="0"/>
          </a:p>
        </p:txBody>
      </p:sp>
      <p:pic>
        <p:nvPicPr>
          <p:cNvPr id="5" name="Picture 2"/>
          <p:cNvPicPr>
            <a:picLocks noChangeAspect="1" noChangeArrowheads="1"/>
          </p:cNvPicPr>
          <p:nvPr/>
        </p:nvPicPr>
        <p:blipFill>
          <a:blip r:embed="rId2" cstate="print"/>
          <a:srcRect/>
          <a:stretch>
            <a:fillRect/>
          </a:stretch>
        </p:blipFill>
        <p:spPr bwMode="auto">
          <a:xfrm>
            <a:off x="4498340" y="3401566"/>
            <a:ext cx="4629829" cy="3096344"/>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136" y="3473321"/>
            <a:ext cx="4667114"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139071" y="476672"/>
            <a:ext cx="9283071" cy="6165304"/>
          </a:xfrm>
          <a:prstGeom prst="rect">
            <a:avLst/>
          </a:prstGeom>
          <a:noFill/>
          <a:ln w="9525">
            <a:solidFill>
              <a:srgbClr val="FFFF00"/>
            </a:solidFill>
            <a:miter lim="800000"/>
            <a:headEnd/>
            <a:tailEnd/>
          </a:ln>
        </p:spPr>
      </p:pic>
      <p:sp>
        <p:nvSpPr>
          <p:cNvPr id="6" name="椭圆 5"/>
          <p:cNvSpPr/>
          <p:nvPr/>
        </p:nvSpPr>
        <p:spPr>
          <a:xfrm>
            <a:off x="2267744" y="2780928"/>
            <a:ext cx="3024336" cy="2160240"/>
          </a:xfrm>
          <a:prstGeom prst="ellipse">
            <a:avLst/>
          </a:prstGeom>
          <a:noFill/>
          <a:ln w="412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5" name="标题 4"/>
          <p:cNvSpPr>
            <a:spLocks noGrp="1"/>
          </p:cNvSpPr>
          <p:nvPr>
            <p:ph type="title"/>
          </p:nvPr>
        </p:nvSpPr>
        <p:spPr/>
        <p:txBody>
          <a:bodyPr/>
          <a:lstStyle/>
          <a:p>
            <a:endParaRPr lang="zh-CN" altLang="en-US"/>
          </a:p>
        </p:txBody>
      </p:sp>
      <p:sp>
        <p:nvSpPr>
          <p:cNvPr id="10" name="TextBox 9"/>
          <p:cNvSpPr txBox="1"/>
          <p:nvPr/>
        </p:nvSpPr>
        <p:spPr>
          <a:xfrm>
            <a:off x="3635896" y="4869160"/>
            <a:ext cx="1800200" cy="400110"/>
          </a:xfrm>
          <a:prstGeom prst="rect">
            <a:avLst/>
          </a:prstGeom>
          <a:solidFill>
            <a:schemeClr val="bg1"/>
          </a:solidFill>
        </p:spPr>
        <p:txBody>
          <a:bodyPr wrap="square" rtlCol="0">
            <a:spAutoFit/>
          </a:bodyPr>
          <a:lstStyle/>
          <a:p>
            <a:r>
              <a:rPr lang="en-US" altLang="zh-CN" sz="2000" b="1" dirty="0" smtClean="0"/>
              <a:t>95%</a:t>
            </a:r>
            <a:r>
              <a:rPr lang="zh-CN" altLang="en-US" sz="2000" b="1" dirty="0" smtClean="0"/>
              <a:t>酒精脱色</a:t>
            </a:r>
            <a:endParaRPr lang="zh-CN" altLang="en-US" sz="2000" b="1" dirty="0"/>
          </a:p>
        </p:txBody>
      </p:sp>
      <p:sp>
        <p:nvSpPr>
          <p:cNvPr id="12" name="TextBox 11"/>
          <p:cNvSpPr txBox="1"/>
          <p:nvPr/>
        </p:nvSpPr>
        <p:spPr>
          <a:xfrm>
            <a:off x="1259632" y="980728"/>
            <a:ext cx="2448272" cy="523220"/>
          </a:xfrm>
          <a:prstGeom prst="rect">
            <a:avLst/>
          </a:prstGeom>
          <a:solidFill>
            <a:schemeClr val="bg1"/>
          </a:solidFill>
        </p:spPr>
        <p:txBody>
          <a:bodyPr wrap="square" rtlCol="0">
            <a:spAutoFit/>
          </a:bodyPr>
          <a:lstStyle/>
          <a:p>
            <a:r>
              <a:rPr lang="en-US" altLang="zh-CN" sz="2800" b="1" dirty="0" smtClean="0"/>
              <a:t>        G</a:t>
            </a:r>
            <a:r>
              <a:rPr lang="en-US" altLang="zh-CN" sz="2800" b="1" baseline="30000" dirty="0" smtClean="0"/>
              <a:t>+</a:t>
            </a:r>
            <a:endParaRPr lang="zh-CN" altLang="en-US" sz="2800" b="1" baseline="30000" dirty="0"/>
          </a:p>
        </p:txBody>
      </p:sp>
      <p:sp>
        <p:nvSpPr>
          <p:cNvPr id="14" name="TextBox 13"/>
          <p:cNvSpPr txBox="1"/>
          <p:nvPr/>
        </p:nvSpPr>
        <p:spPr>
          <a:xfrm>
            <a:off x="5364088" y="980728"/>
            <a:ext cx="2808312" cy="523220"/>
          </a:xfrm>
          <a:prstGeom prst="rect">
            <a:avLst/>
          </a:prstGeom>
          <a:solidFill>
            <a:schemeClr val="bg1"/>
          </a:solidFill>
        </p:spPr>
        <p:txBody>
          <a:bodyPr wrap="square" rtlCol="0">
            <a:spAutoFit/>
          </a:bodyPr>
          <a:lstStyle/>
          <a:p>
            <a:r>
              <a:rPr lang="en-US" altLang="zh-CN" sz="2800" b="1" dirty="0" smtClean="0"/>
              <a:t>              G</a:t>
            </a:r>
            <a:r>
              <a:rPr lang="en-US" altLang="zh-CN" sz="2800" b="1" baseline="30000" dirty="0" smtClean="0"/>
              <a:t>-</a:t>
            </a:r>
            <a:endParaRPr lang="zh-CN" altLang="en-US" sz="2800" b="1" baseline="30000" dirty="0"/>
          </a:p>
        </p:txBody>
      </p:sp>
      <p:grpSp>
        <p:nvGrpSpPr>
          <p:cNvPr id="4" name="组合 3"/>
          <p:cNvGrpSpPr/>
          <p:nvPr/>
        </p:nvGrpSpPr>
        <p:grpSpPr>
          <a:xfrm>
            <a:off x="755650" y="764540"/>
            <a:ext cx="7560310" cy="7385050"/>
            <a:chOff x="1190" y="1204"/>
            <a:chExt cx="11906" cy="11630"/>
          </a:xfrm>
        </p:grpSpPr>
        <p:grpSp>
          <p:nvGrpSpPr>
            <p:cNvPr id="13" name="组合 15"/>
            <p:cNvGrpSpPr/>
            <p:nvPr/>
          </p:nvGrpSpPr>
          <p:grpSpPr>
            <a:xfrm>
              <a:off x="1190" y="1204"/>
              <a:ext cx="11907" cy="11630"/>
              <a:chOff x="755576" y="764704"/>
              <a:chExt cx="7560840" cy="7384821"/>
            </a:xfrm>
          </p:grpSpPr>
          <p:pic>
            <p:nvPicPr>
              <p:cNvPr id="4098" name="Picture 2" descr="E:\D盘 20170301\本科生课程\微生物实验\t01ad2d53acc689f548.png"/>
              <p:cNvPicPr>
                <a:picLocks noChangeAspect="1" noChangeArrowheads="1"/>
              </p:cNvPicPr>
              <p:nvPr/>
            </p:nvPicPr>
            <p:blipFill>
              <a:blip r:embed="rId3" cstate="print"/>
              <a:srcRect/>
              <a:stretch>
                <a:fillRect/>
              </a:stretch>
            </p:blipFill>
            <p:spPr bwMode="auto">
              <a:xfrm>
                <a:off x="755576" y="764704"/>
                <a:ext cx="7560840" cy="7384821"/>
              </a:xfrm>
              <a:prstGeom prst="rect">
                <a:avLst/>
              </a:prstGeom>
              <a:noFill/>
              <a:ln>
                <a:solidFill>
                  <a:srgbClr val="FF0000"/>
                </a:solidFill>
              </a:ln>
            </p:spPr>
          </p:pic>
          <p:grpSp>
            <p:nvGrpSpPr>
              <p:cNvPr id="15" name="组合 14"/>
              <p:cNvGrpSpPr/>
              <p:nvPr/>
            </p:nvGrpSpPr>
            <p:grpSpPr>
              <a:xfrm>
                <a:off x="3347864" y="1844824"/>
                <a:ext cx="2448272" cy="4740334"/>
                <a:chOff x="3347864" y="1844824"/>
                <a:chExt cx="2448272" cy="4740334"/>
              </a:xfrm>
            </p:grpSpPr>
            <p:sp>
              <p:nvSpPr>
                <p:cNvPr id="6" name="椭圆 5"/>
                <p:cNvSpPr/>
                <p:nvPr/>
              </p:nvSpPr>
              <p:spPr>
                <a:xfrm>
                  <a:off x="3347864" y="4437112"/>
                  <a:ext cx="2448272" cy="108012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TextBox 6"/>
                <p:cNvSpPr txBox="1"/>
                <p:nvPr/>
              </p:nvSpPr>
              <p:spPr>
                <a:xfrm>
                  <a:off x="4139952" y="1844824"/>
                  <a:ext cx="1008112" cy="400110"/>
                </a:xfrm>
                <a:prstGeom prst="rect">
                  <a:avLst/>
                </a:prstGeom>
                <a:solidFill>
                  <a:schemeClr val="bg1"/>
                </a:solidFill>
              </p:spPr>
              <p:txBody>
                <a:bodyPr wrap="square" rtlCol="0">
                  <a:spAutoFit/>
                </a:bodyPr>
                <a:lstStyle/>
                <a:p>
                  <a:r>
                    <a:rPr lang="zh-CN" altLang="en-US" sz="2000" b="1" dirty="0" smtClean="0"/>
                    <a:t>固定</a:t>
                  </a:r>
                  <a:endParaRPr lang="zh-CN" altLang="en-US" sz="2000" b="1" dirty="0"/>
                </a:p>
              </p:txBody>
            </p:sp>
            <p:sp>
              <p:nvSpPr>
                <p:cNvPr id="8" name="TextBox 7"/>
                <p:cNvSpPr txBox="1"/>
                <p:nvPr/>
              </p:nvSpPr>
              <p:spPr>
                <a:xfrm>
                  <a:off x="3779912" y="2924944"/>
                  <a:ext cx="1512168" cy="400110"/>
                </a:xfrm>
                <a:prstGeom prst="rect">
                  <a:avLst/>
                </a:prstGeom>
                <a:solidFill>
                  <a:schemeClr val="bg1"/>
                </a:solidFill>
              </p:spPr>
              <p:txBody>
                <a:bodyPr wrap="square" rtlCol="0">
                  <a:spAutoFit/>
                </a:bodyPr>
                <a:lstStyle/>
                <a:p>
                  <a:r>
                    <a:rPr lang="zh-CN" altLang="en-US" sz="2000" b="1" dirty="0"/>
                    <a:t>结晶</a:t>
                  </a:r>
                  <a:r>
                    <a:rPr lang="zh-CN" altLang="en-US" sz="2000" b="1" dirty="0" smtClean="0"/>
                    <a:t>紫初染</a:t>
                  </a:r>
                  <a:endParaRPr lang="zh-CN" altLang="en-US" sz="2000" b="1" dirty="0"/>
                </a:p>
              </p:txBody>
            </p:sp>
            <p:sp>
              <p:nvSpPr>
                <p:cNvPr id="9" name="TextBox 8"/>
                <p:cNvSpPr txBox="1"/>
                <p:nvPr/>
              </p:nvSpPr>
              <p:spPr>
                <a:xfrm>
                  <a:off x="3851920" y="3789040"/>
                  <a:ext cx="1512168" cy="400110"/>
                </a:xfrm>
                <a:prstGeom prst="rect">
                  <a:avLst/>
                </a:prstGeom>
                <a:solidFill>
                  <a:schemeClr val="bg1"/>
                </a:solidFill>
              </p:spPr>
              <p:txBody>
                <a:bodyPr wrap="square" rtlCol="0">
                  <a:spAutoFit/>
                </a:bodyPr>
                <a:lstStyle/>
                <a:p>
                  <a:r>
                    <a:rPr lang="zh-CN" altLang="en-US" sz="2000" b="1" dirty="0"/>
                    <a:t>碘</a:t>
                  </a:r>
                  <a:r>
                    <a:rPr lang="zh-CN" altLang="en-US" sz="2000" b="1" dirty="0" smtClean="0"/>
                    <a:t>液媒染</a:t>
                  </a:r>
                  <a:endParaRPr lang="zh-CN" altLang="en-US" sz="2000" b="1" dirty="0"/>
                </a:p>
              </p:txBody>
            </p:sp>
            <p:sp>
              <p:nvSpPr>
                <p:cNvPr id="11" name="TextBox 10"/>
                <p:cNvSpPr txBox="1"/>
                <p:nvPr/>
              </p:nvSpPr>
              <p:spPr>
                <a:xfrm>
                  <a:off x="3779912" y="5877272"/>
                  <a:ext cx="1512168" cy="707886"/>
                </a:xfrm>
                <a:prstGeom prst="rect">
                  <a:avLst/>
                </a:prstGeom>
                <a:solidFill>
                  <a:schemeClr val="bg1"/>
                </a:solidFill>
              </p:spPr>
              <p:txBody>
                <a:bodyPr wrap="square" rtlCol="0">
                  <a:spAutoFit/>
                </a:bodyPr>
                <a:lstStyle/>
                <a:p>
                  <a:r>
                    <a:rPr lang="zh-CN" altLang="en-US" sz="2000" b="1" dirty="0" smtClean="0"/>
                    <a:t>番红复染</a:t>
                  </a:r>
                  <a:endParaRPr lang="en-US" altLang="zh-CN" sz="2000" b="1" dirty="0" smtClean="0"/>
                </a:p>
                <a:p>
                  <a:endParaRPr lang="zh-CN" altLang="en-US" sz="2000" b="1" dirty="0"/>
                </a:p>
              </p:txBody>
            </p:sp>
          </p:grpSp>
        </p:grpSp>
        <p:sp>
          <p:nvSpPr>
            <p:cNvPr id="2" name="TextBox 8"/>
            <p:cNvSpPr txBox="1"/>
            <p:nvPr/>
          </p:nvSpPr>
          <p:spPr>
            <a:xfrm>
              <a:off x="5783" y="7525"/>
              <a:ext cx="2834" cy="628"/>
            </a:xfrm>
            <a:prstGeom prst="rect">
              <a:avLst/>
            </a:prstGeom>
            <a:solidFill>
              <a:schemeClr val="bg1"/>
            </a:solidFill>
          </p:spPr>
          <p:txBody>
            <a:bodyPr wrap="square" rtlCol="0">
              <a:spAutoFit/>
            </a:bodyPr>
            <a:lstStyle/>
            <a:p>
              <a:r>
                <a:rPr lang="en-US" altLang="zh-CN" sz="2000" b="1" dirty="0"/>
                <a:t>95%</a:t>
              </a:r>
              <a:r>
                <a:rPr lang="zh-CN" altLang="en-US" sz="2000" b="1" dirty="0"/>
                <a:t>乙醇脱色</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三、实验材料</a:t>
            </a:r>
            <a:endParaRPr lang="zh-CN" altLang="en-US" dirty="0"/>
          </a:p>
        </p:txBody>
      </p:sp>
      <p:sp>
        <p:nvSpPr>
          <p:cNvPr id="3" name="内容占位符 2"/>
          <p:cNvSpPr>
            <a:spLocks noGrp="1"/>
          </p:cNvSpPr>
          <p:nvPr>
            <p:ph idx="1"/>
          </p:nvPr>
        </p:nvSpPr>
        <p:spPr/>
        <p:txBody>
          <a:bodyPr/>
          <a:lstStyle/>
          <a:p>
            <a:r>
              <a:rPr lang="zh-CN" altLang="en-US" dirty="0" smtClean="0"/>
              <a:t>试剂：</a:t>
            </a:r>
            <a:endParaRPr lang="en-US" altLang="zh-CN" dirty="0" smtClean="0"/>
          </a:p>
          <a:p>
            <a:pPr marL="109855" indent="0">
              <a:buNone/>
            </a:pPr>
            <a:r>
              <a:rPr lang="zh-CN" altLang="en-US" dirty="0" smtClean="0"/>
              <a:t>草酸铵结晶紫，碘液，番红，</a:t>
            </a:r>
            <a:r>
              <a:rPr lang="en-US" altLang="zh-CN" dirty="0" smtClean="0"/>
              <a:t>95%</a:t>
            </a:r>
            <a:r>
              <a:rPr lang="zh-CN" altLang="en-US" dirty="0" smtClean="0"/>
              <a:t>乙醇，</a:t>
            </a:r>
            <a:endParaRPr lang="en-US" altLang="zh-CN" dirty="0" smtClean="0"/>
          </a:p>
          <a:p>
            <a:pPr marL="109855" indent="0">
              <a:buNone/>
            </a:pPr>
            <a:r>
              <a:rPr lang="zh-CN" altLang="en-US" dirty="0" smtClean="0"/>
              <a:t>载玻片，显微镜等</a:t>
            </a:r>
            <a:endParaRPr lang="en-US" altLang="zh-CN" dirty="0" smtClean="0"/>
          </a:p>
          <a:p>
            <a:endParaRPr lang="en-US" altLang="zh-CN" dirty="0" smtClean="0"/>
          </a:p>
          <a:p>
            <a:r>
              <a:rPr lang="zh-CN" altLang="en-US" dirty="0" smtClean="0"/>
              <a:t>  菌种：大肠杆菌        枯草芽孢杆菌</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229600" cy="1066800"/>
          </a:xfrm>
        </p:spPr>
        <p:txBody>
          <a:bodyPr/>
          <a:lstStyle/>
          <a:p>
            <a:r>
              <a:rPr lang="zh-CN" altLang="en-US" b="1" dirty="0" smtClean="0"/>
              <a:t>二、基本原理</a:t>
            </a:r>
            <a:endParaRPr lang="zh-CN" altLang="en-US" b="1" dirty="0"/>
          </a:p>
        </p:txBody>
      </p:sp>
      <p:sp>
        <p:nvSpPr>
          <p:cNvPr id="3" name="内容占位符 2"/>
          <p:cNvSpPr>
            <a:spLocks noGrp="1"/>
          </p:cNvSpPr>
          <p:nvPr>
            <p:ph idx="1"/>
          </p:nvPr>
        </p:nvSpPr>
        <p:spPr>
          <a:xfrm>
            <a:off x="467544" y="1700808"/>
            <a:ext cx="8229600" cy="4325112"/>
          </a:xfrm>
          <a:ln>
            <a:noFill/>
          </a:ln>
        </p:spPr>
        <p:txBody>
          <a:bodyPr>
            <a:normAutofit fontScale="85000" lnSpcReduction="20000"/>
          </a:bodyPr>
          <a:lstStyle/>
          <a:p>
            <a:pPr algn="ctr">
              <a:buNone/>
            </a:pPr>
            <a:r>
              <a:rPr lang="zh-CN" altLang="en-US" sz="3600" b="1" dirty="0" smtClean="0">
                <a:solidFill>
                  <a:srgbClr val="00B050"/>
                </a:solidFill>
              </a:rPr>
              <a:t>革兰氏</a:t>
            </a:r>
            <a:r>
              <a:rPr lang="zh-CN" altLang="en-US" sz="3600" b="1" smtClean="0"/>
              <a:t>染色是</a:t>
            </a:r>
            <a:r>
              <a:rPr lang="zh-CN" altLang="en-US" sz="3600" b="1" smtClean="0">
                <a:solidFill>
                  <a:srgbClr val="FF0000"/>
                </a:solidFill>
              </a:rPr>
              <a:t>细菌</a:t>
            </a:r>
            <a:r>
              <a:rPr lang="zh-CN" altLang="en-US" sz="3600" b="1" smtClean="0"/>
              <a:t>鉴定和分类的重要性状             </a:t>
            </a:r>
            <a:endParaRPr lang="en-US" altLang="zh-CN" sz="3600" b="1" smtClean="0"/>
          </a:p>
          <a:p>
            <a:pPr algn="ctr">
              <a:buNone/>
            </a:pPr>
            <a:endParaRPr lang="en-US" altLang="zh-CN" sz="3600" b="1" smtClean="0">
              <a:solidFill>
                <a:srgbClr val="00B050"/>
              </a:solidFill>
            </a:endParaRPr>
          </a:p>
          <a:p>
            <a:pPr algn="ctr">
              <a:buNone/>
            </a:pPr>
            <a:r>
              <a:rPr lang="en-US" altLang="zh-CN" sz="3600" b="1" smtClean="0">
                <a:solidFill>
                  <a:srgbClr val="00B050"/>
                </a:solidFill>
              </a:rPr>
              <a:t>Gram</a:t>
            </a:r>
            <a:r>
              <a:rPr lang="en-US" altLang="zh-CN" sz="3600" b="1" smtClean="0">
                <a:solidFill>
                  <a:srgbClr val="FF0000"/>
                </a:solidFill>
              </a:rPr>
              <a:t>  </a:t>
            </a:r>
            <a:r>
              <a:rPr lang="en-US" altLang="zh-CN" sz="3600" b="1" smtClean="0"/>
              <a:t>stain</a:t>
            </a:r>
          </a:p>
          <a:p>
            <a:endParaRPr lang="en-US" altLang="zh-CN" sz="3600" b="1" smtClean="0"/>
          </a:p>
          <a:p>
            <a:r>
              <a:rPr lang="zh-CN" altLang="en-US" sz="3600" b="1" smtClean="0"/>
              <a:t>         </a:t>
            </a:r>
            <a:r>
              <a:rPr lang="zh-CN" altLang="en-US" sz="3600" b="1" smtClean="0">
                <a:solidFill>
                  <a:srgbClr val="7030A0"/>
                </a:solidFill>
              </a:rPr>
              <a:t>紫色                                 </a:t>
            </a:r>
            <a:r>
              <a:rPr lang="zh-CN" altLang="en-US" sz="3600" b="1" smtClean="0">
                <a:solidFill>
                  <a:srgbClr val="FF0000"/>
                </a:solidFill>
              </a:rPr>
              <a:t>红色</a:t>
            </a:r>
            <a:endParaRPr lang="en-US" altLang="zh-CN" sz="3600" b="1" dirty="0" smtClean="0">
              <a:solidFill>
                <a:srgbClr val="FF0000"/>
              </a:solidFill>
            </a:endParaRPr>
          </a:p>
          <a:p>
            <a:endParaRPr lang="en-US" altLang="zh-CN" sz="3600" b="1" dirty="0" smtClean="0"/>
          </a:p>
          <a:p>
            <a:pPr>
              <a:buNone/>
            </a:pPr>
            <a:r>
              <a:rPr lang="zh-CN" altLang="en-US" sz="3600" b="1" smtClean="0">
                <a:solidFill>
                  <a:srgbClr val="7030A0"/>
                </a:solidFill>
              </a:rPr>
              <a:t>     革</a:t>
            </a:r>
            <a:r>
              <a:rPr lang="zh-CN" altLang="en-US" sz="3600" b="1" dirty="0" smtClean="0">
                <a:solidFill>
                  <a:srgbClr val="7030A0"/>
                </a:solidFill>
              </a:rPr>
              <a:t>兰氏</a:t>
            </a:r>
            <a:r>
              <a:rPr lang="zh-CN" altLang="en-US" sz="3600" b="1" smtClean="0">
                <a:solidFill>
                  <a:srgbClr val="7030A0"/>
                </a:solidFill>
              </a:rPr>
              <a:t>阳性                       </a:t>
            </a:r>
            <a:r>
              <a:rPr lang="zh-CN" altLang="en-US" sz="3600" b="1" smtClean="0">
                <a:solidFill>
                  <a:srgbClr val="FF0000"/>
                </a:solidFill>
              </a:rPr>
              <a:t>革兰氏阴性</a:t>
            </a:r>
            <a:endParaRPr lang="en-US" altLang="zh-CN" sz="3600" b="1" smtClean="0">
              <a:solidFill>
                <a:srgbClr val="FF0000"/>
              </a:solidFill>
            </a:endParaRPr>
          </a:p>
          <a:p>
            <a:pPr>
              <a:buNone/>
            </a:pPr>
            <a:endParaRPr lang="zh-CN" altLang="en-US" sz="3600" b="1" smtClean="0"/>
          </a:p>
          <a:p>
            <a:pPr>
              <a:buNone/>
            </a:pPr>
            <a:r>
              <a:rPr lang="zh-CN" altLang="en-US" sz="3600" b="1" smtClean="0"/>
              <a:t>             </a:t>
            </a:r>
            <a:r>
              <a:rPr lang="zh-CN" altLang="en-US" sz="3600" b="1" smtClean="0">
                <a:solidFill>
                  <a:srgbClr val="7030A0"/>
                </a:solidFill>
              </a:rPr>
              <a:t>G</a:t>
            </a:r>
            <a:r>
              <a:rPr lang="zh-CN" altLang="en-US" sz="3600" b="1" baseline="30000" smtClean="0">
                <a:solidFill>
                  <a:srgbClr val="7030A0"/>
                </a:solidFill>
              </a:rPr>
              <a:t>+</a:t>
            </a:r>
            <a:r>
              <a:rPr lang="zh-CN" altLang="en-US" sz="3600" b="1" smtClean="0">
                <a:solidFill>
                  <a:srgbClr val="7030A0"/>
                </a:solidFill>
              </a:rPr>
              <a:t>            </a:t>
            </a:r>
            <a:r>
              <a:rPr lang="en-US" altLang="zh-CN" sz="3600" b="1" smtClean="0">
                <a:solidFill>
                  <a:srgbClr val="7030A0"/>
                </a:solidFill>
              </a:rPr>
              <a:t>         </a:t>
            </a:r>
            <a:r>
              <a:rPr lang="en-US" altLang="zh-CN" sz="3600" b="1" baseline="30000" smtClean="0">
                <a:solidFill>
                  <a:srgbClr val="7030A0"/>
                </a:solidFill>
              </a:rPr>
              <a:t> </a:t>
            </a:r>
            <a:r>
              <a:rPr lang="en-US" altLang="zh-CN" sz="3600" b="1" smtClean="0">
                <a:solidFill>
                  <a:srgbClr val="7030A0"/>
                </a:solidFill>
              </a:rPr>
              <a:t>               </a:t>
            </a:r>
            <a:r>
              <a:rPr lang="en-US" altLang="zh-CN" sz="3600" b="1" dirty="0" smtClean="0">
                <a:solidFill>
                  <a:srgbClr val="FF0000"/>
                </a:solidFill>
              </a:rPr>
              <a:t>G</a:t>
            </a:r>
            <a:r>
              <a:rPr lang="en-US" altLang="zh-CN" sz="3600" b="1" baseline="30000" dirty="0" smtClean="0">
                <a:solidFill>
                  <a:srgbClr val="FF0000"/>
                </a:solidFill>
              </a:rPr>
              <a:t>-</a:t>
            </a:r>
          </a:p>
          <a:p>
            <a:pPr>
              <a:buNone/>
            </a:pPr>
            <a:r>
              <a:rPr lang="en-US" altLang="zh-CN" sz="3600" b="1" dirty="0" smtClean="0"/>
              <a:t>        </a:t>
            </a:r>
          </a:p>
        </p:txBody>
      </p:sp>
      <p:sp>
        <p:nvSpPr>
          <p:cNvPr id="4" name="椭圆 3"/>
          <p:cNvSpPr/>
          <p:nvPr/>
        </p:nvSpPr>
        <p:spPr>
          <a:xfrm>
            <a:off x="683568" y="2852936"/>
            <a:ext cx="2736304" cy="30243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76056" y="2924944"/>
            <a:ext cx="2736304" cy="3024336"/>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48680"/>
            <a:ext cx="8712968" cy="4325112"/>
          </a:xfrm>
        </p:spPr>
        <p:txBody>
          <a:bodyPr>
            <a:noAutofit/>
          </a:bodyPr>
          <a:lstStyle/>
          <a:p>
            <a:pPr>
              <a:lnSpc>
                <a:spcPct val="150000"/>
              </a:lnSpc>
            </a:pPr>
            <a:r>
              <a:rPr lang="zh-CN" altLang="en-US" b="1" dirty="0" smtClean="0"/>
              <a:t>操作流程：</a:t>
            </a:r>
            <a:endParaRPr lang="en-US" altLang="zh-CN" b="1" dirty="0" smtClean="0"/>
          </a:p>
          <a:p>
            <a:pPr>
              <a:lnSpc>
                <a:spcPct val="150000"/>
              </a:lnSpc>
            </a:pPr>
            <a:r>
              <a:rPr lang="en-US" altLang="zh-CN" dirty="0" smtClean="0"/>
              <a:t>(1) </a:t>
            </a:r>
            <a:r>
              <a:rPr lang="zh-CN" altLang="en-US" dirty="0" smtClean="0"/>
              <a:t>涂片    </a:t>
            </a:r>
            <a:r>
              <a:rPr lang="en-US" altLang="zh-CN" dirty="0" smtClean="0"/>
              <a:t>(2) </a:t>
            </a:r>
            <a:r>
              <a:rPr lang="zh-CN" altLang="en-US" dirty="0" smtClean="0"/>
              <a:t>固定</a:t>
            </a:r>
          </a:p>
          <a:p>
            <a:pPr>
              <a:lnSpc>
                <a:spcPct val="150000"/>
              </a:lnSpc>
            </a:pPr>
            <a:r>
              <a:rPr lang="en-US" altLang="zh-CN" dirty="0" smtClean="0"/>
              <a:t>(3) </a:t>
            </a:r>
            <a:r>
              <a:rPr lang="zh-CN" altLang="en-US" dirty="0" smtClean="0"/>
              <a:t>染色：用草酸铵结晶紫染色</a:t>
            </a:r>
            <a:r>
              <a:rPr lang="en-US" altLang="zh-CN" dirty="0" smtClean="0"/>
              <a:t>1min</a:t>
            </a:r>
            <a:r>
              <a:rPr lang="zh-CN" altLang="en-US" dirty="0" smtClean="0"/>
              <a:t>后水洗。</a:t>
            </a:r>
          </a:p>
          <a:p>
            <a:pPr>
              <a:lnSpc>
                <a:spcPct val="150000"/>
              </a:lnSpc>
            </a:pPr>
            <a:r>
              <a:rPr lang="en-US" altLang="zh-CN" dirty="0" smtClean="0"/>
              <a:t>(4) </a:t>
            </a:r>
            <a:r>
              <a:rPr lang="zh-CN" altLang="en-US" dirty="0" smtClean="0"/>
              <a:t>媒染：加路哥氏碘液作用</a:t>
            </a:r>
            <a:r>
              <a:rPr lang="en-US" altLang="zh-CN" dirty="0" smtClean="0"/>
              <a:t>1min</a:t>
            </a:r>
            <a:r>
              <a:rPr lang="zh-CN" altLang="en-US" dirty="0" smtClean="0"/>
              <a:t>后水洗、吸干。</a:t>
            </a:r>
          </a:p>
          <a:p>
            <a:pPr>
              <a:lnSpc>
                <a:spcPct val="150000"/>
              </a:lnSpc>
            </a:pPr>
            <a:r>
              <a:rPr lang="en-US" altLang="zh-CN" dirty="0" smtClean="0"/>
              <a:t>(5) </a:t>
            </a:r>
            <a:r>
              <a:rPr lang="zh-CN" altLang="en-US" dirty="0" smtClean="0"/>
              <a:t>脱色：用</a:t>
            </a:r>
            <a:r>
              <a:rPr lang="en-US" altLang="zh-CN" dirty="0" smtClean="0"/>
              <a:t>95%</a:t>
            </a:r>
            <a:r>
              <a:rPr lang="zh-CN" altLang="en-US" dirty="0" smtClean="0"/>
              <a:t>乙醇脱色直至滴加的酒精不呈紫色为止。一般脱色时间约为</a:t>
            </a:r>
            <a:r>
              <a:rPr lang="en-US" altLang="zh-CN" dirty="0" smtClean="0"/>
              <a:t>30s</a:t>
            </a:r>
            <a:r>
              <a:rPr lang="zh-CN" altLang="en-US" dirty="0" smtClean="0"/>
              <a:t>。脱色时可轻轻摇动载片使乙醇分布均匀。水洗、吸干。</a:t>
            </a:r>
          </a:p>
          <a:p>
            <a:pPr>
              <a:lnSpc>
                <a:spcPct val="150000"/>
              </a:lnSpc>
            </a:pPr>
            <a:r>
              <a:rPr lang="en-US" altLang="zh-CN" dirty="0" smtClean="0"/>
              <a:t>(6) </a:t>
            </a:r>
            <a:r>
              <a:rPr lang="zh-CN" altLang="en-US" dirty="0" smtClean="0"/>
              <a:t>复染：加</a:t>
            </a:r>
            <a:r>
              <a:rPr lang="en-US" altLang="zh-CN" dirty="0" smtClean="0"/>
              <a:t>0.5%</a:t>
            </a:r>
            <a:r>
              <a:rPr lang="zh-CN" altLang="en-US" dirty="0" smtClean="0"/>
              <a:t>的番红染色液染色</a:t>
            </a:r>
            <a:r>
              <a:rPr lang="en-US" altLang="zh-CN" dirty="0" smtClean="0"/>
              <a:t>10—30</a:t>
            </a:r>
            <a:r>
              <a:rPr lang="zh-CN" altLang="en-US" dirty="0" smtClean="0"/>
              <a:t>秒，水洗。</a:t>
            </a:r>
          </a:p>
          <a:p>
            <a:pPr>
              <a:lnSpc>
                <a:spcPct val="150000"/>
              </a:lnSpc>
            </a:pPr>
            <a:r>
              <a:rPr lang="en-US" altLang="zh-CN" dirty="0" smtClean="0"/>
              <a:t>(7) </a:t>
            </a:r>
            <a:r>
              <a:rPr lang="zh-CN" altLang="en-US" dirty="0" smtClean="0"/>
              <a:t>干燥、油镜镜检观察。</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四、实验结果</a:t>
            </a:r>
            <a:endParaRPr lang="zh-CN" altLang="en-US" b="1" dirty="0"/>
          </a:p>
        </p:txBody>
      </p:sp>
      <p:sp>
        <p:nvSpPr>
          <p:cNvPr id="3" name="内容占位符 2"/>
          <p:cNvSpPr>
            <a:spLocks noGrp="1"/>
          </p:cNvSpPr>
          <p:nvPr>
            <p:ph idx="1"/>
          </p:nvPr>
        </p:nvSpPr>
        <p:spPr/>
        <p:txBody>
          <a:bodyPr/>
          <a:lstStyle/>
          <a:p>
            <a:pPr>
              <a:lnSpc>
                <a:spcPct val="200000"/>
              </a:lnSpc>
            </a:pPr>
            <a:r>
              <a:rPr lang="zh-CN" altLang="en-US" b="1" dirty="0" smtClean="0"/>
              <a:t>通过观察大肠杆菌和枯草芽孢杆菌的染色结果判断其是革兰氏阴性菌还是阳性菌</a:t>
            </a:r>
            <a:endParaRPr lang="en-US" altLang="zh-CN" b="1" dirty="0" smtClean="0"/>
          </a:p>
          <a:p>
            <a:endParaRPr lang="en-US" altLang="zh-CN" b="1" dirty="0" smtClean="0"/>
          </a:p>
          <a:p>
            <a:endParaRPr lang="en-US" altLang="zh-CN" b="1" dirty="0" smtClean="0"/>
          </a:p>
          <a:p>
            <a:endParaRPr lang="en-US" altLang="zh-CN" b="1" dirty="0" smtClean="0"/>
          </a:p>
        </p:txBody>
      </p:sp>
      <p:pic>
        <p:nvPicPr>
          <p:cNvPr id="4" name="图片 3"/>
          <p:cNvPicPr>
            <a:picLocks noChangeAspect="1"/>
          </p:cNvPicPr>
          <p:nvPr/>
        </p:nvPicPr>
        <p:blipFill>
          <a:blip r:embed="rId2" cstate="print"/>
          <a:stretch>
            <a:fillRect/>
          </a:stretch>
        </p:blipFill>
        <p:spPr>
          <a:xfrm>
            <a:off x="4928870" y="4018915"/>
            <a:ext cx="3757930" cy="2441575"/>
          </a:xfrm>
          <a:prstGeom prst="rect">
            <a:avLst/>
          </a:prstGeom>
        </p:spPr>
      </p:pic>
      <p:pic>
        <p:nvPicPr>
          <p:cNvPr id="5" name="图片 4"/>
          <p:cNvPicPr>
            <a:picLocks noChangeAspect="1"/>
          </p:cNvPicPr>
          <p:nvPr/>
        </p:nvPicPr>
        <p:blipFill>
          <a:blip r:embed="rId3" cstate="print"/>
          <a:stretch>
            <a:fillRect/>
          </a:stretch>
        </p:blipFill>
        <p:spPr>
          <a:xfrm>
            <a:off x="843280" y="4133215"/>
            <a:ext cx="3431540" cy="232727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五：思考题</a:t>
            </a:r>
            <a:r>
              <a:rPr lang="en-US" altLang="zh-CN" b="1" dirty="0" smtClean="0"/>
              <a:t/>
            </a:r>
            <a:br>
              <a:rPr lang="en-US" altLang="zh-CN" b="1" dirty="0" smtClean="0"/>
            </a:br>
            <a:endParaRPr lang="zh-CN" altLang="en-US" b="1" dirty="0"/>
          </a:p>
        </p:txBody>
      </p:sp>
      <p:sp>
        <p:nvSpPr>
          <p:cNvPr id="3" name="内容占位符 2"/>
          <p:cNvSpPr>
            <a:spLocks noGrp="1"/>
          </p:cNvSpPr>
          <p:nvPr>
            <p:ph idx="1"/>
          </p:nvPr>
        </p:nvSpPr>
        <p:spPr/>
        <p:txBody>
          <a:bodyPr/>
          <a:lstStyle/>
          <a:p>
            <a:pPr>
              <a:buNone/>
            </a:pPr>
            <a:r>
              <a:rPr lang="en-US" altLang="zh-CN" b="1" dirty="0" smtClean="0"/>
              <a:t>1</a:t>
            </a:r>
            <a:r>
              <a:rPr lang="zh-CN" altLang="en-US" b="1" dirty="0" smtClean="0"/>
              <a:t>、革兰氏染色的关键步骤是什么？</a:t>
            </a:r>
            <a:endParaRPr lang="en-US" altLang="zh-CN" b="1" dirty="0" smtClean="0"/>
          </a:p>
          <a:p>
            <a:pPr>
              <a:buNone/>
            </a:pPr>
            <a:endParaRPr lang="en-US" altLang="zh-CN" b="1" dirty="0" smtClean="0"/>
          </a:p>
          <a:p>
            <a:pPr>
              <a:buNone/>
            </a:pPr>
            <a:r>
              <a:rPr lang="en-US" altLang="zh-CN" b="1" dirty="0" smtClean="0"/>
              <a:t>2</a:t>
            </a:r>
            <a:r>
              <a:rPr lang="zh-CN" altLang="en-US" b="1" dirty="0" smtClean="0"/>
              <a:t>、当对未知菌进行革兰氏染色鉴定时，如何保证染色技术正确，结果可靠？</a:t>
            </a:r>
          </a:p>
          <a:p>
            <a:endParaRPr lang="zh-CN" altLang="en-US" b="1" dirty="0"/>
          </a:p>
        </p:txBody>
      </p:sp>
    </p:spTree>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23928" y="2348880"/>
            <a:ext cx="8229600" cy="4325112"/>
          </a:xfrm>
        </p:spPr>
        <p:txBody>
          <a:bodyPr/>
          <a:lstStyle/>
          <a:p>
            <a:endParaRPr lang="zh-CN" altLang="en-US" dirty="0"/>
          </a:p>
        </p:txBody>
      </p:sp>
      <p:pic>
        <p:nvPicPr>
          <p:cNvPr id="12290" name="Picture 2" descr="http://pic.58pic.com/58pic/13/04/94/62358PICIpk_1024.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TextBox 4"/>
          <p:cNvSpPr txBox="1"/>
          <p:nvPr/>
        </p:nvSpPr>
        <p:spPr>
          <a:xfrm>
            <a:off x="2987824" y="2780928"/>
            <a:ext cx="3456384" cy="1015663"/>
          </a:xfrm>
          <a:prstGeom prst="rect">
            <a:avLst/>
          </a:prstGeom>
          <a:noFill/>
        </p:spPr>
        <p:txBody>
          <a:bodyPr wrap="square" rtlCol="0">
            <a:spAutoFit/>
          </a:bodyPr>
          <a:lstStyle/>
          <a:p>
            <a:r>
              <a:rPr lang="zh-CN" altLang="en-US" sz="6000" dirty="0">
                <a:solidFill>
                  <a:schemeClr val="bg1"/>
                </a:solidFill>
                <a:latin typeface="微软雅黑" panose="020B0503020204020204" pitchFamily="34" charset="-122"/>
                <a:ea typeface="微软雅黑" panose="020B0503020204020204" pitchFamily="34" charset="-122"/>
              </a:rPr>
              <a:t>感</a:t>
            </a:r>
            <a:r>
              <a:rPr lang="zh-CN" altLang="en-US" sz="6000" dirty="0" smtClean="0">
                <a:solidFill>
                  <a:schemeClr val="bg1"/>
                </a:solidFill>
                <a:latin typeface="微软雅黑" panose="020B0503020204020204" pitchFamily="34" charset="-122"/>
                <a:ea typeface="微软雅黑" panose="020B0503020204020204" pitchFamily="34" charset="-122"/>
              </a:rPr>
              <a:t>谢聆听</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276872"/>
            <a:ext cx="8229600" cy="4325112"/>
          </a:xfrm>
        </p:spPr>
        <p:txBody>
          <a:bodyPr/>
          <a:lstStyle/>
          <a:p>
            <a:r>
              <a:rPr lang="zh-CN" altLang="en-US" dirty="0" smtClean="0"/>
              <a:t>细胞壁成分和结构不同       肽聚糖</a:t>
            </a:r>
            <a:r>
              <a:rPr lang="en-US" altLang="zh-CN" dirty="0" smtClean="0"/>
              <a:t>+</a:t>
            </a:r>
            <a:r>
              <a:rPr lang="zh-CN" altLang="en-US" dirty="0" smtClean="0"/>
              <a:t>脂质</a:t>
            </a:r>
            <a:endParaRPr lang="zh-CN" altLang="en-US" dirty="0"/>
          </a:p>
        </p:txBody>
      </p:sp>
      <p:sp>
        <p:nvSpPr>
          <p:cNvPr id="4" name="标题 1"/>
          <p:cNvSpPr>
            <a:spLocks noGrp="1"/>
          </p:cNvSpPr>
          <p:nvPr>
            <p:ph type="title"/>
          </p:nvPr>
        </p:nvSpPr>
        <p:spPr/>
        <p:txBody>
          <a:bodyPr/>
          <a:lstStyle/>
          <a:p>
            <a:r>
              <a:rPr lang="zh-CN" altLang="en-US" b="1" dirty="0" smtClean="0"/>
              <a:t>二、基本原理</a:t>
            </a:r>
            <a:endParaRPr lang="zh-CN" altLang="en-US" b="1" dirty="0"/>
          </a:p>
        </p:txBody>
      </p:sp>
      <p:pic>
        <p:nvPicPr>
          <p:cNvPr id="5" name="Picture 2"/>
          <p:cNvPicPr>
            <a:picLocks noChangeAspect="1" noChangeArrowheads="1"/>
          </p:cNvPicPr>
          <p:nvPr/>
        </p:nvPicPr>
        <p:blipFill>
          <a:blip r:embed="rId2" cstate="print"/>
          <a:srcRect/>
          <a:stretch>
            <a:fillRect/>
          </a:stretch>
        </p:blipFill>
        <p:spPr bwMode="auto">
          <a:xfrm>
            <a:off x="4498340" y="3401566"/>
            <a:ext cx="4629829" cy="3096344"/>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136" y="3473321"/>
            <a:ext cx="4667114"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139071" y="476672"/>
            <a:ext cx="9283071" cy="6165304"/>
          </a:xfrm>
          <a:prstGeom prst="rect">
            <a:avLst/>
          </a:prstGeom>
          <a:noFill/>
          <a:ln w="9525">
            <a:solidFill>
              <a:srgbClr val="FFFF00"/>
            </a:solidFill>
            <a:miter lim="800000"/>
            <a:headEnd/>
            <a:tailEnd/>
          </a:ln>
        </p:spPr>
      </p:pic>
      <p:sp>
        <p:nvSpPr>
          <p:cNvPr id="6" name="椭圆 5"/>
          <p:cNvSpPr/>
          <p:nvPr/>
        </p:nvSpPr>
        <p:spPr>
          <a:xfrm>
            <a:off x="2267744" y="2780928"/>
            <a:ext cx="3024336" cy="2160240"/>
          </a:xfrm>
          <a:prstGeom prst="ellipse">
            <a:avLst/>
          </a:prstGeom>
          <a:noFill/>
          <a:ln w="412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5" name="标题 4"/>
          <p:cNvSpPr>
            <a:spLocks noGrp="1"/>
          </p:cNvSpPr>
          <p:nvPr>
            <p:ph type="title"/>
          </p:nvPr>
        </p:nvSpPr>
        <p:spPr/>
        <p:txBody>
          <a:bodyPr/>
          <a:lstStyle/>
          <a:p>
            <a:endParaRPr lang="zh-CN" altLang="en-US"/>
          </a:p>
        </p:txBody>
      </p:sp>
      <p:sp>
        <p:nvSpPr>
          <p:cNvPr id="10" name="TextBox 9"/>
          <p:cNvSpPr txBox="1"/>
          <p:nvPr/>
        </p:nvSpPr>
        <p:spPr>
          <a:xfrm>
            <a:off x="3635896" y="4869160"/>
            <a:ext cx="1800200" cy="400110"/>
          </a:xfrm>
          <a:prstGeom prst="rect">
            <a:avLst/>
          </a:prstGeom>
          <a:solidFill>
            <a:schemeClr val="bg1"/>
          </a:solidFill>
        </p:spPr>
        <p:txBody>
          <a:bodyPr wrap="square" rtlCol="0">
            <a:spAutoFit/>
          </a:bodyPr>
          <a:lstStyle/>
          <a:p>
            <a:r>
              <a:rPr lang="en-US" altLang="zh-CN" sz="2000" b="1" dirty="0" smtClean="0"/>
              <a:t>95%</a:t>
            </a:r>
            <a:r>
              <a:rPr lang="zh-CN" altLang="en-US" sz="2000" b="1" dirty="0" smtClean="0"/>
              <a:t>酒精脱色</a:t>
            </a:r>
            <a:endParaRPr lang="zh-CN" altLang="en-US" sz="2000" b="1" dirty="0"/>
          </a:p>
        </p:txBody>
      </p:sp>
      <p:sp>
        <p:nvSpPr>
          <p:cNvPr id="12" name="TextBox 11"/>
          <p:cNvSpPr txBox="1"/>
          <p:nvPr/>
        </p:nvSpPr>
        <p:spPr>
          <a:xfrm>
            <a:off x="1259632" y="980728"/>
            <a:ext cx="2448272" cy="523220"/>
          </a:xfrm>
          <a:prstGeom prst="rect">
            <a:avLst/>
          </a:prstGeom>
          <a:solidFill>
            <a:schemeClr val="bg1"/>
          </a:solidFill>
        </p:spPr>
        <p:txBody>
          <a:bodyPr wrap="square" rtlCol="0">
            <a:spAutoFit/>
          </a:bodyPr>
          <a:lstStyle/>
          <a:p>
            <a:r>
              <a:rPr lang="en-US" altLang="zh-CN" sz="2800" b="1" dirty="0" smtClean="0"/>
              <a:t>        G</a:t>
            </a:r>
            <a:r>
              <a:rPr lang="en-US" altLang="zh-CN" sz="2800" b="1" baseline="30000" dirty="0" smtClean="0"/>
              <a:t>+</a:t>
            </a:r>
            <a:endParaRPr lang="zh-CN" altLang="en-US" sz="2800" b="1" baseline="30000" dirty="0"/>
          </a:p>
        </p:txBody>
      </p:sp>
      <p:sp>
        <p:nvSpPr>
          <p:cNvPr id="14" name="TextBox 13"/>
          <p:cNvSpPr txBox="1"/>
          <p:nvPr/>
        </p:nvSpPr>
        <p:spPr>
          <a:xfrm>
            <a:off x="5364088" y="980728"/>
            <a:ext cx="2808312" cy="523220"/>
          </a:xfrm>
          <a:prstGeom prst="rect">
            <a:avLst/>
          </a:prstGeom>
          <a:solidFill>
            <a:schemeClr val="bg1"/>
          </a:solidFill>
        </p:spPr>
        <p:txBody>
          <a:bodyPr wrap="square" rtlCol="0">
            <a:spAutoFit/>
          </a:bodyPr>
          <a:lstStyle/>
          <a:p>
            <a:r>
              <a:rPr lang="en-US" altLang="zh-CN" sz="2800" b="1" dirty="0" smtClean="0"/>
              <a:t>              G</a:t>
            </a:r>
            <a:r>
              <a:rPr lang="en-US" altLang="zh-CN" sz="2800" b="1" baseline="30000" dirty="0" smtClean="0"/>
              <a:t>-</a:t>
            </a:r>
            <a:endParaRPr lang="zh-CN" altLang="en-US" sz="2800" b="1" baseline="30000" dirty="0"/>
          </a:p>
        </p:txBody>
      </p:sp>
      <p:grpSp>
        <p:nvGrpSpPr>
          <p:cNvPr id="4" name="组合 3"/>
          <p:cNvGrpSpPr/>
          <p:nvPr/>
        </p:nvGrpSpPr>
        <p:grpSpPr>
          <a:xfrm>
            <a:off x="755650" y="764540"/>
            <a:ext cx="7560310" cy="7385050"/>
            <a:chOff x="1190" y="1204"/>
            <a:chExt cx="11906" cy="11630"/>
          </a:xfrm>
        </p:grpSpPr>
        <p:grpSp>
          <p:nvGrpSpPr>
            <p:cNvPr id="16" name="组合 15"/>
            <p:cNvGrpSpPr/>
            <p:nvPr/>
          </p:nvGrpSpPr>
          <p:grpSpPr>
            <a:xfrm>
              <a:off x="1190" y="1204"/>
              <a:ext cx="11907" cy="11630"/>
              <a:chOff x="755576" y="764704"/>
              <a:chExt cx="7560840" cy="7384821"/>
            </a:xfrm>
          </p:grpSpPr>
          <p:pic>
            <p:nvPicPr>
              <p:cNvPr id="4098" name="Picture 2" descr="E:\D盘 20170301\本科生课程\微生物实验\t01ad2d53acc689f548.png"/>
              <p:cNvPicPr>
                <a:picLocks noChangeAspect="1" noChangeArrowheads="1"/>
              </p:cNvPicPr>
              <p:nvPr/>
            </p:nvPicPr>
            <p:blipFill>
              <a:blip r:embed="rId3" cstate="print"/>
              <a:srcRect/>
              <a:stretch>
                <a:fillRect/>
              </a:stretch>
            </p:blipFill>
            <p:spPr bwMode="auto">
              <a:xfrm>
                <a:off x="755576" y="764704"/>
                <a:ext cx="7560840" cy="7384821"/>
              </a:xfrm>
              <a:prstGeom prst="rect">
                <a:avLst/>
              </a:prstGeom>
              <a:noFill/>
              <a:ln>
                <a:solidFill>
                  <a:srgbClr val="FF0000"/>
                </a:solidFill>
              </a:ln>
            </p:spPr>
          </p:pic>
          <p:grpSp>
            <p:nvGrpSpPr>
              <p:cNvPr id="15" name="组合 14"/>
              <p:cNvGrpSpPr/>
              <p:nvPr/>
            </p:nvGrpSpPr>
            <p:grpSpPr>
              <a:xfrm>
                <a:off x="3347864" y="1844824"/>
                <a:ext cx="2448272" cy="4740334"/>
                <a:chOff x="3347864" y="1844824"/>
                <a:chExt cx="2448272" cy="4740334"/>
              </a:xfrm>
            </p:grpSpPr>
            <p:sp>
              <p:nvSpPr>
                <p:cNvPr id="6" name="椭圆 5"/>
                <p:cNvSpPr/>
                <p:nvPr/>
              </p:nvSpPr>
              <p:spPr>
                <a:xfrm>
                  <a:off x="3347864" y="4437112"/>
                  <a:ext cx="2448272" cy="108012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TextBox 6"/>
                <p:cNvSpPr txBox="1"/>
                <p:nvPr/>
              </p:nvSpPr>
              <p:spPr>
                <a:xfrm>
                  <a:off x="4139952" y="1844824"/>
                  <a:ext cx="1008112" cy="400110"/>
                </a:xfrm>
                <a:prstGeom prst="rect">
                  <a:avLst/>
                </a:prstGeom>
                <a:solidFill>
                  <a:schemeClr val="bg1"/>
                </a:solidFill>
              </p:spPr>
              <p:txBody>
                <a:bodyPr wrap="square" rtlCol="0">
                  <a:spAutoFit/>
                </a:bodyPr>
                <a:lstStyle/>
                <a:p>
                  <a:r>
                    <a:rPr lang="zh-CN" altLang="en-US" sz="2000" b="1" dirty="0" smtClean="0"/>
                    <a:t>固定</a:t>
                  </a:r>
                  <a:endParaRPr lang="zh-CN" altLang="en-US" sz="2000" b="1" dirty="0"/>
                </a:p>
              </p:txBody>
            </p:sp>
            <p:sp>
              <p:nvSpPr>
                <p:cNvPr id="8" name="TextBox 7"/>
                <p:cNvSpPr txBox="1"/>
                <p:nvPr/>
              </p:nvSpPr>
              <p:spPr>
                <a:xfrm>
                  <a:off x="3779912" y="2924944"/>
                  <a:ext cx="1512168" cy="400110"/>
                </a:xfrm>
                <a:prstGeom prst="rect">
                  <a:avLst/>
                </a:prstGeom>
                <a:solidFill>
                  <a:schemeClr val="bg1"/>
                </a:solidFill>
              </p:spPr>
              <p:txBody>
                <a:bodyPr wrap="square" rtlCol="0">
                  <a:spAutoFit/>
                </a:bodyPr>
                <a:lstStyle/>
                <a:p>
                  <a:r>
                    <a:rPr lang="zh-CN" altLang="en-US" sz="2000" b="1" dirty="0"/>
                    <a:t>结晶</a:t>
                  </a:r>
                  <a:r>
                    <a:rPr lang="zh-CN" altLang="en-US" sz="2000" b="1" dirty="0" smtClean="0"/>
                    <a:t>紫初染</a:t>
                  </a:r>
                  <a:endParaRPr lang="zh-CN" altLang="en-US" sz="2000" b="1" dirty="0"/>
                </a:p>
              </p:txBody>
            </p:sp>
            <p:sp>
              <p:nvSpPr>
                <p:cNvPr id="9" name="TextBox 8"/>
                <p:cNvSpPr txBox="1"/>
                <p:nvPr/>
              </p:nvSpPr>
              <p:spPr>
                <a:xfrm>
                  <a:off x="3851920" y="3789040"/>
                  <a:ext cx="1512168" cy="400110"/>
                </a:xfrm>
                <a:prstGeom prst="rect">
                  <a:avLst/>
                </a:prstGeom>
                <a:solidFill>
                  <a:schemeClr val="bg1"/>
                </a:solidFill>
              </p:spPr>
              <p:txBody>
                <a:bodyPr wrap="square" rtlCol="0">
                  <a:spAutoFit/>
                </a:bodyPr>
                <a:lstStyle/>
                <a:p>
                  <a:r>
                    <a:rPr lang="zh-CN" altLang="en-US" sz="2000" b="1" dirty="0"/>
                    <a:t>碘</a:t>
                  </a:r>
                  <a:r>
                    <a:rPr lang="zh-CN" altLang="en-US" sz="2000" b="1" dirty="0" smtClean="0"/>
                    <a:t>液媒染</a:t>
                  </a:r>
                  <a:endParaRPr lang="zh-CN" altLang="en-US" sz="2000" b="1" dirty="0"/>
                </a:p>
              </p:txBody>
            </p:sp>
            <p:sp>
              <p:nvSpPr>
                <p:cNvPr id="11" name="TextBox 10"/>
                <p:cNvSpPr txBox="1"/>
                <p:nvPr/>
              </p:nvSpPr>
              <p:spPr>
                <a:xfrm>
                  <a:off x="3779912" y="5877272"/>
                  <a:ext cx="1512168" cy="707886"/>
                </a:xfrm>
                <a:prstGeom prst="rect">
                  <a:avLst/>
                </a:prstGeom>
                <a:solidFill>
                  <a:schemeClr val="bg1"/>
                </a:solidFill>
              </p:spPr>
              <p:txBody>
                <a:bodyPr wrap="square" rtlCol="0">
                  <a:spAutoFit/>
                </a:bodyPr>
                <a:lstStyle/>
                <a:p>
                  <a:r>
                    <a:rPr lang="zh-CN" altLang="en-US" sz="2000" b="1" dirty="0" smtClean="0"/>
                    <a:t>番红复染</a:t>
                  </a:r>
                  <a:endParaRPr lang="en-US" altLang="zh-CN" sz="2000" b="1" dirty="0" smtClean="0"/>
                </a:p>
                <a:p>
                  <a:endParaRPr lang="zh-CN" altLang="en-US" sz="2000" b="1" dirty="0"/>
                </a:p>
              </p:txBody>
            </p:sp>
          </p:grpSp>
        </p:grpSp>
        <p:sp>
          <p:nvSpPr>
            <p:cNvPr id="2" name="TextBox 8"/>
            <p:cNvSpPr txBox="1"/>
            <p:nvPr/>
          </p:nvSpPr>
          <p:spPr>
            <a:xfrm>
              <a:off x="5783" y="7525"/>
              <a:ext cx="2834" cy="628"/>
            </a:xfrm>
            <a:prstGeom prst="rect">
              <a:avLst/>
            </a:prstGeom>
            <a:solidFill>
              <a:schemeClr val="bg1"/>
            </a:solidFill>
          </p:spPr>
          <p:txBody>
            <a:bodyPr wrap="square" rtlCol="0">
              <a:spAutoFit/>
            </a:bodyPr>
            <a:lstStyle/>
            <a:p>
              <a:r>
                <a:rPr lang="en-US" altLang="zh-CN" sz="2000" b="1" dirty="0"/>
                <a:t>95%</a:t>
              </a:r>
              <a:r>
                <a:rPr lang="zh-CN" altLang="en-US" sz="2000" b="1" dirty="0"/>
                <a:t>乙醇脱色</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三、实验材料</a:t>
            </a:r>
            <a:endParaRPr lang="zh-CN" altLang="en-US" dirty="0"/>
          </a:p>
        </p:txBody>
      </p:sp>
      <p:sp>
        <p:nvSpPr>
          <p:cNvPr id="3" name="内容占位符 2"/>
          <p:cNvSpPr>
            <a:spLocks noGrp="1"/>
          </p:cNvSpPr>
          <p:nvPr>
            <p:ph idx="1"/>
          </p:nvPr>
        </p:nvSpPr>
        <p:spPr/>
        <p:txBody>
          <a:bodyPr/>
          <a:lstStyle/>
          <a:p>
            <a:r>
              <a:rPr lang="zh-CN" altLang="en-US" dirty="0" smtClean="0"/>
              <a:t>试剂：</a:t>
            </a:r>
            <a:endParaRPr lang="en-US" altLang="zh-CN" dirty="0" smtClean="0"/>
          </a:p>
          <a:p>
            <a:pPr marL="109855" indent="0">
              <a:buNone/>
            </a:pPr>
            <a:r>
              <a:rPr lang="zh-CN" altLang="en-US" dirty="0" smtClean="0"/>
              <a:t>草酸铵结晶紫，碘液，番红，</a:t>
            </a:r>
            <a:r>
              <a:rPr lang="en-US" altLang="zh-CN" dirty="0" smtClean="0"/>
              <a:t>95%</a:t>
            </a:r>
            <a:r>
              <a:rPr lang="zh-CN" altLang="en-US" dirty="0" smtClean="0"/>
              <a:t>乙醇，</a:t>
            </a:r>
            <a:endParaRPr lang="en-US" altLang="zh-CN" dirty="0" smtClean="0"/>
          </a:p>
          <a:p>
            <a:pPr marL="109855" indent="0">
              <a:buNone/>
            </a:pPr>
            <a:r>
              <a:rPr lang="zh-CN" altLang="en-US" dirty="0" smtClean="0"/>
              <a:t>载玻片，显微镜等</a:t>
            </a:r>
            <a:endParaRPr lang="en-US" altLang="zh-CN" dirty="0" smtClean="0"/>
          </a:p>
          <a:p>
            <a:endParaRPr lang="en-US" altLang="zh-CN" dirty="0" smtClean="0"/>
          </a:p>
          <a:p>
            <a:r>
              <a:rPr lang="zh-CN" altLang="en-US" dirty="0" smtClean="0"/>
              <a:t>  菌种：大肠杆菌        枯草芽孢杆菌</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48680"/>
            <a:ext cx="8712968" cy="4325112"/>
          </a:xfrm>
        </p:spPr>
        <p:txBody>
          <a:bodyPr>
            <a:noAutofit/>
          </a:bodyPr>
          <a:lstStyle/>
          <a:p>
            <a:pPr>
              <a:lnSpc>
                <a:spcPct val="150000"/>
              </a:lnSpc>
            </a:pPr>
            <a:r>
              <a:rPr lang="zh-CN" altLang="en-US" b="1" dirty="0" smtClean="0"/>
              <a:t>操作流程：</a:t>
            </a:r>
            <a:endParaRPr lang="en-US" altLang="zh-CN" b="1" dirty="0" smtClean="0"/>
          </a:p>
          <a:p>
            <a:pPr>
              <a:lnSpc>
                <a:spcPct val="150000"/>
              </a:lnSpc>
            </a:pPr>
            <a:r>
              <a:rPr lang="en-US" altLang="zh-CN" dirty="0" smtClean="0"/>
              <a:t>(1) </a:t>
            </a:r>
            <a:r>
              <a:rPr lang="zh-CN" altLang="en-US" dirty="0" smtClean="0"/>
              <a:t>涂片    </a:t>
            </a:r>
            <a:r>
              <a:rPr lang="en-US" altLang="zh-CN" dirty="0" smtClean="0"/>
              <a:t>(2) </a:t>
            </a:r>
            <a:r>
              <a:rPr lang="zh-CN" altLang="en-US" dirty="0" smtClean="0"/>
              <a:t>固定</a:t>
            </a:r>
          </a:p>
          <a:p>
            <a:pPr>
              <a:lnSpc>
                <a:spcPct val="150000"/>
              </a:lnSpc>
            </a:pPr>
            <a:r>
              <a:rPr lang="en-US" altLang="zh-CN" dirty="0" smtClean="0"/>
              <a:t>(3) </a:t>
            </a:r>
            <a:r>
              <a:rPr lang="zh-CN" altLang="en-US" dirty="0" smtClean="0"/>
              <a:t>染色：用草酸铵结晶紫染色</a:t>
            </a:r>
            <a:r>
              <a:rPr lang="en-US" altLang="zh-CN" dirty="0" smtClean="0"/>
              <a:t>1min</a:t>
            </a:r>
            <a:r>
              <a:rPr lang="zh-CN" altLang="en-US" dirty="0" smtClean="0"/>
              <a:t>后水洗。</a:t>
            </a:r>
          </a:p>
          <a:p>
            <a:pPr>
              <a:lnSpc>
                <a:spcPct val="150000"/>
              </a:lnSpc>
            </a:pPr>
            <a:r>
              <a:rPr lang="en-US" altLang="zh-CN" dirty="0" smtClean="0"/>
              <a:t>(4) </a:t>
            </a:r>
            <a:r>
              <a:rPr lang="zh-CN" altLang="en-US" dirty="0" smtClean="0"/>
              <a:t>媒染：加路哥氏碘液作用</a:t>
            </a:r>
            <a:r>
              <a:rPr lang="en-US" altLang="zh-CN" dirty="0" smtClean="0"/>
              <a:t>1min</a:t>
            </a:r>
            <a:r>
              <a:rPr lang="zh-CN" altLang="en-US" dirty="0" smtClean="0"/>
              <a:t>后水洗、吸干。</a:t>
            </a:r>
          </a:p>
          <a:p>
            <a:pPr>
              <a:lnSpc>
                <a:spcPct val="150000"/>
              </a:lnSpc>
            </a:pPr>
            <a:r>
              <a:rPr lang="en-US" altLang="zh-CN" dirty="0" smtClean="0"/>
              <a:t>(5) </a:t>
            </a:r>
            <a:r>
              <a:rPr lang="zh-CN" altLang="en-US" dirty="0" smtClean="0"/>
              <a:t>脱色：用</a:t>
            </a:r>
            <a:r>
              <a:rPr lang="en-US" altLang="zh-CN" dirty="0" smtClean="0"/>
              <a:t>95%</a:t>
            </a:r>
            <a:r>
              <a:rPr lang="zh-CN" altLang="en-US" dirty="0" smtClean="0"/>
              <a:t>乙醇脱色直至滴加的酒精不呈紫色为止。一般脱色时间约为</a:t>
            </a:r>
            <a:r>
              <a:rPr lang="en-US" altLang="zh-CN" dirty="0" smtClean="0"/>
              <a:t>30s</a:t>
            </a:r>
            <a:r>
              <a:rPr lang="zh-CN" altLang="en-US" dirty="0" smtClean="0"/>
              <a:t>。脱色时可轻轻摇动载片使乙醇分布均匀。水洗、吸干。</a:t>
            </a:r>
          </a:p>
          <a:p>
            <a:pPr>
              <a:lnSpc>
                <a:spcPct val="150000"/>
              </a:lnSpc>
            </a:pPr>
            <a:r>
              <a:rPr lang="en-US" altLang="zh-CN" dirty="0" smtClean="0"/>
              <a:t>(6) </a:t>
            </a:r>
            <a:r>
              <a:rPr lang="zh-CN" altLang="en-US" dirty="0" smtClean="0"/>
              <a:t>复染：加</a:t>
            </a:r>
            <a:r>
              <a:rPr lang="en-US" altLang="zh-CN" dirty="0" smtClean="0"/>
              <a:t>0.5%</a:t>
            </a:r>
            <a:r>
              <a:rPr lang="zh-CN" altLang="en-US" dirty="0" smtClean="0"/>
              <a:t>的番红染色液染色</a:t>
            </a:r>
            <a:r>
              <a:rPr lang="en-US" altLang="zh-CN" dirty="0" smtClean="0"/>
              <a:t>10—30</a:t>
            </a:r>
            <a:r>
              <a:rPr lang="zh-CN" altLang="en-US" dirty="0" smtClean="0"/>
              <a:t>秒，水洗。</a:t>
            </a:r>
          </a:p>
          <a:p>
            <a:pPr>
              <a:lnSpc>
                <a:spcPct val="150000"/>
              </a:lnSpc>
            </a:pPr>
            <a:r>
              <a:rPr lang="en-US" altLang="zh-CN" dirty="0" smtClean="0"/>
              <a:t>(7) </a:t>
            </a:r>
            <a:r>
              <a:rPr lang="zh-CN" altLang="en-US" dirty="0" smtClean="0"/>
              <a:t>干燥、油镜镜检观察。</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四、实验结果</a:t>
            </a:r>
            <a:endParaRPr lang="zh-CN" altLang="en-US" b="1" dirty="0"/>
          </a:p>
        </p:txBody>
      </p:sp>
      <p:sp>
        <p:nvSpPr>
          <p:cNvPr id="3" name="内容占位符 2"/>
          <p:cNvSpPr>
            <a:spLocks noGrp="1"/>
          </p:cNvSpPr>
          <p:nvPr>
            <p:ph idx="1"/>
          </p:nvPr>
        </p:nvSpPr>
        <p:spPr/>
        <p:txBody>
          <a:bodyPr/>
          <a:lstStyle/>
          <a:p>
            <a:pPr>
              <a:lnSpc>
                <a:spcPct val="200000"/>
              </a:lnSpc>
            </a:pPr>
            <a:r>
              <a:rPr lang="zh-CN" altLang="en-US" b="1" dirty="0" smtClean="0"/>
              <a:t>通过观察大肠杆菌和枯草芽孢杆菌的染色结果判断其是革兰氏阴性菌还是阳性菌</a:t>
            </a:r>
            <a:endParaRPr lang="en-US" altLang="zh-CN" b="1" dirty="0" smtClean="0"/>
          </a:p>
          <a:p>
            <a:endParaRPr lang="en-US" altLang="zh-CN" b="1" dirty="0" smtClean="0"/>
          </a:p>
          <a:p>
            <a:endParaRPr lang="en-US" altLang="zh-CN" b="1" dirty="0" smtClean="0"/>
          </a:p>
          <a:p>
            <a:endParaRPr lang="en-US" altLang="zh-CN" b="1" dirty="0" smtClean="0"/>
          </a:p>
        </p:txBody>
      </p:sp>
      <p:pic>
        <p:nvPicPr>
          <p:cNvPr id="4" name="图片 3"/>
          <p:cNvPicPr>
            <a:picLocks noChangeAspect="1"/>
          </p:cNvPicPr>
          <p:nvPr/>
        </p:nvPicPr>
        <p:blipFill>
          <a:blip r:embed="rId2" cstate="print"/>
          <a:stretch>
            <a:fillRect/>
          </a:stretch>
        </p:blipFill>
        <p:spPr>
          <a:xfrm>
            <a:off x="4928870" y="4018915"/>
            <a:ext cx="3757930" cy="2441575"/>
          </a:xfrm>
          <a:prstGeom prst="rect">
            <a:avLst/>
          </a:prstGeom>
        </p:spPr>
      </p:pic>
      <p:pic>
        <p:nvPicPr>
          <p:cNvPr id="5" name="图片 4"/>
          <p:cNvPicPr>
            <a:picLocks noChangeAspect="1"/>
          </p:cNvPicPr>
          <p:nvPr/>
        </p:nvPicPr>
        <p:blipFill>
          <a:blip r:embed="rId3" cstate="print"/>
          <a:stretch>
            <a:fillRect/>
          </a:stretch>
        </p:blipFill>
        <p:spPr>
          <a:xfrm>
            <a:off x="843280" y="4133215"/>
            <a:ext cx="3431540" cy="232727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5</TotalTime>
  <Words>1368</Words>
  <Application>Microsoft Office PowerPoint</Application>
  <PresentationFormat>全屏显示(4:3)</PresentationFormat>
  <Paragraphs>159</Paragraphs>
  <Slides>33</Slides>
  <Notes>3</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都市</vt:lpstr>
      <vt:lpstr>细菌的革兰氏染色及观察</vt:lpstr>
      <vt:lpstr>一、实验目的</vt:lpstr>
      <vt:lpstr>二、基本原理</vt:lpstr>
      <vt:lpstr>二、基本原理</vt:lpstr>
      <vt:lpstr>幻灯片 5</vt:lpstr>
      <vt:lpstr>幻灯片 6</vt:lpstr>
      <vt:lpstr>三、实验材料</vt:lpstr>
      <vt:lpstr>幻灯片 8</vt:lpstr>
      <vt:lpstr>四、实验结果</vt:lpstr>
      <vt:lpstr>五：思考题 </vt:lpstr>
      <vt:lpstr>幻灯片 11</vt:lpstr>
      <vt:lpstr>细菌的革兰氏染色及观察</vt:lpstr>
      <vt:lpstr>一、实验目的</vt:lpstr>
      <vt:lpstr>二、基本原理</vt:lpstr>
      <vt:lpstr>二、基本原理</vt:lpstr>
      <vt:lpstr>幻灯片 16</vt:lpstr>
      <vt:lpstr>幻灯片 17</vt:lpstr>
      <vt:lpstr>三、实验材料</vt:lpstr>
      <vt:lpstr>幻灯片 19</vt:lpstr>
      <vt:lpstr>四、实验结果</vt:lpstr>
      <vt:lpstr>五：思考题 </vt:lpstr>
      <vt:lpstr>幻灯片 22</vt:lpstr>
      <vt:lpstr>细菌的革兰氏染色及观察</vt:lpstr>
      <vt:lpstr>一、实验目的</vt:lpstr>
      <vt:lpstr>二、基本原理</vt:lpstr>
      <vt:lpstr>二、基本原理</vt:lpstr>
      <vt:lpstr>幻灯片 27</vt:lpstr>
      <vt:lpstr>幻灯片 28</vt:lpstr>
      <vt:lpstr>三、实验材料</vt:lpstr>
      <vt:lpstr>幻灯片 30</vt:lpstr>
      <vt:lpstr>四、实验结果</vt:lpstr>
      <vt:lpstr>五：思考题 </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细菌的革兰氏染色</dc:title>
  <dc:creator>Administrator</dc:creator>
  <cp:lastModifiedBy>Administrator</cp:lastModifiedBy>
  <cp:revision>19</cp:revision>
  <dcterms:created xsi:type="dcterms:W3CDTF">2017-10-26T10:03:00Z</dcterms:created>
  <dcterms:modified xsi:type="dcterms:W3CDTF">2020-02-08T05:28:10Z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