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75"/>
  </p:notesMasterIdLst>
  <p:sldIdLst>
    <p:sldId id="393" r:id="rId2"/>
    <p:sldId id="394" r:id="rId3"/>
    <p:sldId id="305" r:id="rId4"/>
    <p:sldId id="306"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325" r:id="rId29"/>
    <p:sldId id="418" r:id="rId30"/>
    <p:sldId id="419" r:id="rId31"/>
    <p:sldId id="420" r:id="rId32"/>
    <p:sldId id="422" r:id="rId33"/>
    <p:sldId id="421" r:id="rId34"/>
    <p:sldId id="423" r:id="rId35"/>
    <p:sldId id="424" r:id="rId36"/>
    <p:sldId id="425" r:id="rId37"/>
    <p:sldId id="337" r:id="rId38"/>
    <p:sldId id="338" r:id="rId39"/>
    <p:sldId id="339" r:id="rId40"/>
    <p:sldId id="343" r:id="rId41"/>
    <p:sldId id="387" r:id="rId42"/>
    <p:sldId id="373" r:id="rId43"/>
    <p:sldId id="379" r:id="rId44"/>
    <p:sldId id="342" r:id="rId45"/>
    <p:sldId id="340" r:id="rId46"/>
    <p:sldId id="344" r:id="rId47"/>
    <p:sldId id="345" r:id="rId48"/>
    <p:sldId id="346" r:id="rId49"/>
    <p:sldId id="348" r:id="rId50"/>
    <p:sldId id="349" r:id="rId51"/>
    <p:sldId id="350" r:id="rId52"/>
    <p:sldId id="351" r:id="rId53"/>
    <p:sldId id="347" r:id="rId54"/>
    <p:sldId id="352" r:id="rId55"/>
    <p:sldId id="378" r:id="rId56"/>
    <p:sldId id="388" r:id="rId57"/>
    <p:sldId id="389" r:id="rId58"/>
    <p:sldId id="354" r:id="rId59"/>
    <p:sldId id="367" r:id="rId60"/>
    <p:sldId id="361" r:id="rId61"/>
    <p:sldId id="368" r:id="rId62"/>
    <p:sldId id="366" r:id="rId63"/>
    <p:sldId id="363" r:id="rId64"/>
    <p:sldId id="380" r:id="rId65"/>
    <p:sldId id="370" r:id="rId66"/>
    <p:sldId id="390" r:id="rId67"/>
    <p:sldId id="381" r:id="rId68"/>
    <p:sldId id="382" r:id="rId69"/>
    <p:sldId id="383" r:id="rId70"/>
    <p:sldId id="384" r:id="rId71"/>
    <p:sldId id="385" r:id="rId72"/>
    <p:sldId id="391" r:id="rId73"/>
    <p:sldId id="392" r:id="rId7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9966FF"/>
    <a:srgbClr val="33CC33"/>
    <a:srgbClr val="00CCFF"/>
    <a:srgbClr val="00FFFF"/>
    <a:srgbClr val="66FFFF"/>
    <a:srgbClr val="FFFF00"/>
    <a:srgbClr val="CCE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1" autoAdjust="0"/>
    <p:restoredTop sz="94660"/>
  </p:normalViewPr>
  <p:slideViewPr>
    <p:cSldViewPr>
      <p:cViewPr varScale="1">
        <p:scale>
          <a:sx n="69" d="100"/>
          <a:sy n="69" d="100"/>
        </p:scale>
        <p:origin x="60" y="8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方正正准黑简体"/>
              </a:defRPr>
            </a:lvl1pPr>
          </a:lstStyle>
          <a:p>
            <a:endParaRPr lang="en-US" altLang="zh-CN" dirty="0"/>
          </a:p>
        </p:txBody>
      </p:sp>
      <p:sp>
        <p:nvSpPr>
          <p:cNvPr id="3481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方正正准黑简体"/>
              </a:defRPr>
            </a:lvl1pPr>
          </a:lstStyle>
          <a:p>
            <a:endParaRPr lang="en-US" altLang="zh-CN" dirty="0"/>
          </a:p>
        </p:txBody>
      </p:sp>
      <p:sp>
        <p:nvSpPr>
          <p:cNvPr id="3481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481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方正正准黑简体"/>
              </a:defRPr>
            </a:lvl1pPr>
          </a:lstStyle>
          <a:p>
            <a:endParaRPr lang="en-US" altLang="zh-CN" dirty="0"/>
          </a:p>
        </p:txBody>
      </p:sp>
      <p:sp>
        <p:nvSpPr>
          <p:cNvPr id="3481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方正正准黑简体"/>
              </a:defRPr>
            </a:lvl1pPr>
          </a:lstStyle>
          <a:p>
            <a:fld id="{F9D3AC90-33DF-4903-9626-64DA1D7FE3B4}" type="slidenum">
              <a:rPr lang="en-US" altLang="zh-CN" smtClean="0"/>
              <a:pPr/>
              <a:t>‹#›</a:t>
            </a:fld>
            <a:endParaRPr lang="en-US" altLang="zh-CN" dirty="0"/>
          </a:p>
        </p:txBody>
      </p:sp>
    </p:spTree>
    <p:extLst>
      <p:ext uri="{BB962C8B-B14F-4D97-AF65-F5344CB8AC3E}">
        <p14:creationId xmlns:p14="http://schemas.microsoft.com/office/powerpoint/2010/main" val="8947695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方正正准黑简体"/>
        <a:cs typeface="+mn-cs"/>
      </a:defRPr>
    </a:lvl1pPr>
    <a:lvl2pPr marL="457200" algn="l" rtl="0" fontAlgn="base">
      <a:spcBef>
        <a:spcPct val="30000"/>
      </a:spcBef>
      <a:spcAft>
        <a:spcPct val="0"/>
      </a:spcAft>
      <a:defRPr sz="1200" kern="1200">
        <a:solidFill>
          <a:schemeClr val="tx1"/>
        </a:solidFill>
        <a:latin typeface="Arial" pitchFamily="34" charset="0"/>
        <a:ea typeface="方正正准黑简体"/>
        <a:cs typeface="+mn-cs"/>
      </a:defRPr>
    </a:lvl2pPr>
    <a:lvl3pPr marL="914400" algn="l" rtl="0" fontAlgn="base">
      <a:spcBef>
        <a:spcPct val="30000"/>
      </a:spcBef>
      <a:spcAft>
        <a:spcPct val="0"/>
      </a:spcAft>
      <a:defRPr sz="1200" kern="1200">
        <a:solidFill>
          <a:schemeClr val="tx1"/>
        </a:solidFill>
        <a:latin typeface="Arial" pitchFamily="34" charset="0"/>
        <a:ea typeface="方正正准黑简体"/>
        <a:cs typeface="+mn-cs"/>
      </a:defRPr>
    </a:lvl3pPr>
    <a:lvl4pPr marL="1371600" algn="l" rtl="0" fontAlgn="base">
      <a:spcBef>
        <a:spcPct val="30000"/>
      </a:spcBef>
      <a:spcAft>
        <a:spcPct val="0"/>
      </a:spcAft>
      <a:defRPr sz="1200" kern="1200">
        <a:solidFill>
          <a:schemeClr val="tx1"/>
        </a:solidFill>
        <a:latin typeface="Arial" pitchFamily="34" charset="0"/>
        <a:ea typeface="方正正准黑简体"/>
        <a:cs typeface="+mn-cs"/>
      </a:defRPr>
    </a:lvl4pPr>
    <a:lvl5pPr marL="1828800" algn="l" rtl="0" fontAlgn="base">
      <a:spcBef>
        <a:spcPct val="30000"/>
      </a:spcBef>
      <a:spcAft>
        <a:spcPct val="0"/>
      </a:spcAft>
      <a:defRPr sz="1200" kern="1200">
        <a:solidFill>
          <a:schemeClr val="tx1"/>
        </a:solidFill>
        <a:latin typeface="Arial" pitchFamily="34" charset="0"/>
        <a:ea typeface="方正正准黑简体"/>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9738A9-B322-4583-8F57-4C8006D3E497}" type="slidenum">
              <a:rPr lang="zh-CN" altLang="en-US">
                <a:ea typeface="方正正准黑简体" charset="-122"/>
              </a:rPr>
              <a:pPr/>
              <a:t>1</a:t>
            </a:fld>
            <a:endParaRPr lang="zh-CN" altLang="en-US">
              <a:ea typeface="方正正准黑简体" charset="-122"/>
            </a:endParaRPr>
          </a:p>
        </p:txBody>
      </p:sp>
    </p:spTree>
    <p:extLst>
      <p:ext uri="{BB962C8B-B14F-4D97-AF65-F5344CB8AC3E}">
        <p14:creationId xmlns:p14="http://schemas.microsoft.com/office/powerpoint/2010/main" val="148532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25458E-EF4A-491E-8CC1-D9340C9760D7}" type="slidenum">
              <a:rPr lang="zh-CN" altLang="en-US">
                <a:ea typeface="方正正准黑简体" charset="-122"/>
              </a:rPr>
              <a:pPr/>
              <a:t>2</a:t>
            </a:fld>
            <a:endParaRPr lang="zh-CN" altLang="en-US">
              <a:ea typeface="方正正准黑简体" charset="-122"/>
            </a:endParaRPr>
          </a:p>
        </p:txBody>
      </p:sp>
    </p:spTree>
    <p:extLst>
      <p:ext uri="{BB962C8B-B14F-4D97-AF65-F5344CB8AC3E}">
        <p14:creationId xmlns:p14="http://schemas.microsoft.com/office/powerpoint/2010/main" val="3951207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D3AC90-33DF-4903-9626-64DA1D7FE3B4}" type="slidenum">
              <a:rPr lang="en-US" altLang="zh-CN" smtClean="0"/>
              <a:pPr/>
              <a:t>27</a:t>
            </a:fld>
            <a:endParaRPr lang="en-US" altLang="zh-CN" dirty="0"/>
          </a:p>
        </p:txBody>
      </p:sp>
    </p:spTree>
    <p:extLst>
      <p:ext uri="{BB962C8B-B14F-4D97-AF65-F5344CB8AC3E}">
        <p14:creationId xmlns:p14="http://schemas.microsoft.com/office/powerpoint/2010/main" val="188271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FB2D472-44C9-413C-8720-1384817F1DC5}" type="slidenum">
              <a:rPr lang="en-US" altLang="zh-CN" smtClean="0"/>
              <a:pPr/>
              <a:t>‹#›</a:t>
            </a:fld>
            <a:endParaRPr lang="en-US" altLang="zh-CN"/>
          </a:p>
        </p:txBody>
      </p:sp>
    </p:spTree>
    <p:extLst>
      <p:ext uri="{BB962C8B-B14F-4D97-AF65-F5344CB8AC3E}">
        <p14:creationId xmlns:p14="http://schemas.microsoft.com/office/powerpoint/2010/main" val="314288733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3D8DBBF-4311-4D03-A50E-5673403841AC}" type="slidenum">
              <a:rPr lang="en-US" altLang="zh-CN" smtClean="0"/>
              <a:pPr/>
              <a:t>‹#›</a:t>
            </a:fld>
            <a:endParaRPr lang="en-US" altLang="zh-CN"/>
          </a:p>
        </p:txBody>
      </p:sp>
    </p:spTree>
    <p:extLst>
      <p:ext uri="{BB962C8B-B14F-4D97-AF65-F5344CB8AC3E}">
        <p14:creationId xmlns:p14="http://schemas.microsoft.com/office/powerpoint/2010/main" val="388756912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F56BB2A-1475-49D1-A1BD-DEFAF7F037D0}" type="slidenum">
              <a:rPr lang="en-US" altLang="zh-CN" smtClean="0"/>
              <a:pPr/>
              <a:t>‹#›</a:t>
            </a:fld>
            <a:endParaRPr lang="en-US" altLang="zh-CN"/>
          </a:p>
        </p:txBody>
      </p:sp>
    </p:spTree>
    <p:extLst>
      <p:ext uri="{BB962C8B-B14F-4D97-AF65-F5344CB8AC3E}">
        <p14:creationId xmlns:p14="http://schemas.microsoft.com/office/powerpoint/2010/main" val="44340692"/>
      </p:ext>
    </p:extLst>
  </p:cSld>
  <p:clrMapOvr>
    <a:masterClrMapping/>
  </p:clrMapOvr>
  <p:transition spd="slow">
    <p:push dir="u"/>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2657229" y="195322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1" name="Picture Placeholder 3"/>
          <p:cNvSpPr>
            <a:spLocks noGrp="1"/>
          </p:cNvSpPr>
          <p:nvPr>
            <p:ph type="pic" sz="quarter" idx="14"/>
          </p:nvPr>
        </p:nvSpPr>
        <p:spPr>
          <a:xfrm>
            <a:off x="4132997" y="195322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2" name="Picture Placeholder 3"/>
          <p:cNvSpPr>
            <a:spLocks noGrp="1"/>
          </p:cNvSpPr>
          <p:nvPr>
            <p:ph type="pic" sz="quarter" idx="15"/>
          </p:nvPr>
        </p:nvSpPr>
        <p:spPr>
          <a:xfrm>
            <a:off x="5591945" y="195322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3" name="Picture Placeholder 3"/>
          <p:cNvSpPr>
            <a:spLocks noGrp="1"/>
          </p:cNvSpPr>
          <p:nvPr>
            <p:ph type="pic" sz="quarter" idx="16"/>
          </p:nvPr>
        </p:nvSpPr>
        <p:spPr>
          <a:xfrm>
            <a:off x="7067712" y="195322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4" name="Picture Placeholder 3"/>
          <p:cNvSpPr>
            <a:spLocks noGrp="1"/>
          </p:cNvSpPr>
          <p:nvPr>
            <p:ph type="pic" sz="quarter" idx="17"/>
          </p:nvPr>
        </p:nvSpPr>
        <p:spPr>
          <a:xfrm>
            <a:off x="8543480" y="195322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5" name="Picture Placeholder 3"/>
          <p:cNvSpPr>
            <a:spLocks noGrp="1"/>
          </p:cNvSpPr>
          <p:nvPr>
            <p:ph type="pic" sz="quarter" idx="18"/>
          </p:nvPr>
        </p:nvSpPr>
        <p:spPr>
          <a:xfrm>
            <a:off x="2657229" y="342900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6" name="Picture Placeholder 3"/>
          <p:cNvSpPr>
            <a:spLocks noGrp="1"/>
          </p:cNvSpPr>
          <p:nvPr>
            <p:ph type="pic" sz="quarter" idx="19"/>
          </p:nvPr>
        </p:nvSpPr>
        <p:spPr>
          <a:xfrm>
            <a:off x="4132997" y="342900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7" name="Picture Placeholder 3"/>
          <p:cNvSpPr>
            <a:spLocks noGrp="1"/>
          </p:cNvSpPr>
          <p:nvPr>
            <p:ph type="pic" sz="quarter" idx="20"/>
          </p:nvPr>
        </p:nvSpPr>
        <p:spPr>
          <a:xfrm>
            <a:off x="5591945" y="342900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8" name="Picture Placeholder 3"/>
          <p:cNvSpPr>
            <a:spLocks noGrp="1"/>
          </p:cNvSpPr>
          <p:nvPr>
            <p:ph type="pic" sz="quarter" idx="21"/>
          </p:nvPr>
        </p:nvSpPr>
        <p:spPr>
          <a:xfrm>
            <a:off x="7067712" y="342900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59" name="Picture Placeholder 3"/>
          <p:cNvSpPr>
            <a:spLocks noGrp="1"/>
          </p:cNvSpPr>
          <p:nvPr>
            <p:ph type="pic" sz="quarter" idx="22"/>
          </p:nvPr>
        </p:nvSpPr>
        <p:spPr>
          <a:xfrm>
            <a:off x="8543480" y="3429002"/>
            <a:ext cx="1223963" cy="1223963"/>
          </a:xfrm>
          <a:prstGeom prst="rect">
            <a:avLst/>
          </a:prstGeom>
        </p:spPr>
        <p:txBody>
          <a:bodyPr vert="horz" wrap="square" lIns="91439" tIns="45719" rIns="91439" bIns="45719" numCol="1" anchor="t" anchorCtr="0" compatLnSpc="1"/>
          <a:lstStyle/>
          <a:p>
            <a:pPr marL="0" marR="0" lvl="0" indent="0" algn="l" defTabSz="619125" rtl="0" eaLnBrk="0" fontAlgn="base" latinLnBrk="0" hangingPunct="0">
              <a:lnSpc>
                <a:spcPct val="150000"/>
              </a:lnSpc>
              <a:spcBef>
                <a:spcPct val="0"/>
              </a:spcBef>
              <a:spcAft>
                <a:spcPct val="0"/>
              </a:spcAft>
              <a:buClrTx/>
              <a:buSzTx/>
              <a:buFontTx/>
              <a:buNone/>
              <a:defRPr/>
            </a:pPr>
            <a:r>
              <a:rPr kumimoji="0" lang="zh-CN" altLang="en-US" sz="1650" b="0" i="0" u="none" strike="noStrike" kern="0" cap="none" spc="0" normalizeH="0" baseline="0" noProof="0">
                <a:ln>
                  <a:noFill/>
                </a:ln>
                <a:solidFill>
                  <a:srgbClr val="9B9A9C"/>
                </a:solidFill>
                <a:effectLst/>
                <a:uLnTx/>
                <a:uFillTx/>
                <a:latin typeface="Open Sans" panose="020B0606030504020204"/>
                <a:sym typeface="Open Sans" panose="020B0606030504020204"/>
              </a:rPr>
              <a:t>单击图标添加图片</a:t>
            </a:r>
            <a:endParaRPr kumimoji="0" sz="1650" b="0" i="0" u="none" strike="noStrike" kern="0" cap="none" spc="0" normalizeH="0" baseline="0" noProof="0">
              <a:ln>
                <a:noFill/>
              </a:ln>
              <a:solidFill>
                <a:srgbClr val="9B9A9C"/>
              </a:solidFill>
              <a:effectLst/>
              <a:uLnTx/>
              <a:uFillTx/>
              <a:latin typeface="Open Sans" panose="020B0606030504020204"/>
              <a:ea typeface="Open Sans" panose="020B0606030504020204"/>
              <a:cs typeface="Open Sans" panose="020B0606030504020204"/>
              <a:sym typeface="Open Sans" panose="020B0606030504020204"/>
            </a:endParaRPr>
          </a:p>
        </p:txBody>
      </p:sp>
      <p:sp>
        <p:nvSpPr>
          <p:cNvPr id="2" name="灯片编号占位符 1"/>
          <p:cNvSpPr>
            <a:spLocks noGrp="1"/>
          </p:cNvSpPr>
          <p:nvPr>
            <p:ph type="sldNum" sz="quarter" idx="23"/>
          </p:nvPr>
        </p:nvSpPr>
        <p:spPr/>
        <p:txBody>
          <a:bodyPr/>
          <a:lstStyle>
            <a:lvl1pPr>
              <a:defRPr>
                <a:ea typeface="字魂105号-简雅黑" panose="00000500000000000000" pitchFamily="2" charset="-122"/>
              </a:defRPr>
            </a:lvl1pPr>
          </a:lstStyle>
          <a:p>
            <a:fld id="{2F56BB2A-1475-49D1-A1BD-DEFAF7F037D0}" type="slidenum">
              <a:rPr lang="en-US" altLang="zh-CN" smtClean="0"/>
              <a:pPr/>
              <a:t>‹#›</a:t>
            </a:fld>
            <a:endParaRPr lang="en-US" altLang="zh-CN"/>
          </a:p>
        </p:txBody>
      </p:sp>
    </p:spTree>
    <p:extLst>
      <p:ext uri="{BB962C8B-B14F-4D97-AF65-F5344CB8AC3E}">
        <p14:creationId xmlns:p14="http://schemas.microsoft.com/office/powerpoint/2010/main" val="2260583114"/>
      </p:ext>
    </p:extLst>
  </p:cSld>
  <p:clrMapOvr>
    <a:masterClrMapping/>
  </p:clrMapOvr>
  <p:transition spd="slow">
    <p:push dir="u"/>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483669"/>
      </p:ext>
    </p:extLst>
  </p:cSld>
  <p:clrMapOvr>
    <a:masterClrMapping/>
  </p:clrMapOvr>
  <p:transition spd="slow">
    <p:push dir="u"/>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9C4BA1C1-F9F2-4B21-BBC9-076BCD02D0AD}" type="slidenum">
              <a:rPr lang="en-US" altLang="zh-CN"/>
              <a:pPr>
                <a:defRPr/>
              </a:pPr>
              <a:t>‹#›</a:t>
            </a:fld>
            <a:endParaRPr lang="en-US" altLang="zh-CN"/>
          </a:p>
        </p:txBody>
      </p:sp>
    </p:spTree>
    <p:extLst>
      <p:ext uri="{BB962C8B-B14F-4D97-AF65-F5344CB8AC3E}">
        <p14:creationId xmlns:p14="http://schemas.microsoft.com/office/powerpoint/2010/main" val="428477667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9C4BA1C1-F9F2-4B21-BBC9-076BCD02D0AD}" type="slidenum">
              <a:rPr lang="en-US" altLang="zh-CN"/>
              <a:pPr>
                <a:defRPr/>
              </a:pPr>
              <a:t>‹#›</a:t>
            </a:fld>
            <a:endParaRPr lang="en-US" altLang="zh-CN"/>
          </a:p>
        </p:txBody>
      </p:sp>
    </p:spTree>
    <p:extLst>
      <p:ext uri="{BB962C8B-B14F-4D97-AF65-F5344CB8AC3E}">
        <p14:creationId xmlns:p14="http://schemas.microsoft.com/office/powerpoint/2010/main" val="139594967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3594F3-522F-4059-BA5F-3D0D078BED98}" type="slidenum">
              <a:rPr lang="en-US" altLang="zh-CN" smtClean="0"/>
              <a:pPr/>
              <a:t>‹#›</a:t>
            </a:fld>
            <a:endParaRPr lang="en-US" altLang="zh-CN"/>
          </a:p>
        </p:txBody>
      </p:sp>
    </p:spTree>
    <p:extLst>
      <p:ext uri="{BB962C8B-B14F-4D97-AF65-F5344CB8AC3E}">
        <p14:creationId xmlns:p14="http://schemas.microsoft.com/office/powerpoint/2010/main" val="7872389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D19FA00-70FB-40FC-819E-E62D32BEBBA0}" type="slidenum">
              <a:rPr lang="en-US" altLang="zh-CN" smtClean="0"/>
              <a:pPr/>
              <a:t>‹#›</a:t>
            </a:fld>
            <a:endParaRPr lang="en-US" altLang="zh-CN"/>
          </a:p>
        </p:txBody>
      </p:sp>
    </p:spTree>
    <p:extLst>
      <p:ext uri="{BB962C8B-B14F-4D97-AF65-F5344CB8AC3E}">
        <p14:creationId xmlns:p14="http://schemas.microsoft.com/office/powerpoint/2010/main" val="26531964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0CD24BC-A8EE-4FA7-AA52-39662A8F1707}" type="slidenum">
              <a:rPr lang="en-US" altLang="zh-CN" smtClean="0"/>
              <a:pPr/>
              <a:t>‹#›</a:t>
            </a:fld>
            <a:endParaRPr lang="en-US" altLang="zh-CN"/>
          </a:p>
        </p:txBody>
      </p:sp>
    </p:spTree>
    <p:extLst>
      <p:ext uri="{BB962C8B-B14F-4D97-AF65-F5344CB8AC3E}">
        <p14:creationId xmlns:p14="http://schemas.microsoft.com/office/powerpoint/2010/main" val="4969391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B638A2EC-48BC-46E5-BE1C-B1068CDEA626}" type="slidenum">
              <a:rPr lang="en-US" altLang="zh-CN" smtClean="0"/>
              <a:pPr/>
              <a:t>‹#›</a:t>
            </a:fld>
            <a:endParaRPr lang="en-US" altLang="zh-CN"/>
          </a:p>
        </p:txBody>
      </p:sp>
    </p:spTree>
    <p:extLst>
      <p:ext uri="{BB962C8B-B14F-4D97-AF65-F5344CB8AC3E}">
        <p14:creationId xmlns:p14="http://schemas.microsoft.com/office/powerpoint/2010/main" val="29268596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1AEC227E-D74D-4B51-ABD7-350A0795191A}" type="slidenum">
              <a:rPr lang="en-US" altLang="zh-CN" smtClean="0"/>
              <a:pPr/>
              <a:t>‹#›</a:t>
            </a:fld>
            <a:endParaRPr lang="en-US" altLang="zh-CN"/>
          </a:p>
        </p:txBody>
      </p:sp>
    </p:spTree>
    <p:extLst>
      <p:ext uri="{BB962C8B-B14F-4D97-AF65-F5344CB8AC3E}">
        <p14:creationId xmlns:p14="http://schemas.microsoft.com/office/powerpoint/2010/main" val="345972353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0C17E8BA-FB32-4E50-9330-C2A88D2EFC6B}" type="slidenum">
              <a:rPr lang="en-US" altLang="zh-CN" smtClean="0"/>
              <a:pPr/>
              <a:t>‹#›</a:t>
            </a:fld>
            <a:endParaRPr lang="en-US" altLang="zh-CN"/>
          </a:p>
        </p:txBody>
      </p:sp>
    </p:spTree>
    <p:extLst>
      <p:ext uri="{BB962C8B-B14F-4D97-AF65-F5344CB8AC3E}">
        <p14:creationId xmlns:p14="http://schemas.microsoft.com/office/powerpoint/2010/main" val="270268804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B9F1DC4-0919-48E5-854C-20AF0791A915}" type="slidenum">
              <a:rPr lang="en-US" altLang="zh-CN" smtClean="0"/>
              <a:pPr/>
              <a:t>‹#›</a:t>
            </a:fld>
            <a:endParaRPr lang="en-US" altLang="zh-CN"/>
          </a:p>
        </p:txBody>
      </p:sp>
    </p:spTree>
    <p:extLst>
      <p:ext uri="{BB962C8B-B14F-4D97-AF65-F5344CB8AC3E}">
        <p14:creationId xmlns:p14="http://schemas.microsoft.com/office/powerpoint/2010/main" val="74273593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DC9D70F-ECD6-4A9C-9579-5581A96844BC}" type="slidenum">
              <a:rPr lang="en-US" altLang="zh-CN" smtClean="0"/>
              <a:pPr/>
              <a:t>‹#›</a:t>
            </a:fld>
            <a:endParaRPr lang="en-US" altLang="zh-CN"/>
          </a:p>
        </p:txBody>
      </p:sp>
    </p:spTree>
    <p:extLst>
      <p:ext uri="{BB962C8B-B14F-4D97-AF65-F5344CB8AC3E}">
        <p14:creationId xmlns:p14="http://schemas.microsoft.com/office/powerpoint/2010/main" val="356503794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C260FCF5-C67F-42E0-B8BB-E3A7D6982688}"/>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19456" t="1250"/>
          <a:stretch/>
        </p:blipFill>
        <p:spPr>
          <a:xfrm rot="5400000">
            <a:off x="2667002" y="-2666999"/>
            <a:ext cx="6857998" cy="12192000"/>
          </a:xfrm>
          <a:prstGeom prst="rect">
            <a:avLst/>
          </a:prstGeom>
        </p:spPr>
      </p:pic>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ea typeface="字魂105号-简雅黑" panose="00000500000000000000" pitchFamily="2" charset="-122"/>
              </a:defRPr>
            </a:lvl1pPr>
          </a:lstStyle>
          <a:p>
            <a:endParaRPr lang="en-US" altLang="zh-CN"/>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ea typeface="字魂105号-简雅黑" panose="00000500000000000000" pitchFamily="2" charset="-122"/>
              </a:defRPr>
            </a:lvl1pPr>
          </a:lstStyle>
          <a:p>
            <a:endParaRPr lang="en-US" altLang="zh-CN"/>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ea typeface="字魂105号-简雅黑" panose="00000500000000000000" pitchFamily="2" charset="-122"/>
              </a:defRPr>
            </a:lvl1pPr>
          </a:lstStyle>
          <a:p>
            <a:fld id="{2F56BB2A-1475-49D1-A1BD-DEFAF7F037D0}" type="slidenum">
              <a:rPr lang="en-US" altLang="zh-CN" smtClean="0"/>
              <a:pPr/>
              <a:t>‹#›</a:t>
            </a:fld>
            <a:endParaRPr lang="en-US" altLang="zh-CN"/>
          </a:p>
        </p:txBody>
      </p:sp>
      <p:sp>
        <p:nvSpPr>
          <p:cNvPr id="9" name="矩形 8"/>
          <p:cNvSpPr/>
          <p:nvPr/>
        </p:nvSpPr>
        <p:spPr>
          <a:xfrm>
            <a:off x="358817" y="370391"/>
            <a:ext cx="11401063" cy="607670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矩形 9"/>
          <p:cNvSpPr/>
          <p:nvPr/>
        </p:nvSpPr>
        <p:spPr>
          <a:xfrm>
            <a:off x="497713" y="520861"/>
            <a:ext cx="11100121" cy="5764192"/>
          </a:xfrm>
          <a:prstGeom prst="rect">
            <a:avLst/>
          </a:prstGeom>
          <a:noFill/>
          <a:ln w="22225">
            <a:solidFill>
              <a:srgbClr val="2D77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386804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spd="slow">
    <p:push dir="u"/>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字魂105号-简雅黑" panose="00000500000000000000" pitchFamily="2"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字魂105号-简雅黑"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字魂105号-简雅黑"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字魂105号-简雅黑"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20.wmf"/><Relationship Id="rId3" Type="http://schemas.openxmlformats.org/officeDocument/2006/relationships/image" Target="../media/image6.png"/><Relationship Id="rId7" Type="http://schemas.openxmlformats.org/officeDocument/2006/relationships/image" Target="../media/image17.wmf"/><Relationship Id="rId12"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9.wmf"/><Relationship Id="rId5" Type="http://schemas.openxmlformats.org/officeDocument/2006/relationships/image" Target="../media/image4.jpeg"/><Relationship Id="rId10" Type="http://schemas.openxmlformats.org/officeDocument/2006/relationships/oleObject" Target="../embeddings/oleObject3.bin"/><Relationship Id="rId4" Type="http://schemas.openxmlformats.org/officeDocument/2006/relationships/image" Target="../media/image15.png"/><Relationship Id="rId9"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jpe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6.png"/><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7.bin"/><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0.bin"/><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4.jpe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6.png"/><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4.jpeg"/><Relationship Id="rId4" Type="http://schemas.openxmlformats.org/officeDocument/2006/relationships/image" Target="../media/image15.png"/><Relationship Id="rId9" Type="http://schemas.openxmlformats.org/officeDocument/2006/relationships/image" Target="../media/image29.wmf"/></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png"/><Relationship Id="rId5" Type="http://schemas.openxmlformats.org/officeDocument/2006/relationships/oleObject" Target="../embeddings/oleObject14.bin"/><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39.wmf"/></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2.png"/><Relationship Id="rId7" Type="http://schemas.openxmlformats.org/officeDocument/2006/relationships/image" Target="../media/image41.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image" Target="../media/image40.wmf"/><Relationship Id="rId4" Type="http://schemas.openxmlformats.org/officeDocument/2006/relationships/oleObject" Target="../embeddings/oleObject17.bin"/><Relationship Id="rId9"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图片 4"/>
          <p:cNvPicPr>
            <a:picLocks noChangeAspect="1"/>
          </p:cNvPicPr>
          <p:nvPr/>
        </p:nvPicPr>
        <p:blipFill>
          <a:blip r:embed="rId3">
            <a:extLst>
              <a:ext uri="{28A0092B-C50C-407E-A947-70E740481C1C}">
                <a14:useLocalDpi xmlns:a14="http://schemas.microsoft.com/office/drawing/2010/main" val="0"/>
              </a:ext>
            </a:extLst>
          </a:blip>
          <a:srcRect t="19456" r="1250"/>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68"/>
          <p:cNvSpPr/>
          <p:nvPr/>
        </p:nvSpPr>
        <p:spPr>
          <a:xfrm>
            <a:off x="3406378" y="2380060"/>
            <a:ext cx="6118622" cy="1794272"/>
          </a:xfrm>
          <a:custGeom>
            <a:avLst/>
            <a:gdLst>
              <a:gd name="connsiteX0" fmla="*/ 2532963 w 10877979"/>
              <a:gd name="connsiteY0" fmla="*/ 0 h 3557433"/>
              <a:gd name="connsiteX1" fmla="*/ 10877979 w 10877979"/>
              <a:gd name="connsiteY1" fmla="*/ 0 h 3557433"/>
              <a:gd name="connsiteX2" fmla="*/ 10877979 w 10877979"/>
              <a:gd name="connsiteY2" fmla="*/ 3557433 h 3557433"/>
              <a:gd name="connsiteX3" fmla="*/ 0 w 10877979"/>
              <a:gd name="connsiteY3" fmla="*/ 3557433 h 3557433"/>
            </a:gdLst>
            <a:ahLst/>
            <a:cxnLst>
              <a:cxn ang="0">
                <a:pos x="connsiteX0" y="connsiteY0"/>
              </a:cxn>
              <a:cxn ang="0">
                <a:pos x="connsiteX1" y="connsiteY1"/>
              </a:cxn>
              <a:cxn ang="0">
                <a:pos x="connsiteX2" y="connsiteY2"/>
              </a:cxn>
              <a:cxn ang="0">
                <a:pos x="connsiteX3" y="connsiteY3"/>
              </a:cxn>
            </a:cxnLst>
            <a:rect l="l" t="t" r="r" b="b"/>
            <a:pathLst>
              <a:path w="10877979" h="3557433">
                <a:moveTo>
                  <a:pt x="2532963" y="0"/>
                </a:moveTo>
                <a:lnTo>
                  <a:pt x="10877979" y="0"/>
                </a:lnTo>
                <a:lnTo>
                  <a:pt x="10877979" y="3557433"/>
                </a:lnTo>
                <a:lnTo>
                  <a:pt x="0" y="3557433"/>
                </a:lnTo>
                <a:close/>
              </a:path>
            </a:pathLst>
          </a:custGeom>
          <a:solidFill>
            <a:srgbClr val="2D7732">
              <a:alpha val="70000"/>
            </a:srgbClr>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algn="ctr" defTabSz="514350">
              <a:defRPr/>
            </a:pPr>
            <a:endParaRPr lang="en-US" dirty="0">
              <a:solidFill>
                <a:prstClr val="white"/>
              </a:solidFill>
              <a:latin typeface="Calibri" panose="020F0502020204030204"/>
              <a:ea typeface="方正正准黑简体" panose="02010600030101010101" charset="-122"/>
            </a:endParaRPr>
          </a:p>
        </p:txBody>
      </p:sp>
      <p:sp>
        <p:nvSpPr>
          <p:cNvPr id="14" name="Freeform 67"/>
          <p:cNvSpPr/>
          <p:nvPr/>
        </p:nvSpPr>
        <p:spPr>
          <a:xfrm>
            <a:off x="2667000" y="1912145"/>
            <a:ext cx="3103960" cy="1594247"/>
          </a:xfrm>
          <a:custGeom>
            <a:avLst/>
            <a:gdLst>
              <a:gd name="connsiteX0" fmla="*/ 0 w 5518484"/>
              <a:gd name="connsiteY0" fmla="*/ 0 h 2835235"/>
              <a:gd name="connsiteX1" fmla="*/ 5518484 w 5518484"/>
              <a:gd name="connsiteY1" fmla="*/ 0 h 2835235"/>
              <a:gd name="connsiteX2" fmla="*/ 3499740 w 5518484"/>
              <a:gd name="connsiteY2" fmla="*/ 2835235 h 2835235"/>
              <a:gd name="connsiteX3" fmla="*/ 0 w 5518484"/>
              <a:gd name="connsiteY3" fmla="*/ 2835235 h 2835235"/>
            </a:gdLst>
            <a:ahLst/>
            <a:cxnLst>
              <a:cxn ang="0">
                <a:pos x="connsiteX0" y="connsiteY0"/>
              </a:cxn>
              <a:cxn ang="0">
                <a:pos x="connsiteX1" y="connsiteY1"/>
              </a:cxn>
              <a:cxn ang="0">
                <a:pos x="connsiteX2" y="connsiteY2"/>
              </a:cxn>
              <a:cxn ang="0">
                <a:pos x="connsiteX3" y="connsiteY3"/>
              </a:cxn>
            </a:cxnLst>
            <a:rect l="l" t="t" r="r" b="b"/>
            <a:pathLst>
              <a:path w="5518484" h="2835235">
                <a:moveTo>
                  <a:pt x="0" y="0"/>
                </a:moveTo>
                <a:lnTo>
                  <a:pt x="5518484" y="0"/>
                </a:lnTo>
                <a:lnTo>
                  <a:pt x="3499740" y="2835235"/>
                </a:lnTo>
                <a:lnTo>
                  <a:pt x="0" y="2835235"/>
                </a:lnTo>
                <a:close/>
              </a:path>
            </a:pathLst>
          </a:custGeom>
          <a:solidFill>
            <a:schemeClr val="accent4">
              <a:alpha val="70000"/>
            </a:schemeClr>
          </a:solidFill>
          <a:ln w="12700" cap="flat" cmpd="sng" algn="ctr">
            <a:noFill/>
            <a:prstDash val="solid"/>
            <a:miter lim="800000"/>
          </a:ln>
          <a:effectLst>
            <a:outerShdw blurRad="50800" dist="38100" dir="2700000" algn="tl" rotWithShape="0">
              <a:prstClr val="black">
                <a:alpha val="40000"/>
              </a:prstClr>
            </a:outerShdw>
          </a:effectLst>
        </p:spPr>
        <p:txBody>
          <a:bodyPr anchor="ctr"/>
          <a:lstStyle/>
          <a:p>
            <a:pPr algn="ctr" defTabSz="514350">
              <a:defRPr/>
            </a:pPr>
            <a:endParaRPr lang="en-US" dirty="0">
              <a:solidFill>
                <a:prstClr val="white"/>
              </a:solidFill>
              <a:latin typeface="Calibri" panose="020F0502020204030204"/>
              <a:ea typeface="方正正准黑简体" panose="02010600030101010101" charset="-122"/>
            </a:endParaRPr>
          </a:p>
        </p:txBody>
      </p:sp>
      <p:sp>
        <p:nvSpPr>
          <p:cNvPr id="15" name="Parallelogram 9"/>
          <p:cNvSpPr/>
          <p:nvPr/>
        </p:nvSpPr>
        <p:spPr>
          <a:xfrm>
            <a:off x="4839892" y="1912145"/>
            <a:ext cx="1296590" cy="603647"/>
          </a:xfrm>
          <a:prstGeom prst="parallelogram">
            <a:avLst>
              <a:gd name="adj" fmla="val 71202"/>
            </a:avLst>
          </a:prstGeom>
          <a:solidFill>
            <a:schemeClr val="bg1"/>
          </a:solidFill>
          <a:ln>
            <a:noFill/>
          </a:ln>
          <a:effectLst>
            <a:outerShdw blurRad="558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文本框 16"/>
          <p:cNvSpPr txBox="1">
            <a:spLocks noChangeArrowheads="1"/>
          </p:cNvSpPr>
          <p:nvPr/>
        </p:nvSpPr>
        <p:spPr bwMode="auto">
          <a:xfrm>
            <a:off x="5400676" y="2761060"/>
            <a:ext cx="3459956"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zh-CN" altLang="en-US" sz="4950" b="1" dirty="0">
                <a:solidFill>
                  <a:schemeClr val="bg1"/>
                </a:solidFill>
                <a:latin typeface="方正正准黑简体" charset="-122"/>
                <a:ea typeface="方正正准黑简体" charset="-122"/>
              </a:rPr>
              <a:t>食品化学</a:t>
            </a:r>
          </a:p>
        </p:txBody>
      </p:sp>
      <p:pic>
        <p:nvPicPr>
          <p:cNvPr id="27" name="图片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4345" y="3817736"/>
            <a:ext cx="2025442" cy="12876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矩形 1"/>
          <p:cNvSpPr>
            <a:spLocks noChangeArrowheads="1"/>
          </p:cNvSpPr>
          <p:nvPr/>
        </p:nvSpPr>
        <p:spPr bwMode="auto">
          <a:xfrm>
            <a:off x="6579395" y="3562350"/>
            <a:ext cx="2031205"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zh-CN" altLang="en-US" sz="2475" b="1" dirty="0">
                <a:solidFill>
                  <a:srgbClr val="FFC000"/>
                </a:solidFill>
                <a:latin typeface="字魂59号-创粗黑"/>
                <a:ea typeface="字魂59号-创粗黑"/>
                <a:cs typeface="字魂59号-创粗黑"/>
              </a:rPr>
              <a:t>第一章 水</a:t>
            </a:r>
          </a:p>
        </p:txBody>
      </p:sp>
    </p:spTree>
    <p:extLst>
      <p:ext uri="{BB962C8B-B14F-4D97-AF65-F5344CB8AC3E}">
        <p14:creationId xmlns:p14="http://schemas.microsoft.com/office/powerpoint/2010/main" val="2367364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食品中水的存在状态</a:t>
            </a:r>
          </a:p>
        </p:txBody>
      </p:sp>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l="25781" t="29167" r="3125" b="19792"/>
          <a:stretch>
            <a:fillRect/>
          </a:stretch>
        </p:blipFill>
        <p:spPr bwMode="auto">
          <a:xfrm>
            <a:off x="3276600" y="2057400"/>
            <a:ext cx="58674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8" descr="花束"/>
          <p:cNvSpPr txBox="1">
            <a:spLocks noChangeArrowheads="1"/>
          </p:cNvSpPr>
          <p:nvPr/>
        </p:nvSpPr>
        <p:spPr bwMode="auto">
          <a:xfrm>
            <a:off x="2584848" y="1981200"/>
            <a:ext cx="615553" cy="3387725"/>
          </a:xfrm>
          <a:prstGeom prst="rect">
            <a:avLst/>
          </a:prstGeom>
          <a:blipFill dpi="0" rotWithShape="1">
            <a:blip r:embed="rId4"/>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20000"/>
              </a:spcBef>
              <a:buClr>
                <a:schemeClr val="accent1"/>
              </a:buClr>
              <a:buSzPct val="65000"/>
              <a:buFont typeface="Wingdings" pitchFamily="2" charset="2"/>
              <a:buNone/>
            </a:pPr>
            <a:r>
              <a:rPr lang="zh-CN" altLang="en-US" sz="2800" b="1" dirty="0">
                <a:latin typeface="仿宋_GB2312" pitchFamily="49" charset="-122"/>
                <a:ea typeface="方正正准黑简体"/>
              </a:rPr>
              <a:t>食品中水的存在状态</a:t>
            </a:r>
            <a:endParaRPr lang="zh-CN" altLang="en-US" dirty="0">
              <a:ea typeface="方正正准黑简体"/>
            </a:endParaRPr>
          </a:p>
        </p:txBody>
      </p:sp>
    </p:spTree>
    <p:extLst>
      <p:ext uri="{BB962C8B-B14F-4D97-AF65-F5344CB8AC3E}">
        <p14:creationId xmlns:p14="http://schemas.microsoft.com/office/powerpoint/2010/main" val="185701802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食品中水的存在状态</a:t>
            </a:r>
          </a:p>
        </p:txBody>
      </p:sp>
      <p:grpSp>
        <p:nvGrpSpPr>
          <p:cNvPr id="12" name="组合 11"/>
          <p:cNvGrpSpPr/>
          <p:nvPr/>
        </p:nvGrpSpPr>
        <p:grpSpPr>
          <a:xfrm>
            <a:off x="3498850" y="1371601"/>
            <a:ext cx="6711950" cy="4800599"/>
            <a:chOff x="3498850" y="1371601"/>
            <a:chExt cx="6711950" cy="4800599"/>
          </a:xfrm>
        </p:grpSpPr>
        <p:sp>
          <p:nvSpPr>
            <p:cNvPr id="15" name="AutoShape 9"/>
            <p:cNvSpPr>
              <a:spLocks/>
            </p:cNvSpPr>
            <p:nvPr/>
          </p:nvSpPr>
          <p:spPr bwMode="auto">
            <a:xfrm>
              <a:off x="5638800" y="3505200"/>
              <a:ext cx="381000" cy="1447800"/>
            </a:xfrm>
            <a:prstGeom prst="leftBrace">
              <a:avLst>
                <a:gd name="adj1" fmla="val 31667"/>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sp>
          <p:nvSpPr>
            <p:cNvPr id="16" name="AutoShape 10"/>
            <p:cNvSpPr>
              <a:spLocks/>
            </p:cNvSpPr>
            <p:nvPr/>
          </p:nvSpPr>
          <p:spPr bwMode="auto">
            <a:xfrm>
              <a:off x="4038600" y="2286000"/>
              <a:ext cx="304800" cy="1828800"/>
            </a:xfrm>
            <a:prstGeom prst="leftBrace">
              <a:avLst>
                <a:gd name="adj1" fmla="val 50000"/>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sp>
          <p:nvSpPr>
            <p:cNvPr id="17" name="AutoShape 11"/>
            <p:cNvSpPr>
              <a:spLocks/>
            </p:cNvSpPr>
            <p:nvPr/>
          </p:nvSpPr>
          <p:spPr bwMode="auto">
            <a:xfrm>
              <a:off x="5638800" y="1676400"/>
              <a:ext cx="381000" cy="1219200"/>
            </a:xfrm>
            <a:prstGeom prst="leftBrace">
              <a:avLst>
                <a:gd name="adj1" fmla="val 26667"/>
                <a:gd name="adj2" fmla="val 50000"/>
              </a:avLst>
            </a:prstGeom>
            <a:noFill/>
            <a:ln w="285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sp>
          <p:nvSpPr>
            <p:cNvPr id="18" name="Text Box 12" descr="羊皮纸"/>
            <p:cNvSpPr txBox="1">
              <a:spLocks noChangeArrowheads="1"/>
            </p:cNvSpPr>
            <p:nvPr/>
          </p:nvSpPr>
          <p:spPr bwMode="auto">
            <a:xfrm>
              <a:off x="3810000" y="5549900"/>
              <a:ext cx="4572000" cy="622300"/>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en-US" altLang="zh-CN" sz="2400" b="1" dirty="0">
                  <a:solidFill>
                    <a:srgbClr val="D60093"/>
                  </a:solidFill>
                  <a:latin typeface="Comic Sans MS" pitchFamily="66" charset="0"/>
                  <a:ea typeface="方正正准黑简体"/>
                </a:rPr>
                <a:t>Categories of water in foods</a:t>
              </a:r>
            </a:p>
          </p:txBody>
        </p:sp>
        <p:sp>
          <p:nvSpPr>
            <p:cNvPr id="19" name="Text Box 16"/>
            <p:cNvSpPr txBox="1">
              <a:spLocks noChangeArrowheads="1"/>
            </p:cNvSpPr>
            <p:nvPr/>
          </p:nvSpPr>
          <p:spPr bwMode="auto">
            <a:xfrm>
              <a:off x="3498850" y="2971800"/>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水</a:t>
              </a:r>
            </a:p>
          </p:txBody>
        </p:sp>
        <p:sp>
          <p:nvSpPr>
            <p:cNvPr id="20" name="Text Box 17"/>
            <p:cNvSpPr txBox="1">
              <a:spLocks noChangeArrowheads="1"/>
            </p:cNvSpPr>
            <p:nvPr/>
          </p:nvSpPr>
          <p:spPr bwMode="auto">
            <a:xfrm>
              <a:off x="4383088" y="199548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体相水</a:t>
              </a:r>
            </a:p>
          </p:txBody>
        </p:sp>
        <p:sp>
          <p:nvSpPr>
            <p:cNvPr id="21" name="Text Box 18"/>
            <p:cNvSpPr txBox="1">
              <a:spLocks noChangeArrowheads="1"/>
            </p:cNvSpPr>
            <p:nvPr/>
          </p:nvSpPr>
          <p:spPr bwMode="auto">
            <a:xfrm>
              <a:off x="6059488" y="329088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构成水</a:t>
              </a:r>
            </a:p>
          </p:txBody>
        </p:sp>
        <p:sp>
          <p:nvSpPr>
            <p:cNvPr id="22" name="Text Box 19"/>
            <p:cNvSpPr txBox="1">
              <a:spLocks noChangeArrowheads="1"/>
            </p:cNvSpPr>
            <p:nvPr/>
          </p:nvSpPr>
          <p:spPr bwMode="auto">
            <a:xfrm>
              <a:off x="5983288" y="1371601"/>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自由水</a:t>
              </a:r>
            </a:p>
          </p:txBody>
        </p:sp>
        <p:sp>
          <p:nvSpPr>
            <p:cNvPr id="23" name="Text Box 20"/>
            <p:cNvSpPr txBox="1">
              <a:spLocks noChangeArrowheads="1"/>
            </p:cNvSpPr>
            <p:nvPr/>
          </p:nvSpPr>
          <p:spPr bwMode="auto">
            <a:xfrm>
              <a:off x="6019801" y="260508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截留水</a:t>
              </a:r>
            </a:p>
          </p:txBody>
        </p:sp>
        <p:sp>
          <p:nvSpPr>
            <p:cNvPr id="24" name="Text Box 22"/>
            <p:cNvSpPr txBox="1">
              <a:spLocks noChangeArrowheads="1"/>
            </p:cNvSpPr>
            <p:nvPr/>
          </p:nvSpPr>
          <p:spPr bwMode="auto">
            <a:xfrm>
              <a:off x="6019801" y="397668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邻近水</a:t>
              </a:r>
            </a:p>
          </p:txBody>
        </p:sp>
        <p:sp>
          <p:nvSpPr>
            <p:cNvPr id="25" name="Text Box 23"/>
            <p:cNvSpPr txBox="1">
              <a:spLocks noChangeArrowheads="1"/>
            </p:cNvSpPr>
            <p:nvPr/>
          </p:nvSpPr>
          <p:spPr bwMode="auto">
            <a:xfrm>
              <a:off x="5983288" y="466248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多层水</a:t>
              </a:r>
            </a:p>
          </p:txBody>
        </p:sp>
        <p:sp>
          <p:nvSpPr>
            <p:cNvPr id="26" name="Text Box 14"/>
            <p:cNvSpPr txBox="1">
              <a:spLocks noChangeArrowheads="1"/>
            </p:cNvSpPr>
            <p:nvPr/>
          </p:nvSpPr>
          <p:spPr bwMode="auto">
            <a:xfrm>
              <a:off x="7315200" y="2574926"/>
              <a:ext cx="2895600" cy="625475"/>
            </a:xfrm>
            <a:prstGeom prst="rect">
              <a:avLst/>
            </a:prstGeom>
            <a:gradFill rotWithShape="1">
              <a:gsLst>
                <a:gs pos="0">
                  <a:srgbClr val="33CC33"/>
                </a:gs>
                <a:gs pos="100000">
                  <a:srgbClr val="33CC33">
                    <a:gamma/>
                    <a:tint val="0"/>
                    <a:invGamma/>
                  </a:srgbClr>
                </a:gs>
              </a:gsLst>
              <a:lin ang="5400000" scaled="1"/>
            </a:gra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r>
                <a:rPr lang="zh-CN" altLang="en-US" sz="2000" b="1" dirty="0">
                  <a:ea typeface="方正正准黑简体"/>
                </a:rPr>
                <a:t>以毛细管力结合的水；</a:t>
              </a:r>
            </a:p>
          </p:txBody>
        </p:sp>
        <p:sp>
          <p:nvSpPr>
            <p:cNvPr id="27" name="Text Box 24"/>
            <p:cNvSpPr txBox="1">
              <a:spLocks noChangeArrowheads="1"/>
            </p:cNvSpPr>
            <p:nvPr/>
          </p:nvSpPr>
          <p:spPr bwMode="auto">
            <a:xfrm>
              <a:off x="4343401" y="390048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方正正准黑简体"/>
                </a:rPr>
                <a:t>结合水</a:t>
              </a:r>
            </a:p>
          </p:txBody>
        </p:sp>
        <p:sp>
          <p:nvSpPr>
            <p:cNvPr id="28" name="Text Box 15"/>
            <p:cNvSpPr txBox="1">
              <a:spLocks noChangeArrowheads="1"/>
            </p:cNvSpPr>
            <p:nvPr/>
          </p:nvSpPr>
          <p:spPr bwMode="auto">
            <a:xfrm>
              <a:off x="7467600" y="3581401"/>
              <a:ext cx="2514600" cy="1050925"/>
            </a:xfrm>
            <a:prstGeom prst="rect">
              <a:avLst/>
            </a:prstGeom>
            <a:gradFill rotWithShape="1">
              <a:gsLst>
                <a:gs pos="0">
                  <a:srgbClr val="33CC33">
                    <a:gamma/>
                    <a:tint val="0"/>
                    <a:invGamma/>
                  </a:srgbClr>
                </a:gs>
                <a:gs pos="100000">
                  <a:srgbClr val="33CC33"/>
                </a:gs>
              </a:gsLst>
              <a:lin ang="5400000" scaled="1"/>
            </a:gra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r>
                <a:rPr lang="zh-CN" altLang="en-US" sz="2400" b="1" dirty="0">
                  <a:ea typeface="方正正准黑简体"/>
                </a:rPr>
                <a:t>以氢键结合力结合的水；</a:t>
              </a:r>
            </a:p>
          </p:txBody>
        </p:sp>
      </p:grpSp>
    </p:spTree>
    <p:extLst>
      <p:ext uri="{BB962C8B-B14F-4D97-AF65-F5344CB8AC3E}">
        <p14:creationId xmlns:p14="http://schemas.microsoft.com/office/powerpoint/2010/main" val="286713738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食品中水的存在状态</a:t>
            </a:r>
          </a:p>
        </p:txBody>
      </p:sp>
      <p:sp>
        <p:nvSpPr>
          <p:cNvPr id="29" name="Rectangle 2"/>
          <p:cNvSpPr txBox="1">
            <a:spLocks noChangeArrowheads="1"/>
          </p:cNvSpPr>
          <p:nvPr/>
        </p:nvSpPr>
        <p:spPr>
          <a:xfrm>
            <a:off x="1168018" y="3124200"/>
            <a:ext cx="7391400" cy="28956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字魂105号-简雅黑"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字魂105号-简雅黑"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字魂105号-简雅黑"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30000"/>
              </a:lnSpc>
              <a:spcAft>
                <a:spcPts val="0"/>
              </a:spcAft>
              <a:buClr>
                <a:srgbClr val="D60093"/>
              </a:buClr>
              <a:buFont typeface="Wingdings" pitchFamily="2" charset="2"/>
              <a:buNone/>
            </a:pPr>
            <a:r>
              <a:rPr lang="zh-CN" altLang="en-US" sz="2400" b="1" dirty="0">
                <a:latin typeface="楷体_GB2312" pitchFamily="49" charset="-122"/>
                <a:ea typeface="方正正准黑简体"/>
              </a:rPr>
              <a:t>是结合得最牢固的、构成非水物质组成的那些水。</a:t>
            </a:r>
          </a:p>
          <a:p>
            <a:pPr fontAlgn="auto">
              <a:lnSpc>
                <a:spcPct val="13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在</a:t>
            </a:r>
            <a:r>
              <a:rPr lang="en-US" altLang="zh-CN" sz="2400" b="1" dirty="0">
                <a:latin typeface="楷体_GB2312" pitchFamily="49" charset="-122"/>
                <a:ea typeface="方正正准黑简体"/>
              </a:rPr>
              <a:t>-40℃</a:t>
            </a:r>
            <a:r>
              <a:rPr lang="zh-CN" altLang="en-US" sz="2400" b="1" dirty="0">
                <a:latin typeface="楷体_GB2312" pitchFamily="49" charset="-122"/>
                <a:ea typeface="方正正准黑简体"/>
              </a:rPr>
              <a:t>下不结冰</a:t>
            </a:r>
          </a:p>
          <a:p>
            <a:pPr fontAlgn="auto">
              <a:lnSpc>
                <a:spcPct val="13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无溶解溶质的能力</a:t>
            </a:r>
          </a:p>
          <a:p>
            <a:pPr fontAlgn="auto">
              <a:lnSpc>
                <a:spcPct val="13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与纯水比较分子平均运动为</a:t>
            </a:r>
            <a:r>
              <a:rPr lang="en-US" altLang="zh-CN" sz="2400" b="1" dirty="0">
                <a:latin typeface="楷体_GB2312" pitchFamily="49" charset="-122"/>
                <a:ea typeface="方正正准黑简体"/>
              </a:rPr>
              <a:t>0</a:t>
            </a:r>
          </a:p>
          <a:p>
            <a:pPr fontAlgn="auto">
              <a:lnSpc>
                <a:spcPct val="13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不能被微生物利用</a:t>
            </a:r>
          </a:p>
        </p:txBody>
      </p:sp>
      <p:sp>
        <p:nvSpPr>
          <p:cNvPr id="30" name="Text Box 3" descr="花束"/>
          <p:cNvSpPr txBox="1">
            <a:spLocks noChangeArrowheads="1"/>
          </p:cNvSpPr>
          <p:nvPr/>
        </p:nvSpPr>
        <p:spPr bwMode="auto">
          <a:xfrm>
            <a:off x="1168018" y="2233526"/>
            <a:ext cx="7162800" cy="684212"/>
          </a:xfrm>
          <a:prstGeom prst="rect">
            <a:avLst/>
          </a:prstGeom>
          <a:blipFill dpi="0" rotWithShape="1">
            <a:blip r:embed="rId3"/>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Comic Sans MS" pitchFamily="66" charset="0"/>
                <a:ea typeface="方正正准黑简体"/>
              </a:rPr>
              <a:t>Constitutional water</a:t>
            </a:r>
            <a:r>
              <a:rPr lang="zh-CN" altLang="en-US" sz="2800" b="1" dirty="0">
                <a:solidFill>
                  <a:srgbClr val="FF0066"/>
                </a:solidFill>
                <a:latin typeface="Comic Sans MS" pitchFamily="66" charset="0"/>
                <a:ea typeface="方正正准黑简体"/>
              </a:rPr>
              <a:t>（化合水或构成水）</a:t>
            </a:r>
          </a:p>
        </p:txBody>
      </p:sp>
      <p:sp>
        <p:nvSpPr>
          <p:cNvPr id="31" name="Text Box 5"/>
          <p:cNvSpPr txBox="1">
            <a:spLocks noChangeArrowheads="1"/>
          </p:cNvSpPr>
          <p:nvPr/>
        </p:nvSpPr>
        <p:spPr bwMode="auto">
          <a:xfrm>
            <a:off x="1066800" y="1634476"/>
            <a:ext cx="2073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00"/>
                </a:solidFill>
                <a:ea typeface="方正正准黑简体"/>
              </a:rPr>
              <a:t>1. </a:t>
            </a:r>
            <a:r>
              <a:rPr lang="zh-CN" altLang="en-US" sz="2800" b="1" dirty="0">
                <a:solidFill>
                  <a:srgbClr val="FF0000"/>
                </a:solidFill>
                <a:ea typeface="方正正准黑简体"/>
              </a:rPr>
              <a:t>结合水</a:t>
            </a:r>
          </a:p>
        </p:txBody>
      </p:sp>
    </p:spTree>
    <p:extLst>
      <p:ext uri="{BB962C8B-B14F-4D97-AF65-F5344CB8AC3E}">
        <p14:creationId xmlns:p14="http://schemas.microsoft.com/office/powerpoint/2010/main" val="36026705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食品中水的存在状态</a:t>
            </a:r>
          </a:p>
        </p:txBody>
      </p:sp>
      <p:sp>
        <p:nvSpPr>
          <p:cNvPr id="12" name="Rectangle 2"/>
          <p:cNvSpPr txBox="1">
            <a:spLocks noChangeArrowheads="1"/>
          </p:cNvSpPr>
          <p:nvPr/>
        </p:nvSpPr>
        <p:spPr>
          <a:xfrm>
            <a:off x="1078992" y="2971800"/>
            <a:ext cx="7684008" cy="32004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字魂105号-简雅黑"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字魂105号-简雅黑"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字魂105号-简雅黑"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Wingdings" pitchFamily="2" charset="2"/>
              <a:buNone/>
            </a:pPr>
            <a:r>
              <a:rPr lang="zh-CN" altLang="en-US" sz="2400" b="1" dirty="0">
                <a:latin typeface="楷体_GB2312" pitchFamily="49" charset="-122"/>
                <a:ea typeface="方正正准黑简体"/>
              </a:rPr>
              <a:t>是处在非水组分亲水性最强的基团周围的第一层位置，与离子或离子基团缔合的水是结合最紧密的邻近水。</a:t>
            </a:r>
          </a:p>
          <a:p>
            <a:pPr fontAlgn="auto">
              <a:lnSpc>
                <a:spcPct val="110000"/>
              </a:lnSpc>
              <a:spcAft>
                <a:spcPts val="0"/>
              </a:spcAft>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在</a:t>
            </a:r>
            <a:r>
              <a:rPr lang="en-US" altLang="zh-CN" sz="2400" b="1" dirty="0">
                <a:latin typeface="楷体_GB2312" pitchFamily="49" charset="-122"/>
                <a:ea typeface="方正正准黑简体"/>
              </a:rPr>
              <a:t>-40℃</a:t>
            </a:r>
            <a:r>
              <a:rPr lang="zh-CN" altLang="en-US" sz="2400" b="1" dirty="0">
                <a:latin typeface="楷体_GB2312" pitchFamily="49" charset="-122"/>
                <a:ea typeface="方正正准黑简体"/>
              </a:rPr>
              <a:t>下不结冰</a:t>
            </a:r>
          </a:p>
          <a:p>
            <a:pPr fontAlgn="auto">
              <a:lnSpc>
                <a:spcPct val="11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无溶解溶质的能力</a:t>
            </a:r>
          </a:p>
          <a:p>
            <a:pPr fontAlgn="auto">
              <a:lnSpc>
                <a:spcPct val="11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与纯水比较分子平均运动大大减少</a:t>
            </a:r>
          </a:p>
          <a:p>
            <a:pPr fontAlgn="auto">
              <a:lnSpc>
                <a:spcPct val="11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不能被微生物利用</a:t>
            </a:r>
          </a:p>
          <a:p>
            <a:pPr fontAlgn="auto">
              <a:lnSpc>
                <a:spcPct val="110000"/>
              </a:lnSpc>
              <a:spcAft>
                <a:spcPts val="0"/>
              </a:spcAft>
              <a:buClr>
                <a:srgbClr val="D60093"/>
              </a:buClr>
              <a:buFont typeface="Wingdings" pitchFamily="2" charset="2"/>
              <a:buNone/>
            </a:pPr>
            <a:r>
              <a:rPr lang="en-US" altLang="zh-CN" sz="2400" b="1" dirty="0">
                <a:latin typeface="楷体_GB2312" pitchFamily="49" charset="-122"/>
                <a:ea typeface="方正正准黑简体"/>
              </a:rPr>
              <a:t>※</a:t>
            </a:r>
            <a:r>
              <a:rPr lang="zh-CN" altLang="en-US" sz="2400" b="1" dirty="0">
                <a:solidFill>
                  <a:srgbClr val="990099"/>
                </a:solidFill>
                <a:latin typeface="仿宋_GB2312" pitchFamily="49" charset="-122"/>
                <a:ea typeface="方正正准黑简体"/>
              </a:rPr>
              <a:t>此种水很稳定，不易引起</a:t>
            </a:r>
            <a:r>
              <a:rPr lang="en-US" altLang="zh-CN" sz="2400" b="1" dirty="0">
                <a:solidFill>
                  <a:srgbClr val="990099"/>
                </a:solidFill>
                <a:latin typeface="仿宋_GB2312" pitchFamily="49" charset="-122"/>
                <a:ea typeface="方正正准黑简体"/>
              </a:rPr>
              <a:t>Food</a:t>
            </a:r>
            <a:r>
              <a:rPr lang="zh-CN" altLang="en-US" sz="2400" b="1" dirty="0">
                <a:solidFill>
                  <a:srgbClr val="990099"/>
                </a:solidFill>
                <a:latin typeface="仿宋_GB2312" pitchFamily="49" charset="-122"/>
                <a:ea typeface="方正正准黑简体"/>
              </a:rPr>
              <a:t>的腐败变质。</a:t>
            </a:r>
          </a:p>
        </p:txBody>
      </p:sp>
      <p:sp>
        <p:nvSpPr>
          <p:cNvPr id="13" name="Text Box 3" descr="花束"/>
          <p:cNvSpPr txBox="1">
            <a:spLocks noChangeArrowheads="1"/>
          </p:cNvSpPr>
          <p:nvPr/>
        </p:nvSpPr>
        <p:spPr bwMode="auto">
          <a:xfrm>
            <a:off x="1219200" y="2209800"/>
            <a:ext cx="5029200" cy="684212"/>
          </a:xfrm>
          <a:prstGeom prst="rect">
            <a:avLst/>
          </a:prstGeom>
          <a:blipFill dpi="0" rotWithShape="1">
            <a:blip r:embed="rId3"/>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Comic Sans MS" pitchFamily="66" charset="0"/>
                <a:ea typeface="方正正准黑简体"/>
              </a:rPr>
              <a:t>Vicinal water</a:t>
            </a:r>
            <a:r>
              <a:rPr lang="zh-CN" altLang="en-US" sz="2800" b="1" dirty="0">
                <a:solidFill>
                  <a:srgbClr val="FF0066"/>
                </a:solidFill>
                <a:latin typeface="Comic Sans MS" pitchFamily="66" charset="0"/>
                <a:ea typeface="方正正准黑简体"/>
              </a:rPr>
              <a:t>（邻近水）</a:t>
            </a:r>
          </a:p>
        </p:txBody>
      </p:sp>
      <p:sp>
        <p:nvSpPr>
          <p:cNvPr id="14" name="Text Box 5"/>
          <p:cNvSpPr txBox="1">
            <a:spLocks noChangeArrowheads="1"/>
          </p:cNvSpPr>
          <p:nvPr/>
        </p:nvSpPr>
        <p:spPr bwMode="auto">
          <a:xfrm>
            <a:off x="1066800" y="1614487"/>
            <a:ext cx="2073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00"/>
                </a:solidFill>
                <a:ea typeface="方正正准黑简体"/>
              </a:rPr>
              <a:t>1. </a:t>
            </a:r>
            <a:r>
              <a:rPr lang="zh-CN" altLang="en-US" sz="2800" b="1" dirty="0">
                <a:solidFill>
                  <a:srgbClr val="FF0000"/>
                </a:solidFill>
                <a:ea typeface="方正正准黑简体"/>
              </a:rPr>
              <a:t>结合水</a:t>
            </a:r>
          </a:p>
        </p:txBody>
      </p:sp>
    </p:spTree>
    <p:extLst>
      <p:ext uri="{BB962C8B-B14F-4D97-AF65-F5344CB8AC3E}">
        <p14:creationId xmlns:p14="http://schemas.microsoft.com/office/powerpoint/2010/main" val="28666044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食品中水的存在状态</a:t>
            </a:r>
          </a:p>
        </p:txBody>
      </p:sp>
      <p:sp>
        <p:nvSpPr>
          <p:cNvPr id="14" name="Text Box 5"/>
          <p:cNvSpPr txBox="1">
            <a:spLocks noChangeArrowheads="1"/>
          </p:cNvSpPr>
          <p:nvPr/>
        </p:nvSpPr>
        <p:spPr bwMode="auto">
          <a:xfrm>
            <a:off x="1066800" y="1614487"/>
            <a:ext cx="2073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FF0000"/>
                </a:solidFill>
                <a:ea typeface="方正正准黑简体"/>
              </a:rPr>
              <a:t>1. </a:t>
            </a:r>
            <a:r>
              <a:rPr lang="zh-CN" altLang="en-US" sz="2800" b="1" dirty="0">
                <a:solidFill>
                  <a:srgbClr val="FF0000"/>
                </a:solidFill>
                <a:ea typeface="方正正准黑简体"/>
              </a:rPr>
              <a:t>结合水</a:t>
            </a:r>
          </a:p>
        </p:txBody>
      </p:sp>
      <p:sp>
        <p:nvSpPr>
          <p:cNvPr id="15" name="Rectangle 2"/>
          <p:cNvSpPr txBox="1">
            <a:spLocks noChangeArrowheads="1"/>
          </p:cNvSpPr>
          <p:nvPr/>
        </p:nvSpPr>
        <p:spPr>
          <a:xfrm>
            <a:off x="1219200" y="2971800"/>
            <a:ext cx="7772400" cy="34290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字魂105号-简雅黑"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字魂105号-简雅黑"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字魂105号-简雅黑"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Wingdings" pitchFamily="2" charset="2"/>
              <a:buNone/>
            </a:pPr>
            <a:r>
              <a:rPr lang="zh-CN" altLang="en-US" sz="2400" b="1" dirty="0">
                <a:latin typeface="楷体_GB2312" pitchFamily="49" charset="-122"/>
                <a:ea typeface="方正正准黑简体"/>
              </a:rPr>
              <a:t>是指位于第一层的剩余位置的水和在邻近水的外层形成的几个水层，主要是靠水</a:t>
            </a: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水和水</a:t>
            </a: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溶质间氢键而形成。</a:t>
            </a:r>
          </a:p>
          <a:p>
            <a:pPr fontAlgn="auto">
              <a:lnSpc>
                <a:spcPct val="120000"/>
              </a:lnSpc>
              <a:spcAft>
                <a:spcPts val="0"/>
              </a:spcAft>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大多数多层水在</a:t>
            </a:r>
            <a:r>
              <a:rPr lang="en-US" altLang="zh-CN" sz="2400" b="1" dirty="0">
                <a:latin typeface="楷体_GB2312" pitchFamily="49" charset="-122"/>
                <a:ea typeface="方正正准黑简体"/>
              </a:rPr>
              <a:t>-40℃</a:t>
            </a:r>
            <a:r>
              <a:rPr lang="zh-CN" altLang="en-US" sz="2400" b="1" dirty="0">
                <a:latin typeface="楷体_GB2312" pitchFamily="49" charset="-122"/>
                <a:ea typeface="方正正准黑简体"/>
              </a:rPr>
              <a:t>下不结冰，其余可结冰，但冰点  大大降低。</a:t>
            </a:r>
          </a:p>
          <a:p>
            <a:pPr fontAlgn="auto">
              <a:lnSpc>
                <a:spcPct val="120000"/>
              </a:lnSpc>
              <a:spcAft>
                <a:spcPts val="0"/>
              </a:spcAft>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有一定溶解溶质的能力</a:t>
            </a:r>
          </a:p>
          <a:p>
            <a:pPr fontAlgn="auto">
              <a:lnSpc>
                <a:spcPct val="120000"/>
              </a:lnSpc>
              <a:spcAft>
                <a:spcPts val="0"/>
              </a:spcAft>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与纯水比较分子平均运动大大降低</a:t>
            </a:r>
          </a:p>
          <a:p>
            <a:pPr fontAlgn="auto">
              <a:lnSpc>
                <a:spcPct val="120000"/>
              </a:lnSpc>
              <a:spcAft>
                <a:spcPts val="0"/>
              </a:spcAft>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不能被微生物利用</a:t>
            </a:r>
          </a:p>
        </p:txBody>
      </p:sp>
      <p:sp>
        <p:nvSpPr>
          <p:cNvPr id="16" name="Text Box 3" descr="花束"/>
          <p:cNvSpPr txBox="1">
            <a:spLocks noChangeArrowheads="1"/>
          </p:cNvSpPr>
          <p:nvPr/>
        </p:nvSpPr>
        <p:spPr bwMode="auto">
          <a:xfrm>
            <a:off x="1219200" y="2164080"/>
            <a:ext cx="6477000" cy="684212"/>
          </a:xfrm>
          <a:prstGeom prst="rect">
            <a:avLst/>
          </a:prstGeom>
          <a:blipFill dpi="0" rotWithShape="1">
            <a:blip r:embed="rId3"/>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Comic Sans MS" pitchFamily="66" charset="0"/>
                <a:ea typeface="方正正准黑简体"/>
              </a:rPr>
              <a:t>Multilayer water</a:t>
            </a:r>
            <a:r>
              <a:rPr lang="zh-CN" altLang="en-US" sz="2800" b="1" dirty="0">
                <a:solidFill>
                  <a:srgbClr val="FF0066"/>
                </a:solidFill>
                <a:latin typeface="Comic Sans MS" pitchFamily="66" charset="0"/>
                <a:ea typeface="方正正准黑简体"/>
              </a:rPr>
              <a:t>（多层水）</a:t>
            </a:r>
          </a:p>
        </p:txBody>
      </p:sp>
    </p:spTree>
    <p:extLst>
      <p:ext uri="{BB962C8B-B14F-4D97-AF65-F5344CB8AC3E}">
        <p14:creationId xmlns:p14="http://schemas.microsoft.com/office/powerpoint/2010/main" val="32555547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食品中水的存在状态</a:t>
            </a:r>
          </a:p>
        </p:txBody>
      </p:sp>
      <p:sp>
        <p:nvSpPr>
          <p:cNvPr id="14" name="Text Box 5"/>
          <p:cNvSpPr txBox="1">
            <a:spLocks noChangeArrowheads="1"/>
          </p:cNvSpPr>
          <p:nvPr/>
        </p:nvSpPr>
        <p:spPr bwMode="auto">
          <a:xfrm>
            <a:off x="1066800" y="1762780"/>
            <a:ext cx="594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solidFill>
                  <a:srgbClr val="FF0000"/>
                </a:solidFill>
                <a:ea typeface="方正正准黑简体"/>
              </a:rPr>
              <a:t>2.</a:t>
            </a:r>
            <a:r>
              <a:rPr lang="zh-CN" altLang="en-US" sz="2800" b="1" dirty="0">
                <a:solidFill>
                  <a:srgbClr val="FF0000"/>
                </a:solidFill>
                <a:ea typeface="方正正准黑简体"/>
              </a:rPr>
              <a:t>体相水</a:t>
            </a:r>
            <a:r>
              <a:rPr lang="en-US" altLang="zh-CN" sz="2800" b="1" dirty="0">
                <a:solidFill>
                  <a:srgbClr val="FF0000"/>
                </a:solidFill>
                <a:ea typeface="方正正准黑简体"/>
              </a:rPr>
              <a:t>(Bulk-phase water)</a:t>
            </a:r>
          </a:p>
        </p:txBody>
      </p:sp>
      <p:sp>
        <p:nvSpPr>
          <p:cNvPr id="12" name="Rectangle 2"/>
          <p:cNvSpPr txBox="1">
            <a:spLocks noChangeArrowheads="1"/>
          </p:cNvSpPr>
          <p:nvPr/>
        </p:nvSpPr>
        <p:spPr>
          <a:xfrm>
            <a:off x="1066800" y="2414304"/>
            <a:ext cx="8915400" cy="40386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字魂105号-简雅黑"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字魂105号-简雅黑"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字魂105号-简雅黑"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字魂105号-简雅黑"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Wingdings" pitchFamily="2" charset="2"/>
              <a:buNone/>
            </a:pPr>
            <a:r>
              <a:rPr lang="zh-CN" altLang="en-US" sz="2400" b="1" dirty="0">
                <a:latin typeface="楷体_GB2312" pitchFamily="49" charset="-122"/>
                <a:ea typeface="方正正准黑简体"/>
              </a:rPr>
              <a:t>是指离非水结构物质最远的水</a:t>
            </a: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主要靠水与水之间的氢键结合。</a:t>
            </a:r>
            <a:endParaRPr lang="en-US" altLang="zh-CN" sz="2400" b="1" dirty="0">
              <a:latin typeface="楷体_GB2312" pitchFamily="49" charset="-122"/>
              <a:ea typeface="方正正准黑简体"/>
            </a:endParaRPr>
          </a:p>
          <a:p>
            <a:pPr fontAlgn="auto">
              <a:spcAft>
                <a:spcPts val="0"/>
              </a:spcAft>
              <a:buFont typeface="Wingdings" pitchFamily="2" charset="2"/>
              <a:buNone/>
            </a:pPr>
            <a:r>
              <a:rPr lang="en-US" altLang="zh-CN" sz="2400" b="1" dirty="0">
                <a:latin typeface="楷体_GB2312" pitchFamily="49" charset="-122"/>
                <a:ea typeface="方正正准黑简体"/>
              </a:rPr>
              <a:t> </a:t>
            </a:r>
          </a:p>
          <a:p>
            <a:pPr fontAlgn="auto">
              <a:spcAft>
                <a:spcPts val="0"/>
              </a:spcAft>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能结冰，但冰点有所下降</a:t>
            </a:r>
          </a:p>
          <a:p>
            <a:pPr fontAlgn="auto">
              <a:spcAft>
                <a:spcPts val="0"/>
              </a:spcAft>
              <a:buClr>
                <a:srgbClr val="33CCFF"/>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溶解溶质的能力强，干燥时易被除去</a:t>
            </a:r>
          </a:p>
          <a:p>
            <a:pPr fontAlgn="auto">
              <a:spcAft>
                <a:spcPts val="0"/>
              </a:spcAft>
              <a:buClr>
                <a:srgbClr val="33CCFF"/>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与纯水分子平均运动接近</a:t>
            </a:r>
          </a:p>
          <a:p>
            <a:pPr fontAlgn="auto">
              <a:spcAft>
                <a:spcPts val="0"/>
              </a:spcAft>
              <a:buClr>
                <a:srgbClr val="33CCFF"/>
              </a:buClr>
              <a:buFont typeface="Wingdings" pitchFamily="2" charset="2"/>
              <a:buNone/>
            </a:pPr>
            <a:r>
              <a:rPr lang="en-US" altLang="zh-CN" sz="2400" b="1" dirty="0">
                <a:latin typeface="楷体_GB2312" pitchFamily="49" charset="-122"/>
                <a:ea typeface="方正正准黑简体"/>
              </a:rPr>
              <a:t>※</a:t>
            </a:r>
            <a:r>
              <a:rPr lang="zh-CN" altLang="en-US" sz="2400" b="1" dirty="0">
                <a:latin typeface="楷体_GB2312" pitchFamily="49" charset="-122"/>
                <a:ea typeface="方正正准黑简体"/>
              </a:rPr>
              <a:t>很适于微生物生长和大多数化学反应，易引起</a:t>
            </a:r>
            <a:r>
              <a:rPr lang="en-US" altLang="zh-CN" sz="2400" b="1" dirty="0">
                <a:latin typeface="楷体_GB2312" pitchFamily="49" charset="-122"/>
                <a:ea typeface="方正正准黑简体"/>
              </a:rPr>
              <a:t>Food</a:t>
            </a:r>
            <a:r>
              <a:rPr lang="zh-CN" altLang="en-US" sz="2400" b="1" dirty="0">
                <a:latin typeface="楷体_GB2312" pitchFamily="49" charset="-122"/>
                <a:ea typeface="方正正准黑简体"/>
              </a:rPr>
              <a:t>的腐败变质，但与食品的风味及功能性紧密相关。</a:t>
            </a:r>
          </a:p>
        </p:txBody>
      </p:sp>
    </p:spTree>
    <p:extLst>
      <p:ext uri="{BB962C8B-B14F-4D97-AF65-F5344CB8AC3E}">
        <p14:creationId xmlns:p14="http://schemas.microsoft.com/office/powerpoint/2010/main" val="54789920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8"/>
          <p:cNvPicPr>
            <a:picLocks noChangeAspect="1" noChangeArrowheads="1"/>
          </p:cNvPicPr>
          <p:nvPr/>
        </p:nvPicPr>
        <p:blipFill>
          <a:blip r:embed="rId3">
            <a:extLst>
              <a:ext uri="{28A0092B-C50C-407E-A947-70E740481C1C}">
                <a14:useLocalDpi xmlns:a14="http://schemas.microsoft.com/office/drawing/2010/main" val="0"/>
              </a:ext>
            </a:extLst>
          </a:blip>
          <a:srcRect l="5469" t="17708" r="4688" b="6250"/>
          <a:stretch>
            <a:fillRect/>
          </a:stretch>
        </p:blipFill>
        <p:spPr bwMode="auto">
          <a:xfrm>
            <a:off x="1776857" y="1044575"/>
            <a:ext cx="80772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3" descr="花束"/>
          <p:cNvSpPr txBox="1">
            <a:spLocks noChangeArrowheads="1"/>
          </p:cNvSpPr>
          <p:nvPr/>
        </p:nvSpPr>
        <p:spPr bwMode="auto">
          <a:xfrm>
            <a:off x="1624457" y="893762"/>
            <a:ext cx="2362200" cy="735012"/>
          </a:xfrm>
          <a:prstGeom prst="rect">
            <a:avLst/>
          </a:prstGeom>
          <a:blipFill dpi="0" rotWithShape="1">
            <a:blip r:embed="rId4"/>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3200" b="1" dirty="0">
                <a:solidFill>
                  <a:srgbClr val="FF0066"/>
                </a:solidFill>
                <a:latin typeface="仿宋_GB2312" pitchFamily="49" charset="-122"/>
                <a:ea typeface="方正正准黑简体"/>
              </a:rPr>
              <a:t>小  结：</a:t>
            </a:r>
          </a:p>
        </p:txBody>
      </p:sp>
    </p:spTree>
    <p:extLst>
      <p:ext uri="{BB962C8B-B14F-4D97-AF65-F5344CB8AC3E}">
        <p14:creationId xmlns:p14="http://schemas.microsoft.com/office/powerpoint/2010/main" val="2587457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 Box 3" descr="花束"/>
          <p:cNvSpPr txBox="1">
            <a:spLocks noChangeArrowheads="1"/>
          </p:cNvSpPr>
          <p:nvPr/>
        </p:nvSpPr>
        <p:spPr bwMode="auto">
          <a:xfrm>
            <a:off x="1905000" y="1144588"/>
            <a:ext cx="2362200" cy="735012"/>
          </a:xfrm>
          <a:prstGeom prst="rect">
            <a:avLst/>
          </a:prstGeom>
          <a:blipFill dpi="0" rotWithShape="1">
            <a:blip r:embed="rId3"/>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3200" b="1" dirty="0">
                <a:solidFill>
                  <a:srgbClr val="FF0066"/>
                </a:solidFill>
                <a:latin typeface="仿宋_GB2312" pitchFamily="49" charset="-122"/>
                <a:ea typeface="方正正准黑简体"/>
              </a:rPr>
              <a:t>作业：</a:t>
            </a:r>
          </a:p>
        </p:txBody>
      </p:sp>
      <p:sp>
        <p:nvSpPr>
          <p:cNvPr id="12" name="Rectangle 4"/>
          <p:cNvSpPr>
            <a:spLocks noChangeArrowheads="1"/>
          </p:cNvSpPr>
          <p:nvPr/>
        </p:nvSpPr>
        <p:spPr bwMode="auto">
          <a:xfrm>
            <a:off x="1905000" y="2133600"/>
            <a:ext cx="8229600" cy="22098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a:spcBef>
                <a:spcPct val="20000"/>
              </a:spcBef>
              <a:buClr>
                <a:schemeClr val="accent1"/>
              </a:buClr>
              <a:buSzPct val="80000"/>
            </a:pPr>
            <a:endParaRPr lang="en-US" altLang="zh-CN" sz="1600" dirty="0">
              <a:ea typeface="方正正准黑简体"/>
            </a:endParaRPr>
          </a:p>
          <a:p>
            <a:pPr marL="669925" lvl="1" indent="-325438" algn="just">
              <a:spcBef>
                <a:spcPts val="1800"/>
              </a:spcBef>
              <a:buFont typeface="Wingdings" pitchFamily="2" charset="2"/>
              <a:buChar char="Ø"/>
            </a:pPr>
            <a:r>
              <a:rPr kumimoji="1" lang="zh-CN" altLang="en-US" sz="2800" b="1" dirty="0">
                <a:solidFill>
                  <a:srgbClr val="A727C5"/>
                </a:solidFill>
                <a:latin typeface="Times New Roman" pitchFamily="18" charset="0"/>
                <a:ea typeface="方正正准黑简体"/>
              </a:rPr>
              <a:t>说明食品中水分的存在状态及其特点</a:t>
            </a:r>
            <a:endParaRPr kumimoji="1" lang="en-US" altLang="zh-CN" sz="2800" b="1" dirty="0">
              <a:solidFill>
                <a:srgbClr val="A727C5"/>
              </a:solidFill>
              <a:latin typeface="Times New Roman" pitchFamily="18" charset="0"/>
              <a:ea typeface="方正正准黑简体"/>
            </a:endParaRPr>
          </a:p>
          <a:p>
            <a:pPr marL="669925" lvl="1" indent="-325438" algn="just">
              <a:spcBef>
                <a:spcPts val="1800"/>
              </a:spcBef>
              <a:buFont typeface="Wingdings" pitchFamily="2" charset="2"/>
              <a:buChar char="Ø"/>
            </a:pPr>
            <a:r>
              <a:rPr kumimoji="1" lang="zh-CN" altLang="en-US" sz="2800" b="1" dirty="0">
                <a:solidFill>
                  <a:srgbClr val="A727C5"/>
                </a:solidFill>
                <a:latin typeface="Times New Roman" pitchFamily="18" charset="0"/>
                <a:ea typeface="方正正准黑简体"/>
              </a:rPr>
              <a:t>食品加工、贮藏中更加关注哪些状态的水，并说明原因？</a:t>
            </a:r>
            <a:endParaRPr lang="zh-CN" altLang="en-US" sz="2800" dirty="0">
              <a:ea typeface="方正正准黑简体"/>
            </a:endParaRPr>
          </a:p>
        </p:txBody>
      </p:sp>
    </p:spTree>
    <p:extLst>
      <p:ext uri="{BB962C8B-B14F-4D97-AF65-F5344CB8AC3E}">
        <p14:creationId xmlns:p14="http://schemas.microsoft.com/office/powerpoint/2010/main" val="28986322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3"/>
          <a:stretch>
            <a:fillRect/>
          </a:stretch>
        </p:blipFill>
        <p:spPr>
          <a:xfrm>
            <a:off x="5060152" y="1175632"/>
            <a:ext cx="6328196" cy="542591"/>
          </a:xfrm>
          <a:prstGeom prst="rect">
            <a:avLst/>
          </a:prstGeom>
        </p:spPr>
      </p:pic>
      <p:sp>
        <p:nvSpPr>
          <p:cNvPr id="13" name="Rectangle 4"/>
          <p:cNvSpPr>
            <a:spLocks noChangeArrowheads="1"/>
          </p:cNvSpPr>
          <p:nvPr/>
        </p:nvSpPr>
        <p:spPr bwMode="auto">
          <a:xfrm>
            <a:off x="2209800" y="2211251"/>
            <a:ext cx="7772400" cy="44196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20000"/>
              </a:spcBef>
              <a:buClr>
                <a:schemeClr val="accent1"/>
              </a:buClr>
              <a:buSzPct val="80000"/>
            </a:pPr>
            <a:endParaRPr lang="en-US" altLang="zh-CN" sz="1600" dirty="0">
              <a:ea typeface="方正正准黑简体"/>
            </a:endParaRPr>
          </a:p>
          <a:p>
            <a:pPr marL="342900" indent="-342900">
              <a:spcBef>
                <a:spcPct val="20000"/>
              </a:spcBef>
              <a:buClr>
                <a:schemeClr val="accent1"/>
              </a:buClr>
              <a:buSzPct val="80000"/>
              <a:buFont typeface="Wingdings" pitchFamily="2" charset="2"/>
              <a:buChar char="n"/>
            </a:pPr>
            <a:r>
              <a:rPr kumimoji="1" lang="zh-CN" altLang="en-US" sz="2800" b="1" dirty="0">
                <a:solidFill>
                  <a:srgbClr val="0033CC"/>
                </a:solidFill>
                <a:latin typeface="Times New Roman" pitchFamily="18" charset="0"/>
                <a:ea typeface="方正正准黑简体"/>
              </a:rPr>
              <a:t>食品的水分含量～食品的腐败性 </a:t>
            </a:r>
            <a:endParaRPr lang="zh-CN" altLang="en-US" sz="1600" dirty="0">
              <a:ea typeface="方正正准黑简体"/>
            </a:endParaRPr>
          </a:p>
          <a:p>
            <a:pPr marL="669925" lvl="1" indent="-325438">
              <a:spcBef>
                <a:spcPct val="20000"/>
              </a:spcBef>
              <a:buFont typeface="Wingdings" pitchFamily="2" charset="2"/>
              <a:buChar char="Ø"/>
            </a:pPr>
            <a:r>
              <a:rPr kumimoji="1" lang="zh-CN" altLang="en-US" sz="2400" b="1" dirty="0">
                <a:solidFill>
                  <a:srgbClr val="A727C5"/>
                </a:solidFill>
                <a:latin typeface="Times New Roman" pitchFamily="18" charset="0"/>
                <a:ea typeface="方正正准黑简体"/>
              </a:rPr>
              <a:t>存在相关性 </a:t>
            </a:r>
            <a:endParaRPr lang="zh-CN" altLang="en-US" sz="1600" dirty="0">
              <a:ea typeface="方正正准黑简体"/>
            </a:endParaRPr>
          </a:p>
          <a:p>
            <a:pPr marL="669925" lvl="1" indent="-325438">
              <a:spcBef>
                <a:spcPct val="20000"/>
              </a:spcBef>
              <a:buFont typeface="Wingdings" pitchFamily="2" charset="2"/>
              <a:buChar char="Ø"/>
            </a:pPr>
            <a:r>
              <a:rPr kumimoji="1" lang="zh-CN" altLang="en-US" sz="2400" b="1" dirty="0">
                <a:solidFill>
                  <a:srgbClr val="A727C5"/>
                </a:solidFill>
                <a:latin typeface="Times New Roman" pitchFamily="18" charset="0"/>
                <a:ea typeface="方正正准黑简体"/>
              </a:rPr>
              <a:t>但发现水分含量相同，腐败性显著不同 </a:t>
            </a:r>
            <a:endParaRPr lang="zh-CN" altLang="en-US" sz="1600" dirty="0">
              <a:ea typeface="方正正准黑简体"/>
            </a:endParaRPr>
          </a:p>
          <a:p>
            <a:pPr marL="669925" lvl="1" indent="-325438">
              <a:spcBef>
                <a:spcPct val="20000"/>
              </a:spcBef>
              <a:buFont typeface="Wingdings" pitchFamily="2" charset="2"/>
              <a:buChar char="Ø"/>
            </a:pPr>
            <a:r>
              <a:rPr kumimoji="1" lang="zh-CN" altLang="en-US" sz="2400" b="1" dirty="0">
                <a:solidFill>
                  <a:srgbClr val="A727C5"/>
                </a:solidFill>
                <a:latin typeface="Times New Roman" pitchFamily="18" charset="0"/>
                <a:ea typeface="方正正准黑简体"/>
              </a:rPr>
              <a:t>水分量不是一个腐败性的可靠指标 </a:t>
            </a:r>
            <a:endParaRPr lang="zh-CN" altLang="en-US" sz="1600" dirty="0">
              <a:ea typeface="方正正准黑简体"/>
            </a:endParaRPr>
          </a:p>
          <a:p>
            <a:pPr marL="342900" indent="-342900">
              <a:spcBef>
                <a:spcPct val="20000"/>
              </a:spcBef>
              <a:buClr>
                <a:schemeClr val="accent1"/>
              </a:buClr>
              <a:buSzPct val="80000"/>
              <a:buFont typeface="Wingdings" pitchFamily="2" charset="2"/>
              <a:buChar char="n"/>
            </a:pPr>
            <a:r>
              <a:rPr kumimoji="1" lang="zh-CN" altLang="en-US" sz="2800" b="1" dirty="0">
                <a:solidFill>
                  <a:srgbClr val="0033CC"/>
                </a:solidFill>
                <a:latin typeface="Times New Roman" pitchFamily="18" charset="0"/>
                <a:ea typeface="方正正准黑简体"/>
              </a:rPr>
              <a:t>水分活度</a:t>
            </a:r>
            <a:r>
              <a:rPr kumimoji="1" lang="en-US" altLang="zh-CN" sz="2800" b="1" dirty="0">
                <a:solidFill>
                  <a:srgbClr val="0033CC"/>
                </a:solidFill>
                <a:latin typeface="Times New Roman" pitchFamily="18" charset="0"/>
                <a:ea typeface="ˎ̥"/>
                <a:cs typeface="ˎ̥"/>
              </a:rPr>
              <a:t>Aw </a:t>
            </a:r>
            <a:endParaRPr lang="en-US" altLang="zh-CN" sz="1600" dirty="0">
              <a:ea typeface="方正正准黑简体"/>
            </a:endParaRPr>
          </a:p>
          <a:p>
            <a:pPr marL="669925" lvl="1" indent="-325438">
              <a:spcBef>
                <a:spcPct val="20000"/>
              </a:spcBef>
              <a:buFont typeface="Wingdings" pitchFamily="2" charset="2"/>
              <a:buChar char="Ø"/>
            </a:pPr>
            <a:r>
              <a:rPr kumimoji="1" lang="zh-CN" altLang="en-US" sz="2400" b="1" dirty="0">
                <a:solidFill>
                  <a:srgbClr val="A727C5"/>
                </a:solidFill>
                <a:latin typeface="Times New Roman" pitchFamily="18" charset="0"/>
                <a:ea typeface="方正正准黑简体"/>
              </a:rPr>
              <a:t>水与非水成分缔合强度上的差别 </a:t>
            </a:r>
            <a:endParaRPr lang="zh-CN" altLang="en-US" sz="1600" dirty="0">
              <a:ea typeface="方正正准黑简体"/>
            </a:endParaRPr>
          </a:p>
          <a:p>
            <a:pPr marL="669925" lvl="1" indent="-325438">
              <a:spcBef>
                <a:spcPct val="20000"/>
              </a:spcBef>
              <a:buFont typeface="Wingdings" pitchFamily="2" charset="2"/>
              <a:buChar char="Ø"/>
            </a:pPr>
            <a:r>
              <a:rPr kumimoji="1" lang="zh-CN" altLang="en-US" sz="2400" b="1" dirty="0">
                <a:solidFill>
                  <a:srgbClr val="A727C5"/>
                </a:solidFill>
                <a:latin typeface="Times New Roman" pitchFamily="18" charset="0"/>
                <a:ea typeface="方正正准黑简体"/>
              </a:rPr>
              <a:t>比水分含量更可靠，也并非完全可靠 </a:t>
            </a:r>
            <a:endParaRPr lang="zh-CN" altLang="en-US" sz="1600" dirty="0">
              <a:ea typeface="方正正准黑简体"/>
            </a:endParaRPr>
          </a:p>
          <a:p>
            <a:pPr marL="669925" lvl="1" indent="-325438">
              <a:spcBef>
                <a:spcPct val="20000"/>
              </a:spcBef>
              <a:buFont typeface="Wingdings" pitchFamily="2" charset="2"/>
              <a:buChar char="Ø"/>
            </a:pPr>
            <a:r>
              <a:rPr kumimoji="1" lang="zh-CN" altLang="en-US" sz="2400" b="1" dirty="0">
                <a:solidFill>
                  <a:srgbClr val="A727C5"/>
                </a:solidFill>
                <a:latin typeface="Times New Roman" pitchFamily="18" charset="0"/>
                <a:ea typeface="方正正准黑简体"/>
              </a:rPr>
              <a:t>与微生物生长和许多降解反应具有相关性 </a:t>
            </a:r>
            <a:endParaRPr lang="zh-CN" altLang="en-US" sz="1600" dirty="0">
              <a:ea typeface="方正正准黑简体"/>
            </a:endParaRPr>
          </a:p>
          <a:p>
            <a:pPr marL="342900" indent="-342900">
              <a:spcBef>
                <a:spcPct val="20000"/>
              </a:spcBef>
              <a:buClr>
                <a:schemeClr val="accent1"/>
              </a:buClr>
              <a:buSzPct val="80000"/>
            </a:pPr>
            <a:r>
              <a:rPr kumimoji="1" lang="zh-CN" altLang="en-US" sz="2800" b="1" dirty="0">
                <a:solidFill>
                  <a:srgbClr val="0033CC"/>
                </a:solidFill>
                <a:latin typeface="Times New Roman" pitchFamily="18" charset="0"/>
                <a:ea typeface="方正正准黑简体"/>
              </a:rPr>
              <a:t> </a:t>
            </a:r>
            <a:endParaRPr lang="zh-CN" altLang="en-US" sz="3000" dirty="0">
              <a:ea typeface="方正正准黑简体"/>
            </a:endParaRPr>
          </a:p>
        </p:txBody>
      </p:sp>
      <p:sp>
        <p:nvSpPr>
          <p:cNvPr id="15" name="Text Box 5" descr="花束"/>
          <p:cNvSpPr txBox="1">
            <a:spLocks noChangeArrowheads="1"/>
          </p:cNvSpPr>
          <p:nvPr/>
        </p:nvSpPr>
        <p:spPr bwMode="auto">
          <a:xfrm>
            <a:off x="798598" y="1754052"/>
            <a:ext cx="2971800" cy="684213"/>
          </a:xfrm>
          <a:prstGeom prst="rect">
            <a:avLst/>
          </a:prstGeom>
          <a:blipFill dpi="0" rotWithShape="1">
            <a:blip r:embed="rId4"/>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Comic Sans MS" pitchFamily="66" charset="0"/>
                <a:ea typeface="方正正准黑简体"/>
              </a:rPr>
              <a:t>Introduction</a:t>
            </a:r>
          </a:p>
        </p:txBody>
      </p:sp>
    </p:spTree>
    <p:extLst>
      <p:ext uri="{BB962C8B-B14F-4D97-AF65-F5344CB8AC3E}">
        <p14:creationId xmlns:p14="http://schemas.microsoft.com/office/powerpoint/2010/main" val="7888785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3"/>
          <a:stretch>
            <a:fillRect/>
          </a:stretch>
        </p:blipFill>
        <p:spPr>
          <a:xfrm>
            <a:off x="5060152" y="1175632"/>
            <a:ext cx="6328196" cy="542591"/>
          </a:xfrm>
          <a:prstGeom prst="rect">
            <a:avLst/>
          </a:prstGeom>
        </p:spPr>
      </p:pic>
      <p:sp>
        <p:nvSpPr>
          <p:cNvPr id="15" name="Text Box 5" descr="花束"/>
          <p:cNvSpPr txBox="1">
            <a:spLocks noChangeArrowheads="1"/>
          </p:cNvSpPr>
          <p:nvPr/>
        </p:nvSpPr>
        <p:spPr bwMode="auto">
          <a:xfrm>
            <a:off x="782186" y="1685398"/>
            <a:ext cx="2971800" cy="684213"/>
          </a:xfrm>
          <a:prstGeom prst="rect">
            <a:avLst/>
          </a:prstGeom>
          <a:blipFill dpi="0" rotWithShape="1">
            <a:blip r:embed="rId4"/>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Comic Sans MS" pitchFamily="66" charset="0"/>
                <a:ea typeface="方正正准黑简体"/>
              </a:rPr>
              <a:t>Introduction</a:t>
            </a:r>
          </a:p>
        </p:txBody>
      </p:sp>
      <p:pic>
        <p:nvPicPr>
          <p:cNvPr id="12" name="Picture 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0156" t="46875" r="7813" b="10417"/>
          <a:stretch>
            <a:fillRect/>
          </a:stretch>
        </p:blipFill>
        <p:spPr bwMode="auto">
          <a:xfrm>
            <a:off x="2057400" y="3170632"/>
            <a:ext cx="8001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7"/>
          <p:cNvSpPr txBox="1">
            <a:spLocks noChangeArrowheads="1"/>
          </p:cNvSpPr>
          <p:nvPr/>
        </p:nvSpPr>
        <p:spPr bwMode="auto">
          <a:xfrm>
            <a:off x="1981200" y="2408633"/>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dirty="0">
                <a:ea typeface="方正正准黑简体"/>
              </a:rPr>
              <a:t>       </a:t>
            </a:r>
            <a:r>
              <a:rPr lang="zh-CN" altLang="en-US" sz="2400" b="1" dirty="0">
                <a:ea typeface="方正正准黑简体"/>
              </a:rPr>
              <a:t>食品中水分活度与食品水分含量是两个不同的概念。下表数据可到帮助我们理解这两个概念。</a:t>
            </a:r>
          </a:p>
        </p:txBody>
      </p:sp>
    </p:spTree>
    <p:extLst>
      <p:ext uri="{BB962C8B-B14F-4D97-AF65-F5344CB8AC3E}">
        <p14:creationId xmlns:p14="http://schemas.microsoft.com/office/powerpoint/2010/main" val="24853007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图片 4"/>
          <p:cNvPicPr>
            <a:picLocks noChangeAspect="1"/>
          </p:cNvPicPr>
          <p:nvPr/>
        </p:nvPicPr>
        <p:blipFill>
          <a:blip r:embed="rId3">
            <a:extLst>
              <a:ext uri="{28A0092B-C50C-407E-A947-70E740481C1C}">
                <a14:useLocalDpi xmlns:a14="http://schemas.microsoft.com/office/drawing/2010/main" val="0"/>
              </a:ext>
            </a:extLst>
          </a:blip>
          <a:srcRect t="19456" r="1250"/>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731420" y="2339579"/>
            <a:ext cx="4611291" cy="1928813"/>
          </a:xfrm>
          <a:prstGeom prst="rect">
            <a:avLst/>
          </a:prstGeom>
          <a:solidFill>
            <a:srgbClr val="2D773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fontAlgn="auto">
              <a:spcBef>
                <a:spcPts val="0"/>
              </a:spcBef>
              <a:spcAft>
                <a:spcPts val="0"/>
              </a:spcAft>
              <a:defRPr/>
            </a:pPr>
            <a:endParaRPr lang="zh-CN" altLang="en-US" sz="1013">
              <a:solidFill>
                <a:prstClr val="white"/>
              </a:solidFill>
              <a:latin typeface="等线" panose="020F0502020204030204"/>
              <a:ea typeface="等线" panose="02010600030101010101" pitchFamily="2" charset="-122"/>
            </a:endParaRPr>
          </a:p>
        </p:txBody>
      </p:sp>
      <p:sp>
        <p:nvSpPr>
          <p:cNvPr id="10" name="矩形 9"/>
          <p:cNvSpPr/>
          <p:nvPr/>
        </p:nvSpPr>
        <p:spPr>
          <a:xfrm>
            <a:off x="3808810" y="2407444"/>
            <a:ext cx="4466034" cy="1783556"/>
          </a:xfrm>
          <a:prstGeom prst="rect">
            <a:avLst/>
          </a:prstGeom>
          <a:noFill/>
          <a:ln w="38100">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fontAlgn="auto">
              <a:spcBef>
                <a:spcPts val="0"/>
              </a:spcBef>
              <a:spcAft>
                <a:spcPts val="0"/>
              </a:spcAft>
              <a:defRPr/>
            </a:pPr>
            <a:endParaRPr lang="zh-CN" altLang="en-US" sz="1013">
              <a:solidFill>
                <a:prstClr val="white"/>
              </a:solidFill>
              <a:latin typeface="等线" panose="020F0502020204030204"/>
              <a:ea typeface="等线" panose="02010600030101010101" pitchFamily="2" charset="-122"/>
            </a:endParaRPr>
          </a:p>
        </p:txBody>
      </p:sp>
      <p:sp>
        <p:nvSpPr>
          <p:cNvPr id="7173" name="矩形 1"/>
          <p:cNvSpPr>
            <a:spLocks noChangeArrowheads="1"/>
          </p:cNvSpPr>
          <p:nvPr/>
        </p:nvSpPr>
        <p:spPr bwMode="auto">
          <a:xfrm>
            <a:off x="3819526" y="2615805"/>
            <a:ext cx="4638675" cy="139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375" b="1" dirty="0">
                <a:solidFill>
                  <a:schemeClr val="bg1"/>
                </a:solidFill>
                <a:latin typeface="方正正准黑简体" charset="-122"/>
                <a:ea typeface="方正正准黑简体" charset="-122"/>
              </a:rPr>
              <a:t>第一章 </a:t>
            </a:r>
            <a:endParaRPr lang="en-US" altLang="zh-CN" sz="3375" b="1" dirty="0">
              <a:solidFill>
                <a:schemeClr val="bg1"/>
              </a:solidFill>
              <a:latin typeface="方正正准黑简体" charset="-122"/>
              <a:ea typeface="方正正准黑简体" charset="-122"/>
            </a:endParaRPr>
          </a:p>
          <a:p>
            <a:pPr algn="ctr">
              <a:lnSpc>
                <a:spcPct val="150000"/>
              </a:lnSpc>
            </a:pPr>
            <a:r>
              <a:rPr lang="zh-CN" altLang="en-US" sz="3375" b="1" dirty="0">
                <a:solidFill>
                  <a:schemeClr val="bg1"/>
                </a:solidFill>
                <a:latin typeface="方正正准黑简体" charset="-122"/>
                <a:ea typeface="方正正准黑简体" charset="-122"/>
              </a:rPr>
              <a:t>水 分</a:t>
            </a:r>
          </a:p>
        </p:txBody>
      </p:sp>
    </p:spTree>
    <p:extLst>
      <p:ext uri="{BB962C8B-B14F-4D97-AF65-F5344CB8AC3E}">
        <p14:creationId xmlns:p14="http://schemas.microsoft.com/office/powerpoint/2010/main" val="408941827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4"/>
          <a:stretch>
            <a:fillRect/>
          </a:stretch>
        </p:blipFill>
        <p:spPr>
          <a:xfrm>
            <a:off x="5060152" y="1175632"/>
            <a:ext cx="6328196" cy="542591"/>
          </a:xfrm>
          <a:prstGeom prst="rect">
            <a:avLst/>
          </a:prstGeom>
        </p:spPr>
      </p:pic>
      <p:sp>
        <p:nvSpPr>
          <p:cNvPr id="13" name="Text Box 33" descr="花束"/>
          <p:cNvSpPr txBox="1">
            <a:spLocks noChangeArrowheads="1"/>
          </p:cNvSpPr>
          <p:nvPr/>
        </p:nvSpPr>
        <p:spPr bwMode="auto">
          <a:xfrm>
            <a:off x="726717" y="1727221"/>
            <a:ext cx="4343400" cy="631825"/>
          </a:xfrm>
          <a:prstGeom prst="rect">
            <a:avLst/>
          </a:prstGeom>
          <a:blipFill dpi="0" rotWithShape="1">
            <a:blip r:embed="rId5"/>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400" b="1" dirty="0">
                <a:solidFill>
                  <a:srgbClr val="FF0066"/>
                </a:solidFill>
                <a:latin typeface="Comic Sans MS" pitchFamily="66" charset="0"/>
                <a:ea typeface="方正正准黑简体"/>
              </a:rPr>
              <a:t>1.Water activity(Aw)</a:t>
            </a:r>
            <a:r>
              <a:rPr lang="zh-CN" altLang="en-US" sz="2400" b="1" dirty="0">
                <a:solidFill>
                  <a:srgbClr val="FF0066"/>
                </a:solidFill>
                <a:latin typeface="Comic Sans MS" pitchFamily="66" charset="0"/>
                <a:ea typeface="方正正准黑简体"/>
              </a:rPr>
              <a:t>的定义</a:t>
            </a:r>
          </a:p>
        </p:txBody>
      </p:sp>
      <p:sp>
        <p:nvSpPr>
          <p:cNvPr id="16" name="Rectangle 47"/>
          <p:cNvSpPr>
            <a:spLocks noChangeArrowheads="1"/>
          </p:cNvSpPr>
          <p:nvPr/>
        </p:nvSpPr>
        <p:spPr bwMode="auto">
          <a:xfrm>
            <a:off x="4800600" y="2521811"/>
            <a:ext cx="4343400" cy="1366838"/>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buClr>
                <a:schemeClr val="accent1"/>
              </a:buClr>
              <a:buSzPct val="80000"/>
            </a:pPr>
            <a:r>
              <a:rPr kumimoji="1" lang="en-US" altLang="zh-CN" sz="2400" b="1" dirty="0">
                <a:solidFill>
                  <a:srgbClr val="0033CC"/>
                </a:solidFill>
                <a:latin typeface="Times New Roman" pitchFamily="18" charset="0"/>
                <a:ea typeface="ˎ̥"/>
                <a:cs typeface="ˎ̥"/>
              </a:rPr>
              <a:t>f  ——</a:t>
            </a:r>
            <a:r>
              <a:rPr kumimoji="1" lang="zh-CN" altLang="en-US" sz="2400" b="1" dirty="0">
                <a:solidFill>
                  <a:srgbClr val="0033CC"/>
                </a:solidFill>
                <a:latin typeface="Times New Roman" pitchFamily="18" charset="0"/>
                <a:ea typeface="方正正准黑简体"/>
              </a:rPr>
              <a:t>溶剂（水）的逸度 </a:t>
            </a:r>
            <a:endParaRPr kumimoji="1" lang="zh-CN" altLang="en-US" sz="2400" b="1" dirty="0">
              <a:solidFill>
                <a:srgbClr val="0033CC"/>
              </a:solidFill>
              <a:latin typeface="Times New Roman" pitchFamily="18" charset="0"/>
              <a:ea typeface="ˎ̥"/>
              <a:cs typeface="ˎ̥"/>
            </a:endParaRPr>
          </a:p>
          <a:p>
            <a:pPr marL="342900" indent="-342900">
              <a:spcBef>
                <a:spcPct val="10000"/>
              </a:spcBef>
              <a:buClr>
                <a:schemeClr val="accent1"/>
              </a:buClr>
              <a:buSzPct val="80000"/>
            </a:pPr>
            <a:r>
              <a:rPr kumimoji="1" lang="en-US" altLang="zh-CN" sz="2400" b="1" dirty="0">
                <a:solidFill>
                  <a:srgbClr val="0033CC"/>
                </a:solidFill>
                <a:latin typeface="Times New Roman" pitchFamily="18" charset="0"/>
                <a:ea typeface="ˎ̥"/>
                <a:cs typeface="ˎ̥"/>
              </a:rPr>
              <a:t>f</a:t>
            </a:r>
            <a:r>
              <a:rPr kumimoji="1" lang="en-US" altLang="zh-CN" sz="2400" b="1" baseline="-25000" dirty="0">
                <a:solidFill>
                  <a:srgbClr val="0033CC"/>
                </a:solidFill>
                <a:latin typeface="Times New Roman" pitchFamily="18" charset="0"/>
                <a:ea typeface="ˎ̥"/>
                <a:cs typeface="ˎ̥"/>
              </a:rPr>
              <a:t>0</a:t>
            </a:r>
            <a:r>
              <a:rPr kumimoji="1" lang="en-US" altLang="zh-CN" sz="2400" b="1" dirty="0">
                <a:solidFill>
                  <a:srgbClr val="0033CC"/>
                </a:solidFill>
                <a:latin typeface="Times New Roman" pitchFamily="18" charset="0"/>
                <a:ea typeface="ˎ̥"/>
                <a:cs typeface="ˎ̥"/>
              </a:rPr>
              <a:t>——</a:t>
            </a:r>
            <a:r>
              <a:rPr kumimoji="1" lang="zh-CN" altLang="en-US" sz="2400" b="1" dirty="0">
                <a:solidFill>
                  <a:srgbClr val="0033CC"/>
                </a:solidFill>
                <a:latin typeface="Times New Roman" pitchFamily="18" charset="0"/>
                <a:ea typeface="方正正准黑简体"/>
              </a:rPr>
              <a:t>纯溶剂（水）的逸度 </a:t>
            </a:r>
            <a:endParaRPr kumimoji="1" lang="zh-CN" altLang="en-US" sz="2400" b="1" dirty="0">
              <a:solidFill>
                <a:srgbClr val="0033CC"/>
              </a:solidFill>
              <a:latin typeface="Times New Roman" pitchFamily="18" charset="0"/>
              <a:ea typeface="ˎ̥"/>
              <a:cs typeface="ˎ̥"/>
            </a:endParaRPr>
          </a:p>
          <a:p>
            <a:pPr marL="342900" indent="-342900">
              <a:spcBef>
                <a:spcPct val="10000"/>
              </a:spcBef>
              <a:buClr>
                <a:schemeClr val="accent1"/>
              </a:buClr>
              <a:buSzPct val="80000"/>
            </a:pPr>
            <a:r>
              <a:rPr kumimoji="1" lang="zh-CN" altLang="en-US" sz="2400" b="1" dirty="0">
                <a:latin typeface="Times New Roman" pitchFamily="18" charset="0"/>
                <a:ea typeface="方正正准黑简体"/>
              </a:rPr>
              <a:t>逸度：溶剂从溶液逃脱的趋势</a:t>
            </a:r>
            <a:r>
              <a:rPr kumimoji="1" lang="zh-CN" altLang="en-US" sz="2800" b="1" dirty="0">
                <a:latin typeface="Times New Roman" pitchFamily="18" charset="0"/>
                <a:ea typeface="方正正准黑简体"/>
              </a:rPr>
              <a:t> </a:t>
            </a:r>
            <a:endParaRPr lang="zh-CN" altLang="en-US" sz="3000" dirty="0">
              <a:ea typeface="方正正准黑简体"/>
            </a:endParaRPr>
          </a:p>
        </p:txBody>
      </p:sp>
      <p:graphicFrame>
        <p:nvGraphicFramePr>
          <p:cNvPr id="17" name="Object 46"/>
          <p:cNvGraphicFramePr>
            <a:graphicFrameLocks noChangeAspect="1"/>
          </p:cNvGraphicFramePr>
          <p:nvPr>
            <p:extLst>
              <p:ext uri="{D42A27DB-BD31-4B8C-83A1-F6EECF244321}">
                <p14:modId xmlns:p14="http://schemas.microsoft.com/office/powerpoint/2010/main" val="1359615171"/>
              </p:ext>
            </p:extLst>
          </p:nvPr>
        </p:nvGraphicFramePr>
        <p:xfrm>
          <a:off x="2590800" y="2504349"/>
          <a:ext cx="1828800" cy="1352550"/>
        </p:xfrm>
        <a:graphic>
          <a:graphicData uri="http://schemas.openxmlformats.org/presentationml/2006/ole">
            <mc:AlternateContent xmlns:mc="http://schemas.openxmlformats.org/markup-compatibility/2006">
              <mc:Choice xmlns:v="urn:schemas-microsoft-com:vml" Requires="v">
                <p:oleObj spid="_x0000_s380042" name="公式" r:id="rId6" imgW="571320" imgH="431640" progId="Equation.3">
                  <p:embed/>
                </p:oleObj>
              </mc:Choice>
              <mc:Fallback>
                <p:oleObj name="公式" r:id="rId6" imgW="57132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504349"/>
                        <a:ext cx="1828800" cy="1352550"/>
                      </a:xfrm>
                      <a:prstGeom prst="rect">
                        <a:avLst/>
                      </a:prstGeom>
                      <a:solidFill>
                        <a:srgbClr val="CCEC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8" name="Object 45"/>
          <p:cNvGraphicFramePr>
            <a:graphicFrameLocks noChangeAspect="1"/>
          </p:cNvGraphicFramePr>
          <p:nvPr>
            <p:extLst>
              <p:ext uri="{D42A27DB-BD31-4B8C-83A1-F6EECF244321}">
                <p14:modId xmlns:p14="http://schemas.microsoft.com/office/powerpoint/2010/main" val="2758029956"/>
              </p:ext>
            </p:extLst>
          </p:nvPr>
        </p:nvGraphicFramePr>
        <p:xfrm>
          <a:off x="4953001" y="4122012"/>
          <a:ext cx="2024063" cy="1465263"/>
        </p:xfrm>
        <a:graphic>
          <a:graphicData uri="http://schemas.openxmlformats.org/presentationml/2006/ole">
            <mc:AlternateContent xmlns:mc="http://schemas.openxmlformats.org/markup-compatibility/2006">
              <mc:Choice xmlns:v="urn:schemas-microsoft-com:vml" Requires="v">
                <p:oleObj spid="_x0000_s380043" name="Equation" r:id="rId8" imgW="583947" imgH="431613" progId="Equation.3">
                  <p:embed/>
                </p:oleObj>
              </mc:Choice>
              <mc:Fallback>
                <p:oleObj name="Equation" r:id="rId8" imgW="583947"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1" y="4122012"/>
                        <a:ext cx="2024063" cy="1465263"/>
                      </a:xfrm>
                      <a:prstGeom prst="rect">
                        <a:avLst/>
                      </a:prstGeom>
                      <a:solidFill>
                        <a:srgbClr val="CCEC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9" name="Object 44"/>
          <p:cNvGraphicFramePr>
            <a:graphicFrameLocks noChangeAspect="1"/>
          </p:cNvGraphicFramePr>
          <p:nvPr>
            <p:extLst>
              <p:ext uri="{D42A27DB-BD31-4B8C-83A1-F6EECF244321}">
                <p14:modId xmlns:p14="http://schemas.microsoft.com/office/powerpoint/2010/main" val="763146738"/>
              </p:ext>
            </p:extLst>
          </p:nvPr>
        </p:nvGraphicFramePr>
        <p:xfrm>
          <a:off x="2209800" y="4122012"/>
          <a:ext cx="1892300" cy="1465263"/>
        </p:xfrm>
        <a:graphic>
          <a:graphicData uri="http://schemas.openxmlformats.org/presentationml/2006/ole">
            <mc:AlternateContent xmlns:mc="http://schemas.openxmlformats.org/markup-compatibility/2006">
              <mc:Choice xmlns:v="urn:schemas-microsoft-com:vml" Requires="v">
                <p:oleObj spid="_x0000_s380044" name="Equation" r:id="rId10" imgW="545863" imgH="431613" progId="Equation.3">
                  <p:embed/>
                </p:oleObj>
              </mc:Choice>
              <mc:Fallback>
                <p:oleObj name="Equation" r:id="rId10" imgW="545863" imgH="43161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122012"/>
                        <a:ext cx="1892300" cy="1465263"/>
                      </a:xfrm>
                      <a:prstGeom prst="rect">
                        <a:avLst/>
                      </a:prstGeom>
                      <a:solidFill>
                        <a:srgbClr val="CCEC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0" name="Object 43"/>
          <p:cNvGraphicFramePr>
            <a:graphicFrameLocks noChangeAspect="1"/>
          </p:cNvGraphicFramePr>
          <p:nvPr>
            <p:extLst>
              <p:ext uri="{D42A27DB-BD31-4B8C-83A1-F6EECF244321}">
                <p14:modId xmlns:p14="http://schemas.microsoft.com/office/powerpoint/2010/main" val="2362274704"/>
              </p:ext>
            </p:extLst>
          </p:nvPr>
        </p:nvGraphicFramePr>
        <p:xfrm>
          <a:off x="8001001" y="4122012"/>
          <a:ext cx="2024063" cy="1465263"/>
        </p:xfrm>
        <a:graphic>
          <a:graphicData uri="http://schemas.openxmlformats.org/presentationml/2006/ole">
            <mc:AlternateContent xmlns:mc="http://schemas.openxmlformats.org/markup-compatibility/2006">
              <mc:Choice xmlns:v="urn:schemas-microsoft-com:vml" Requires="v">
                <p:oleObj spid="_x0000_s380045" name="Equation" r:id="rId12" imgW="583947" imgH="431613" progId="Equation.3">
                  <p:embed/>
                </p:oleObj>
              </mc:Choice>
              <mc:Fallback>
                <p:oleObj name="Equation" r:id="rId12" imgW="583947" imgH="4316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01001" y="4122012"/>
                        <a:ext cx="2024063" cy="1465263"/>
                      </a:xfrm>
                      <a:prstGeom prst="rect">
                        <a:avLst/>
                      </a:prstGeom>
                      <a:solidFill>
                        <a:srgbClr val="CCEC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1" name="AutoShape 42"/>
          <p:cNvSpPr>
            <a:spLocks noChangeArrowheads="1"/>
          </p:cNvSpPr>
          <p:nvPr/>
        </p:nvSpPr>
        <p:spPr bwMode="auto">
          <a:xfrm>
            <a:off x="4267200" y="4731611"/>
            <a:ext cx="609600" cy="152400"/>
          </a:xfrm>
          <a:prstGeom prst="rightArrow">
            <a:avLst>
              <a:gd name="adj1" fmla="val 50000"/>
              <a:gd name="adj2" fmla="val 100000"/>
            </a:avLst>
          </a:prstGeom>
          <a:solidFill>
            <a:srgbClr val="CC3300"/>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nchor="ctr"/>
          <a:lstStyle/>
          <a:p>
            <a:endParaRPr lang="zh-CN" altLang="en-US" dirty="0">
              <a:ea typeface="方正正准黑简体"/>
            </a:endParaRPr>
          </a:p>
        </p:txBody>
      </p:sp>
      <p:sp>
        <p:nvSpPr>
          <p:cNvPr id="22" name="AutoShape 41"/>
          <p:cNvSpPr>
            <a:spLocks noChangeArrowheads="1"/>
          </p:cNvSpPr>
          <p:nvPr/>
        </p:nvSpPr>
        <p:spPr bwMode="auto">
          <a:xfrm>
            <a:off x="7086600" y="4731611"/>
            <a:ext cx="609600" cy="152400"/>
          </a:xfrm>
          <a:prstGeom prst="rightArrow">
            <a:avLst>
              <a:gd name="adj1" fmla="val 50000"/>
              <a:gd name="adj2" fmla="val 100000"/>
            </a:avLst>
          </a:prstGeom>
          <a:solidFill>
            <a:srgbClr val="CC3300"/>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nchor="ctr"/>
          <a:lstStyle/>
          <a:p>
            <a:endParaRPr lang="zh-CN" altLang="en-US" dirty="0">
              <a:ea typeface="方正正准黑简体"/>
            </a:endParaRPr>
          </a:p>
        </p:txBody>
      </p:sp>
      <p:sp>
        <p:nvSpPr>
          <p:cNvPr id="23" name="Text Box 40"/>
          <p:cNvSpPr txBox="1">
            <a:spLocks noChangeArrowheads="1"/>
          </p:cNvSpPr>
          <p:nvPr/>
        </p:nvSpPr>
        <p:spPr bwMode="auto">
          <a:xfrm>
            <a:off x="6934200" y="4274411"/>
            <a:ext cx="838200" cy="45720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400" b="1" dirty="0">
                <a:latin typeface="Times New Roman" pitchFamily="18" charset="0"/>
                <a:ea typeface="方正正准黑简体"/>
              </a:rPr>
              <a:t>严格</a:t>
            </a:r>
            <a:endParaRPr lang="zh-CN" altLang="en-US" dirty="0">
              <a:ea typeface="方正正准黑简体"/>
            </a:endParaRPr>
          </a:p>
        </p:txBody>
      </p:sp>
      <p:sp>
        <p:nvSpPr>
          <p:cNvPr id="24" name="Text Box 39"/>
          <p:cNvSpPr txBox="1">
            <a:spLocks noChangeArrowheads="1"/>
          </p:cNvSpPr>
          <p:nvPr/>
        </p:nvSpPr>
        <p:spPr bwMode="auto">
          <a:xfrm>
            <a:off x="2438400" y="5722212"/>
            <a:ext cx="1524000" cy="519113"/>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800" b="1" dirty="0">
                <a:latin typeface="Times New Roman" pitchFamily="18" charset="0"/>
                <a:ea typeface="方正正准黑简体"/>
              </a:rPr>
              <a:t>差别</a:t>
            </a:r>
            <a:r>
              <a:rPr kumimoji="1" lang="en-US" altLang="zh-CN" sz="2800" b="1" dirty="0">
                <a:latin typeface="Times New Roman" pitchFamily="18" charset="0"/>
                <a:ea typeface="ˎ̥"/>
                <a:cs typeface="ˎ̥"/>
              </a:rPr>
              <a:t>1%</a:t>
            </a:r>
            <a:endParaRPr lang="en-US" altLang="zh-CN" dirty="0">
              <a:ea typeface="方正正准黑简体"/>
            </a:endParaRPr>
          </a:p>
        </p:txBody>
      </p:sp>
      <p:sp>
        <p:nvSpPr>
          <p:cNvPr id="25" name="Text Box 38"/>
          <p:cNvSpPr txBox="1">
            <a:spLocks noChangeArrowheads="1"/>
          </p:cNvSpPr>
          <p:nvPr/>
        </p:nvSpPr>
        <p:spPr bwMode="auto">
          <a:xfrm>
            <a:off x="4572000" y="5722212"/>
            <a:ext cx="2743200" cy="519113"/>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800" b="1" dirty="0">
                <a:latin typeface="Times New Roman" pitchFamily="18" charset="0"/>
                <a:ea typeface="方正正准黑简体"/>
              </a:rPr>
              <a:t>仅适合理想溶液</a:t>
            </a:r>
            <a:endParaRPr lang="zh-CN" altLang="en-US" dirty="0">
              <a:ea typeface="方正正准黑简体"/>
            </a:endParaRPr>
          </a:p>
        </p:txBody>
      </p:sp>
    </p:spTree>
    <p:extLst>
      <p:ext uri="{BB962C8B-B14F-4D97-AF65-F5344CB8AC3E}">
        <p14:creationId xmlns:p14="http://schemas.microsoft.com/office/powerpoint/2010/main" val="37004080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4"/>
          <a:stretch>
            <a:fillRect/>
          </a:stretch>
        </p:blipFill>
        <p:spPr>
          <a:xfrm>
            <a:off x="5060152" y="1175632"/>
            <a:ext cx="6328196" cy="542591"/>
          </a:xfrm>
          <a:prstGeom prst="rect">
            <a:avLst/>
          </a:prstGeom>
        </p:spPr>
      </p:pic>
      <p:sp>
        <p:nvSpPr>
          <p:cNvPr id="26" name="Text Box 4" descr="花束"/>
          <p:cNvSpPr txBox="1">
            <a:spLocks noChangeArrowheads="1"/>
          </p:cNvSpPr>
          <p:nvPr/>
        </p:nvSpPr>
        <p:spPr bwMode="auto">
          <a:xfrm>
            <a:off x="745844" y="1834687"/>
            <a:ext cx="4343400" cy="631825"/>
          </a:xfrm>
          <a:prstGeom prst="rect">
            <a:avLst/>
          </a:prstGeom>
          <a:blipFill dpi="0" rotWithShape="1">
            <a:blip r:embed="rId5"/>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400" b="1" dirty="0">
                <a:solidFill>
                  <a:srgbClr val="FF0066"/>
                </a:solidFill>
                <a:latin typeface="Comic Sans MS" pitchFamily="66" charset="0"/>
                <a:ea typeface="方正正准黑简体"/>
              </a:rPr>
              <a:t>1.Water activity(Aw)</a:t>
            </a:r>
            <a:r>
              <a:rPr lang="zh-CN" altLang="en-US" sz="2400" b="1" dirty="0">
                <a:solidFill>
                  <a:srgbClr val="FF0066"/>
                </a:solidFill>
                <a:latin typeface="Comic Sans MS" pitchFamily="66" charset="0"/>
                <a:ea typeface="方正正准黑简体"/>
              </a:rPr>
              <a:t>的定义</a:t>
            </a:r>
          </a:p>
        </p:txBody>
      </p:sp>
      <p:sp>
        <p:nvSpPr>
          <p:cNvPr id="27" name="Rectangle 6"/>
          <p:cNvSpPr>
            <a:spLocks noChangeArrowheads="1"/>
          </p:cNvSpPr>
          <p:nvPr/>
        </p:nvSpPr>
        <p:spPr bwMode="auto">
          <a:xfrm>
            <a:off x="1066800" y="2607810"/>
            <a:ext cx="10210800" cy="16764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0" hangingPunct="0">
              <a:lnSpc>
                <a:spcPct val="85000"/>
              </a:lnSpc>
              <a:spcBef>
                <a:spcPct val="50000"/>
              </a:spcBef>
              <a:buClr>
                <a:schemeClr val="accent1"/>
              </a:buClr>
              <a:buSzPct val="65000"/>
              <a:buFont typeface="Symbol" pitchFamily="18" charset="2"/>
              <a:buNone/>
            </a:pPr>
            <a:r>
              <a:rPr lang="zh-CN" altLang="en-US" sz="3000" b="1" dirty="0">
                <a:solidFill>
                  <a:srgbClr val="990099"/>
                </a:solidFill>
                <a:latin typeface="楷体_GB2312" pitchFamily="49" charset="-122"/>
                <a:ea typeface="方正正准黑简体"/>
              </a:rPr>
              <a:t>水分活度</a:t>
            </a:r>
            <a:r>
              <a:rPr lang="en-US" altLang="zh-CN" sz="3000" b="1" dirty="0">
                <a:latin typeface="楷体_GB2312" pitchFamily="49" charset="-122"/>
                <a:ea typeface="方正正准黑简体"/>
              </a:rPr>
              <a:t>(water activity)</a:t>
            </a:r>
          </a:p>
          <a:p>
            <a:pPr eaLnBrk="0" hangingPunct="0">
              <a:lnSpc>
                <a:spcPct val="85000"/>
              </a:lnSpc>
              <a:spcBef>
                <a:spcPct val="50000"/>
              </a:spcBef>
              <a:buClr>
                <a:schemeClr val="accent1"/>
              </a:buClr>
              <a:buSzPct val="65000"/>
              <a:buFont typeface="Symbol" pitchFamily="18" charset="2"/>
              <a:buNone/>
            </a:pPr>
            <a:r>
              <a:rPr lang="en-US" altLang="zh-CN" sz="3000" b="1" dirty="0">
                <a:latin typeface="楷体_GB2312" pitchFamily="49" charset="-122"/>
                <a:ea typeface="方正正准黑简体"/>
              </a:rPr>
              <a:t>    </a:t>
            </a:r>
            <a:r>
              <a:rPr lang="zh-CN" altLang="en-US" sz="3000" b="1" dirty="0">
                <a:latin typeface="楷体_GB2312" pitchFamily="49" charset="-122"/>
                <a:ea typeface="方正正准黑简体"/>
              </a:rPr>
              <a:t>是指食品中水的蒸汽压与该温度下纯水的饱和蒸汽压的比值</a:t>
            </a:r>
            <a:r>
              <a:rPr lang="en-US" altLang="zh-CN" sz="3000" b="1" dirty="0">
                <a:latin typeface="楷体_GB2312" pitchFamily="49" charset="-122"/>
                <a:ea typeface="方正正准黑简体"/>
              </a:rPr>
              <a:t>,</a:t>
            </a:r>
            <a:r>
              <a:rPr lang="zh-CN" altLang="en-US" sz="3000" b="1" dirty="0">
                <a:latin typeface="楷体_GB2312" pitchFamily="49" charset="-122"/>
                <a:ea typeface="方正正准黑简体"/>
              </a:rPr>
              <a:t>可用下式表示</a:t>
            </a:r>
            <a:r>
              <a:rPr lang="en-US" altLang="zh-CN" sz="3000" b="1" dirty="0">
                <a:latin typeface="楷体_GB2312" pitchFamily="49" charset="-122"/>
                <a:ea typeface="方正正准黑简体"/>
              </a:rPr>
              <a:t>:</a:t>
            </a:r>
          </a:p>
        </p:txBody>
      </p:sp>
      <p:graphicFrame>
        <p:nvGraphicFramePr>
          <p:cNvPr id="28" name="Object 8"/>
          <p:cNvGraphicFramePr>
            <a:graphicFrameLocks noChangeAspect="1"/>
          </p:cNvGraphicFramePr>
          <p:nvPr>
            <p:extLst>
              <p:ext uri="{D42A27DB-BD31-4B8C-83A1-F6EECF244321}">
                <p14:modId xmlns:p14="http://schemas.microsoft.com/office/powerpoint/2010/main" val="2535736199"/>
              </p:ext>
            </p:extLst>
          </p:nvPr>
        </p:nvGraphicFramePr>
        <p:xfrm>
          <a:off x="4495801" y="4360411"/>
          <a:ext cx="2024063" cy="1465263"/>
        </p:xfrm>
        <a:graphic>
          <a:graphicData uri="http://schemas.openxmlformats.org/presentationml/2006/ole">
            <mc:AlternateContent xmlns:mc="http://schemas.openxmlformats.org/markup-compatibility/2006">
              <mc:Choice xmlns:v="urn:schemas-microsoft-com:vml" Requires="v">
                <p:oleObj spid="_x0000_s380964" name="Equation" r:id="rId6" imgW="583947" imgH="431613" progId="Equation.3">
                  <p:embed/>
                </p:oleObj>
              </mc:Choice>
              <mc:Fallback>
                <p:oleObj name="Equation" r:id="rId6" imgW="583947"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1" y="4360411"/>
                        <a:ext cx="2024063" cy="1465263"/>
                      </a:xfrm>
                      <a:prstGeom prst="rect">
                        <a:avLst/>
                      </a:prstGeom>
                      <a:solidFill>
                        <a:srgbClr val="CCEC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8377716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4"/>
          <a:stretch>
            <a:fillRect/>
          </a:stretch>
        </p:blipFill>
        <p:spPr>
          <a:xfrm>
            <a:off x="5060152" y="1175632"/>
            <a:ext cx="6328196" cy="542591"/>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3223541326"/>
              </p:ext>
            </p:extLst>
          </p:nvPr>
        </p:nvGraphicFramePr>
        <p:xfrm>
          <a:off x="3959225" y="2364400"/>
          <a:ext cx="3200400" cy="1235075"/>
        </p:xfrm>
        <a:graphic>
          <a:graphicData uri="http://schemas.openxmlformats.org/presentationml/2006/ole">
            <mc:AlternateContent xmlns:mc="http://schemas.openxmlformats.org/markup-compatibility/2006">
              <mc:Choice xmlns:v="urn:schemas-microsoft-com:vml" Requires="v">
                <p:oleObj spid="_x0000_s381988" name="Equation" r:id="rId5" imgW="1091726" imgH="431613" progId="Equation.3">
                  <p:embed/>
                </p:oleObj>
              </mc:Choice>
              <mc:Fallback>
                <p:oleObj name="Equation" r:id="rId5" imgW="1091726"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9225" y="2364400"/>
                        <a:ext cx="3200400" cy="1235075"/>
                      </a:xfrm>
                      <a:prstGeom prst="rect">
                        <a:avLst/>
                      </a:prstGeom>
                      <a:solidFill>
                        <a:srgbClr val="CCECFF"/>
                      </a:solidFill>
                    </p:spPr>
                  </p:pic>
                </p:oleObj>
              </mc:Fallback>
            </mc:AlternateContent>
          </a:graphicData>
        </a:graphic>
      </p:graphicFrame>
      <p:sp>
        <p:nvSpPr>
          <p:cNvPr id="13" name="Rectangle 9"/>
          <p:cNvSpPr>
            <a:spLocks noChangeArrowheads="1"/>
          </p:cNvSpPr>
          <p:nvPr/>
        </p:nvSpPr>
        <p:spPr bwMode="auto">
          <a:xfrm>
            <a:off x="1597025" y="1754799"/>
            <a:ext cx="8229600" cy="6858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50000"/>
              </a:spcBef>
              <a:buClr>
                <a:schemeClr val="accent1"/>
              </a:buClr>
              <a:buSzPct val="80000"/>
            </a:pPr>
            <a:r>
              <a:rPr kumimoji="1" lang="en-US" altLang="zh-CN" sz="2800" b="1" dirty="0">
                <a:solidFill>
                  <a:srgbClr val="0033CC"/>
                </a:solidFill>
                <a:latin typeface="Times New Roman" pitchFamily="18" charset="0"/>
                <a:ea typeface="ˎ̥"/>
                <a:cs typeface="ˎ̥"/>
              </a:rPr>
              <a:t>Aw</a:t>
            </a:r>
            <a:r>
              <a:rPr kumimoji="1" lang="zh-CN" altLang="en-US" sz="2800" b="1" dirty="0">
                <a:solidFill>
                  <a:srgbClr val="0033CC"/>
                </a:solidFill>
                <a:latin typeface="Times New Roman" pitchFamily="18" charset="0"/>
                <a:ea typeface="方正正准黑简体"/>
              </a:rPr>
              <a:t>与产品环境的百分平衡相对湿度（</a:t>
            </a:r>
            <a:r>
              <a:rPr kumimoji="1" lang="en-US" altLang="zh-CN" sz="2800" b="1" dirty="0">
                <a:solidFill>
                  <a:srgbClr val="0033CC"/>
                </a:solidFill>
                <a:latin typeface="Times New Roman" pitchFamily="18" charset="0"/>
                <a:ea typeface="ˎ̥"/>
                <a:cs typeface="ˎ̥"/>
              </a:rPr>
              <a:t>ERH</a:t>
            </a:r>
            <a:r>
              <a:rPr kumimoji="1" lang="zh-CN" altLang="en-US" sz="2800" b="1" dirty="0">
                <a:solidFill>
                  <a:srgbClr val="0033CC"/>
                </a:solidFill>
                <a:latin typeface="Times New Roman" pitchFamily="18" charset="0"/>
                <a:ea typeface="方正正准黑简体"/>
              </a:rPr>
              <a:t>）有关</a:t>
            </a:r>
            <a:endParaRPr lang="zh-CN" altLang="en-US" sz="3000" dirty="0">
              <a:ea typeface="方正正准黑简体"/>
            </a:endParaRPr>
          </a:p>
        </p:txBody>
      </p:sp>
      <p:sp>
        <p:nvSpPr>
          <p:cNvPr id="14" name="Text Box 8"/>
          <p:cNvSpPr txBox="1">
            <a:spLocks noChangeArrowheads="1"/>
          </p:cNvSpPr>
          <p:nvPr/>
        </p:nvSpPr>
        <p:spPr bwMode="auto">
          <a:xfrm>
            <a:off x="1597025" y="4574200"/>
            <a:ext cx="8305800" cy="1458861"/>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lvl1pPr>
              <a:defRPr>
                <a:solidFill>
                  <a:schemeClr val="tx1"/>
                </a:solidFill>
                <a:latin typeface="Arial" pitchFamily="34" charset="0"/>
                <a:ea typeface="宋体" pitchFamily="2" charset="-122"/>
              </a:defRPr>
            </a:lvl1pPr>
            <a:lvl2pPr marL="19050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lvl="1">
              <a:lnSpc>
                <a:spcPct val="90000"/>
              </a:lnSpc>
              <a:spcBef>
                <a:spcPct val="50000"/>
              </a:spcBef>
              <a:buClr>
                <a:schemeClr val="tx2"/>
              </a:buClr>
              <a:buSzPct val="70000"/>
              <a:buFont typeface="Wingdings" pitchFamily="2" charset="2"/>
              <a:buNone/>
            </a:pPr>
            <a:r>
              <a:rPr kumimoji="1" lang="zh-CN" altLang="en-US" sz="2400" b="1" dirty="0">
                <a:solidFill>
                  <a:srgbClr val="FF3300"/>
                </a:solidFill>
                <a:latin typeface="Times New Roman" pitchFamily="18" charset="0"/>
                <a:ea typeface="方正正准黑简体"/>
              </a:rPr>
              <a:t>注意！！！</a:t>
            </a:r>
          </a:p>
          <a:p>
            <a:pPr lvl="1">
              <a:lnSpc>
                <a:spcPct val="90000"/>
              </a:lnSpc>
              <a:spcBef>
                <a:spcPct val="50000"/>
              </a:spcBef>
              <a:buClr>
                <a:schemeClr val="tx2"/>
              </a:buClr>
              <a:buSzPct val="70000"/>
              <a:buFont typeface="Wingdings" pitchFamily="2" charset="2"/>
              <a:buChar char="l"/>
            </a:pPr>
            <a:r>
              <a:rPr kumimoji="1" lang="en-US" altLang="zh-CN" sz="2400" b="1" dirty="0">
                <a:latin typeface="Times New Roman" pitchFamily="18" charset="0"/>
                <a:ea typeface="ˎ̥"/>
                <a:cs typeface="ˎ̥"/>
              </a:rPr>
              <a:t>Aw</a:t>
            </a:r>
            <a:r>
              <a:rPr kumimoji="1" lang="zh-CN" altLang="en-US" sz="2400" b="1" dirty="0">
                <a:latin typeface="Times New Roman" pitchFamily="18" charset="0"/>
                <a:ea typeface="方正正准黑简体"/>
              </a:rPr>
              <a:t>是样品的内在品质，</a:t>
            </a:r>
            <a:r>
              <a:rPr kumimoji="1" lang="en-US" altLang="zh-CN" sz="2400" b="1" dirty="0">
                <a:latin typeface="Times New Roman" pitchFamily="18" charset="0"/>
                <a:ea typeface="ˎ̥"/>
                <a:cs typeface="ˎ̥"/>
              </a:rPr>
              <a:t>ERH</a:t>
            </a:r>
            <a:r>
              <a:rPr kumimoji="1" lang="zh-CN" altLang="en-US" sz="2400" b="1" dirty="0">
                <a:latin typeface="Times New Roman" pitchFamily="18" charset="0"/>
                <a:ea typeface="方正正准黑简体"/>
              </a:rPr>
              <a:t>是与样品平衡的大气的性质。</a:t>
            </a:r>
            <a:endParaRPr kumimoji="1" lang="zh-CN" altLang="en-US" sz="2400" b="1" dirty="0">
              <a:latin typeface="Times New Roman" pitchFamily="18" charset="0"/>
              <a:ea typeface="ˎ̥"/>
              <a:cs typeface="ˎ̥"/>
            </a:endParaRPr>
          </a:p>
          <a:p>
            <a:pPr lvl="1">
              <a:lnSpc>
                <a:spcPct val="90000"/>
              </a:lnSpc>
              <a:spcBef>
                <a:spcPct val="50000"/>
              </a:spcBef>
              <a:buClr>
                <a:schemeClr val="tx2"/>
              </a:buClr>
              <a:buSzPct val="70000"/>
              <a:buFont typeface="Wingdings" pitchFamily="2" charset="2"/>
              <a:buChar char="l"/>
            </a:pPr>
            <a:r>
              <a:rPr kumimoji="1" lang="zh-CN" altLang="en-US" sz="2400" b="1" dirty="0">
                <a:latin typeface="Times New Roman" pitchFamily="18" charset="0"/>
                <a:ea typeface="方正正准黑简体"/>
              </a:rPr>
              <a:t>仅当产品与环境达到平衡时，关系式才能成立。</a:t>
            </a:r>
            <a:endParaRPr kumimoji="1" lang="zh-CN" altLang="en-US" sz="2400" b="1" dirty="0">
              <a:solidFill>
                <a:srgbClr val="FF3300"/>
              </a:solidFill>
              <a:latin typeface="Times New Roman" pitchFamily="18" charset="0"/>
              <a:ea typeface="方正正准黑简体"/>
            </a:endParaRPr>
          </a:p>
        </p:txBody>
      </p:sp>
      <p:sp>
        <p:nvSpPr>
          <p:cNvPr id="15" name="Text Box 35" descr="花束"/>
          <p:cNvSpPr txBox="1">
            <a:spLocks noChangeArrowheads="1"/>
          </p:cNvSpPr>
          <p:nvPr/>
        </p:nvSpPr>
        <p:spPr bwMode="auto">
          <a:xfrm>
            <a:off x="2892425" y="3736000"/>
            <a:ext cx="5867400" cy="631825"/>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400" b="1" dirty="0">
                <a:latin typeface="Comic Sans MS" pitchFamily="66" charset="0"/>
                <a:ea typeface="方正正准黑简体"/>
              </a:rPr>
              <a:t>ERH </a:t>
            </a:r>
            <a:r>
              <a:rPr lang="zh-CN" altLang="en-US" sz="2400" b="1" dirty="0">
                <a:latin typeface="Comic Sans MS" pitchFamily="66" charset="0"/>
                <a:ea typeface="方正正准黑简体"/>
              </a:rPr>
              <a:t>：</a:t>
            </a:r>
            <a:r>
              <a:rPr lang="en-US" altLang="zh-CN" sz="2400" b="1" dirty="0" err="1">
                <a:latin typeface="Comic Sans MS" pitchFamily="66" charset="0"/>
                <a:ea typeface="方正正准黑简体"/>
              </a:rPr>
              <a:t>Equlibrium</a:t>
            </a:r>
            <a:r>
              <a:rPr lang="en-US" altLang="zh-CN" sz="2400" b="1" dirty="0">
                <a:latin typeface="Comic Sans MS" pitchFamily="66" charset="0"/>
                <a:ea typeface="方正正准黑简体"/>
              </a:rPr>
              <a:t> Relative Humidity</a:t>
            </a:r>
          </a:p>
        </p:txBody>
      </p:sp>
    </p:spTree>
    <p:extLst>
      <p:ext uri="{BB962C8B-B14F-4D97-AF65-F5344CB8AC3E}">
        <p14:creationId xmlns:p14="http://schemas.microsoft.com/office/powerpoint/2010/main" val="155223688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4"/>
          <a:stretch>
            <a:fillRect/>
          </a:stretch>
        </p:blipFill>
        <p:spPr>
          <a:xfrm>
            <a:off x="5060152" y="1175632"/>
            <a:ext cx="6328196" cy="542591"/>
          </a:xfrm>
          <a:prstGeom prst="rect">
            <a:avLst/>
          </a:prstGeom>
        </p:spPr>
      </p:pic>
      <p:graphicFrame>
        <p:nvGraphicFramePr>
          <p:cNvPr id="16" name="Object 4"/>
          <p:cNvGraphicFramePr>
            <a:graphicFrameLocks noChangeAspect="1"/>
          </p:cNvGraphicFramePr>
          <p:nvPr>
            <p:extLst>
              <p:ext uri="{D42A27DB-BD31-4B8C-83A1-F6EECF244321}">
                <p14:modId xmlns:p14="http://schemas.microsoft.com/office/powerpoint/2010/main" val="3555295184"/>
              </p:ext>
            </p:extLst>
          </p:nvPr>
        </p:nvGraphicFramePr>
        <p:xfrm>
          <a:off x="1572370" y="1828800"/>
          <a:ext cx="5199062" cy="1135063"/>
        </p:xfrm>
        <a:graphic>
          <a:graphicData uri="http://schemas.openxmlformats.org/presentationml/2006/ole">
            <mc:AlternateContent xmlns:mc="http://schemas.openxmlformats.org/markup-compatibility/2006">
              <mc:Choice xmlns:v="urn:schemas-microsoft-com:vml" Requires="v">
                <p:oleObj spid="_x0000_s383046" name="Equation" r:id="rId5" imgW="1930320" imgH="431640" progId="Equation.3">
                  <p:embed/>
                </p:oleObj>
              </mc:Choice>
              <mc:Fallback>
                <p:oleObj name="Equation" r:id="rId5" imgW="19303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370" y="1828800"/>
                        <a:ext cx="5199062" cy="1135063"/>
                      </a:xfrm>
                      <a:prstGeom prst="rect">
                        <a:avLst/>
                      </a:prstGeom>
                      <a:solidFill>
                        <a:srgbClr val="CCECFF"/>
                      </a:solidFill>
                    </p:spPr>
                  </p:pic>
                </p:oleObj>
              </mc:Fallback>
            </mc:AlternateContent>
          </a:graphicData>
        </a:graphic>
      </p:graphicFrame>
      <p:sp>
        <p:nvSpPr>
          <p:cNvPr id="17" name="Text Box 7" descr="花束"/>
          <p:cNvSpPr txBox="1">
            <a:spLocks noChangeArrowheads="1"/>
          </p:cNvSpPr>
          <p:nvPr/>
        </p:nvSpPr>
        <p:spPr bwMode="auto">
          <a:xfrm>
            <a:off x="1821652" y="3027071"/>
            <a:ext cx="6477000" cy="579438"/>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eaLnBrk="0" hangingPunct="0">
              <a:lnSpc>
                <a:spcPct val="85000"/>
              </a:lnSpc>
              <a:spcBef>
                <a:spcPct val="50000"/>
              </a:spcBef>
              <a:buSzPct val="100000"/>
              <a:buFont typeface="Symbol" pitchFamily="18" charset="2"/>
              <a:buNone/>
            </a:pPr>
            <a:r>
              <a:rPr lang="en-US" altLang="zh-CN" sz="2000" b="1" i="1" dirty="0">
                <a:latin typeface="黑体" pitchFamily="49" charset="-122"/>
                <a:ea typeface="方正正准黑简体"/>
              </a:rPr>
              <a:t>N </a:t>
            </a:r>
            <a:r>
              <a:rPr lang="en-US" altLang="zh-CN" sz="2000" b="1" dirty="0">
                <a:latin typeface="黑体" pitchFamily="49" charset="-122"/>
                <a:ea typeface="方正正准黑简体"/>
              </a:rPr>
              <a:t>: </a:t>
            </a:r>
            <a:r>
              <a:rPr lang="zh-CN" altLang="en-US" sz="2000" b="1" dirty="0">
                <a:latin typeface="黑体" pitchFamily="49" charset="-122"/>
                <a:ea typeface="方正正准黑简体"/>
              </a:rPr>
              <a:t>溶剂摩尔分数；</a:t>
            </a:r>
            <a:r>
              <a:rPr lang="en-US" altLang="zh-CN" sz="2000" b="1" i="1" dirty="0">
                <a:latin typeface="黑体" pitchFamily="49" charset="-122"/>
                <a:ea typeface="方正正准黑简体"/>
              </a:rPr>
              <a:t>n</a:t>
            </a:r>
            <a:r>
              <a:rPr lang="en-US" altLang="zh-CN" sz="2000" b="1" baseline="-25000" dirty="0">
                <a:latin typeface="黑体" pitchFamily="49" charset="-122"/>
                <a:ea typeface="方正正准黑简体"/>
              </a:rPr>
              <a:t>1</a:t>
            </a:r>
            <a:r>
              <a:rPr lang="en-US" altLang="zh-CN" sz="2000" b="1" dirty="0">
                <a:latin typeface="黑体" pitchFamily="49" charset="-122"/>
                <a:ea typeface="方正正准黑简体"/>
              </a:rPr>
              <a:t>: </a:t>
            </a:r>
            <a:r>
              <a:rPr lang="zh-CN" altLang="en-US" sz="2000" b="1" dirty="0">
                <a:latin typeface="黑体" pitchFamily="49" charset="-122"/>
                <a:ea typeface="方正正准黑简体"/>
              </a:rPr>
              <a:t>溶剂摩尔数；</a:t>
            </a:r>
            <a:r>
              <a:rPr lang="en-US" altLang="zh-CN" sz="2000" b="1" i="1" dirty="0">
                <a:latin typeface="黑体" pitchFamily="49" charset="-122"/>
                <a:ea typeface="方正正准黑简体"/>
              </a:rPr>
              <a:t>n</a:t>
            </a:r>
            <a:r>
              <a:rPr lang="en-US" altLang="zh-CN" sz="2000" b="1" baseline="-25000" dirty="0">
                <a:latin typeface="黑体" pitchFamily="49" charset="-122"/>
                <a:ea typeface="方正正准黑简体"/>
              </a:rPr>
              <a:t>2</a:t>
            </a:r>
            <a:r>
              <a:rPr lang="en-US" altLang="zh-CN" sz="2000" b="1" dirty="0">
                <a:latin typeface="黑体" pitchFamily="49" charset="-122"/>
                <a:ea typeface="方正正准黑简体"/>
              </a:rPr>
              <a:t>: </a:t>
            </a:r>
            <a:r>
              <a:rPr lang="zh-CN" altLang="en-US" sz="2000" b="1" dirty="0">
                <a:latin typeface="黑体" pitchFamily="49" charset="-122"/>
                <a:ea typeface="方正正准黑简体"/>
              </a:rPr>
              <a:t>溶质摩尔数</a:t>
            </a:r>
          </a:p>
        </p:txBody>
      </p:sp>
      <p:sp>
        <p:nvSpPr>
          <p:cNvPr id="18" name="Text Box 8"/>
          <p:cNvSpPr txBox="1">
            <a:spLocks noChangeArrowheads="1"/>
          </p:cNvSpPr>
          <p:nvPr/>
        </p:nvSpPr>
        <p:spPr bwMode="auto">
          <a:xfrm>
            <a:off x="8763000" y="2517251"/>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黑体" pitchFamily="49" charset="-122"/>
                <a:ea typeface="方正正准黑简体"/>
              </a:rPr>
              <a:t>公式（</a:t>
            </a:r>
            <a:r>
              <a:rPr lang="en-US" altLang="zh-CN" dirty="0">
                <a:latin typeface="黑体" pitchFamily="49" charset="-122"/>
                <a:ea typeface="方正正准黑简体"/>
              </a:rPr>
              <a:t>1</a:t>
            </a:r>
            <a:r>
              <a:rPr lang="zh-CN" altLang="en-US" dirty="0">
                <a:latin typeface="黑体" pitchFamily="49" charset="-122"/>
                <a:ea typeface="方正正准黑简体"/>
              </a:rPr>
              <a:t>）</a:t>
            </a:r>
          </a:p>
        </p:txBody>
      </p:sp>
      <p:graphicFrame>
        <p:nvGraphicFramePr>
          <p:cNvPr id="19" name="Object 9"/>
          <p:cNvGraphicFramePr>
            <a:graphicFrameLocks noChangeAspect="1"/>
          </p:cNvGraphicFramePr>
          <p:nvPr>
            <p:extLst>
              <p:ext uri="{D42A27DB-BD31-4B8C-83A1-F6EECF244321}">
                <p14:modId xmlns:p14="http://schemas.microsoft.com/office/powerpoint/2010/main" val="4016696895"/>
              </p:ext>
            </p:extLst>
          </p:nvPr>
        </p:nvGraphicFramePr>
        <p:xfrm>
          <a:off x="1608549" y="3615801"/>
          <a:ext cx="1998662" cy="1046163"/>
        </p:xfrm>
        <a:graphic>
          <a:graphicData uri="http://schemas.openxmlformats.org/presentationml/2006/ole">
            <mc:AlternateContent xmlns:mc="http://schemas.openxmlformats.org/markup-compatibility/2006">
              <mc:Choice xmlns:v="urn:schemas-microsoft-com:vml" Requires="v">
                <p:oleObj spid="_x0000_s383047" name="Equation" r:id="rId7" imgW="901440" imgH="431640" progId="Equation.3">
                  <p:embed/>
                </p:oleObj>
              </mc:Choice>
              <mc:Fallback>
                <p:oleObj name="Equation" r:id="rId7" imgW="9014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8549" y="3615801"/>
                        <a:ext cx="1998662" cy="1046163"/>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10"/>
          <p:cNvSpPr txBox="1">
            <a:spLocks noChangeArrowheads="1"/>
          </p:cNvSpPr>
          <p:nvPr/>
        </p:nvSpPr>
        <p:spPr bwMode="auto">
          <a:xfrm>
            <a:off x="8839200" y="4026964"/>
            <a:ext cx="121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黑体" pitchFamily="49" charset="-122"/>
                <a:ea typeface="方正正准黑简体"/>
              </a:rPr>
              <a:t>公式（</a:t>
            </a:r>
            <a:r>
              <a:rPr lang="en-US" altLang="zh-CN" dirty="0">
                <a:latin typeface="黑体" pitchFamily="49" charset="-122"/>
                <a:ea typeface="方正正准黑简体"/>
              </a:rPr>
              <a:t>2</a:t>
            </a:r>
            <a:r>
              <a:rPr lang="zh-CN" altLang="en-US" dirty="0">
                <a:latin typeface="黑体" pitchFamily="49" charset="-122"/>
                <a:ea typeface="方正正准黑简体"/>
              </a:rPr>
              <a:t>）</a:t>
            </a:r>
          </a:p>
        </p:txBody>
      </p:sp>
      <p:sp>
        <p:nvSpPr>
          <p:cNvPr id="21" name="Text Box 11" descr="花束"/>
          <p:cNvSpPr txBox="1">
            <a:spLocks noChangeArrowheads="1"/>
          </p:cNvSpPr>
          <p:nvPr/>
        </p:nvSpPr>
        <p:spPr bwMode="auto">
          <a:xfrm>
            <a:off x="1822450" y="4724400"/>
            <a:ext cx="9565898" cy="681955"/>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bIns="154800">
            <a:spAutoFit/>
          </a:bodyPr>
          <a:lstStyle/>
          <a:p>
            <a:pPr eaLnBrk="0" hangingPunct="0">
              <a:lnSpc>
                <a:spcPct val="120000"/>
              </a:lnSpc>
              <a:spcBef>
                <a:spcPct val="20000"/>
              </a:spcBef>
              <a:buSzPct val="100000"/>
              <a:buFont typeface="Symbol" pitchFamily="18" charset="2"/>
              <a:buNone/>
            </a:pPr>
            <a:r>
              <a:rPr lang="en-US" altLang="zh-CN" sz="2000" b="1" i="1" dirty="0">
                <a:latin typeface="黑体" pitchFamily="49" charset="-122"/>
                <a:ea typeface="方正正准黑简体"/>
              </a:rPr>
              <a:t>G</a:t>
            </a:r>
            <a:r>
              <a:rPr lang="en-US" altLang="zh-CN" sz="2000" b="1" dirty="0">
                <a:latin typeface="黑体" pitchFamily="49" charset="-122"/>
                <a:ea typeface="方正正准黑简体"/>
              </a:rPr>
              <a:t>: </a:t>
            </a:r>
            <a:r>
              <a:rPr lang="zh-CN" altLang="en-US" sz="2000" b="1" dirty="0">
                <a:latin typeface="黑体" pitchFamily="49" charset="-122"/>
                <a:ea typeface="方正正准黑简体"/>
              </a:rPr>
              <a:t>样品中溶剂的克数；</a:t>
            </a:r>
            <a:r>
              <a:rPr lang="zh-CN" altLang="en-US" sz="2000" b="1" i="1" dirty="0">
                <a:latin typeface="黑体" pitchFamily="49" charset="-122"/>
                <a:ea typeface="方正正准黑简体"/>
              </a:rPr>
              <a:t>⊿</a:t>
            </a:r>
            <a:r>
              <a:rPr lang="en-US" altLang="zh-CN" sz="2000" b="1" i="1" dirty="0">
                <a:latin typeface="黑体" pitchFamily="49" charset="-122"/>
                <a:ea typeface="方正正准黑简体"/>
              </a:rPr>
              <a:t>T</a:t>
            </a:r>
            <a:r>
              <a:rPr lang="en-US" altLang="zh-CN" sz="2000" b="1" i="1" baseline="-25000" dirty="0">
                <a:latin typeface="黑体" pitchFamily="49" charset="-122"/>
                <a:ea typeface="方正正准黑简体"/>
              </a:rPr>
              <a:t>t</a:t>
            </a:r>
            <a:r>
              <a:rPr lang="en-US" altLang="zh-CN" sz="2000" b="1" dirty="0">
                <a:latin typeface="黑体" pitchFamily="49" charset="-122"/>
                <a:ea typeface="方正正准黑简体"/>
              </a:rPr>
              <a:t>: </a:t>
            </a:r>
            <a:r>
              <a:rPr lang="zh-CN" altLang="en-US" sz="2000" b="1" dirty="0">
                <a:latin typeface="黑体" pitchFamily="49" charset="-122"/>
                <a:ea typeface="方正正准黑简体"/>
              </a:rPr>
              <a:t>冰点降低</a:t>
            </a:r>
            <a:r>
              <a:rPr lang="en-US" altLang="zh-CN" sz="2000" b="1" dirty="0">
                <a:latin typeface="黑体" pitchFamily="49" charset="-122"/>
                <a:ea typeface="方正正准黑简体"/>
              </a:rPr>
              <a:t>(</a:t>
            </a:r>
            <a:r>
              <a:rPr lang="zh-CN" altLang="en-US" sz="2000" b="1" dirty="0">
                <a:latin typeface="黑体" pitchFamily="49" charset="-122"/>
                <a:ea typeface="方正正准黑简体"/>
              </a:rPr>
              <a:t>℃</a:t>
            </a:r>
            <a:r>
              <a:rPr lang="en-US" altLang="zh-CN" sz="2000" b="1" dirty="0">
                <a:latin typeface="黑体" pitchFamily="49" charset="-122"/>
                <a:ea typeface="方正正准黑简体"/>
              </a:rPr>
              <a:t>)</a:t>
            </a:r>
            <a:r>
              <a:rPr lang="zh-CN" altLang="en-US" sz="2000" b="1" dirty="0">
                <a:latin typeface="黑体" pitchFamily="49" charset="-122"/>
                <a:ea typeface="方正正准黑简体"/>
              </a:rPr>
              <a:t>；</a:t>
            </a:r>
            <a:r>
              <a:rPr lang="en-US" altLang="zh-CN" sz="2000" b="1" i="1" dirty="0" err="1">
                <a:latin typeface="黑体" pitchFamily="49" charset="-122"/>
                <a:ea typeface="方正正准黑简体"/>
              </a:rPr>
              <a:t>K</a:t>
            </a:r>
            <a:r>
              <a:rPr lang="en-US" altLang="zh-CN" sz="2000" b="1" i="1" baseline="-25000" dirty="0" err="1">
                <a:latin typeface="黑体" pitchFamily="49" charset="-122"/>
                <a:ea typeface="方正正准黑简体"/>
              </a:rPr>
              <a:t>t</a:t>
            </a:r>
            <a:r>
              <a:rPr lang="en-US" altLang="zh-CN" sz="2000" b="1" dirty="0">
                <a:latin typeface="黑体" pitchFamily="49" charset="-122"/>
                <a:ea typeface="方正正准黑简体"/>
              </a:rPr>
              <a:t>: </a:t>
            </a:r>
            <a:r>
              <a:rPr lang="zh-CN" altLang="en-US" sz="2000" b="1" dirty="0">
                <a:latin typeface="黑体" pitchFamily="49" charset="-122"/>
                <a:ea typeface="方正正准黑简体"/>
              </a:rPr>
              <a:t>水的摩尔冰点降低常数</a:t>
            </a:r>
            <a:r>
              <a:rPr lang="en-US" altLang="zh-CN" sz="2000" b="1" dirty="0">
                <a:latin typeface="黑体" pitchFamily="49" charset="-122"/>
                <a:ea typeface="方正正准黑简体"/>
              </a:rPr>
              <a:t>(1.86)</a:t>
            </a:r>
            <a:endParaRPr lang="zh-CN" altLang="en-US" sz="2000" b="1" dirty="0">
              <a:latin typeface="黑体" pitchFamily="49" charset="-122"/>
              <a:ea typeface="方正正准黑简体"/>
            </a:endParaRPr>
          </a:p>
        </p:txBody>
      </p:sp>
    </p:spTree>
    <p:extLst>
      <p:ext uri="{BB962C8B-B14F-4D97-AF65-F5344CB8AC3E}">
        <p14:creationId xmlns:p14="http://schemas.microsoft.com/office/powerpoint/2010/main" val="95921026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4"/>
          <a:stretch>
            <a:fillRect/>
          </a:stretch>
        </p:blipFill>
        <p:spPr>
          <a:xfrm>
            <a:off x="5060152" y="1175632"/>
            <a:ext cx="6328196" cy="542591"/>
          </a:xfrm>
          <a:prstGeom prst="rect">
            <a:avLst/>
          </a:prstGeom>
        </p:spPr>
      </p:pic>
      <p:graphicFrame>
        <p:nvGraphicFramePr>
          <p:cNvPr id="15" name="Object 4"/>
          <p:cNvGraphicFramePr>
            <a:graphicFrameLocks noChangeAspect="1"/>
          </p:cNvGraphicFramePr>
          <p:nvPr>
            <p:extLst>
              <p:ext uri="{D42A27DB-BD31-4B8C-83A1-F6EECF244321}">
                <p14:modId xmlns:p14="http://schemas.microsoft.com/office/powerpoint/2010/main" val="1983352025"/>
              </p:ext>
            </p:extLst>
          </p:nvPr>
        </p:nvGraphicFramePr>
        <p:xfrm>
          <a:off x="3429000" y="1780381"/>
          <a:ext cx="2463800" cy="1101725"/>
        </p:xfrm>
        <a:graphic>
          <a:graphicData uri="http://schemas.openxmlformats.org/presentationml/2006/ole">
            <mc:AlternateContent xmlns:mc="http://schemas.openxmlformats.org/markup-compatibility/2006">
              <mc:Choice xmlns:v="urn:schemas-microsoft-com:vml" Requires="v">
                <p:oleObj spid="_x0000_s384036" name="Equation" r:id="rId5" imgW="914400" imgH="419040" progId="Equation.3">
                  <p:embed/>
                </p:oleObj>
              </mc:Choice>
              <mc:Fallback>
                <p:oleObj name="Equation" r:id="rId5" imgW="9144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780381"/>
                        <a:ext cx="2463800" cy="1101725"/>
                      </a:xfrm>
                      <a:prstGeom prst="rect">
                        <a:avLst/>
                      </a:prstGeom>
                      <a:solidFill>
                        <a:srgbClr val="CCECFF"/>
                      </a:solidFill>
                    </p:spPr>
                  </p:pic>
                </p:oleObj>
              </mc:Fallback>
            </mc:AlternateContent>
          </a:graphicData>
        </a:graphic>
      </p:graphicFrame>
      <p:sp>
        <p:nvSpPr>
          <p:cNvPr id="22" name="Text Box 5" descr="花束"/>
          <p:cNvSpPr txBox="1">
            <a:spLocks noChangeArrowheads="1"/>
          </p:cNvSpPr>
          <p:nvPr/>
        </p:nvSpPr>
        <p:spPr bwMode="auto">
          <a:xfrm>
            <a:off x="1371600" y="3382964"/>
            <a:ext cx="9753600" cy="1174398"/>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bIns="154800">
            <a:spAutoFit/>
          </a:bodyPr>
          <a:lstStyle/>
          <a:p>
            <a:pPr eaLnBrk="0" hangingPunct="0">
              <a:lnSpc>
                <a:spcPct val="140000"/>
              </a:lnSpc>
              <a:spcBef>
                <a:spcPct val="50000"/>
              </a:spcBef>
              <a:buSzPct val="100000"/>
              <a:buFont typeface="Symbol" pitchFamily="18" charset="2"/>
              <a:buNone/>
            </a:pPr>
            <a:r>
              <a:rPr lang="en-US" altLang="zh-CN" sz="2000" b="1" i="1" dirty="0">
                <a:latin typeface="黑体" pitchFamily="49" charset="-122"/>
                <a:ea typeface="方正正准黑简体"/>
              </a:rPr>
              <a:t>A </a:t>
            </a:r>
            <a:r>
              <a:rPr lang="en-US" altLang="zh-CN" sz="2000" b="1" dirty="0">
                <a:latin typeface="黑体" pitchFamily="49" charset="-122"/>
                <a:ea typeface="方正正准黑简体"/>
              </a:rPr>
              <a:t>: </a:t>
            </a:r>
            <a:r>
              <a:rPr lang="zh-CN" altLang="en-US" sz="2000" b="1" dirty="0">
                <a:latin typeface="黑体" pitchFamily="49" charset="-122"/>
                <a:ea typeface="方正正准黑简体"/>
              </a:rPr>
              <a:t>水分活度较低的饱和盐溶液的标准水分活度；</a:t>
            </a:r>
            <a:r>
              <a:rPr lang="en-US" altLang="zh-CN" sz="2000" b="1" dirty="0">
                <a:latin typeface="黑体" pitchFamily="49" charset="-122"/>
                <a:ea typeface="方正正准黑简体"/>
              </a:rPr>
              <a:t>B:</a:t>
            </a:r>
            <a:r>
              <a:rPr lang="zh-CN" altLang="en-US" sz="2000" b="1" dirty="0">
                <a:latin typeface="黑体" pitchFamily="49" charset="-122"/>
                <a:ea typeface="方正正准黑简体"/>
              </a:rPr>
              <a:t>水分活度较高的饱和盐溶液的标准水分活度；</a:t>
            </a:r>
            <a:r>
              <a:rPr lang="en-US" altLang="zh-CN" sz="2000" b="1" i="1" dirty="0">
                <a:latin typeface="黑体" pitchFamily="49" charset="-122"/>
                <a:ea typeface="方正正准黑简体"/>
              </a:rPr>
              <a:t>x</a:t>
            </a:r>
            <a:r>
              <a:rPr lang="en-US" altLang="zh-CN" sz="2000" b="1" dirty="0">
                <a:latin typeface="黑体" pitchFamily="49" charset="-122"/>
                <a:ea typeface="方正正准黑简体"/>
              </a:rPr>
              <a:t>:</a:t>
            </a:r>
            <a:r>
              <a:rPr lang="zh-CN" altLang="en-US" sz="2000" b="1" dirty="0">
                <a:latin typeface="黑体" pitchFamily="49" charset="-122"/>
                <a:ea typeface="方正正准黑简体"/>
              </a:rPr>
              <a:t>使用</a:t>
            </a:r>
            <a:r>
              <a:rPr lang="en-US" altLang="zh-CN" sz="2000" b="1" dirty="0">
                <a:latin typeface="黑体" pitchFamily="49" charset="-122"/>
                <a:ea typeface="方正正准黑简体"/>
              </a:rPr>
              <a:t>B</a:t>
            </a:r>
            <a:r>
              <a:rPr lang="zh-CN" altLang="en-US" sz="2000" b="1" dirty="0">
                <a:latin typeface="黑体" pitchFamily="49" charset="-122"/>
                <a:ea typeface="方正正准黑简体"/>
              </a:rPr>
              <a:t>液时样品重量的净增值；</a:t>
            </a:r>
            <a:r>
              <a:rPr lang="en-US" altLang="zh-CN" sz="2000" b="1" dirty="0">
                <a:latin typeface="黑体" pitchFamily="49" charset="-122"/>
                <a:ea typeface="方正正准黑简体"/>
              </a:rPr>
              <a:t>y</a:t>
            </a:r>
            <a:r>
              <a:rPr lang="zh-CN" altLang="en-US" sz="2000" b="1" dirty="0">
                <a:latin typeface="黑体" pitchFamily="49" charset="-122"/>
                <a:ea typeface="方正正准黑简体"/>
              </a:rPr>
              <a:t>：使用</a:t>
            </a:r>
            <a:r>
              <a:rPr lang="en-US" altLang="zh-CN" sz="2000" b="1" dirty="0">
                <a:latin typeface="黑体" pitchFamily="49" charset="-122"/>
                <a:ea typeface="方正正准黑简体"/>
              </a:rPr>
              <a:t>A</a:t>
            </a:r>
            <a:r>
              <a:rPr lang="zh-CN" altLang="en-US" sz="2000" b="1" dirty="0">
                <a:latin typeface="黑体" pitchFamily="49" charset="-122"/>
                <a:ea typeface="方正正准黑简体"/>
              </a:rPr>
              <a:t>液时样品重量的净减值。</a:t>
            </a:r>
          </a:p>
        </p:txBody>
      </p:sp>
      <p:sp>
        <p:nvSpPr>
          <p:cNvPr id="23" name="Text Box 6"/>
          <p:cNvSpPr txBox="1">
            <a:spLocks noChangeArrowheads="1"/>
          </p:cNvSpPr>
          <p:nvPr/>
        </p:nvSpPr>
        <p:spPr bwMode="auto">
          <a:xfrm>
            <a:off x="7924800" y="2147888"/>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黑体" pitchFamily="49" charset="-122"/>
                <a:ea typeface="方正正准黑简体"/>
              </a:rPr>
              <a:t>公式（</a:t>
            </a:r>
            <a:r>
              <a:rPr lang="en-US" altLang="zh-CN" dirty="0">
                <a:latin typeface="黑体" pitchFamily="49" charset="-122"/>
                <a:ea typeface="方正正准黑简体"/>
              </a:rPr>
              <a:t>3</a:t>
            </a:r>
            <a:r>
              <a:rPr lang="zh-CN" altLang="en-US" dirty="0">
                <a:latin typeface="黑体" pitchFamily="49" charset="-122"/>
                <a:ea typeface="方正正准黑简体"/>
              </a:rPr>
              <a:t>）</a:t>
            </a:r>
          </a:p>
        </p:txBody>
      </p:sp>
    </p:spTree>
    <p:extLst>
      <p:ext uri="{BB962C8B-B14F-4D97-AF65-F5344CB8AC3E}">
        <p14:creationId xmlns:p14="http://schemas.microsoft.com/office/powerpoint/2010/main" val="76825059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3"/>
          <a:stretch>
            <a:fillRect/>
          </a:stretch>
        </p:blipFill>
        <p:spPr>
          <a:xfrm>
            <a:off x="5060152" y="1175632"/>
            <a:ext cx="6328196" cy="542591"/>
          </a:xfrm>
          <a:prstGeom prst="rect">
            <a:avLst/>
          </a:prstGeom>
        </p:spPr>
      </p:pic>
      <p:grpSp>
        <p:nvGrpSpPr>
          <p:cNvPr id="3" name="组合 2"/>
          <p:cNvGrpSpPr/>
          <p:nvPr/>
        </p:nvGrpSpPr>
        <p:grpSpPr>
          <a:xfrm>
            <a:off x="1002062" y="1905000"/>
            <a:ext cx="10325724" cy="4113213"/>
            <a:chOff x="1188279" y="1981200"/>
            <a:chExt cx="10325724" cy="4113213"/>
          </a:xfrm>
        </p:grpSpPr>
        <p:sp>
          <p:nvSpPr>
            <p:cNvPr id="12" name="Text Box 6" descr="花束"/>
            <p:cNvSpPr txBox="1">
              <a:spLocks noChangeArrowheads="1"/>
            </p:cNvSpPr>
            <p:nvPr/>
          </p:nvSpPr>
          <p:spPr bwMode="auto">
            <a:xfrm>
              <a:off x="1188279" y="3582577"/>
              <a:ext cx="1393127" cy="835844"/>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bIns="154800">
              <a:spAutoFit/>
            </a:bodyPr>
            <a:lstStyle/>
            <a:p>
              <a:pPr algn="ctr" eaLnBrk="0" hangingPunct="0">
                <a:lnSpc>
                  <a:spcPct val="85000"/>
                </a:lnSpc>
                <a:spcBef>
                  <a:spcPct val="50000"/>
                </a:spcBef>
                <a:buSzPct val="100000"/>
                <a:buFont typeface="Symbol" pitchFamily="18" charset="2"/>
                <a:buNone/>
              </a:pPr>
              <a:r>
                <a:rPr lang="zh-CN" altLang="en-US" sz="2000" b="1" dirty="0">
                  <a:latin typeface="Comic Sans MS" pitchFamily="66" charset="0"/>
                  <a:ea typeface="方正正准黑简体"/>
                </a:rPr>
                <a:t>水分活度测定方法</a:t>
              </a:r>
            </a:p>
          </p:txBody>
        </p:sp>
        <p:sp>
          <p:nvSpPr>
            <p:cNvPr id="13" name="AutoShape 7"/>
            <p:cNvSpPr>
              <a:spLocks/>
            </p:cNvSpPr>
            <p:nvPr/>
          </p:nvSpPr>
          <p:spPr bwMode="auto">
            <a:xfrm>
              <a:off x="2581406" y="2209799"/>
              <a:ext cx="457200" cy="3581400"/>
            </a:xfrm>
            <a:prstGeom prst="leftBrace">
              <a:avLst>
                <a:gd name="adj1" fmla="val 6527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sp>
          <p:nvSpPr>
            <p:cNvPr id="14" name="Text Box 8"/>
            <p:cNvSpPr txBox="1">
              <a:spLocks noChangeArrowheads="1"/>
            </p:cNvSpPr>
            <p:nvPr/>
          </p:nvSpPr>
          <p:spPr bwMode="auto">
            <a:xfrm>
              <a:off x="3038606" y="1981200"/>
              <a:ext cx="847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3300"/>
                  </a:solidFill>
                  <a:latin typeface="黑体" pitchFamily="49" charset="-122"/>
                  <a:ea typeface="方正正准黑简体"/>
                </a:rPr>
                <a:t>冰点测定法：</a:t>
              </a:r>
              <a:r>
                <a:rPr lang="zh-CN" altLang="en-US" b="1" dirty="0">
                  <a:latin typeface="黑体" pitchFamily="49" charset="-122"/>
                  <a:ea typeface="方正正准黑简体"/>
                </a:rPr>
                <a:t>先测定样品的冰点降低和含水量，然后按公式（</a:t>
              </a:r>
              <a:r>
                <a:rPr lang="en-US" altLang="zh-CN" b="1" dirty="0">
                  <a:latin typeface="黑体" pitchFamily="49" charset="-122"/>
                  <a:ea typeface="方正正准黑简体"/>
                </a:rPr>
                <a:t>1</a:t>
              </a:r>
              <a:r>
                <a:rPr lang="zh-CN" altLang="en-US" b="1" dirty="0">
                  <a:latin typeface="黑体" pitchFamily="49" charset="-122"/>
                  <a:ea typeface="方正正准黑简体"/>
                </a:rPr>
                <a:t>）和（</a:t>
              </a:r>
              <a:r>
                <a:rPr lang="en-US" altLang="zh-CN" b="1" dirty="0">
                  <a:latin typeface="黑体" pitchFamily="49" charset="-122"/>
                  <a:ea typeface="方正正准黑简体"/>
                </a:rPr>
                <a:t>2</a:t>
              </a:r>
              <a:r>
                <a:rPr lang="zh-CN" altLang="en-US" b="1" dirty="0">
                  <a:latin typeface="黑体" pitchFamily="49" charset="-122"/>
                  <a:ea typeface="方正正准黑简体"/>
                </a:rPr>
                <a:t>）计算。</a:t>
              </a:r>
            </a:p>
          </p:txBody>
        </p:sp>
        <p:sp>
          <p:nvSpPr>
            <p:cNvPr id="16" name="Text Box 9"/>
            <p:cNvSpPr txBox="1">
              <a:spLocks noChangeArrowheads="1"/>
            </p:cNvSpPr>
            <p:nvPr/>
          </p:nvSpPr>
          <p:spPr bwMode="auto">
            <a:xfrm>
              <a:off x="3010032" y="2667000"/>
              <a:ext cx="7953375"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000" b="1" dirty="0">
                  <a:solidFill>
                    <a:srgbClr val="FF3300"/>
                  </a:solidFill>
                  <a:latin typeface="黑体" pitchFamily="49" charset="-122"/>
                  <a:ea typeface="方正正准黑简体"/>
                </a:rPr>
                <a:t>相对湿度传感器测定方法：</a:t>
              </a:r>
              <a:r>
                <a:rPr lang="zh-CN" altLang="en-US" b="1" dirty="0">
                  <a:latin typeface="黑体" pitchFamily="49" charset="-122"/>
                  <a:ea typeface="方正正准黑简体"/>
                </a:rPr>
                <a:t>将已知含水量的样品置于恒温密闭的小容器中，使其达到平衡，然后用电子或湿度测量仪测定样品和环境空气的平衡相对湿度，按公式（</a:t>
              </a:r>
              <a:r>
                <a:rPr lang="en-US" altLang="zh-CN" b="1" dirty="0">
                  <a:latin typeface="黑体" pitchFamily="49" charset="-122"/>
                  <a:ea typeface="方正正准黑简体"/>
                </a:rPr>
                <a:t>1</a:t>
              </a:r>
              <a:r>
                <a:rPr lang="zh-CN" altLang="en-US" b="1" dirty="0">
                  <a:latin typeface="黑体" pitchFamily="49" charset="-122"/>
                  <a:ea typeface="方正正准黑简体"/>
                </a:rPr>
                <a:t>）即可得到</a:t>
              </a:r>
              <a:r>
                <a:rPr lang="en-US" altLang="zh-CN" b="1" dirty="0" err="1">
                  <a:latin typeface="黑体" pitchFamily="49" charset="-122"/>
                  <a:ea typeface="方正正准黑简体"/>
                </a:rPr>
                <a:t>a</a:t>
              </a:r>
              <a:r>
                <a:rPr lang="en-US" altLang="zh-CN" b="1" baseline="-25000" dirty="0" err="1">
                  <a:latin typeface="黑体" pitchFamily="49" charset="-122"/>
                  <a:ea typeface="方正正准黑简体"/>
                </a:rPr>
                <a:t>W</a:t>
              </a:r>
              <a:r>
                <a:rPr lang="zh-CN" altLang="en-US" b="1" dirty="0">
                  <a:latin typeface="黑体" pitchFamily="49" charset="-122"/>
                  <a:ea typeface="方正正准黑简体"/>
                </a:rPr>
                <a:t>。</a:t>
              </a:r>
            </a:p>
          </p:txBody>
        </p:sp>
        <p:sp>
          <p:nvSpPr>
            <p:cNvPr id="17" name="Text Box 10"/>
            <p:cNvSpPr txBox="1">
              <a:spLocks noChangeArrowheads="1"/>
            </p:cNvSpPr>
            <p:nvPr/>
          </p:nvSpPr>
          <p:spPr bwMode="auto">
            <a:xfrm>
              <a:off x="3086232" y="4038600"/>
              <a:ext cx="7953375"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000" b="1" dirty="0">
                  <a:solidFill>
                    <a:srgbClr val="FF3300"/>
                  </a:solidFill>
                  <a:latin typeface="黑体" pitchFamily="49" charset="-122"/>
                  <a:ea typeface="方正正准黑简体"/>
                </a:rPr>
                <a:t>恒定相对湿度平衡室法：</a:t>
              </a:r>
              <a:r>
                <a:rPr lang="zh-CN" altLang="en-US" b="1" dirty="0">
                  <a:latin typeface="黑体" pitchFamily="49" charset="-122"/>
                  <a:ea typeface="方正正准黑简体"/>
                </a:rPr>
                <a:t>置样品于恒温密闭的小容器中，用一定种类的饱和盐溶液使容器内样品的环境空气的相对湿度恒定，待平衡后测定样品的含水量。通常情况下，温度是恒定在</a:t>
              </a:r>
              <a:r>
                <a:rPr lang="en-US" altLang="zh-CN" b="1" dirty="0">
                  <a:latin typeface="黑体" pitchFamily="49" charset="-122"/>
                  <a:ea typeface="方正正准黑简体"/>
                </a:rPr>
                <a:t>25℃</a:t>
              </a:r>
              <a:r>
                <a:rPr lang="zh-CN" altLang="en-US" b="1" dirty="0">
                  <a:latin typeface="黑体" pitchFamily="49" charset="-122"/>
                  <a:ea typeface="方正正准黑简体"/>
                </a:rPr>
                <a:t>，扩散时间为</a:t>
              </a:r>
              <a:r>
                <a:rPr lang="en-US" altLang="zh-CN" b="1" dirty="0">
                  <a:latin typeface="黑体" pitchFamily="49" charset="-122"/>
                  <a:ea typeface="方正正准黑简体"/>
                </a:rPr>
                <a:t>20min</a:t>
              </a:r>
              <a:r>
                <a:rPr lang="zh-CN" altLang="en-US" b="1" dirty="0">
                  <a:latin typeface="黑体" pitchFamily="49" charset="-122"/>
                  <a:ea typeface="方正正准黑简体"/>
                </a:rPr>
                <a:t>，样品量为</a:t>
              </a:r>
              <a:r>
                <a:rPr lang="en-US" altLang="zh-CN" b="1" dirty="0">
                  <a:latin typeface="黑体" pitchFamily="49" charset="-122"/>
                  <a:ea typeface="方正正准黑简体"/>
                </a:rPr>
                <a:t>1g</a:t>
              </a:r>
              <a:r>
                <a:rPr lang="zh-CN" altLang="en-US" b="1" dirty="0">
                  <a:latin typeface="黑体" pitchFamily="49" charset="-122"/>
                  <a:ea typeface="方正正准黑简体"/>
                </a:rPr>
                <a:t>，并且是在一种水分活度较高和另一种水分活度较低的饱和盐溶液下分别测定样品的吸收或散失水分的重量，然后按公式（</a:t>
              </a:r>
              <a:r>
                <a:rPr lang="en-US" altLang="zh-CN" b="1" dirty="0">
                  <a:latin typeface="黑体" pitchFamily="49" charset="-122"/>
                  <a:ea typeface="方正正准黑简体"/>
                </a:rPr>
                <a:t>3</a:t>
              </a:r>
              <a:r>
                <a:rPr lang="zh-CN" altLang="en-US" b="1" dirty="0">
                  <a:latin typeface="黑体" pitchFamily="49" charset="-122"/>
                  <a:ea typeface="方正正准黑简体"/>
                </a:rPr>
                <a:t>）计算</a:t>
              </a:r>
              <a:r>
                <a:rPr lang="en-US" altLang="zh-CN" b="1" i="1" dirty="0">
                  <a:latin typeface="黑体" pitchFamily="49" charset="-122"/>
                  <a:ea typeface="方正正准黑简体"/>
                </a:rPr>
                <a:t>A</a:t>
              </a:r>
              <a:r>
                <a:rPr lang="en-US" altLang="zh-CN" b="1" baseline="-25000" dirty="0">
                  <a:latin typeface="黑体" pitchFamily="49" charset="-122"/>
                  <a:ea typeface="方正正准黑简体"/>
                </a:rPr>
                <a:t>W</a:t>
              </a:r>
              <a:r>
                <a:rPr lang="en-US" altLang="zh-CN" b="1" dirty="0">
                  <a:latin typeface="黑体" pitchFamily="49" charset="-122"/>
                  <a:ea typeface="方正正准黑简体"/>
                </a:rPr>
                <a:t> </a:t>
              </a:r>
              <a:r>
                <a:rPr lang="zh-CN" altLang="en-US" b="1" dirty="0">
                  <a:latin typeface="黑体" pitchFamily="49" charset="-122"/>
                  <a:ea typeface="方正正准黑简体"/>
                </a:rPr>
                <a:t>。</a:t>
              </a:r>
            </a:p>
          </p:txBody>
        </p:sp>
      </p:grpSp>
    </p:spTree>
    <p:extLst>
      <p:ext uri="{BB962C8B-B14F-4D97-AF65-F5344CB8AC3E}">
        <p14:creationId xmlns:p14="http://schemas.microsoft.com/office/powerpoint/2010/main" val="198118790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2" name="图片 1"/>
          <p:cNvPicPr>
            <a:picLocks noChangeAspect="1"/>
          </p:cNvPicPr>
          <p:nvPr/>
        </p:nvPicPr>
        <p:blipFill>
          <a:blip r:embed="rId4"/>
          <a:stretch>
            <a:fillRect/>
          </a:stretch>
        </p:blipFill>
        <p:spPr>
          <a:xfrm>
            <a:off x="5060152" y="1175632"/>
            <a:ext cx="6328196" cy="542591"/>
          </a:xfrm>
          <a:prstGeom prst="rect">
            <a:avLst/>
          </a:prstGeom>
        </p:spPr>
      </p:pic>
      <p:sp>
        <p:nvSpPr>
          <p:cNvPr id="15" name="Rectangle 78"/>
          <p:cNvSpPr>
            <a:spLocks noChangeArrowheads="1"/>
          </p:cNvSpPr>
          <p:nvPr/>
        </p:nvSpPr>
        <p:spPr bwMode="auto">
          <a:xfrm>
            <a:off x="1219200" y="2527142"/>
            <a:ext cx="7467600" cy="9096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水分含量相同，温度不同，</a:t>
            </a:r>
            <a:r>
              <a:rPr kumimoji="1" lang="en-US" altLang="zh-CN" sz="2400" b="1" i="1" dirty="0">
                <a:solidFill>
                  <a:srgbClr val="0033CC"/>
                </a:solidFill>
                <a:latin typeface="楷体_GB2312" pitchFamily="49" charset="-122"/>
                <a:ea typeface="方正正准黑简体"/>
              </a:rPr>
              <a:t>A</a:t>
            </a:r>
            <a:r>
              <a:rPr kumimoji="1" lang="en-US" altLang="zh-CN" sz="2400" b="1" dirty="0">
                <a:solidFill>
                  <a:srgbClr val="0033CC"/>
                </a:solidFill>
                <a:latin typeface="楷体_GB2312" pitchFamily="49" charset="-122"/>
                <a:ea typeface="方正正准黑简体"/>
              </a:rPr>
              <a:t>w</a:t>
            </a:r>
            <a:r>
              <a:rPr kumimoji="1" lang="zh-CN" altLang="en-US" sz="2400" b="1" dirty="0">
                <a:solidFill>
                  <a:srgbClr val="0033CC"/>
                </a:solidFill>
                <a:latin typeface="楷体_GB2312" pitchFamily="49" charset="-122"/>
                <a:ea typeface="方正正准黑简体"/>
              </a:rPr>
              <a:t>不同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克劳修斯</a:t>
            </a:r>
            <a:r>
              <a:rPr kumimoji="1" lang="en-US" altLang="zh-CN" sz="2400" b="1" dirty="0">
                <a:solidFill>
                  <a:srgbClr val="0033CC"/>
                </a:solidFill>
                <a:latin typeface="楷体_GB2312" pitchFamily="49" charset="-122"/>
                <a:ea typeface="方正正准黑简体"/>
              </a:rPr>
              <a:t>-</a:t>
            </a:r>
            <a:r>
              <a:rPr kumimoji="1" lang="zh-CN" altLang="en-US" sz="2400" b="1" dirty="0">
                <a:solidFill>
                  <a:srgbClr val="0033CC"/>
                </a:solidFill>
                <a:latin typeface="楷体_GB2312" pitchFamily="49" charset="-122"/>
                <a:ea typeface="方正正准黑简体"/>
              </a:rPr>
              <a:t>克拉伯龙（</a:t>
            </a:r>
            <a:r>
              <a:rPr kumimoji="1" lang="en-US" altLang="zh-CN" sz="2400" b="1" dirty="0" err="1">
                <a:solidFill>
                  <a:srgbClr val="0033CC"/>
                </a:solidFill>
                <a:latin typeface="楷体_GB2312" pitchFamily="49" charset="-122"/>
                <a:ea typeface="方正正准黑简体"/>
              </a:rPr>
              <a:t>Clausius-Clapeyron</a:t>
            </a:r>
            <a:r>
              <a:rPr kumimoji="1" lang="zh-CN" altLang="en-US" sz="2400" b="1" dirty="0">
                <a:solidFill>
                  <a:srgbClr val="0033CC"/>
                </a:solidFill>
                <a:latin typeface="楷体_GB2312" pitchFamily="49" charset="-122"/>
                <a:ea typeface="方正正准黑简体"/>
              </a:rPr>
              <a:t>）公式</a:t>
            </a:r>
            <a:endParaRPr lang="zh-CN" altLang="en-US" sz="2400" b="1" dirty="0">
              <a:latin typeface="楷体_GB2312" pitchFamily="49" charset="-122"/>
              <a:ea typeface="方正正准黑简体"/>
            </a:endParaRPr>
          </a:p>
        </p:txBody>
      </p:sp>
      <p:graphicFrame>
        <p:nvGraphicFramePr>
          <p:cNvPr id="18" name="Object 77"/>
          <p:cNvGraphicFramePr>
            <a:graphicFrameLocks noChangeAspect="1"/>
          </p:cNvGraphicFramePr>
          <p:nvPr>
            <p:extLst>
              <p:ext uri="{D42A27DB-BD31-4B8C-83A1-F6EECF244321}">
                <p14:modId xmlns:p14="http://schemas.microsoft.com/office/powerpoint/2010/main" val="4214193944"/>
              </p:ext>
            </p:extLst>
          </p:nvPr>
        </p:nvGraphicFramePr>
        <p:xfrm>
          <a:off x="2887664" y="3512979"/>
          <a:ext cx="3132137" cy="1147763"/>
        </p:xfrm>
        <a:graphic>
          <a:graphicData uri="http://schemas.openxmlformats.org/presentationml/2006/ole">
            <mc:AlternateContent xmlns:mc="http://schemas.openxmlformats.org/markup-compatibility/2006">
              <mc:Choice xmlns:v="urn:schemas-microsoft-com:vml" Requires="v">
                <p:oleObj spid="_x0000_s385061" name="公式" r:id="rId5" imgW="1143000" imgH="419040" progId="Equation.3">
                  <p:embed/>
                </p:oleObj>
              </mc:Choice>
              <mc:Fallback>
                <p:oleObj name="公式" r:id="rId5" imgW="11430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7664" y="3512979"/>
                        <a:ext cx="3132137" cy="1147763"/>
                      </a:xfrm>
                      <a:prstGeom prst="rect">
                        <a:avLst/>
                      </a:prstGeom>
                      <a:solidFill>
                        <a:srgbClr val="CCECFF"/>
                      </a:solidFill>
                    </p:spPr>
                  </p:pic>
                </p:oleObj>
              </mc:Fallback>
            </mc:AlternateContent>
          </a:graphicData>
        </a:graphic>
      </p:graphicFrame>
      <p:sp>
        <p:nvSpPr>
          <p:cNvPr id="19" name="Text Box 76"/>
          <p:cNvSpPr txBox="1">
            <a:spLocks noChangeArrowheads="1"/>
          </p:cNvSpPr>
          <p:nvPr/>
        </p:nvSpPr>
        <p:spPr bwMode="auto">
          <a:xfrm>
            <a:off x="1600200" y="4732179"/>
            <a:ext cx="7010400" cy="150810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20000"/>
              </a:spcBef>
            </a:pPr>
            <a:r>
              <a:rPr kumimoji="1" lang="en-US" altLang="zh-CN" sz="2000" b="1" dirty="0">
                <a:solidFill>
                  <a:schemeClr val="tx2"/>
                </a:solidFill>
                <a:latin typeface="楷体_GB2312" pitchFamily="49" charset="-122"/>
                <a:ea typeface="方正正准黑简体"/>
              </a:rPr>
              <a:t>T </a:t>
            </a:r>
            <a:r>
              <a:rPr kumimoji="1" lang="en-US" altLang="zh-CN" sz="2000" b="1" dirty="0">
                <a:solidFill>
                  <a:schemeClr val="tx2"/>
                </a:solidFill>
                <a:latin typeface="Times New Roman"/>
                <a:ea typeface="方正正准黑简体"/>
              </a:rPr>
              <a:t>——</a:t>
            </a:r>
            <a:r>
              <a:rPr kumimoji="1" lang="en-US" altLang="zh-CN" sz="2000" b="1" dirty="0">
                <a:solidFill>
                  <a:schemeClr val="tx2"/>
                </a:solidFill>
                <a:latin typeface="楷体_GB2312" pitchFamily="49" charset="-122"/>
                <a:ea typeface="方正正准黑简体"/>
              </a:rPr>
              <a:t> </a:t>
            </a:r>
            <a:r>
              <a:rPr kumimoji="1" lang="zh-CN" altLang="en-US" sz="2000" b="1" dirty="0">
                <a:solidFill>
                  <a:schemeClr val="tx2"/>
                </a:solidFill>
                <a:latin typeface="楷体_GB2312" pitchFamily="49" charset="-122"/>
                <a:ea typeface="方正正准黑简体"/>
              </a:rPr>
              <a:t>绝对温度 </a:t>
            </a:r>
            <a:endParaRPr kumimoji="1" lang="zh-CN" altLang="en-US" sz="2000" b="1" dirty="0">
              <a:latin typeface="楷体_GB2312" pitchFamily="49" charset="-122"/>
              <a:ea typeface="方正正准黑简体"/>
            </a:endParaRPr>
          </a:p>
          <a:p>
            <a:pPr>
              <a:spcBef>
                <a:spcPct val="20000"/>
              </a:spcBef>
            </a:pPr>
            <a:r>
              <a:rPr kumimoji="1" lang="en-US" altLang="zh-CN" sz="2000" b="1" dirty="0">
                <a:solidFill>
                  <a:schemeClr val="tx2"/>
                </a:solidFill>
                <a:latin typeface="楷体_GB2312" pitchFamily="49" charset="-122"/>
                <a:ea typeface="方正正准黑简体"/>
              </a:rPr>
              <a:t>R </a:t>
            </a:r>
            <a:r>
              <a:rPr kumimoji="1" lang="en-US" altLang="zh-CN" sz="2000" b="1" dirty="0">
                <a:solidFill>
                  <a:schemeClr val="tx2"/>
                </a:solidFill>
                <a:latin typeface="Times New Roman"/>
                <a:ea typeface="方正正准黑简体"/>
              </a:rPr>
              <a:t>——</a:t>
            </a:r>
            <a:r>
              <a:rPr kumimoji="1" lang="en-US" altLang="zh-CN" sz="2000" b="1" dirty="0">
                <a:solidFill>
                  <a:schemeClr val="tx2"/>
                </a:solidFill>
                <a:latin typeface="楷体_GB2312" pitchFamily="49" charset="-122"/>
                <a:ea typeface="方正正准黑简体"/>
              </a:rPr>
              <a:t> </a:t>
            </a:r>
            <a:r>
              <a:rPr kumimoji="1" lang="zh-CN" altLang="en-US" sz="2000" b="1" dirty="0">
                <a:solidFill>
                  <a:schemeClr val="tx2"/>
                </a:solidFill>
                <a:latin typeface="楷体_GB2312" pitchFamily="49" charset="-122"/>
                <a:ea typeface="方正正准黑简体"/>
              </a:rPr>
              <a:t>气体常数 </a:t>
            </a:r>
            <a:endParaRPr kumimoji="1" lang="zh-CN" altLang="en-US" sz="2000" b="1" dirty="0">
              <a:latin typeface="楷体_GB2312" pitchFamily="49" charset="-122"/>
              <a:ea typeface="方正正准黑简体"/>
            </a:endParaRPr>
          </a:p>
          <a:p>
            <a:pPr>
              <a:spcBef>
                <a:spcPct val="20000"/>
              </a:spcBef>
            </a:pPr>
            <a:r>
              <a:rPr kumimoji="1" lang="zh-CN" altLang="en-US" sz="2000" b="1" dirty="0">
                <a:solidFill>
                  <a:schemeClr val="tx2"/>
                </a:solidFill>
                <a:latin typeface="楷体_GB2312" pitchFamily="49" charset="-122"/>
                <a:ea typeface="方正正准黑简体"/>
                <a:sym typeface="Symbol" pitchFamily="18" charset="2"/>
              </a:rPr>
              <a:t></a:t>
            </a:r>
            <a:r>
              <a:rPr kumimoji="1" lang="en-US" altLang="zh-CN" sz="2000" b="1" dirty="0">
                <a:solidFill>
                  <a:schemeClr val="tx2"/>
                </a:solidFill>
                <a:latin typeface="楷体_GB2312" pitchFamily="49" charset="-122"/>
                <a:ea typeface="方正正准黑简体"/>
              </a:rPr>
              <a:t>H </a:t>
            </a:r>
            <a:r>
              <a:rPr kumimoji="1" lang="en-US" altLang="zh-CN" sz="2000" b="1" dirty="0">
                <a:solidFill>
                  <a:schemeClr val="tx2"/>
                </a:solidFill>
                <a:latin typeface="Times New Roman"/>
                <a:ea typeface="方正正准黑简体"/>
              </a:rPr>
              <a:t>——</a:t>
            </a:r>
            <a:r>
              <a:rPr kumimoji="1" lang="en-US" altLang="zh-CN" sz="2000" b="1" dirty="0">
                <a:solidFill>
                  <a:schemeClr val="tx2"/>
                </a:solidFill>
                <a:latin typeface="楷体_GB2312" pitchFamily="49" charset="-122"/>
                <a:ea typeface="方正正准黑简体"/>
              </a:rPr>
              <a:t> </a:t>
            </a:r>
            <a:r>
              <a:rPr kumimoji="1" lang="zh-CN" altLang="en-US" sz="2000" b="1" dirty="0">
                <a:solidFill>
                  <a:schemeClr val="tx2"/>
                </a:solidFill>
                <a:latin typeface="楷体_GB2312" pitchFamily="49" charset="-122"/>
                <a:ea typeface="方正正准黑简体"/>
              </a:rPr>
              <a:t>纯水的汽化潜热 </a:t>
            </a:r>
          </a:p>
          <a:p>
            <a:pPr>
              <a:spcBef>
                <a:spcPct val="20000"/>
              </a:spcBef>
            </a:pPr>
            <a:r>
              <a:rPr kumimoji="1" lang="en-US" altLang="zh-CN" sz="2000" b="1" dirty="0">
                <a:solidFill>
                  <a:schemeClr val="tx2"/>
                </a:solidFill>
                <a:latin typeface="楷体_GB2312" pitchFamily="49" charset="-122"/>
                <a:ea typeface="方正正准黑简体"/>
              </a:rPr>
              <a:t>K </a:t>
            </a:r>
            <a:r>
              <a:rPr kumimoji="1" lang="en-US" altLang="zh-CN" sz="2000" b="1" dirty="0">
                <a:solidFill>
                  <a:schemeClr val="tx2"/>
                </a:solidFill>
                <a:latin typeface="Times New Roman"/>
                <a:ea typeface="方正正准黑简体"/>
              </a:rPr>
              <a:t>——</a:t>
            </a:r>
            <a:r>
              <a:rPr kumimoji="1" lang="en-US" altLang="zh-CN" sz="2000" b="1" dirty="0">
                <a:solidFill>
                  <a:schemeClr val="tx2"/>
                </a:solidFill>
                <a:latin typeface="楷体_GB2312" pitchFamily="49" charset="-122"/>
                <a:ea typeface="方正正准黑简体"/>
              </a:rPr>
              <a:t> </a:t>
            </a:r>
            <a:r>
              <a:rPr kumimoji="1" lang="zh-CN" altLang="en-US" sz="2000" b="1" dirty="0">
                <a:solidFill>
                  <a:schemeClr val="tx2"/>
                </a:solidFill>
                <a:latin typeface="楷体_GB2312" pitchFamily="49" charset="-122"/>
                <a:ea typeface="方正正准黑简体"/>
              </a:rPr>
              <a:t>达到同样水蒸汽压时食品温度比纯水温度高出的比值</a:t>
            </a:r>
            <a:endParaRPr kumimoji="1" lang="zh-CN" altLang="en-US" sz="2000" b="1" dirty="0">
              <a:solidFill>
                <a:schemeClr val="tx2"/>
              </a:solidFill>
              <a:latin typeface="楷体_GB2312" pitchFamily="49" charset="-122"/>
              <a:ea typeface="方正正准黑简体"/>
              <a:sym typeface="Symbol" pitchFamily="18" charset="2"/>
            </a:endParaRPr>
          </a:p>
        </p:txBody>
      </p:sp>
      <p:sp>
        <p:nvSpPr>
          <p:cNvPr id="20" name="Text Box 106" descr="花束"/>
          <p:cNvSpPr txBox="1">
            <a:spLocks noChangeArrowheads="1"/>
          </p:cNvSpPr>
          <p:nvPr/>
        </p:nvSpPr>
        <p:spPr bwMode="auto">
          <a:xfrm>
            <a:off x="990600" y="1684179"/>
            <a:ext cx="4343400" cy="684213"/>
          </a:xfrm>
          <a:prstGeom prst="rect">
            <a:avLst/>
          </a:prstGeom>
          <a:blipFill dpi="0" rotWithShape="1">
            <a:blip r:embed="rId7"/>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2.</a:t>
            </a:r>
            <a:r>
              <a:rPr lang="zh-CN" altLang="en-US" sz="2800" b="1" dirty="0">
                <a:solidFill>
                  <a:srgbClr val="FF0066"/>
                </a:solidFill>
                <a:latin typeface="仿宋_GB2312" pitchFamily="49" charset="-122"/>
                <a:ea typeface="方正正准黑简体"/>
              </a:rPr>
              <a:t>水分活度与温度的关系</a:t>
            </a:r>
          </a:p>
        </p:txBody>
      </p:sp>
    </p:spTree>
    <p:extLst>
      <p:ext uri="{BB962C8B-B14F-4D97-AF65-F5344CB8AC3E}">
        <p14:creationId xmlns:p14="http://schemas.microsoft.com/office/powerpoint/2010/main" val="72608187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12" descr="等温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200" y="1184160"/>
            <a:ext cx="3888000" cy="506263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0"/>
          <p:cNvSpPr>
            <a:spLocks noChangeArrowheads="1"/>
          </p:cNvSpPr>
          <p:nvPr/>
        </p:nvSpPr>
        <p:spPr bwMode="auto">
          <a:xfrm>
            <a:off x="7086600" y="627763"/>
            <a:ext cx="2667000" cy="7620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en-US" altLang="zh-CN" sz="3600" b="1" dirty="0" err="1">
                <a:solidFill>
                  <a:schemeClr val="tx2"/>
                </a:solidFill>
                <a:ea typeface="方正正准黑简体"/>
              </a:rPr>
              <a:t>lnAw</a:t>
            </a:r>
            <a:r>
              <a:rPr kumimoji="1" lang="zh-CN" altLang="en-US" sz="3600" b="1" dirty="0">
                <a:solidFill>
                  <a:schemeClr val="tx2"/>
                </a:solidFill>
                <a:ea typeface="方正正准黑简体"/>
              </a:rPr>
              <a:t>～</a:t>
            </a:r>
            <a:r>
              <a:rPr kumimoji="1" lang="en-US" altLang="zh-CN" sz="3600" b="1" dirty="0">
                <a:solidFill>
                  <a:schemeClr val="tx2"/>
                </a:solidFill>
                <a:ea typeface="方正正准黑简体"/>
              </a:rPr>
              <a:t>1/T</a:t>
            </a:r>
            <a:endParaRPr lang="en-US" altLang="zh-CN" sz="3600" dirty="0">
              <a:solidFill>
                <a:schemeClr val="tx2"/>
              </a:solidFill>
              <a:latin typeface="Garamond" pitchFamily="18" charset="0"/>
              <a:ea typeface="方正正准黑简体"/>
            </a:endParaRPr>
          </a:p>
        </p:txBody>
      </p:sp>
      <p:sp>
        <p:nvSpPr>
          <p:cNvPr id="17" name="Text Box 106" descr="花束"/>
          <p:cNvSpPr txBox="1">
            <a:spLocks noChangeArrowheads="1"/>
          </p:cNvSpPr>
          <p:nvPr/>
        </p:nvSpPr>
        <p:spPr bwMode="auto">
          <a:xfrm>
            <a:off x="685800" y="1008763"/>
            <a:ext cx="4343400" cy="684213"/>
          </a:xfrm>
          <a:prstGeom prst="rect">
            <a:avLst/>
          </a:prstGeom>
          <a:blipFill dpi="0" rotWithShape="1">
            <a:blip r:embed="rId5"/>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2.</a:t>
            </a:r>
            <a:r>
              <a:rPr lang="zh-CN" altLang="en-US" sz="2800" b="1" dirty="0">
                <a:solidFill>
                  <a:srgbClr val="FF0066"/>
                </a:solidFill>
                <a:latin typeface="仿宋_GB2312" pitchFamily="49" charset="-122"/>
                <a:ea typeface="方正正准黑简体"/>
              </a:rPr>
              <a:t>水分活度与温度的关系</a:t>
            </a:r>
          </a:p>
        </p:txBody>
      </p:sp>
      <p:sp>
        <p:nvSpPr>
          <p:cNvPr id="2" name="TextBox 1"/>
          <p:cNvSpPr txBox="1"/>
          <p:nvPr/>
        </p:nvSpPr>
        <p:spPr>
          <a:xfrm>
            <a:off x="947738" y="2133600"/>
            <a:ext cx="4310062" cy="2939266"/>
          </a:xfrm>
          <a:prstGeom prst="rect">
            <a:avLst/>
          </a:prstGeom>
          <a:noFill/>
        </p:spPr>
        <p:txBody>
          <a:bodyPr wrap="square" rtlCol="0">
            <a:spAutoFit/>
          </a:bodyPr>
          <a:lstStyle/>
          <a:p>
            <a:r>
              <a:rPr lang="zh-CN" altLang="en-US" b="1" dirty="0"/>
              <a:t>        </a:t>
            </a:r>
            <a:r>
              <a:rPr lang="zh-CN" altLang="en-US" sz="2000" b="1" dirty="0"/>
              <a:t>上述关系为：在一定的水分含量范围内，</a:t>
            </a:r>
            <a:r>
              <a:rPr lang="en-US" altLang="zh-CN" sz="2000" b="1" dirty="0" err="1"/>
              <a:t>lnAw</a:t>
            </a:r>
            <a:r>
              <a:rPr lang="zh-CN" altLang="en-US" sz="2000" b="1" dirty="0"/>
              <a:t>与</a:t>
            </a:r>
            <a:r>
              <a:rPr lang="en-US" altLang="zh-CN" sz="2000" b="1" dirty="0"/>
              <a:t>1/T</a:t>
            </a:r>
            <a:r>
              <a:rPr lang="zh-CN" altLang="en-US" sz="2000" b="1" dirty="0"/>
              <a:t>是一种线性关系。起始</a:t>
            </a:r>
            <a:r>
              <a:rPr lang="en-US" altLang="zh-CN" sz="2000" b="1" dirty="0"/>
              <a:t>Aw</a:t>
            </a:r>
            <a:r>
              <a:rPr lang="zh-CN" altLang="en-US" sz="2000" b="1" dirty="0"/>
              <a:t>为</a:t>
            </a:r>
            <a:r>
              <a:rPr lang="en-US" altLang="zh-CN" sz="2000" b="1" dirty="0"/>
              <a:t>0.5</a:t>
            </a:r>
            <a:r>
              <a:rPr lang="zh-CN" altLang="en-US" sz="2000" b="1" dirty="0"/>
              <a:t>，温度系数在</a:t>
            </a:r>
            <a:r>
              <a:rPr lang="en-US" altLang="zh-CN" sz="2000" b="1" dirty="0"/>
              <a:t>2~40 ºC</a:t>
            </a:r>
            <a:r>
              <a:rPr lang="zh-CN" altLang="en-US" sz="2000" b="1" dirty="0"/>
              <a:t>范围内是</a:t>
            </a:r>
            <a:r>
              <a:rPr lang="en-US" altLang="zh-CN" sz="2000" b="1" dirty="0"/>
              <a:t>0.0034/ ºC</a:t>
            </a:r>
            <a:r>
              <a:rPr lang="zh-CN" altLang="en-US" sz="2000" b="1" dirty="0"/>
              <a:t>。</a:t>
            </a:r>
            <a:endParaRPr lang="en-US" altLang="zh-CN" sz="2000" b="1" dirty="0"/>
          </a:p>
          <a:p>
            <a:pPr>
              <a:spcBef>
                <a:spcPts val="600"/>
              </a:spcBef>
            </a:pPr>
            <a:r>
              <a:rPr lang="zh-CN" altLang="en-US" sz="2000" b="1" dirty="0"/>
              <a:t>        从左图得出如下结论：</a:t>
            </a:r>
            <a:endParaRPr lang="en-US" altLang="zh-CN" sz="2000" b="1" dirty="0"/>
          </a:p>
          <a:p>
            <a:r>
              <a:rPr lang="en-US" altLang="zh-CN" sz="2000" b="1" dirty="0"/>
              <a:t>        A</a:t>
            </a:r>
            <a:r>
              <a:rPr lang="zh-CN" altLang="en-US" sz="2000" b="1" dirty="0"/>
              <a:t>：从水分含量</a:t>
            </a:r>
            <a:r>
              <a:rPr lang="en-US" altLang="zh-CN" sz="2000" b="1" dirty="0"/>
              <a:t>4%</a:t>
            </a:r>
            <a:r>
              <a:rPr lang="zh-CN" altLang="en-US" sz="2000" b="1" dirty="0"/>
              <a:t>到</a:t>
            </a:r>
            <a:r>
              <a:rPr lang="en-US" altLang="zh-CN" sz="2000" b="1" dirty="0"/>
              <a:t>25%</a:t>
            </a:r>
            <a:r>
              <a:rPr lang="zh-CN" altLang="en-US" sz="2000" b="1" dirty="0"/>
              <a:t>，</a:t>
            </a:r>
            <a:r>
              <a:rPr lang="en-US" altLang="zh-CN" sz="2000" b="1" dirty="0"/>
              <a:t>Aw</a:t>
            </a:r>
            <a:r>
              <a:rPr lang="zh-CN" altLang="en-US" sz="2000" b="1" dirty="0"/>
              <a:t>与温度（</a:t>
            </a:r>
            <a:r>
              <a:rPr lang="en-US" altLang="zh-CN" sz="2000" b="1" dirty="0"/>
              <a:t>5~50 ºC </a:t>
            </a:r>
            <a:r>
              <a:rPr lang="zh-CN" altLang="en-US" sz="2000" b="1" dirty="0"/>
              <a:t>）关系为直线；</a:t>
            </a:r>
            <a:endParaRPr lang="en-US" altLang="zh-CN" sz="2000" b="1" dirty="0"/>
          </a:p>
          <a:p>
            <a:r>
              <a:rPr lang="en-US" altLang="zh-CN" sz="2000" b="1" dirty="0"/>
              <a:t>        B</a:t>
            </a:r>
            <a:r>
              <a:rPr lang="zh-CN" altLang="en-US" sz="2000" b="1" dirty="0"/>
              <a:t>：水分含量少时，温度所引起的</a:t>
            </a:r>
            <a:r>
              <a:rPr lang="en-US" altLang="zh-CN" sz="2000" b="1" dirty="0"/>
              <a:t>Aw</a:t>
            </a:r>
            <a:r>
              <a:rPr lang="zh-CN" altLang="en-US" sz="2000" b="1" dirty="0"/>
              <a:t>变化小。</a:t>
            </a:r>
          </a:p>
        </p:txBody>
      </p:sp>
    </p:spTree>
    <p:extLst>
      <p:ext uri="{BB962C8B-B14F-4D97-AF65-F5344CB8AC3E}">
        <p14:creationId xmlns:p14="http://schemas.microsoft.com/office/powerpoint/2010/main" val="13011883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28</a:t>
            </a:fld>
            <a:endParaRPr lang="en-US" altLang="zh-CN"/>
          </a:p>
        </p:txBody>
      </p:sp>
      <p:sp>
        <p:nvSpPr>
          <p:cNvPr id="260101" name="Text Box 5" descr="花束"/>
          <p:cNvSpPr txBox="1">
            <a:spLocks noChangeArrowheads="1"/>
          </p:cNvSpPr>
          <p:nvPr/>
        </p:nvSpPr>
        <p:spPr bwMode="auto">
          <a:xfrm>
            <a:off x="830474" y="1295400"/>
            <a:ext cx="4343400" cy="684213"/>
          </a:xfrm>
          <a:prstGeom prst="rect">
            <a:avLst/>
          </a:prstGeom>
          <a:blipFill dpi="0" rotWithShape="1">
            <a:blip r:embed="rId2"/>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2.</a:t>
            </a:r>
            <a:r>
              <a:rPr lang="zh-CN" altLang="en-US" sz="2800" b="1" dirty="0">
                <a:solidFill>
                  <a:srgbClr val="FF0066"/>
                </a:solidFill>
                <a:latin typeface="仿宋_GB2312" pitchFamily="49" charset="-122"/>
                <a:ea typeface="方正正准黑简体"/>
              </a:rPr>
              <a:t>水分活度与温度的关系</a:t>
            </a:r>
          </a:p>
        </p:txBody>
      </p:sp>
      <p:sp>
        <p:nvSpPr>
          <p:cNvPr id="8" name="Rectangle 9"/>
          <p:cNvSpPr>
            <a:spLocks noChangeArrowheads="1"/>
          </p:cNvSpPr>
          <p:nvPr/>
        </p:nvSpPr>
        <p:spPr bwMode="auto">
          <a:xfrm>
            <a:off x="1476374" y="2590800"/>
            <a:ext cx="3679212" cy="236988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spAutoFit/>
          </a:bodyPr>
          <a:lstStyle/>
          <a:p>
            <a:pPr>
              <a:buFont typeface="Wingdings" pitchFamily="2" charset="2"/>
              <a:buChar char="Ø"/>
            </a:pPr>
            <a:r>
              <a:rPr kumimoji="1" lang="zh-CN" altLang="en-US" sz="2400" b="1" dirty="0">
                <a:solidFill>
                  <a:srgbClr val="0033CC"/>
                </a:solidFill>
                <a:latin typeface="楷体_GB2312" pitchFamily="49" charset="-122"/>
                <a:ea typeface="方正正准黑简体"/>
              </a:rPr>
              <a:t>在冰点以下也是线性的 </a:t>
            </a:r>
            <a:endParaRPr kumimoji="1" lang="zh-CN" altLang="en-US" sz="2400" b="1" dirty="0">
              <a:latin typeface="楷体_GB2312" pitchFamily="49" charset="-122"/>
              <a:ea typeface="方正正准黑简体"/>
            </a:endParaRPr>
          </a:p>
          <a:p>
            <a:pPr>
              <a:buFont typeface="Wingdings" pitchFamily="2" charset="2"/>
              <a:buNone/>
            </a:pPr>
            <a:endParaRPr kumimoji="1" lang="zh-CN" altLang="en-US" sz="2400" b="1" dirty="0">
              <a:latin typeface="楷体_GB2312" pitchFamily="49" charset="-122"/>
              <a:ea typeface="方正正准黑简体"/>
            </a:endParaRPr>
          </a:p>
          <a:p>
            <a:pPr>
              <a:buFont typeface="Wingdings" pitchFamily="2" charset="2"/>
              <a:buChar char="Ø"/>
            </a:pPr>
            <a:r>
              <a:rPr kumimoji="1" lang="zh-CN" altLang="en-US" sz="2400" b="1" dirty="0">
                <a:solidFill>
                  <a:srgbClr val="0033CC"/>
                </a:solidFill>
                <a:latin typeface="楷体_GB2312" pitchFamily="49" charset="-122"/>
                <a:ea typeface="方正正准黑简体"/>
              </a:rPr>
              <a:t>温度对</a:t>
            </a:r>
            <a:r>
              <a:rPr kumimoji="1" lang="en-US" altLang="zh-CN" sz="2400" b="1" i="1" dirty="0">
                <a:solidFill>
                  <a:srgbClr val="0070C0"/>
                </a:solidFill>
                <a:ea typeface="方正正准黑简体"/>
              </a:rPr>
              <a:t>Aw</a:t>
            </a:r>
            <a:r>
              <a:rPr kumimoji="1" lang="zh-CN" altLang="en-US" sz="2400" b="1" dirty="0">
                <a:solidFill>
                  <a:srgbClr val="0033CC"/>
                </a:solidFill>
                <a:latin typeface="楷体_GB2312" pitchFamily="49" charset="-122"/>
                <a:ea typeface="方正正准黑简体"/>
              </a:rPr>
              <a:t>的影响</a:t>
            </a:r>
            <a:endParaRPr kumimoji="1" lang="zh-CN" altLang="en-US" sz="2400" b="1" baseline="-25000" dirty="0">
              <a:latin typeface="楷体_GB2312" pitchFamily="49" charset="-122"/>
              <a:ea typeface="方正正准黑简体"/>
            </a:endParaRPr>
          </a:p>
          <a:p>
            <a:r>
              <a:rPr kumimoji="1" lang="zh-CN" altLang="en-US" sz="2400" b="1" dirty="0">
                <a:solidFill>
                  <a:srgbClr val="0033CC"/>
                </a:solidFill>
                <a:latin typeface="楷体_GB2312" pitchFamily="49" charset="-122"/>
                <a:ea typeface="方正正准黑简体"/>
              </a:rPr>
              <a:t>   冰点以下＞冰点以上 </a:t>
            </a:r>
          </a:p>
          <a:p>
            <a:endParaRPr kumimoji="1" lang="zh-CN" altLang="en-US" sz="2400" b="1" dirty="0">
              <a:latin typeface="楷体_GB2312" pitchFamily="49" charset="-122"/>
              <a:ea typeface="方正正准黑简体"/>
            </a:endParaRPr>
          </a:p>
          <a:p>
            <a:pPr>
              <a:buFont typeface="Wingdings" pitchFamily="2" charset="2"/>
              <a:buChar char="Ø"/>
            </a:pPr>
            <a:r>
              <a:rPr kumimoji="1" lang="zh-CN" altLang="en-US" sz="2400" b="1" dirty="0">
                <a:solidFill>
                  <a:srgbClr val="0033CC"/>
                </a:solidFill>
                <a:latin typeface="楷体_GB2312" pitchFamily="49" charset="-122"/>
                <a:ea typeface="方正正准黑简体"/>
              </a:rPr>
              <a:t>直线出现明显的折断</a:t>
            </a:r>
            <a:endParaRPr lang="zh-CN" altLang="en-US" b="1" dirty="0">
              <a:latin typeface="楷体_GB2312" pitchFamily="49" charset="-122"/>
              <a:ea typeface="方正正准黑简体"/>
            </a:endParaRPr>
          </a:p>
        </p:txBody>
      </p:sp>
      <p:grpSp>
        <p:nvGrpSpPr>
          <p:cNvPr id="9" name="Group 42"/>
          <p:cNvGrpSpPr>
            <a:grpSpLocks/>
          </p:cNvGrpSpPr>
          <p:nvPr/>
        </p:nvGrpSpPr>
        <p:grpSpPr bwMode="auto">
          <a:xfrm>
            <a:off x="5436489" y="1458962"/>
            <a:ext cx="4524375" cy="4572000"/>
            <a:chOff x="2910" y="1008"/>
            <a:chExt cx="2850" cy="2880"/>
          </a:xfrm>
        </p:grpSpPr>
        <p:pic>
          <p:nvPicPr>
            <p:cNvPr id="10" name="Picture 11" descr="等温2"/>
            <p:cNvPicPr>
              <a:picLocks noChangeAspect="1" noChangeArrowheads="1"/>
            </p:cNvPicPr>
            <p:nvPr/>
          </p:nvPicPr>
          <p:blipFill>
            <a:blip r:embed="rId3">
              <a:lum bright="-72000" contrast="84000"/>
              <a:extLst>
                <a:ext uri="{28A0092B-C50C-407E-A947-70E740481C1C}">
                  <a14:useLocalDpi xmlns:a14="http://schemas.microsoft.com/office/drawing/2010/main" val="0"/>
                </a:ext>
              </a:extLst>
            </a:blip>
            <a:srcRect l="5319"/>
            <a:stretch>
              <a:fillRect/>
            </a:stretch>
          </p:blipFill>
          <p:spPr bwMode="auto">
            <a:xfrm>
              <a:off x="3072" y="1008"/>
              <a:ext cx="2688" cy="2880"/>
            </a:xfrm>
            <a:prstGeom prst="rect">
              <a:avLst/>
            </a:prstGeom>
            <a:noFill/>
            <a:extLst>
              <a:ext uri="{909E8E84-426E-40DD-AFC4-6F175D3DCCD1}">
                <a14:hiddenFill xmlns:a14="http://schemas.microsoft.com/office/drawing/2010/main">
                  <a:solidFill>
                    <a:srgbClr val="FFFFFF"/>
                  </a:solidFill>
                </a14:hiddenFill>
              </a:ext>
            </a:extLst>
          </p:spPr>
        </p:pic>
        <p:sp>
          <p:nvSpPr>
            <p:cNvPr id="11" name="WordArt 41"/>
            <p:cNvSpPr>
              <a:spLocks noChangeArrowheads="1" noChangeShapeType="1" noTextEdit="1"/>
            </p:cNvSpPr>
            <p:nvPr/>
          </p:nvSpPr>
          <p:spPr bwMode="auto">
            <a:xfrm rot="-5528773">
              <a:off x="2847" y="2275"/>
              <a:ext cx="240" cy="114"/>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sz="1400" kern="10" dirty="0" err="1">
                  <a:ln w="9525">
                    <a:solidFill>
                      <a:srgbClr val="000000"/>
                    </a:solidFill>
                    <a:round/>
                    <a:headEnd/>
                    <a:tailEnd/>
                  </a:ln>
                  <a:solidFill>
                    <a:srgbClr val="000000"/>
                  </a:solidFill>
                  <a:latin typeface="宋体"/>
                  <a:ea typeface="方正正准黑简体"/>
                </a:rPr>
                <a:t>lnaw</a:t>
              </a:r>
              <a:endParaRPr lang="zh-CN" altLang="en-US" sz="1400" kern="10" dirty="0">
                <a:ln w="9525">
                  <a:solidFill>
                    <a:srgbClr val="000000"/>
                  </a:solidFill>
                  <a:round/>
                  <a:headEnd/>
                  <a:tailEnd/>
                </a:ln>
                <a:solidFill>
                  <a:srgbClr val="000000"/>
                </a:solidFill>
                <a:latin typeface="宋体"/>
                <a:ea typeface="方正正准黑简体"/>
              </a:endParaRPr>
            </a:p>
          </p:txBody>
        </p:sp>
      </p:gr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29</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18" name="图片 17"/>
          <p:cNvPicPr>
            <a:picLocks noChangeAspect="1"/>
          </p:cNvPicPr>
          <p:nvPr/>
        </p:nvPicPr>
        <p:blipFill>
          <a:blip r:embed="rId4"/>
          <a:stretch>
            <a:fillRect/>
          </a:stretch>
        </p:blipFill>
        <p:spPr>
          <a:xfrm>
            <a:off x="5060152" y="1175632"/>
            <a:ext cx="6328196" cy="542591"/>
          </a:xfrm>
          <a:prstGeom prst="rect">
            <a:avLst/>
          </a:prstGeom>
        </p:spPr>
      </p:pic>
      <p:sp>
        <p:nvSpPr>
          <p:cNvPr id="19" name="Text Box 10" descr="花束"/>
          <p:cNvSpPr txBox="1">
            <a:spLocks noChangeArrowheads="1"/>
          </p:cNvSpPr>
          <p:nvPr/>
        </p:nvSpPr>
        <p:spPr bwMode="auto">
          <a:xfrm>
            <a:off x="871537" y="1720524"/>
            <a:ext cx="4343400" cy="684213"/>
          </a:xfrm>
          <a:prstGeom prst="rect">
            <a:avLst/>
          </a:prstGeom>
          <a:blipFill dpi="0" rotWithShape="1">
            <a:blip r:embed="rId5"/>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2.</a:t>
            </a:r>
            <a:r>
              <a:rPr lang="zh-CN" altLang="en-US" sz="2800" b="1" dirty="0">
                <a:solidFill>
                  <a:srgbClr val="FF0066"/>
                </a:solidFill>
                <a:latin typeface="仿宋_GB2312" pitchFamily="49" charset="-122"/>
                <a:ea typeface="方正正准黑简体"/>
              </a:rPr>
              <a:t>水分活度与温度的关系</a:t>
            </a:r>
          </a:p>
        </p:txBody>
      </p:sp>
      <p:sp>
        <p:nvSpPr>
          <p:cNvPr id="20" name="Rectangle 14"/>
          <p:cNvSpPr>
            <a:spLocks noChangeArrowheads="1"/>
          </p:cNvSpPr>
          <p:nvPr/>
        </p:nvSpPr>
        <p:spPr bwMode="auto">
          <a:xfrm>
            <a:off x="4144964" y="2362199"/>
            <a:ext cx="3856037" cy="9906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solidFill>
                  <a:schemeClr val="tx2"/>
                </a:solidFill>
                <a:ea typeface="方正正准黑简体"/>
              </a:rPr>
              <a:t>冰点以下食品的</a:t>
            </a:r>
            <a:r>
              <a:rPr kumimoji="1" lang="en-US" altLang="zh-CN" sz="2800" b="1" i="1" dirty="0">
                <a:solidFill>
                  <a:schemeClr val="tx2"/>
                </a:solidFill>
                <a:ea typeface="方正正准黑简体"/>
              </a:rPr>
              <a:t>A</a:t>
            </a:r>
            <a:r>
              <a:rPr kumimoji="1" lang="en-US" altLang="zh-CN" sz="2800" b="1" dirty="0">
                <a:solidFill>
                  <a:schemeClr val="tx2"/>
                </a:solidFill>
                <a:ea typeface="方正正准黑简体"/>
              </a:rPr>
              <a:t>w</a:t>
            </a:r>
            <a:endParaRPr lang="en-US" altLang="zh-CN" sz="2800" dirty="0">
              <a:solidFill>
                <a:schemeClr val="tx2"/>
              </a:solidFill>
              <a:latin typeface="Garamond" pitchFamily="18" charset="0"/>
              <a:ea typeface="方正正准黑简体"/>
            </a:endParaRPr>
          </a:p>
        </p:txBody>
      </p:sp>
      <p:sp>
        <p:nvSpPr>
          <p:cNvPr id="21" name="Rectangle 12"/>
          <p:cNvSpPr>
            <a:spLocks noChangeArrowheads="1"/>
          </p:cNvSpPr>
          <p:nvPr/>
        </p:nvSpPr>
        <p:spPr bwMode="auto">
          <a:xfrm>
            <a:off x="2971800" y="4841875"/>
            <a:ext cx="6477000" cy="1558925"/>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en-US" altLang="zh-CN" sz="2400" b="1" dirty="0" err="1">
                <a:solidFill>
                  <a:srgbClr val="0033CC"/>
                </a:solidFill>
                <a:latin typeface="楷体_GB2312" pitchFamily="49" charset="-122"/>
                <a:ea typeface="方正正准黑简体"/>
              </a:rPr>
              <a:t>P</a:t>
            </a:r>
            <a:r>
              <a:rPr kumimoji="1" lang="en-US" altLang="zh-CN" sz="2400" b="1" baseline="-25000" dirty="0" err="1">
                <a:solidFill>
                  <a:srgbClr val="0033CC"/>
                </a:solidFill>
                <a:latin typeface="楷体_GB2312" pitchFamily="49" charset="-122"/>
                <a:ea typeface="方正正准黑简体"/>
              </a:rPr>
              <a:t>ff</a:t>
            </a:r>
            <a:r>
              <a:rPr kumimoji="1" lang="en-US" altLang="zh-CN" sz="2400" b="1" dirty="0">
                <a:solidFill>
                  <a:srgbClr val="0033CC"/>
                </a:solidFill>
                <a:latin typeface="楷体_GB2312" pitchFamily="49" charset="-122"/>
                <a:ea typeface="方正正准黑简体"/>
              </a:rPr>
              <a:t>		</a:t>
            </a:r>
            <a:r>
              <a:rPr kumimoji="1" lang="zh-CN" altLang="en-US" sz="2400" b="1" dirty="0">
                <a:solidFill>
                  <a:srgbClr val="0033CC"/>
                </a:solidFill>
                <a:latin typeface="楷体_GB2312" pitchFamily="49" charset="-122"/>
                <a:ea typeface="方正正准黑简体"/>
              </a:rPr>
              <a:t>部分冻结食品中水的分压 </a:t>
            </a:r>
          </a:p>
          <a:p>
            <a:pPr marL="342900" indent="-342900">
              <a:spcBef>
                <a:spcPct val="20000"/>
              </a:spcBef>
              <a:buClr>
                <a:schemeClr val="accent1"/>
              </a:buClr>
              <a:buSzPct val="80000"/>
              <a:buFont typeface="Wingdings" pitchFamily="2" charset="2"/>
              <a:buChar char="n"/>
            </a:pPr>
            <a:r>
              <a:rPr kumimoji="1" lang="en-US" altLang="zh-CN" sz="2400" b="1" dirty="0">
                <a:solidFill>
                  <a:srgbClr val="0033CC"/>
                </a:solidFill>
                <a:latin typeface="楷体_GB2312" pitchFamily="49" charset="-122"/>
                <a:ea typeface="方正正准黑简体"/>
              </a:rPr>
              <a:t>P</a:t>
            </a:r>
            <a:r>
              <a:rPr kumimoji="1" lang="en-US" altLang="zh-CN" sz="2400" b="1" baseline="-25000" dirty="0">
                <a:solidFill>
                  <a:srgbClr val="0033CC"/>
                </a:solidFill>
                <a:latin typeface="楷体_GB2312" pitchFamily="49" charset="-122"/>
                <a:ea typeface="方正正准黑简体"/>
              </a:rPr>
              <a:t>0</a:t>
            </a:r>
            <a:r>
              <a:rPr kumimoji="1" lang="en-US" altLang="zh-CN" sz="2400" b="1" dirty="0">
                <a:solidFill>
                  <a:srgbClr val="0033CC"/>
                </a:solidFill>
                <a:latin typeface="楷体_GB2312" pitchFamily="49" charset="-122"/>
                <a:ea typeface="方正正准黑简体"/>
              </a:rPr>
              <a:t> (</a:t>
            </a:r>
            <a:r>
              <a:rPr kumimoji="1" lang="en-US" altLang="zh-CN" sz="2400" b="1" dirty="0" err="1">
                <a:solidFill>
                  <a:srgbClr val="0033CC"/>
                </a:solidFill>
                <a:latin typeface="楷体_GB2312" pitchFamily="49" charset="-122"/>
                <a:ea typeface="方正正准黑简体"/>
              </a:rPr>
              <a:t>scw</a:t>
            </a:r>
            <a:r>
              <a:rPr kumimoji="1" lang="en-US" altLang="zh-CN" sz="2400" b="1" dirty="0">
                <a:solidFill>
                  <a:srgbClr val="0033CC"/>
                </a:solidFill>
                <a:latin typeface="楷体_GB2312" pitchFamily="49" charset="-122"/>
                <a:ea typeface="方正正准黑简体"/>
              </a:rPr>
              <a:t>)	</a:t>
            </a:r>
            <a:r>
              <a:rPr kumimoji="1" lang="zh-CN" altLang="en-US" sz="2400" b="1" dirty="0">
                <a:solidFill>
                  <a:srgbClr val="0033CC"/>
                </a:solidFill>
                <a:latin typeface="楷体_GB2312" pitchFamily="49" charset="-122"/>
                <a:ea typeface="方正正准黑简体"/>
              </a:rPr>
              <a:t>纯的过冷水的蒸汽压 </a:t>
            </a:r>
          </a:p>
          <a:p>
            <a:pPr marL="342900" indent="-342900">
              <a:spcBef>
                <a:spcPct val="20000"/>
              </a:spcBef>
              <a:buClr>
                <a:schemeClr val="accent1"/>
              </a:buClr>
              <a:buSzPct val="80000"/>
              <a:buFont typeface="Wingdings" pitchFamily="2" charset="2"/>
              <a:buChar char="n"/>
            </a:pPr>
            <a:r>
              <a:rPr kumimoji="1" lang="en-US" altLang="zh-CN" sz="2400" b="1" dirty="0">
                <a:solidFill>
                  <a:srgbClr val="0033CC"/>
                </a:solidFill>
                <a:latin typeface="楷体_GB2312" pitchFamily="49" charset="-122"/>
                <a:ea typeface="方正正准黑简体"/>
              </a:rPr>
              <a:t>P(ice)	</a:t>
            </a:r>
            <a:r>
              <a:rPr kumimoji="1" lang="zh-CN" altLang="en-US" sz="2400" b="1" dirty="0">
                <a:solidFill>
                  <a:srgbClr val="0033CC"/>
                </a:solidFill>
                <a:latin typeface="楷体_GB2312" pitchFamily="49" charset="-122"/>
                <a:ea typeface="方正正准黑简体"/>
              </a:rPr>
              <a:t>纯冰的蒸汽压</a:t>
            </a:r>
            <a:endParaRPr lang="zh-CN" altLang="en-US" sz="2400" b="1" dirty="0">
              <a:latin typeface="楷体_GB2312" pitchFamily="49" charset="-122"/>
              <a:ea typeface="方正正准黑简体"/>
            </a:endParaRPr>
          </a:p>
        </p:txBody>
      </p:sp>
      <p:graphicFrame>
        <p:nvGraphicFramePr>
          <p:cNvPr id="22" name="Object 11"/>
          <p:cNvGraphicFramePr>
            <a:graphicFrameLocks noChangeAspect="1"/>
          </p:cNvGraphicFramePr>
          <p:nvPr>
            <p:extLst>
              <p:ext uri="{D42A27DB-BD31-4B8C-83A1-F6EECF244321}">
                <p14:modId xmlns:p14="http://schemas.microsoft.com/office/powerpoint/2010/main" val="959800897"/>
              </p:ext>
            </p:extLst>
          </p:nvPr>
        </p:nvGraphicFramePr>
        <p:xfrm>
          <a:off x="3657600" y="3174999"/>
          <a:ext cx="4343400" cy="1397000"/>
        </p:xfrm>
        <a:graphic>
          <a:graphicData uri="http://schemas.openxmlformats.org/presentationml/2006/ole">
            <mc:AlternateContent xmlns:mc="http://schemas.openxmlformats.org/markup-compatibility/2006">
              <mc:Choice xmlns:v="urn:schemas-microsoft-com:vml" Requires="v">
                <p:oleObj spid="_x0000_s386084" name="Equation" r:id="rId6" imgW="1422400" imgH="469900" progId="Equation.3">
                  <p:embed/>
                </p:oleObj>
              </mc:Choice>
              <mc:Fallback>
                <p:oleObj name="Equation" r:id="rId6" imgW="1422400" imgH="469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174999"/>
                        <a:ext cx="4343400" cy="1397000"/>
                      </a:xfrm>
                      <a:prstGeom prst="rect">
                        <a:avLst/>
                      </a:prstGeom>
                      <a:solidFill>
                        <a:srgbClr val="CCECFF"/>
                      </a:solidFill>
                    </p:spPr>
                  </p:pic>
                </p:oleObj>
              </mc:Fallback>
            </mc:AlternateContent>
          </a:graphicData>
        </a:graphic>
      </p:graphicFrame>
    </p:spTree>
    <p:extLst>
      <p:ext uri="{BB962C8B-B14F-4D97-AF65-F5344CB8AC3E}">
        <p14:creationId xmlns:p14="http://schemas.microsoft.com/office/powerpoint/2010/main" val="1795737752"/>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542297FB-D1D7-4266-B41D-92FDC875555B}" type="slidenum">
              <a:rPr lang="en-US" altLang="zh-CN"/>
              <a:pPr/>
              <a:t>3</a:t>
            </a:fld>
            <a:endParaRPr lang="en-US" altLang="zh-CN"/>
          </a:p>
        </p:txBody>
      </p:sp>
      <p:sp>
        <p:nvSpPr>
          <p:cNvPr id="63493" name="Text Box 5" descr="花束"/>
          <p:cNvSpPr txBox="1">
            <a:spLocks noChangeArrowheads="1"/>
          </p:cNvSpPr>
          <p:nvPr/>
        </p:nvSpPr>
        <p:spPr bwMode="auto">
          <a:xfrm>
            <a:off x="2286000" y="2032063"/>
            <a:ext cx="652462" cy="3397250"/>
          </a:xfrm>
          <a:prstGeom prst="rect">
            <a:avLst/>
          </a:prstGeom>
          <a:blipFill dpi="0" rotWithShape="1">
            <a:blip r:embed="rId2"/>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ea typeface="方正正准黑简体"/>
              </a:rPr>
              <a:t>本</a:t>
            </a:r>
          </a:p>
          <a:p>
            <a:r>
              <a:rPr lang="zh-CN" altLang="en-US" sz="3600" b="1" dirty="0">
                <a:ea typeface="方正正准黑简体"/>
              </a:rPr>
              <a:t>章</a:t>
            </a:r>
          </a:p>
          <a:p>
            <a:r>
              <a:rPr lang="zh-CN" altLang="en-US" sz="3600" b="1" dirty="0">
                <a:ea typeface="方正正准黑简体"/>
              </a:rPr>
              <a:t>主</a:t>
            </a:r>
          </a:p>
          <a:p>
            <a:r>
              <a:rPr lang="zh-CN" altLang="en-US" sz="3600" b="1" dirty="0">
                <a:ea typeface="方正正准黑简体"/>
              </a:rPr>
              <a:t>要</a:t>
            </a:r>
          </a:p>
          <a:p>
            <a:r>
              <a:rPr lang="zh-CN" altLang="en-US" sz="3600" b="1" dirty="0">
                <a:ea typeface="方正正准黑简体"/>
              </a:rPr>
              <a:t>内</a:t>
            </a:r>
          </a:p>
          <a:p>
            <a:r>
              <a:rPr lang="zh-CN" altLang="en-US" sz="3600" b="1" dirty="0">
                <a:ea typeface="方正正准黑简体"/>
              </a:rPr>
              <a:t>容</a:t>
            </a:r>
          </a:p>
        </p:txBody>
      </p:sp>
      <p:sp>
        <p:nvSpPr>
          <p:cNvPr id="63494" name="Text Box 6"/>
          <p:cNvSpPr txBox="1">
            <a:spLocks noChangeArrowheads="1"/>
          </p:cNvSpPr>
          <p:nvPr/>
        </p:nvSpPr>
        <p:spPr bwMode="auto">
          <a:xfrm>
            <a:off x="4183062" y="5262625"/>
            <a:ext cx="4876800" cy="528638"/>
          </a:xfrm>
          <a:prstGeom prst="rect">
            <a:avLst/>
          </a:prstGeom>
          <a:solidFill>
            <a:schemeClr val="accent2"/>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chemeClr val="bg1"/>
                </a:solidFill>
                <a:ea typeface="方正正准黑简体"/>
              </a:rPr>
              <a:t>水分活度与食品稳定性的关系</a:t>
            </a:r>
          </a:p>
        </p:txBody>
      </p:sp>
      <p:sp>
        <p:nvSpPr>
          <p:cNvPr id="63495" name="Text Box 7" descr="蓝色面巾纸"/>
          <p:cNvSpPr txBox="1">
            <a:spLocks noChangeArrowheads="1"/>
          </p:cNvSpPr>
          <p:nvPr/>
        </p:nvSpPr>
        <p:spPr bwMode="auto">
          <a:xfrm>
            <a:off x="4170362" y="2000314"/>
            <a:ext cx="1841500" cy="528637"/>
          </a:xfrm>
          <a:prstGeom prst="rect">
            <a:avLst/>
          </a:prstGeom>
          <a:blipFill dpi="0" rotWithShape="1">
            <a:blip r:embed="rId3"/>
            <a:srcRect/>
            <a:tile tx="0" ty="0" sx="100000" sy="100000" flip="none" algn="tl"/>
          </a:blipFill>
          <a:ln w="9525">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C00000"/>
                </a:solidFill>
                <a:ea typeface="方正正准黑简体"/>
              </a:rPr>
              <a:t>水的功能</a:t>
            </a:r>
          </a:p>
        </p:txBody>
      </p:sp>
      <p:sp>
        <p:nvSpPr>
          <p:cNvPr id="63496" name="Text Box 8"/>
          <p:cNvSpPr txBox="1">
            <a:spLocks noChangeArrowheads="1"/>
          </p:cNvSpPr>
          <p:nvPr/>
        </p:nvSpPr>
        <p:spPr bwMode="auto">
          <a:xfrm>
            <a:off x="4183062" y="2762314"/>
            <a:ext cx="3505200" cy="528637"/>
          </a:xfrm>
          <a:prstGeom prst="rect">
            <a:avLst/>
          </a:prstGeom>
          <a:solidFill>
            <a:srgbClr val="CCFFFF"/>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方正正准黑简体"/>
              </a:rPr>
              <a:t>水的结构与性质</a:t>
            </a:r>
          </a:p>
        </p:txBody>
      </p:sp>
      <p:sp>
        <p:nvSpPr>
          <p:cNvPr id="63497" name="Text Box 9"/>
          <p:cNvSpPr txBox="1">
            <a:spLocks noChangeArrowheads="1"/>
          </p:cNvSpPr>
          <p:nvPr/>
        </p:nvSpPr>
        <p:spPr bwMode="auto">
          <a:xfrm>
            <a:off x="4137026" y="3600514"/>
            <a:ext cx="3627437" cy="528637"/>
          </a:xfrm>
          <a:prstGeom prst="rect">
            <a:avLst/>
          </a:prstGeom>
          <a:gradFill rotWithShape="1">
            <a:gsLst>
              <a:gs pos="0">
                <a:srgbClr val="CC99FF"/>
              </a:gs>
              <a:gs pos="100000">
                <a:srgbClr val="CC99FF">
                  <a:gamma/>
                  <a:tint val="0"/>
                  <a:invGamma/>
                </a:srgbClr>
              </a:gs>
            </a:gsLst>
            <a:lin ang="5400000" scaled="1"/>
          </a:gradFill>
          <a:ln w="9525">
            <a:solidFill>
              <a:srgbClr val="CC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方正正准黑简体"/>
              </a:rPr>
              <a:t>食品中水的存在状态</a:t>
            </a:r>
          </a:p>
        </p:txBody>
      </p:sp>
      <p:sp>
        <p:nvSpPr>
          <p:cNvPr id="63498" name="Text Box 10"/>
          <p:cNvSpPr txBox="1">
            <a:spLocks noChangeArrowheads="1"/>
          </p:cNvSpPr>
          <p:nvPr/>
        </p:nvSpPr>
        <p:spPr bwMode="auto">
          <a:xfrm>
            <a:off x="4183062" y="4438714"/>
            <a:ext cx="4343400" cy="528637"/>
          </a:xfrm>
          <a:prstGeom prst="rect">
            <a:avLst/>
          </a:prstGeom>
          <a:gradFill rotWithShape="1">
            <a:gsLst>
              <a:gs pos="0">
                <a:schemeClr val="folHlink">
                  <a:gamma/>
                  <a:tint val="3137"/>
                  <a:invGamma/>
                </a:schemeClr>
              </a:gs>
              <a:gs pos="100000">
                <a:schemeClr val="folHlink"/>
              </a:gs>
            </a:gsLst>
            <a:lin ang="54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方正正准黑简体"/>
              </a:rPr>
              <a:t>水分活度和等温吸湿曲线</a:t>
            </a:r>
          </a:p>
        </p:txBody>
      </p:sp>
      <p:sp>
        <p:nvSpPr>
          <p:cNvPr id="63499" name="Text Box 11" descr="蓝色面巾纸"/>
          <p:cNvSpPr txBox="1">
            <a:spLocks noChangeArrowheads="1"/>
          </p:cNvSpPr>
          <p:nvPr/>
        </p:nvSpPr>
        <p:spPr bwMode="auto">
          <a:xfrm>
            <a:off x="4167188" y="1238314"/>
            <a:ext cx="4664075" cy="528637"/>
          </a:xfrm>
          <a:prstGeom prst="rect">
            <a:avLst/>
          </a:prstGeom>
          <a:blipFill dpi="0" rotWithShape="1">
            <a:blip r:embed="rId3"/>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ea typeface="方正正准黑简体"/>
              </a:rPr>
              <a:t>水在生物体中的含量及作用</a:t>
            </a:r>
          </a:p>
        </p:txBody>
      </p:sp>
      <p:sp>
        <p:nvSpPr>
          <p:cNvPr id="63501" name="AutoShape 13"/>
          <p:cNvSpPr>
            <a:spLocks/>
          </p:cNvSpPr>
          <p:nvPr/>
        </p:nvSpPr>
        <p:spPr bwMode="auto">
          <a:xfrm>
            <a:off x="3192462" y="1605025"/>
            <a:ext cx="533400" cy="3962400"/>
          </a:xfrm>
          <a:prstGeom prst="leftBrace">
            <a:avLst>
              <a:gd name="adj1" fmla="val 61905"/>
              <a:gd name="adj2" fmla="val 50000"/>
            </a:avLst>
          </a:prstGeom>
          <a:noFill/>
          <a:ln w="28575">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30</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18" name="图片 17"/>
          <p:cNvPicPr>
            <a:picLocks noChangeAspect="1"/>
          </p:cNvPicPr>
          <p:nvPr/>
        </p:nvPicPr>
        <p:blipFill>
          <a:blip r:embed="rId4"/>
          <a:stretch>
            <a:fillRect/>
          </a:stretch>
        </p:blipFill>
        <p:spPr>
          <a:xfrm>
            <a:off x="5060152" y="1175632"/>
            <a:ext cx="6328196" cy="542591"/>
          </a:xfrm>
          <a:prstGeom prst="rect">
            <a:avLst/>
          </a:prstGeom>
        </p:spPr>
      </p:pic>
      <p:sp>
        <p:nvSpPr>
          <p:cNvPr id="19" name="Text Box 10" descr="花束"/>
          <p:cNvSpPr txBox="1">
            <a:spLocks noChangeArrowheads="1"/>
          </p:cNvSpPr>
          <p:nvPr/>
        </p:nvSpPr>
        <p:spPr bwMode="auto">
          <a:xfrm>
            <a:off x="871537" y="1720524"/>
            <a:ext cx="4343400" cy="684213"/>
          </a:xfrm>
          <a:prstGeom prst="rect">
            <a:avLst/>
          </a:prstGeom>
          <a:blipFill dpi="0" rotWithShape="1">
            <a:blip r:embed="rId5"/>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2.</a:t>
            </a:r>
            <a:r>
              <a:rPr lang="zh-CN" altLang="en-US" sz="2800" b="1" dirty="0">
                <a:solidFill>
                  <a:srgbClr val="FF0066"/>
                </a:solidFill>
                <a:latin typeface="仿宋_GB2312" pitchFamily="49" charset="-122"/>
                <a:ea typeface="方正正准黑简体"/>
              </a:rPr>
              <a:t>水分活度与温度的关系</a:t>
            </a:r>
          </a:p>
        </p:txBody>
      </p:sp>
      <p:graphicFrame>
        <p:nvGraphicFramePr>
          <p:cNvPr id="23" name="Object 34"/>
          <p:cNvGraphicFramePr>
            <a:graphicFrameLocks noGrp="1" noChangeAspect="1"/>
          </p:cNvGraphicFramePr>
          <p:nvPr>
            <p:ph sz="half" idx="1"/>
            <p:extLst>
              <p:ext uri="{D42A27DB-BD31-4B8C-83A1-F6EECF244321}">
                <p14:modId xmlns:p14="http://schemas.microsoft.com/office/powerpoint/2010/main" val="1411311588"/>
              </p:ext>
            </p:extLst>
          </p:nvPr>
        </p:nvGraphicFramePr>
        <p:xfrm>
          <a:off x="9296400" y="2849043"/>
          <a:ext cx="1565275" cy="1157288"/>
        </p:xfrm>
        <a:graphic>
          <a:graphicData uri="http://schemas.openxmlformats.org/presentationml/2006/ole">
            <mc:AlternateContent xmlns:mc="http://schemas.openxmlformats.org/markup-compatibility/2006">
              <mc:Choice xmlns:v="urn:schemas-microsoft-com:vml" Requires="v">
                <p:oleObj spid="_x0000_s387144" name="Equation" r:id="rId6" imgW="583947" imgH="431613" progId="Equation.3">
                  <p:embed/>
                </p:oleObj>
              </mc:Choice>
              <mc:Fallback>
                <p:oleObj name="Equation" r:id="rId6" imgW="583947"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6400" y="2849043"/>
                        <a:ext cx="1565275" cy="1157288"/>
                      </a:xfrm>
                      <a:prstGeom prst="rect">
                        <a:avLst/>
                      </a:prstGeom>
                      <a:solidFill>
                        <a:srgbClr val="CCECFF"/>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36"/>
          <p:cNvGraphicFramePr>
            <a:graphicFrameLocks noChangeAspect="1"/>
          </p:cNvGraphicFramePr>
          <p:nvPr>
            <p:extLst>
              <p:ext uri="{D42A27DB-BD31-4B8C-83A1-F6EECF244321}">
                <p14:modId xmlns:p14="http://schemas.microsoft.com/office/powerpoint/2010/main" val="2144415148"/>
              </p:ext>
            </p:extLst>
          </p:nvPr>
        </p:nvGraphicFramePr>
        <p:xfrm>
          <a:off x="8974137" y="4068243"/>
          <a:ext cx="2182813" cy="1157288"/>
        </p:xfrm>
        <a:graphic>
          <a:graphicData uri="http://schemas.openxmlformats.org/presentationml/2006/ole">
            <mc:AlternateContent xmlns:mc="http://schemas.openxmlformats.org/markup-compatibility/2006">
              <mc:Choice xmlns:v="urn:schemas-microsoft-com:vml" Requires="v">
                <p:oleObj spid="_x0000_s387145" name="公式" r:id="rId8" imgW="838080" imgH="444240" progId="Equation.3">
                  <p:embed/>
                </p:oleObj>
              </mc:Choice>
              <mc:Fallback>
                <p:oleObj name="公式" r:id="rId8" imgW="83808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74137" y="4068243"/>
                        <a:ext cx="2182813" cy="1157288"/>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9"/>
          <p:cNvSpPr>
            <a:spLocks noChangeArrowheads="1"/>
          </p:cNvSpPr>
          <p:nvPr/>
        </p:nvSpPr>
        <p:spPr bwMode="auto">
          <a:xfrm>
            <a:off x="762000" y="2264604"/>
            <a:ext cx="4899025" cy="8334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800" b="1" dirty="0">
                <a:solidFill>
                  <a:schemeClr val="tx2"/>
                </a:solidFill>
                <a:latin typeface="仿宋_GB2312" pitchFamily="49" charset="-122"/>
                <a:ea typeface="方正正准黑简体"/>
              </a:rPr>
              <a:t>比较冰点以上和冰点以下</a:t>
            </a:r>
            <a:r>
              <a:rPr kumimoji="1" lang="en-US" altLang="zh-CN" sz="2800" b="1" i="1" dirty="0">
                <a:solidFill>
                  <a:schemeClr val="tx2"/>
                </a:solidFill>
                <a:ea typeface="方正正准黑简体"/>
              </a:rPr>
              <a:t>A</a:t>
            </a:r>
            <a:r>
              <a:rPr kumimoji="1" lang="en-US" altLang="zh-CN" sz="2800" b="1" dirty="0">
                <a:solidFill>
                  <a:schemeClr val="tx2"/>
                </a:solidFill>
                <a:ea typeface="方正正准黑简体"/>
              </a:rPr>
              <a:t>w</a:t>
            </a:r>
            <a:r>
              <a:rPr kumimoji="1" lang="en-US" altLang="zh-CN" sz="2800" b="1" dirty="0">
                <a:solidFill>
                  <a:schemeClr val="tx2"/>
                </a:solidFill>
                <a:latin typeface="仿宋_GB2312" pitchFamily="49" charset="-122"/>
                <a:ea typeface="方正正准黑简体"/>
              </a:rPr>
              <a:t>:</a:t>
            </a:r>
            <a:endParaRPr lang="en-US" altLang="zh-CN" sz="2800" b="1" dirty="0">
              <a:solidFill>
                <a:schemeClr val="tx2"/>
              </a:solidFill>
              <a:latin typeface="仿宋_GB2312" pitchFamily="49" charset="-122"/>
              <a:ea typeface="方正正准黑简体"/>
            </a:endParaRPr>
          </a:p>
        </p:txBody>
      </p:sp>
      <p:sp>
        <p:nvSpPr>
          <p:cNvPr id="26" name="Rectangle 7"/>
          <p:cNvSpPr>
            <a:spLocks noChangeArrowheads="1"/>
          </p:cNvSpPr>
          <p:nvPr/>
        </p:nvSpPr>
        <p:spPr bwMode="auto">
          <a:xfrm>
            <a:off x="914399" y="3021840"/>
            <a:ext cx="7772400" cy="33528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在冰点以上，</a:t>
            </a:r>
            <a:r>
              <a:rPr kumimoji="1" lang="en-US" altLang="zh-CN" sz="2400" b="1" dirty="0">
                <a:solidFill>
                  <a:srgbClr val="0033CC"/>
                </a:solidFill>
                <a:latin typeface="楷体_GB2312" pitchFamily="49" charset="-122"/>
                <a:ea typeface="方正正准黑简体"/>
              </a:rPr>
              <a:t>Aw</a:t>
            </a:r>
            <a:r>
              <a:rPr kumimoji="1" lang="zh-CN" altLang="en-US" sz="2400" b="1" dirty="0">
                <a:solidFill>
                  <a:srgbClr val="0033CC"/>
                </a:solidFill>
                <a:latin typeface="楷体_GB2312" pitchFamily="49" charset="-122"/>
                <a:ea typeface="方正正准黑简体"/>
              </a:rPr>
              <a:t>是样品组成与温度的函数，前者是主要的因素</a:t>
            </a:r>
            <a:r>
              <a:rPr kumimoji="1" lang="en-US" altLang="zh-CN" sz="2400" b="1" dirty="0">
                <a:solidFill>
                  <a:srgbClr val="0033CC"/>
                </a:solidFill>
                <a:latin typeface="楷体_GB2312" pitchFamily="49" charset="-122"/>
                <a:ea typeface="方正正准黑简体"/>
              </a:rPr>
              <a:t>;</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在冰点以下，</a:t>
            </a:r>
            <a:r>
              <a:rPr kumimoji="1" lang="en-US" altLang="zh-CN" sz="2400" b="1" dirty="0">
                <a:solidFill>
                  <a:srgbClr val="0033CC"/>
                </a:solidFill>
                <a:latin typeface="楷体_GB2312" pitchFamily="49" charset="-122"/>
                <a:ea typeface="方正正准黑简体"/>
              </a:rPr>
              <a:t>Aw</a:t>
            </a:r>
            <a:r>
              <a:rPr kumimoji="1" lang="zh-CN" altLang="en-US" sz="2400" b="1" dirty="0">
                <a:solidFill>
                  <a:srgbClr val="0033CC"/>
                </a:solidFill>
                <a:latin typeface="楷体_GB2312" pitchFamily="49" charset="-122"/>
                <a:ea typeface="方正正准黑简体"/>
              </a:rPr>
              <a:t>与样品的组成无关，而仅与温度有关，即冰相存在时， </a:t>
            </a:r>
            <a:r>
              <a:rPr kumimoji="1" lang="en-US" altLang="zh-CN" sz="2400" b="1" dirty="0">
                <a:solidFill>
                  <a:srgbClr val="0033CC"/>
                </a:solidFill>
                <a:latin typeface="楷体_GB2312" pitchFamily="49" charset="-122"/>
                <a:ea typeface="方正正准黑简体"/>
              </a:rPr>
              <a:t>Aw</a:t>
            </a:r>
            <a:r>
              <a:rPr kumimoji="1" lang="zh-CN" altLang="en-US" sz="2400" b="1" dirty="0">
                <a:solidFill>
                  <a:srgbClr val="0033CC"/>
                </a:solidFill>
                <a:latin typeface="楷体_GB2312" pitchFamily="49" charset="-122"/>
                <a:ea typeface="方正正准黑简体"/>
              </a:rPr>
              <a:t>不受所存在的溶质的种类或比例的影响，不能根据</a:t>
            </a:r>
            <a:r>
              <a:rPr kumimoji="1" lang="en-US" altLang="zh-CN" sz="2400" b="1" dirty="0">
                <a:solidFill>
                  <a:srgbClr val="0033CC"/>
                </a:solidFill>
                <a:latin typeface="楷体_GB2312" pitchFamily="49" charset="-122"/>
                <a:ea typeface="方正正准黑简体"/>
              </a:rPr>
              <a:t>Aw </a:t>
            </a:r>
            <a:r>
              <a:rPr kumimoji="1" lang="zh-CN" altLang="en-US" sz="2400" b="1" dirty="0">
                <a:solidFill>
                  <a:srgbClr val="0033CC"/>
                </a:solidFill>
                <a:latin typeface="楷体_GB2312" pitchFamily="49" charset="-122"/>
                <a:ea typeface="方正正准黑简体"/>
              </a:rPr>
              <a:t>预测受溶质影响的反应过程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不能根据冰点以下温度</a:t>
            </a:r>
            <a:r>
              <a:rPr kumimoji="1" lang="en-US" altLang="zh-CN" sz="2400" b="1" dirty="0">
                <a:solidFill>
                  <a:srgbClr val="0033CC"/>
                </a:solidFill>
                <a:latin typeface="楷体_GB2312" pitchFamily="49" charset="-122"/>
                <a:ea typeface="方正正准黑简体"/>
              </a:rPr>
              <a:t>Aw</a:t>
            </a:r>
            <a:r>
              <a:rPr kumimoji="1" lang="zh-CN" altLang="en-US" sz="2400" b="1" dirty="0">
                <a:solidFill>
                  <a:srgbClr val="0033CC"/>
                </a:solidFill>
                <a:latin typeface="楷体_GB2312" pitchFamily="49" charset="-122"/>
                <a:ea typeface="方正正准黑简体"/>
              </a:rPr>
              <a:t>预测冰点以上温度的</a:t>
            </a:r>
            <a:r>
              <a:rPr kumimoji="1" lang="en-US" altLang="zh-CN" sz="2400" b="1" dirty="0">
                <a:solidFill>
                  <a:srgbClr val="0033CC"/>
                </a:solidFill>
                <a:latin typeface="楷体_GB2312" pitchFamily="49" charset="-122"/>
                <a:ea typeface="方正正准黑简体"/>
              </a:rPr>
              <a:t>Aw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当温度改变到形成冰或熔化冰时，就食品稳定性而言，水分活度的意义也改变了</a:t>
            </a:r>
            <a:endParaRPr lang="zh-CN" altLang="en-US" sz="2400" dirty="0">
              <a:latin typeface="楷体_GB2312" pitchFamily="49" charset="-122"/>
              <a:ea typeface="方正正准黑简体"/>
            </a:endParaRPr>
          </a:p>
        </p:txBody>
      </p:sp>
    </p:spTree>
    <p:extLst>
      <p:ext uri="{BB962C8B-B14F-4D97-AF65-F5344CB8AC3E}">
        <p14:creationId xmlns:p14="http://schemas.microsoft.com/office/powerpoint/2010/main" val="2938342885"/>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31</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18" name="图片 17"/>
          <p:cNvPicPr>
            <a:picLocks noChangeAspect="1"/>
          </p:cNvPicPr>
          <p:nvPr/>
        </p:nvPicPr>
        <p:blipFill>
          <a:blip r:embed="rId3"/>
          <a:stretch>
            <a:fillRect/>
          </a:stretch>
        </p:blipFill>
        <p:spPr>
          <a:xfrm>
            <a:off x="5060152" y="1175632"/>
            <a:ext cx="6328196" cy="542591"/>
          </a:xfrm>
          <a:prstGeom prst="rect">
            <a:avLst/>
          </a:prstGeom>
        </p:spPr>
      </p:pic>
      <p:sp>
        <p:nvSpPr>
          <p:cNvPr id="20" name="Text Box 4" descr="花束"/>
          <p:cNvSpPr txBox="1">
            <a:spLocks noChangeArrowheads="1"/>
          </p:cNvSpPr>
          <p:nvPr/>
        </p:nvSpPr>
        <p:spPr bwMode="auto">
          <a:xfrm>
            <a:off x="1143000" y="1867006"/>
            <a:ext cx="4267200" cy="684213"/>
          </a:xfrm>
          <a:prstGeom prst="rect">
            <a:avLst/>
          </a:prstGeom>
          <a:blipFill dpi="0" rotWithShape="1">
            <a:blip r:embed="rId4"/>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3. </a:t>
            </a:r>
            <a:r>
              <a:rPr lang="zh-CN" altLang="en-US" sz="2800" b="1" dirty="0">
                <a:solidFill>
                  <a:srgbClr val="FF0066"/>
                </a:solidFill>
                <a:latin typeface="仿宋_GB2312" pitchFamily="49" charset="-122"/>
                <a:ea typeface="方正正准黑简体"/>
              </a:rPr>
              <a:t>吸附等温曲线的定义</a:t>
            </a:r>
          </a:p>
        </p:txBody>
      </p:sp>
      <p:sp>
        <p:nvSpPr>
          <p:cNvPr id="21" name="Rectangle 7"/>
          <p:cNvSpPr>
            <a:spLocks noChangeArrowheads="1"/>
          </p:cNvSpPr>
          <p:nvPr/>
        </p:nvSpPr>
        <p:spPr bwMode="auto">
          <a:xfrm>
            <a:off x="1219200" y="2705205"/>
            <a:ext cx="9982200" cy="13716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spcBef>
                <a:spcPct val="20000"/>
              </a:spcBef>
              <a:buClr>
                <a:schemeClr val="accent1"/>
              </a:buClr>
              <a:buSzPct val="80000"/>
              <a:buFont typeface="Wingdings" pitchFamily="2" charset="2"/>
              <a:buNone/>
            </a:pPr>
            <a:r>
              <a:rPr kumimoji="1" lang="zh-CN" altLang="en-US" sz="2400" b="1" dirty="0">
                <a:solidFill>
                  <a:srgbClr val="0033CC"/>
                </a:solidFill>
                <a:latin typeface="楷体_GB2312" pitchFamily="49" charset="-122"/>
                <a:ea typeface="方正正准黑简体"/>
              </a:rPr>
              <a:t>水分吸附等温线 </a:t>
            </a:r>
            <a:r>
              <a:rPr kumimoji="1" lang="en-US" altLang="zh-CN" sz="2400" b="1" dirty="0">
                <a:solidFill>
                  <a:srgbClr val="0033CC"/>
                </a:solidFill>
                <a:latin typeface="Comic Sans MS" pitchFamily="66" charset="0"/>
                <a:ea typeface="方正正准黑简体"/>
              </a:rPr>
              <a:t>(Moisture sorption </a:t>
            </a:r>
            <a:r>
              <a:rPr kumimoji="1" lang="en-US" altLang="zh-CN" sz="2400" b="1" dirty="0" err="1">
                <a:solidFill>
                  <a:srgbClr val="0033CC"/>
                </a:solidFill>
                <a:latin typeface="Comic Sans MS" pitchFamily="66" charset="0"/>
                <a:ea typeface="方正正准黑简体"/>
              </a:rPr>
              <a:t>isotherms,MSI</a:t>
            </a:r>
            <a:r>
              <a:rPr kumimoji="1" lang="en-US" altLang="zh-CN" sz="2400" b="1" dirty="0">
                <a:solidFill>
                  <a:srgbClr val="0033CC"/>
                </a:solidFill>
                <a:latin typeface="Comic Sans MS" pitchFamily="66" charset="0"/>
                <a:ea typeface="方正正准黑简体"/>
              </a:rPr>
              <a:t>)</a:t>
            </a:r>
            <a:r>
              <a:rPr kumimoji="1" lang="zh-CN" altLang="en-US" sz="2400" b="1" dirty="0">
                <a:solidFill>
                  <a:srgbClr val="0033CC"/>
                </a:solidFill>
                <a:latin typeface="Comic Sans MS" pitchFamily="66" charset="0"/>
                <a:ea typeface="方正正准黑简体"/>
              </a:rPr>
              <a:t>，</a:t>
            </a:r>
            <a:r>
              <a:rPr lang="zh-CN" altLang="en-US" sz="2400" b="1" dirty="0">
                <a:latin typeface="Comic Sans MS" pitchFamily="66" charset="0"/>
                <a:ea typeface="方正正准黑简体"/>
              </a:rPr>
              <a:t>是</a:t>
            </a:r>
            <a:r>
              <a:rPr kumimoji="1" lang="zh-CN" altLang="en-US" sz="2400" b="1" dirty="0">
                <a:latin typeface="楷体_GB2312" pitchFamily="49" charset="-122"/>
                <a:ea typeface="方正正准黑简体"/>
              </a:rPr>
              <a:t>在恒定温度下，使食品吸湿或干燥，所得到的食品水分含量（每克干物质中水的质量）与</a:t>
            </a:r>
            <a:r>
              <a:rPr kumimoji="1" lang="en-US" altLang="zh-CN" sz="2400" b="1" dirty="0">
                <a:latin typeface="楷体_GB2312" pitchFamily="49" charset="-122"/>
                <a:ea typeface="方正正准黑简体"/>
              </a:rPr>
              <a:t>Aw</a:t>
            </a:r>
            <a:r>
              <a:rPr kumimoji="1" lang="zh-CN" altLang="en-US" sz="2400" b="1" dirty="0">
                <a:latin typeface="楷体_GB2312" pitchFamily="49" charset="-122"/>
                <a:ea typeface="方正正准黑简体"/>
              </a:rPr>
              <a:t>的关系曲线。</a:t>
            </a:r>
            <a:endParaRPr lang="zh-CN" altLang="en-US" sz="2400" b="1" dirty="0">
              <a:latin typeface="楷体_GB2312" pitchFamily="49" charset="-122"/>
              <a:ea typeface="方正正准黑简体"/>
            </a:endParaRPr>
          </a:p>
        </p:txBody>
      </p:sp>
      <p:sp>
        <p:nvSpPr>
          <p:cNvPr id="22" name="Text Box 34"/>
          <p:cNvSpPr txBox="1">
            <a:spLocks noChangeArrowheads="1"/>
          </p:cNvSpPr>
          <p:nvPr/>
        </p:nvSpPr>
        <p:spPr bwMode="auto">
          <a:xfrm>
            <a:off x="1371600" y="4086836"/>
            <a:ext cx="98298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800" b="1" dirty="0">
                <a:solidFill>
                  <a:srgbClr val="990099"/>
                </a:solidFill>
                <a:latin typeface="Comic Sans MS" pitchFamily="66" charset="0"/>
                <a:ea typeface="方正正准黑简体"/>
              </a:rPr>
              <a:t>Definition:</a:t>
            </a:r>
          </a:p>
          <a:p>
            <a:pPr algn="just">
              <a:spcBef>
                <a:spcPct val="50000"/>
              </a:spcBef>
            </a:pPr>
            <a:r>
              <a:rPr kumimoji="1" lang="en-US" altLang="zh-CN" sz="2400" b="1" dirty="0" err="1">
                <a:latin typeface="Comic Sans MS" pitchFamily="66" charset="0"/>
                <a:ea typeface="方正正准黑简体"/>
              </a:rPr>
              <a:t>polts</a:t>
            </a:r>
            <a:r>
              <a:rPr kumimoji="1" lang="en-US" altLang="zh-CN" sz="2400" b="1" dirty="0">
                <a:latin typeface="Comic Sans MS" pitchFamily="66" charset="0"/>
                <a:ea typeface="方正正准黑简体"/>
              </a:rPr>
              <a:t> interrelating water content of a food with its water activity at constant temperature .</a:t>
            </a:r>
          </a:p>
        </p:txBody>
      </p:sp>
    </p:spTree>
    <p:extLst>
      <p:ext uri="{BB962C8B-B14F-4D97-AF65-F5344CB8AC3E}">
        <p14:creationId xmlns:p14="http://schemas.microsoft.com/office/powerpoint/2010/main" val="3469978381"/>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32</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水分活度与吸附等温曲线</a:t>
            </a:r>
          </a:p>
        </p:txBody>
      </p:sp>
      <p:pic>
        <p:nvPicPr>
          <p:cNvPr id="18" name="图片 17"/>
          <p:cNvPicPr>
            <a:picLocks noChangeAspect="1"/>
          </p:cNvPicPr>
          <p:nvPr/>
        </p:nvPicPr>
        <p:blipFill>
          <a:blip r:embed="rId4"/>
          <a:stretch>
            <a:fillRect/>
          </a:stretch>
        </p:blipFill>
        <p:spPr>
          <a:xfrm>
            <a:off x="5060152" y="1175632"/>
            <a:ext cx="6328196" cy="542591"/>
          </a:xfrm>
          <a:prstGeom prst="rect">
            <a:avLst/>
          </a:prstGeom>
        </p:spPr>
      </p:pic>
      <p:sp>
        <p:nvSpPr>
          <p:cNvPr id="23" name="Rectangle 11"/>
          <p:cNvSpPr>
            <a:spLocks noChangeArrowheads="1"/>
          </p:cNvSpPr>
          <p:nvPr/>
        </p:nvSpPr>
        <p:spPr bwMode="auto">
          <a:xfrm>
            <a:off x="1208500" y="2056088"/>
            <a:ext cx="3429000" cy="838200"/>
          </a:xfrm>
          <a:prstGeom prst="rect">
            <a:avLst/>
          </a:prstGeom>
          <a:noFill/>
          <a:ln w="9525">
            <a:solidFill>
              <a:srgbClr val="990099"/>
            </a:solidFill>
            <a:miter lim="800000"/>
            <a:headEnd/>
            <a:tailEnd/>
          </a:ln>
          <a:extLst>
            <a:ext uri="{909E8E84-426E-40DD-AFC4-6F175D3DCCD1}">
              <a14:hiddenFill xmlns:a14="http://schemas.microsoft.com/office/drawing/2010/main">
                <a:solidFill>
                  <a:srgbClr val="0099CC"/>
                </a:solidFill>
              </a14:hiddenFill>
            </a:ext>
          </a:extLst>
        </p:spPr>
        <p:txBody>
          <a:bodyPr anchor="ctr"/>
          <a:lstStyle/>
          <a:p>
            <a:r>
              <a:rPr kumimoji="1" lang="zh-CN" altLang="en-US" sz="3200" b="1" dirty="0">
                <a:solidFill>
                  <a:srgbClr val="990099"/>
                </a:solidFill>
                <a:ea typeface="方正正准黑简体"/>
              </a:rPr>
              <a:t>高水分食品的</a:t>
            </a:r>
            <a:r>
              <a:rPr kumimoji="1" lang="en-US" altLang="zh-CN" sz="3200" dirty="0">
                <a:solidFill>
                  <a:srgbClr val="990099"/>
                </a:solidFill>
                <a:ea typeface="方正正准黑简体"/>
              </a:rPr>
              <a:t>MSI</a:t>
            </a:r>
            <a:endParaRPr lang="en-US" altLang="zh-CN" sz="3200" dirty="0">
              <a:solidFill>
                <a:srgbClr val="990099"/>
              </a:solidFill>
              <a:latin typeface="Garamond" pitchFamily="18" charset="0"/>
              <a:ea typeface="方正正准黑简体"/>
            </a:endParaRPr>
          </a:p>
        </p:txBody>
      </p:sp>
      <p:sp>
        <p:nvSpPr>
          <p:cNvPr id="24" name="Rectangle 9"/>
          <p:cNvSpPr>
            <a:spLocks noChangeArrowheads="1"/>
          </p:cNvSpPr>
          <p:nvPr/>
        </p:nvSpPr>
        <p:spPr bwMode="auto">
          <a:xfrm>
            <a:off x="1208500" y="3275289"/>
            <a:ext cx="3581400" cy="1063625"/>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9966FF"/>
              </a:buClr>
              <a:buSzPct val="80000"/>
              <a:buFont typeface="Wingdings" pitchFamily="2" charset="2"/>
              <a:buChar char="r"/>
            </a:pPr>
            <a:r>
              <a:rPr kumimoji="1" lang="zh-CN" altLang="en-US" sz="2400" b="1" dirty="0">
                <a:solidFill>
                  <a:srgbClr val="0000FF"/>
                </a:solidFill>
                <a:latin typeface="Times New Roman" pitchFamily="18" charset="0"/>
                <a:ea typeface="方正正准黑简体"/>
              </a:rPr>
              <a:t>从正常至干燥的整个水分含量范围</a:t>
            </a:r>
            <a:endParaRPr lang="zh-CN" altLang="en-US" sz="2400" b="1" dirty="0">
              <a:solidFill>
                <a:srgbClr val="0000FF"/>
              </a:solidFill>
              <a:ea typeface="方正正准黑简体"/>
            </a:endParaRPr>
          </a:p>
        </p:txBody>
      </p:sp>
      <p:sp>
        <p:nvSpPr>
          <p:cNvPr id="2" name="TextBox 1"/>
          <p:cNvSpPr txBox="1"/>
          <p:nvPr/>
        </p:nvSpPr>
        <p:spPr>
          <a:xfrm>
            <a:off x="6172200" y="5257800"/>
            <a:ext cx="3810000" cy="646331"/>
          </a:xfrm>
          <a:prstGeom prst="rect">
            <a:avLst/>
          </a:prstGeom>
          <a:noFill/>
        </p:spPr>
        <p:txBody>
          <a:bodyPr wrap="square" rtlCol="0">
            <a:spAutoFit/>
          </a:bodyPr>
          <a:lstStyle/>
          <a:p>
            <a:pPr algn="ctr"/>
            <a:r>
              <a:rPr lang="zh-CN" altLang="en-US" b="1" dirty="0"/>
              <a:t>图</a:t>
            </a:r>
            <a:r>
              <a:rPr lang="en-US" altLang="zh-CN" b="1" dirty="0"/>
              <a:t>2-16  </a:t>
            </a:r>
            <a:r>
              <a:rPr lang="zh-CN" altLang="en-US" b="1" dirty="0"/>
              <a:t>宽水分含量范围的水分吸附等温曲线</a:t>
            </a:r>
          </a:p>
        </p:txBody>
      </p:sp>
      <p:graphicFrame>
        <p:nvGraphicFramePr>
          <p:cNvPr id="3" name="对象 2"/>
          <p:cNvGraphicFramePr>
            <a:graphicFrameLocks noChangeAspect="1"/>
          </p:cNvGraphicFramePr>
          <p:nvPr>
            <p:extLst>
              <p:ext uri="{D42A27DB-BD31-4B8C-83A1-F6EECF244321}">
                <p14:modId xmlns:p14="http://schemas.microsoft.com/office/powerpoint/2010/main" val="2884926174"/>
              </p:ext>
            </p:extLst>
          </p:nvPr>
        </p:nvGraphicFramePr>
        <p:xfrm>
          <a:off x="6172200" y="1634476"/>
          <a:ext cx="3522556" cy="3495905"/>
        </p:xfrm>
        <a:graphic>
          <a:graphicData uri="http://schemas.openxmlformats.org/presentationml/2006/ole">
            <mc:AlternateContent xmlns:mc="http://schemas.openxmlformats.org/markup-compatibility/2006">
              <mc:Choice xmlns:v="urn:schemas-microsoft-com:vml" Requires="v">
                <p:oleObj spid="_x0000_s389157" r:id="rId5" imgW="7133333" imgH="8202170" progId="">
                  <p:embed/>
                </p:oleObj>
              </mc:Choice>
              <mc:Fallback>
                <p:oleObj r:id="rId5" imgW="7133333" imgH="820217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l="4224" t="5556" r="4788" b="15305"/>
                      <a:stretch>
                        <a:fillRect/>
                      </a:stretch>
                    </p:blipFill>
                    <p:spPr bwMode="auto">
                      <a:xfrm>
                        <a:off x="6172200" y="1634476"/>
                        <a:ext cx="3522556" cy="34959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9651461"/>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33</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8" name="图片 17"/>
          <p:cNvPicPr>
            <a:picLocks noChangeAspect="1"/>
          </p:cNvPicPr>
          <p:nvPr/>
        </p:nvPicPr>
        <p:blipFill>
          <a:blip r:embed="rId3"/>
          <a:stretch>
            <a:fillRect/>
          </a:stretch>
        </p:blipFill>
        <p:spPr>
          <a:xfrm>
            <a:off x="5060152" y="1175632"/>
            <a:ext cx="6328196" cy="542591"/>
          </a:xfrm>
          <a:prstGeom prst="rect">
            <a:avLst/>
          </a:prstGeom>
        </p:spPr>
      </p:pic>
      <p:sp>
        <p:nvSpPr>
          <p:cNvPr id="25" name="Rectangle 5"/>
          <p:cNvSpPr>
            <a:spLocks noChangeArrowheads="1"/>
          </p:cNvSpPr>
          <p:nvPr/>
        </p:nvSpPr>
        <p:spPr bwMode="auto">
          <a:xfrm>
            <a:off x="1198336" y="1906298"/>
            <a:ext cx="3429000" cy="838200"/>
          </a:xfrm>
          <a:prstGeom prst="rect">
            <a:avLst/>
          </a:prstGeom>
          <a:noFill/>
          <a:ln w="9525">
            <a:solidFill>
              <a:srgbClr val="990099"/>
            </a:solidFill>
            <a:miter lim="800000"/>
            <a:headEnd/>
            <a:tailEnd/>
          </a:ln>
          <a:extLst>
            <a:ext uri="{909E8E84-426E-40DD-AFC4-6F175D3DCCD1}">
              <a14:hiddenFill xmlns:a14="http://schemas.microsoft.com/office/drawing/2010/main">
                <a:solidFill>
                  <a:srgbClr val="0099CC"/>
                </a:solidFill>
              </a14:hiddenFill>
            </a:ext>
          </a:extLst>
        </p:spPr>
        <p:txBody>
          <a:bodyPr anchor="ctr"/>
          <a:lstStyle/>
          <a:p>
            <a:r>
              <a:rPr kumimoji="1" lang="zh-CN" altLang="en-US" sz="3200" b="1" dirty="0">
                <a:solidFill>
                  <a:srgbClr val="990099"/>
                </a:solidFill>
                <a:ea typeface="方正正准黑简体"/>
              </a:rPr>
              <a:t>低水分食品的</a:t>
            </a:r>
            <a:r>
              <a:rPr kumimoji="1" lang="en-US" altLang="zh-CN" sz="3200" dirty="0">
                <a:solidFill>
                  <a:srgbClr val="990099"/>
                </a:solidFill>
                <a:ea typeface="方正正准黑简体"/>
              </a:rPr>
              <a:t>MSI</a:t>
            </a:r>
            <a:endParaRPr lang="en-US" altLang="zh-CN" sz="3200" dirty="0">
              <a:solidFill>
                <a:srgbClr val="990099"/>
              </a:solidFill>
              <a:latin typeface="Garamond" pitchFamily="18" charset="0"/>
              <a:ea typeface="方正正准黑简体"/>
            </a:endParaRPr>
          </a:p>
        </p:txBody>
      </p:sp>
      <p:sp>
        <p:nvSpPr>
          <p:cNvPr id="26" name="Rectangle 6"/>
          <p:cNvSpPr>
            <a:spLocks noChangeArrowheads="1"/>
          </p:cNvSpPr>
          <p:nvPr/>
        </p:nvSpPr>
        <p:spPr bwMode="auto">
          <a:xfrm>
            <a:off x="1066800" y="3125498"/>
            <a:ext cx="3886200" cy="28194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990099"/>
              </a:buClr>
              <a:buSzPct val="65000"/>
              <a:buFont typeface="Wingdings" pitchFamily="2" charset="2"/>
              <a:buChar char="v"/>
            </a:pPr>
            <a:r>
              <a:rPr kumimoji="1" lang="zh-CN" altLang="en-US" sz="2400" b="1" dirty="0">
                <a:solidFill>
                  <a:srgbClr val="0000FF"/>
                </a:solidFill>
                <a:latin typeface="Times New Roman" pitchFamily="18" charset="0"/>
                <a:ea typeface="方正正准黑简体"/>
              </a:rPr>
              <a:t>加水回吸时，试样的组成从区</a:t>
            </a:r>
            <a:r>
              <a:rPr kumimoji="1" lang="en-US" altLang="zh-CN" sz="2400" b="1" dirty="0">
                <a:solidFill>
                  <a:srgbClr val="0000FF"/>
                </a:solidFill>
                <a:latin typeface="Times New Roman" pitchFamily="18" charset="0"/>
                <a:ea typeface="方正正准黑简体"/>
              </a:rPr>
              <a:t>Ⅰ</a:t>
            </a:r>
            <a:r>
              <a:rPr kumimoji="1" lang="zh-CN" altLang="en-US" sz="2400" b="1" dirty="0">
                <a:solidFill>
                  <a:srgbClr val="0000FF"/>
                </a:solidFill>
                <a:latin typeface="Times New Roman" pitchFamily="18" charset="0"/>
                <a:ea typeface="方正正准黑简体"/>
              </a:rPr>
              <a:t>（干）移至区</a:t>
            </a:r>
            <a:r>
              <a:rPr kumimoji="1" lang="en-US" altLang="zh-CN" sz="2400" b="1" dirty="0">
                <a:solidFill>
                  <a:srgbClr val="0000FF"/>
                </a:solidFill>
                <a:latin typeface="Times New Roman" pitchFamily="18" charset="0"/>
                <a:ea typeface="方正正准黑简体"/>
              </a:rPr>
              <a:t>Ⅲ</a:t>
            </a:r>
            <a:r>
              <a:rPr kumimoji="1" lang="zh-CN" altLang="en-US" sz="2400" b="1" dirty="0">
                <a:solidFill>
                  <a:srgbClr val="0000FF"/>
                </a:solidFill>
                <a:latin typeface="Times New Roman" pitchFamily="18" charset="0"/>
                <a:ea typeface="方正正准黑简体"/>
              </a:rPr>
              <a:t>（高水分） </a:t>
            </a:r>
          </a:p>
          <a:p>
            <a:pPr marL="342900" indent="-342900">
              <a:spcBef>
                <a:spcPct val="20000"/>
              </a:spcBef>
              <a:buClr>
                <a:srgbClr val="990099"/>
              </a:buClr>
              <a:buSzPct val="65000"/>
              <a:buFont typeface="Wingdings" pitchFamily="2" charset="2"/>
              <a:buChar char="v"/>
            </a:pPr>
            <a:r>
              <a:rPr kumimoji="1" lang="zh-CN" altLang="en-US" sz="2400" b="1" dirty="0">
                <a:solidFill>
                  <a:srgbClr val="0000FF"/>
                </a:solidFill>
                <a:latin typeface="Times New Roman" pitchFamily="18" charset="0"/>
                <a:ea typeface="方正正准黑简体"/>
              </a:rPr>
              <a:t>各区相关的水的性质存在着显著的差别（实际是连续变化的）</a:t>
            </a:r>
          </a:p>
        </p:txBody>
      </p:sp>
      <p:pic>
        <p:nvPicPr>
          <p:cNvPr id="19" name="图片 18"/>
          <p:cNvPicPr/>
          <p:nvPr/>
        </p:nvPicPr>
        <p:blipFill rotWithShape="1">
          <a:blip r:embed="rId4">
            <a:clrChange>
              <a:clrFrom>
                <a:srgbClr val="FFFFFF"/>
              </a:clrFrom>
              <a:clrTo>
                <a:srgbClr val="FFFFFF">
                  <a:alpha val="0"/>
                </a:srgbClr>
              </a:clrTo>
            </a:clrChange>
          </a:blip>
          <a:srcRect b="13020"/>
          <a:stretch/>
        </p:blipFill>
        <p:spPr bwMode="auto">
          <a:xfrm>
            <a:off x="6477000" y="1634476"/>
            <a:ext cx="3576320" cy="3775724"/>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6172200" y="5449669"/>
            <a:ext cx="4495800" cy="646331"/>
          </a:xfrm>
          <a:prstGeom prst="rect">
            <a:avLst/>
          </a:prstGeom>
          <a:noFill/>
        </p:spPr>
        <p:txBody>
          <a:bodyPr wrap="square" rtlCol="0">
            <a:spAutoFit/>
          </a:bodyPr>
          <a:lstStyle/>
          <a:p>
            <a:pPr algn="ctr"/>
            <a:r>
              <a:rPr lang="zh-CN" altLang="zh-CN" b="1" dirty="0"/>
              <a:t>图</a:t>
            </a:r>
            <a:r>
              <a:rPr lang="en-US" altLang="zh-CN" b="1" dirty="0"/>
              <a:t>2-17 </a:t>
            </a:r>
            <a:r>
              <a:rPr lang="zh-CN" altLang="zh-CN" b="1" dirty="0"/>
              <a:t>食品低水分部分水分吸附等温曲线的一般形式</a:t>
            </a:r>
            <a:endParaRPr lang="zh-CN" altLang="en-US" b="1" dirty="0"/>
          </a:p>
        </p:txBody>
      </p:sp>
    </p:spTree>
    <p:extLst>
      <p:ext uri="{BB962C8B-B14F-4D97-AF65-F5344CB8AC3E}">
        <p14:creationId xmlns:p14="http://schemas.microsoft.com/office/powerpoint/2010/main" val="3273493302"/>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34</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8" name="图片 17"/>
          <p:cNvPicPr>
            <a:picLocks noChangeAspect="1"/>
          </p:cNvPicPr>
          <p:nvPr/>
        </p:nvPicPr>
        <p:blipFill>
          <a:blip r:embed="rId3"/>
          <a:stretch>
            <a:fillRect/>
          </a:stretch>
        </p:blipFill>
        <p:spPr>
          <a:xfrm>
            <a:off x="5060152" y="1175632"/>
            <a:ext cx="6328196" cy="542591"/>
          </a:xfrm>
          <a:prstGeom prst="rect">
            <a:avLst/>
          </a:prstGeom>
        </p:spPr>
      </p:pic>
      <p:sp>
        <p:nvSpPr>
          <p:cNvPr id="19" name="Text Box 7" descr="花束"/>
          <p:cNvSpPr txBox="1">
            <a:spLocks noChangeArrowheads="1"/>
          </p:cNvSpPr>
          <p:nvPr/>
        </p:nvSpPr>
        <p:spPr bwMode="auto">
          <a:xfrm>
            <a:off x="1167902" y="1754799"/>
            <a:ext cx="3352800" cy="684212"/>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solidFill>
                  <a:srgbClr val="FF0066"/>
                </a:solidFill>
                <a:latin typeface="仿宋_GB2312" pitchFamily="49" charset="-122"/>
                <a:ea typeface="方正正准黑简体"/>
              </a:rPr>
              <a:t>区</a:t>
            </a:r>
            <a:r>
              <a:rPr lang="en-US" altLang="zh-CN" sz="2800" b="1" dirty="0">
                <a:solidFill>
                  <a:srgbClr val="FF0066"/>
                </a:solidFill>
                <a:latin typeface="仿宋_GB2312" pitchFamily="49" charset="-122"/>
                <a:ea typeface="方正正准黑简体"/>
              </a:rPr>
              <a:t>Ⅰ</a:t>
            </a:r>
            <a:r>
              <a:rPr lang="zh-CN" altLang="en-US" sz="2800" b="1" dirty="0">
                <a:solidFill>
                  <a:srgbClr val="FF0066"/>
                </a:solidFill>
                <a:latin typeface="仿宋_GB2312" pitchFamily="49" charset="-122"/>
                <a:ea typeface="方正正准黑简体"/>
              </a:rPr>
              <a:t>的水的性质：</a:t>
            </a:r>
          </a:p>
        </p:txBody>
      </p:sp>
      <p:sp>
        <p:nvSpPr>
          <p:cNvPr id="20" name="Rectangle 11"/>
          <p:cNvSpPr>
            <a:spLocks noChangeArrowheads="1"/>
          </p:cNvSpPr>
          <p:nvPr/>
        </p:nvSpPr>
        <p:spPr bwMode="auto">
          <a:xfrm>
            <a:off x="1548902" y="2743811"/>
            <a:ext cx="3276600" cy="33528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a:lnSpc>
                <a:spcPct val="90000"/>
              </a:lnSpc>
              <a:buClr>
                <a:srgbClr val="0000FF"/>
              </a:buClr>
              <a:buSzPct val="60000"/>
              <a:buFont typeface="Wingdings" pitchFamily="2" charset="2"/>
              <a:buChar char="u"/>
            </a:pPr>
            <a:r>
              <a:rPr kumimoji="1" lang="zh-CN" altLang="en-US" sz="2400" b="1" dirty="0">
                <a:latin typeface="楷体_GB2312" pitchFamily="49" charset="-122"/>
                <a:ea typeface="方正正准黑简体"/>
              </a:rPr>
              <a:t>构成水和邻近水</a:t>
            </a:r>
          </a:p>
          <a:p>
            <a:pPr marL="342900" indent="-342900" algn="just">
              <a:lnSpc>
                <a:spcPct val="90000"/>
              </a:lnSpc>
              <a:buClr>
                <a:srgbClr val="0000FF"/>
              </a:buClr>
              <a:buSzPct val="60000"/>
              <a:buFont typeface="Wingdings" pitchFamily="2" charset="2"/>
              <a:buChar char="u"/>
            </a:pPr>
            <a:r>
              <a:rPr kumimoji="1" lang="zh-CN" altLang="en-US" sz="2400" b="1" dirty="0">
                <a:solidFill>
                  <a:srgbClr val="0033CC"/>
                </a:solidFill>
                <a:latin typeface="楷体_GB2312" pitchFamily="49" charset="-122"/>
                <a:ea typeface="方正正准黑简体"/>
              </a:rPr>
              <a:t>最强烈地吸附 </a:t>
            </a:r>
          </a:p>
          <a:p>
            <a:pPr marL="342900" indent="-342900" algn="just">
              <a:lnSpc>
                <a:spcPct val="90000"/>
              </a:lnSpc>
              <a:buClr>
                <a:srgbClr val="0000FF"/>
              </a:buClr>
              <a:buSzPct val="60000"/>
              <a:buFont typeface="Wingdings" pitchFamily="2" charset="2"/>
              <a:buChar char="u"/>
            </a:pPr>
            <a:r>
              <a:rPr kumimoji="1" lang="zh-CN" altLang="en-US" sz="2400" b="1" dirty="0">
                <a:solidFill>
                  <a:srgbClr val="0033CC"/>
                </a:solidFill>
                <a:latin typeface="楷体_GB2312" pitchFamily="49" charset="-122"/>
                <a:ea typeface="方正正准黑简体"/>
              </a:rPr>
              <a:t>最少流动 </a:t>
            </a:r>
          </a:p>
          <a:p>
            <a:pPr marL="342900" indent="-342900" algn="just">
              <a:lnSpc>
                <a:spcPct val="90000"/>
              </a:lnSpc>
              <a:buClr>
                <a:srgbClr val="0000FF"/>
              </a:buClr>
              <a:buSzPct val="60000"/>
              <a:buFont typeface="Wingdings" pitchFamily="2" charset="2"/>
              <a:buChar char="u"/>
            </a:pPr>
            <a:r>
              <a:rPr kumimoji="1" lang="zh-CN" altLang="en-US" sz="2400" b="1" dirty="0">
                <a:solidFill>
                  <a:srgbClr val="0033CC"/>
                </a:solidFill>
                <a:latin typeface="楷体_GB2312" pitchFamily="49" charset="-122"/>
                <a:ea typeface="方正正准黑简体"/>
              </a:rPr>
              <a:t>水－离子或水－偶极相互作用 </a:t>
            </a:r>
          </a:p>
          <a:p>
            <a:pPr marL="342900" indent="-342900" algn="just">
              <a:lnSpc>
                <a:spcPct val="90000"/>
              </a:lnSpc>
              <a:buClr>
                <a:srgbClr val="0000FF"/>
              </a:buClr>
              <a:buSzPct val="60000"/>
              <a:buFont typeface="Wingdings" pitchFamily="2" charset="2"/>
              <a:buChar char="u"/>
            </a:pPr>
            <a:r>
              <a:rPr kumimoji="1" lang="zh-CN" altLang="en-US" sz="2400" b="1" dirty="0">
                <a:solidFill>
                  <a:srgbClr val="0033CC"/>
                </a:solidFill>
                <a:latin typeface="楷体_GB2312" pitchFamily="49" charset="-122"/>
                <a:ea typeface="方正正准黑简体"/>
              </a:rPr>
              <a:t>在</a:t>
            </a:r>
            <a:r>
              <a:rPr kumimoji="1" lang="en-US" altLang="zh-CN" sz="2400" b="1" dirty="0">
                <a:solidFill>
                  <a:srgbClr val="0033CC"/>
                </a:solidFill>
                <a:latin typeface="楷体_GB2312" pitchFamily="49" charset="-122"/>
                <a:ea typeface="方正正准黑简体"/>
              </a:rPr>
              <a:t>-40℃</a:t>
            </a:r>
            <a:r>
              <a:rPr kumimoji="1" lang="zh-CN" altLang="en-US" sz="2400" b="1" dirty="0">
                <a:solidFill>
                  <a:srgbClr val="0033CC"/>
                </a:solidFill>
                <a:latin typeface="楷体_GB2312" pitchFamily="49" charset="-122"/>
                <a:ea typeface="方正正准黑简体"/>
              </a:rPr>
              <a:t>不结冰 </a:t>
            </a:r>
          </a:p>
          <a:p>
            <a:pPr marL="342900" indent="-342900" algn="just">
              <a:lnSpc>
                <a:spcPct val="90000"/>
              </a:lnSpc>
              <a:buClr>
                <a:srgbClr val="0000FF"/>
              </a:buClr>
              <a:buSzPct val="60000"/>
              <a:buFont typeface="Wingdings" pitchFamily="2" charset="2"/>
              <a:buChar char="u"/>
            </a:pPr>
            <a:r>
              <a:rPr kumimoji="1" lang="zh-CN" altLang="en-US" sz="2400" b="1" dirty="0">
                <a:solidFill>
                  <a:srgbClr val="0033CC"/>
                </a:solidFill>
                <a:latin typeface="楷体_GB2312" pitchFamily="49" charset="-122"/>
                <a:ea typeface="方正正准黑简体"/>
              </a:rPr>
              <a:t>不能作为溶剂 </a:t>
            </a:r>
          </a:p>
          <a:p>
            <a:pPr marL="342900" indent="-342900" algn="just">
              <a:lnSpc>
                <a:spcPct val="90000"/>
              </a:lnSpc>
              <a:buClr>
                <a:srgbClr val="0000FF"/>
              </a:buClr>
              <a:buSzPct val="60000"/>
              <a:buFont typeface="Wingdings" pitchFamily="2" charset="2"/>
              <a:buChar char="u"/>
            </a:pPr>
            <a:r>
              <a:rPr kumimoji="1" lang="zh-CN" altLang="en-US" sz="2400" b="1" dirty="0">
                <a:solidFill>
                  <a:srgbClr val="0033CC"/>
                </a:solidFill>
                <a:latin typeface="楷体_GB2312" pitchFamily="49" charset="-122"/>
                <a:ea typeface="方正正准黑简体"/>
              </a:rPr>
              <a:t>看作固体的一部分 </a:t>
            </a:r>
          </a:p>
          <a:p>
            <a:pPr marL="342900" indent="-342900" algn="just">
              <a:lnSpc>
                <a:spcPct val="90000"/>
              </a:lnSpc>
              <a:buClr>
                <a:srgbClr val="0000FF"/>
              </a:buClr>
              <a:buSzPct val="60000"/>
              <a:buFont typeface="Wingdings" pitchFamily="2" charset="2"/>
              <a:buChar char="u"/>
            </a:pPr>
            <a:r>
              <a:rPr kumimoji="1" lang="zh-CN" altLang="en-US" sz="2400" b="1" dirty="0">
                <a:solidFill>
                  <a:srgbClr val="0033CC"/>
                </a:solidFill>
                <a:latin typeface="楷体_GB2312" pitchFamily="49" charset="-122"/>
                <a:ea typeface="方正正准黑简体"/>
              </a:rPr>
              <a:t>占总水量极小部分</a:t>
            </a:r>
          </a:p>
        </p:txBody>
      </p:sp>
      <p:pic>
        <p:nvPicPr>
          <p:cNvPr id="21" name="图片 20"/>
          <p:cNvPicPr/>
          <p:nvPr/>
        </p:nvPicPr>
        <p:blipFill rotWithShape="1">
          <a:blip r:embed="rId4">
            <a:clrChange>
              <a:clrFrom>
                <a:srgbClr val="FFFFFF"/>
              </a:clrFrom>
              <a:clrTo>
                <a:srgbClr val="FFFFFF">
                  <a:alpha val="0"/>
                </a:srgbClr>
              </a:clrTo>
            </a:clrChange>
          </a:blip>
          <a:srcRect l="-30" r="30" b="12869"/>
          <a:stretch/>
        </p:blipFill>
        <p:spPr bwMode="auto">
          <a:xfrm>
            <a:off x="6621874" y="1524000"/>
            <a:ext cx="3436526" cy="3844377"/>
          </a:xfrm>
          <a:prstGeom prst="rect">
            <a:avLst/>
          </a:prstGeom>
          <a:ln>
            <a:noFill/>
          </a:ln>
          <a:extLst>
            <a:ext uri="{53640926-AAD7-44D8-BBD7-CCE9431645EC}">
              <a14:shadowObscured xmlns:a14="http://schemas.microsoft.com/office/drawing/2010/main"/>
            </a:ext>
          </a:extLst>
        </p:spPr>
      </p:pic>
      <p:sp>
        <p:nvSpPr>
          <p:cNvPr id="22" name="TextBox 21"/>
          <p:cNvSpPr txBox="1"/>
          <p:nvPr/>
        </p:nvSpPr>
        <p:spPr>
          <a:xfrm>
            <a:off x="6172200" y="5449669"/>
            <a:ext cx="4495800" cy="646331"/>
          </a:xfrm>
          <a:prstGeom prst="rect">
            <a:avLst/>
          </a:prstGeom>
          <a:noFill/>
        </p:spPr>
        <p:txBody>
          <a:bodyPr wrap="square" rtlCol="0">
            <a:spAutoFit/>
          </a:bodyPr>
          <a:lstStyle/>
          <a:p>
            <a:pPr algn="ctr"/>
            <a:r>
              <a:rPr lang="zh-CN" altLang="zh-CN" b="1" dirty="0"/>
              <a:t>图</a:t>
            </a:r>
            <a:r>
              <a:rPr lang="en-US" altLang="zh-CN" b="1" dirty="0"/>
              <a:t>2-17 </a:t>
            </a:r>
            <a:r>
              <a:rPr lang="zh-CN" altLang="zh-CN" b="1" dirty="0"/>
              <a:t>食品低水分部分水分吸附等温曲线的一般形式</a:t>
            </a:r>
            <a:endParaRPr lang="zh-CN" altLang="en-US" b="1" dirty="0"/>
          </a:p>
        </p:txBody>
      </p:sp>
    </p:spTree>
    <p:extLst>
      <p:ext uri="{BB962C8B-B14F-4D97-AF65-F5344CB8AC3E}">
        <p14:creationId xmlns:p14="http://schemas.microsoft.com/office/powerpoint/2010/main" val="2447881576"/>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638800" y="1470389"/>
            <a:ext cx="3996000" cy="4778011"/>
          </a:xfrm>
          <a:prstGeom prst="rect">
            <a:avLst/>
          </a:prstGeom>
        </p:spPr>
      </p:pic>
      <p:sp>
        <p:nvSpPr>
          <p:cNvPr id="7" name="灯片编号占位符 5"/>
          <p:cNvSpPr>
            <a:spLocks noGrp="1"/>
          </p:cNvSpPr>
          <p:nvPr>
            <p:ph type="sldNum" sz="quarter" idx="12"/>
          </p:nvPr>
        </p:nvSpPr>
        <p:spPr/>
        <p:txBody>
          <a:bodyPr/>
          <a:lstStyle/>
          <a:p>
            <a:fld id="{FB792922-272E-4DD7-8A37-5ACC451825B4}" type="slidenum">
              <a:rPr lang="en-US" altLang="zh-CN"/>
              <a:pPr/>
              <a:t>35</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8" name="图片 17"/>
          <p:cNvPicPr>
            <a:picLocks noChangeAspect="1"/>
          </p:cNvPicPr>
          <p:nvPr/>
        </p:nvPicPr>
        <p:blipFill>
          <a:blip r:embed="rId4"/>
          <a:stretch>
            <a:fillRect/>
          </a:stretch>
        </p:blipFill>
        <p:spPr>
          <a:xfrm>
            <a:off x="5060152" y="1175632"/>
            <a:ext cx="6328196" cy="542591"/>
          </a:xfrm>
          <a:prstGeom prst="rect">
            <a:avLst/>
          </a:prstGeom>
        </p:spPr>
      </p:pic>
      <p:sp>
        <p:nvSpPr>
          <p:cNvPr id="21" name="Text Box 4" descr="花束"/>
          <p:cNvSpPr txBox="1">
            <a:spLocks noChangeArrowheads="1"/>
          </p:cNvSpPr>
          <p:nvPr/>
        </p:nvSpPr>
        <p:spPr bwMode="auto">
          <a:xfrm>
            <a:off x="1371600" y="1668334"/>
            <a:ext cx="2667000" cy="703262"/>
          </a:xfrm>
          <a:prstGeom prst="rect">
            <a:avLst/>
          </a:prstGeom>
          <a:noFill/>
          <a:ln w="2857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BET</a:t>
            </a:r>
            <a:r>
              <a:rPr lang="zh-CN" altLang="en-US" sz="2800" b="1" dirty="0">
                <a:solidFill>
                  <a:srgbClr val="FF0066"/>
                </a:solidFill>
                <a:latin typeface="仿宋_GB2312" pitchFamily="49" charset="-122"/>
                <a:ea typeface="方正正准黑简体"/>
              </a:rPr>
              <a:t>单层：</a:t>
            </a:r>
          </a:p>
        </p:txBody>
      </p:sp>
      <p:sp>
        <p:nvSpPr>
          <p:cNvPr id="22" name="Rectangle 11"/>
          <p:cNvSpPr>
            <a:spLocks noChangeArrowheads="1"/>
          </p:cNvSpPr>
          <p:nvPr/>
        </p:nvSpPr>
        <p:spPr bwMode="auto">
          <a:xfrm>
            <a:off x="809149" y="2605021"/>
            <a:ext cx="5029200" cy="37338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区</a:t>
            </a:r>
            <a:r>
              <a:rPr kumimoji="1" lang="en-US" altLang="zh-CN" sz="2400" b="1" dirty="0">
                <a:solidFill>
                  <a:srgbClr val="0033CC"/>
                </a:solidFill>
                <a:latin typeface="楷体_GB2312" pitchFamily="49" charset="-122"/>
                <a:ea typeface="方正正准黑简体"/>
              </a:rPr>
              <a:t>Ⅰ</a:t>
            </a:r>
            <a:r>
              <a:rPr kumimoji="1" lang="zh-CN" altLang="en-US" sz="2400" b="1" dirty="0">
                <a:solidFill>
                  <a:srgbClr val="0033CC"/>
                </a:solidFill>
                <a:latin typeface="楷体_GB2312" pitchFamily="49" charset="-122"/>
                <a:ea typeface="方正正准黑简体"/>
              </a:rPr>
              <a:t>和</a:t>
            </a:r>
            <a:r>
              <a:rPr kumimoji="1" lang="en-US" altLang="zh-CN" sz="2400" b="1" dirty="0">
                <a:solidFill>
                  <a:srgbClr val="0033CC"/>
                </a:solidFill>
                <a:latin typeface="楷体_GB2312" pitchFamily="49" charset="-122"/>
                <a:ea typeface="方正正准黑简体"/>
              </a:rPr>
              <a:t>Ⅱ</a:t>
            </a:r>
            <a:r>
              <a:rPr kumimoji="1" lang="zh-CN" altLang="en-US" sz="2400" b="1" dirty="0">
                <a:solidFill>
                  <a:srgbClr val="0033CC"/>
                </a:solidFill>
                <a:latin typeface="楷体_GB2312" pitchFamily="49" charset="-122"/>
                <a:ea typeface="方正正准黑简体"/>
              </a:rPr>
              <a:t>接界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水分含量约为</a:t>
            </a:r>
            <a:r>
              <a:rPr kumimoji="1" lang="en-US" altLang="zh-CN" sz="2400" b="1" dirty="0">
                <a:solidFill>
                  <a:srgbClr val="0033CC"/>
                </a:solidFill>
                <a:latin typeface="楷体_GB2312" pitchFamily="49" charset="-122"/>
                <a:ea typeface="方正正准黑简体"/>
              </a:rPr>
              <a:t>0.07g H</a:t>
            </a:r>
            <a:r>
              <a:rPr kumimoji="1" lang="en-US" altLang="zh-CN" sz="2400" b="1" baseline="-25000" dirty="0">
                <a:solidFill>
                  <a:srgbClr val="0033CC"/>
                </a:solidFill>
                <a:latin typeface="楷体_GB2312" pitchFamily="49" charset="-122"/>
                <a:ea typeface="方正正准黑简体"/>
              </a:rPr>
              <a:t>2</a:t>
            </a:r>
            <a:r>
              <a:rPr kumimoji="1" lang="en-US" altLang="zh-CN" sz="2400" b="1" dirty="0">
                <a:solidFill>
                  <a:srgbClr val="0033CC"/>
                </a:solidFill>
                <a:latin typeface="楷体_GB2312" pitchFamily="49" charset="-122"/>
                <a:ea typeface="方正正准黑简体"/>
              </a:rPr>
              <a:t>O/g</a:t>
            </a:r>
            <a:r>
              <a:rPr kumimoji="1" lang="zh-CN" altLang="en-US" sz="2400" b="1" dirty="0">
                <a:solidFill>
                  <a:srgbClr val="0033CC"/>
                </a:solidFill>
                <a:latin typeface="楷体_GB2312" pitchFamily="49" charset="-122"/>
                <a:ea typeface="方正正准黑简体"/>
              </a:rPr>
              <a:t>干物质 </a:t>
            </a:r>
          </a:p>
          <a:p>
            <a:pPr marL="342900" indent="-342900">
              <a:spcBef>
                <a:spcPct val="20000"/>
              </a:spcBef>
              <a:buClr>
                <a:schemeClr val="accent1"/>
              </a:buClr>
              <a:buSzPct val="80000"/>
              <a:buFont typeface="Wingdings" pitchFamily="2" charset="2"/>
              <a:buChar char="n"/>
            </a:pPr>
            <a:r>
              <a:rPr kumimoji="1" lang="en-US" altLang="zh-CN" sz="2400" b="1" i="1" dirty="0">
                <a:solidFill>
                  <a:srgbClr val="0033CC"/>
                </a:solidFill>
                <a:latin typeface="楷体_GB2312" pitchFamily="49" charset="-122"/>
                <a:ea typeface="方正正准黑简体"/>
              </a:rPr>
              <a:t>A</a:t>
            </a:r>
            <a:r>
              <a:rPr kumimoji="1" lang="en-US" altLang="zh-CN" sz="2400" b="1" dirty="0">
                <a:solidFill>
                  <a:srgbClr val="0033CC"/>
                </a:solidFill>
                <a:latin typeface="楷体_GB2312" pitchFamily="49" charset="-122"/>
                <a:ea typeface="方正正准黑简体"/>
              </a:rPr>
              <a:t>w=0.2</a:t>
            </a:r>
            <a:r>
              <a:rPr kumimoji="1" lang="zh-CN" altLang="en-US" sz="2400" b="1" dirty="0">
                <a:solidFill>
                  <a:srgbClr val="0033CC"/>
                </a:solidFill>
                <a:latin typeface="楷体_GB2312" pitchFamily="49" charset="-122"/>
                <a:ea typeface="方正正准黑简体"/>
              </a:rPr>
              <a:t>左右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可看成是在干物质可接近的强极性基团周围形成的一个单分子层所需的近似量，水与强极性基团间的摩尔数量比为</a:t>
            </a:r>
            <a:r>
              <a:rPr kumimoji="1" lang="en-US" altLang="zh-CN" sz="2400" b="1" dirty="0">
                <a:solidFill>
                  <a:srgbClr val="0033CC"/>
                </a:solidFill>
                <a:latin typeface="楷体_GB2312" pitchFamily="49" charset="-122"/>
                <a:ea typeface="方正正准黑简体"/>
              </a:rPr>
              <a:t>1</a:t>
            </a:r>
            <a:r>
              <a:rPr kumimoji="1" lang="zh-CN" altLang="en-US" sz="2400" b="1" dirty="0">
                <a:solidFill>
                  <a:srgbClr val="0033CC"/>
                </a:solidFill>
                <a:latin typeface="楷体_GB2312" pitchFamily="49" charset="-122"/>
                <a:ea typeface="方正正准黑简体"/>
              </a:rPr>
              <a:t>：</a:t>
            </a:r>
            <a:r>
              <a:rPr kumimoji="1" lang="en-US" altLang="zh-CN" sz="2400" b="1" dirty="0">
                <a:solidFill>
                  <a:srgbClr val="0033CC"/>
                </a:solidFill>
                <a:latin typeface="楷体_GB2312" pitchFamily="49" charset="-122"/>
                <a:ea typeface="方正正准黑简体"/>
              </a:rPr>
              <a:t>1</a:t>
            </a:r>
            <a:r>
              <a:rPr kumimoji="1" lang="zh-CN" altLang="en-US" sz="2400" b="1" dirty="0">
                <a:solidFill>
                  <a:srgbClr val="0033CC"/>
                </a:solidFill>
                <a:latin typeface="楷体_GB2312" pitchFamily="49" charset="-122"/>
                <a:ea typeface="方正正准黑简体"/>
              </a:rPr>
              <a:t>。</a:t>
            </a:r>
            <a:endParaRPr lang="zh-CN" altLang="en-US" sz="2400" b="1" dirty="0">
              <a:latin typeface="楷体_GB2312" pitchFamily="49" charset="-122"/>
              <a:ea typeface="方正正准黑简体"/>
            </a:endParaRPr>
          </a:p>
        </p:txBody>
      </p:sp>
      <p:grpSp>
        <p:nvGrpSpPr>
          <p:cNvPr id="23" name="Group 38"/>
          <p:cNvGrpSpPr>
            <a:grpSpLocks/>
          </p:cNvGrpSpPr>
          <p:nvPr/>
        </p:nvGrpSpPr>
        <p:grpSpPr bwMode="auto">
          <a:xfrm>
            <a:off x="4038601" y="2047748"/>
            <a:ext cx="3187700" cy="641351"/>
            <a:chOff x="2016" y="1152"/>
            <a:chExt cx="2008" cy="404"/>
          </a:xfrm>
        </p:grpSpPr>
        <p:sp>
          <p:nvSpPr>
            <p:cNvPr id="24" name="Oval 8"/>
            <p:cNvSpPr>
              <a:spLocks noChangeArrowheads="1"/>
            </p:cNvSpPr>
            <p:nvPr/>
          </p:nvSpPr>
          <p:spPr bwMode="auto">
            <a:xfrm>
              <a:off x="3888" y="1420"/>
              <a:ext cx="136" cy="136"/>
            </a:xfrm>
            <a:prstGeom prst="ellipse">
              <a:avLst/>
            </a:prstGeom>
            <a:solidFill>
              <a:srgbClr val="FF0000"/>
            </a:solidFill>
            <a:ln w="38100">
              <a:solidFill>
                <a:srgbClr val="FF99FF"/>
              </a:solidFill>
              <a:round/>
              <a:headEnd/>
              <a:tailEnd/>
            </a:ln>
            <a:effectLst/>
            <a:extLs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nchor="ctr"/>
            <a:lstStyle/>
            <a:p>
              <a:endParaRPr lang="zh-CN" altLang="zh-CN" dirty="0">
                <a:ea typeface="方正正准黑简体"/>
              </a:endParaRPr>
            </a:p>
          </p:txBody>
        </p:sp>
        <p:sp>
          <p:nvSpPr>
            <p:cNvPr id="25" name="Line 9"/>
            <p:cNvSpPr>
              <a:spLocks noChangeShapeType="1"/>
            </p:cNvSpPr>
            <p:nvPr/>
          </p:nvSpPr>
          <p:spPr bwMode="auto">
            <a:xfrm>
              <a:off x="2016" y="1152"/>
              <a:ext cx="1872"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a:lstStyle/>
            <a:p>
              <a:endParaRPr lang="zh-CN" altLang="en-US" dirty="0">
                <a:ea typeface="方正正准黑简体"/>
              </a:endParaRPr>
            </a:p>
          </p:txBody>
        </p:sp>
      </p:grpSp>
    </p:spTree>
    <p:extLst>
      <p:ext uri="{BB962C8B-B14F-4D97-AF65-F5344CB8AC3E}">
        <p14:creationId xmlns:p14="http://schemas.microsoft.com/office/powerpoint/2010/main" val="376659743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B792922-272E-4DD7-8A37-5ACC451825B4}" type="slidenum">
              <a:rPr lang="en-US" altLang="zh-CN"/>
              <a:pPr/>
              <a:t>36</a:t>
            </a:fld>
            <a:endParaRPr lang="en-US" altLang="zh-CN"/>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8" name="图片 17"/>
          <p:cNvPicPr>
            <a:picLocks noChangeAspect="1"/>
          </p:cNvPicPr>
          <p:nvPr/>
        </p:nvPicPr>
        <p:blipFill>
          <a:blip r:embed="rId3"/>
          <a:stretch>
            <a:fillRect/>
          </a:stretch>
        </p:blipFill>
        <p:spPr>
          <a:xfrm>
            <a:off x="5060152" y="1175632"/>
            <a:ext cx="6328196" cy="542591"/>
          </a:xfrm>
          <a:prstGeom prst="rect">
            <a:avLst/>
          </a:prstGeom>
        </p:spPr>
      </p:pic>
      <p:sp>
        <p:nvSpPr>
          <p:cNvPr id="19" name="Text Box 4" descr="花束"/>
          <p:cNvSpPr txBox="1">
            <a:spLocks noChangeArrowheads="1"/>
          </p:cNvSpPr>
          <p:nvPr/>
        </p:nvSpPr>
        <p:spPr bwMode="auto">
          <a:xfrm>
            <a:off x="1143000" y="1723236"/>
            <a:ext cx="3352800" cy="684212"/>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solidFill>
                  <a:srgbClr val="FF0066"/>
                </a:solidFill>
                <a:latin typeface="仿宋_GB2312" pitchFamily="49" charset="-122"/>
                <a:ea typeface="方正正准黑简体"/>
              </a:rPr>
              <a:t>区</a:t>
            </a:r>
            <a:r>
              <a:rPr lang="en-US" altLang="zh-CN" sz="2800" b="1" dirty="0">
                <a:solidFill>
                  <a:srgbClr val="FF0066"/>
                </a:solidFill>
                <a:latin typeface="仿宋_GB2312" pitchFamily="49" charset="-122"/>
                <a:ea typeface="方正正准黑简体"/>
              </a:rPr>
              <a:t>Ⅱ</a:t>
            </a:r>
            <a:r>
              <a:rPr lang="zh-CN" altLang="en-US" sz="2800" b="1" dirty="0">
                <a:solidFill>
                  <a:srgbClr val="FF0066"/>
                </a:solidFill>
                <a:latin typeface="仿宋_GB2312" pitchFamily="49" charset="-122"/>
                <a:ea typeface="方正正准黑简体"/>
              </a:rPr>
              <a:t>的水的性质：</a:t>
            </a:r>
          </a:p>
        </p:txBody>
      </p:sp>
      <p:sp>
        <p:nvSpPr>
          <p:cNvPr id="20" name="Rectangle 11"/>
          <p:cNvSpPr>
            <a:spLocks noChangeArrowheads="1"/>
          </p:cNvSpPr>
          <p:nvPr/>
        </p:nvSpPr>
        <p:spPr bwMode="auto">
          <a:xfrm>
            <a:off x="1295400" y="2869412"/>
            <a:ext cx="4008438" cy="31956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buClr>
                <a:schemeClr val="accent1"/>
              </a:buClr>
              <a:buSzPct val="80000"/>
              <a:buFont typeface="Wingdings" pitchFamily="2" charset="2"/>
              <a:buChar char="n"/>
            </a:pPr>
            <a:r>
              <a:rPr kumimoji="1" lang="zh-CN" altLang="en-US" sz="2400" b="1" dirty="0">
                <a:latin typeface="楷体_GB2312" pitchFamily="49" charset="-122"/>
                <a:ea typeface="方正正准黑简体"/>
              </a:rPr>
              <a:t>多层水</a:t>
            </a:r>
          </a:p>
          <a:p>
            <a:pPr marL="342900" indent="-342900">
              <a:lnSpc>
                <a:spcPct val="9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通过氢键与相邻的水分子和溶质分子缔合 </a:t>
            </a:r>
          </a:p>
          <a:p>
            <a:pPr marL="342900" indent="-342900">
              <a:lnSpc>
                <a:spcPct val="9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流动性比体相水稍差 </a:t>
            </a:r>
          </a:p>
          <a:p>
            <a:pPr marL="342900" indent="-342900">
              <a:lnSpc>
                <a:spcPct val="9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大部分在</a:t>
            </a:r>
            <a:r>
              <a:rPr kumimoji="1" lang="en-US" altLang="zh-CN" sz="2400" b="1" dirty="0">
                <a:solidFill>
                  <a:srgbClr val="0033CC"/>
                </a:solidFill>
                <a:latin typeface="楷体_GB2312" pitchFamily="49" charset="-122"/>
                <a:ea typeface="方正正准黑简体"/>
              </a:rPr>
              <a:t>-40℃</a:t>
            </a:r>
            <a:r>
              <a:rPr kumimoji="1" lang="zh-CN" altLang="en-US" sz="2400" b="1" dirty="0">
                <a:solidFill>
                  <a:srgbClr val="0033CC"/>
                </a:solidFill>
                <a:latin typeface="楷体_GB2312" pitchFamily="49" charset="-122"/>
                <a:ea typeface="方正正准黑简体"/>
              </a:rPr>
              <a:t>不结冰 </a:t>
            </a:r>
          </a:p>
          <a:p>
            <a:pPr marL="342900" indent="-342900">
              <a:lnSpc>
                <a:spcPct val="9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导致固体基质的初步肿胀 </a:t>
            </a:r>
          </a:p>
          <a:p>
            <a:pPr marL="342900" indent="-342900">
              <a:lnSpc>
                <a:spcPct val="9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区</a:t>
            </a:r>
            <a:r>
              <a:rPr kumimoji="1" lang="en-US" altLang="zh-CN" sz="2400" b="1" dirty="0">
                <a:solidFill>
                  <a:srgbClr val="0033CC"/>
                </a:solidFill>
                <a:latin typeface="楷体_GB2312" pitchFamily="49" charset="-122"/>
                <a:ea typeface="方正正准黑简体"/>
              </a:rPr>
              <a:t>Ⅰ</a:t>
            </a:r>
            <a:r>
              <a:rPr kumimoji="1" lang="zh-CN" altLang="en-US" sz="2400" b="1" dirty="0">
                <a:solidFill>
                  <a:srgbClr val="0033CC"/>
                </a:solidFill>
                <a:latin typeface="楷体_GB2312" pitchFamily="49" charset="-122"/>
                <a:ea typeface="方正正准黑简体"/>
              </a:rPr>
              <a:t>和区</a:t>
            </a:r>
            <a:r>
              <a:rPr kumimoji="1" lang="en-US" altLang="zh-CN" sz="2400" b="1" dirty="0">
                <a:solidFill>
                  <a:srgbClr val="0033CC"/>
                </a:solidFill>
                <a:latin typeface="楷体_GB2312" pitchFamily="49" charset="-122"/>
                <a:ea typeface="方正正准黑简体"/>
              </a:rPr>
              <a:t>Ⅱ</a:t>
            </a:r>
            <a:r>
              <a:rPr kumimoji="1" lang="zh-CN" altLang="en-US" sz="2400" b="1" dirty="0">
                <a:solidFill>
                  <a:srgbClr val="0033CC"/>
                </a:solidFill>
                <a:latin typeface="楷体_GB2312" pitchFamily="49" charset="-122"/>
                <a:ea typeface="方正正准黑简体"/>
              </a:rPr>
              <a:t>的水占总水分的</a:t>
            </a:r>
            <a:r>
              <a:rPr kumimoji="1" lang="en-US" altLang="zh-CN" sz="2400" b="1" dirty="0">
                <a:solidFill>
                  <a:srgbClr val="0033CC"/>
                </a:solidFill>
                <a:latin typeface="楷体_GB2312" pitchFamily="49" charset="-122"/>
                <a:ea typeface="方正正准黑简体"/>
              </a:rPr>
              <a:t>5%</a:t>
            </a:r>
            <a:r>
              <a:rPr kumimoji="1" lang="zh-CN" altLang="en-US" sz="2400" b="1" dirty="0">
                <a:solidFill>
                  <a:srgbClr val="0033CC"/>
                </a:solidFill>
                <a:latin typeface="楷体_GB2312" pitchFamily="49" charset="-122"/>
                <a:ea typeface="方正正准黑简体"/>
              </a:rPr>
              <a:t>以下 </a:t>
            </a:r>
          </a:p>
        </p:txBody>
      </p:sp>
      <p:pic>
        <p:nvPicPr>
          <p:cNvPr id="3" name="图片 2"/>
          <p:cNvPicPr>
            <a:picLocks noChangeAspect="1"/>
          </p:cNvPicPr>
          <p:nvPr/>
        </p:nvPicPr>
        <p:blipFill>
          <a:blip r:embed="rId4">
            <a:clrChange>
              <a:clrFrom>
                <a:srgbClr val="FFFFFF"/>
              </a:clrFrom>
              <a:clrTo>
                <a:srgbClr val="FFFFFF">
                  <a:alpha val="0"/>
                </a:srgbClr>
              </a:clrTo>
            </a:clrChange>
          </a:blip>
          <a:stretch>
            <a:fillRect/>
          </a:stretch>
        </p:blipFill>
        <p:spPr>
          <a:xfrm>
            <a:off x="5303838" y="1515221"/>
            <a:ext cx="3996000" cy="4778720"/>
          </a:xfrm>
          <a:prstGeom prst="rect">
            <a:avLst/>
          </a:prstGeom>
        </p:spPr>
      </p:pic>
    </p:spTree>
    <p:extLst>
      <p:ext uri="{BB962C8B-B14F-4D97-AF65-F5344CB8AC3E}">
        <p14:creationId xmlns:p14="http://schemas.microsoft.com/office/powerpoint/2010/main" val="654409533"/>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39771316-4F24-49C4-AB09-55001F3C35FE}" type="slidenum">
              <a:rPr lang="en-US" altLang="zh-CN"/>
              <a:pPr/>
              <a:t>37</a:t>
            </a:fld>
            <a:endParaRPr lang="en-US" altLang="zh-CN"/>
          </a:p>
        </p:txBody>
      </p:sp>
      <p:grpSp>
        <p:nvGrpSpPr>
          <p:cNvPr id="4" name="组合 3"/>
          <p:cNvGrpSpPr/>
          <p:nvPr/>
        </p:nvGrpSpPr>
        <p:grpSpPr>
          <a:xfrm>
            <a:off x="1143000" y="1371777"/>
            <a:ext cx="8407600" cy="4952823"/>
            <a:chOff x="2057400" y="1295400"/>
            <a:chExt cx="8407600" cy="4952823"/>
          </a:xfrm>
        </p:grpSpPr>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6324600" y="1295400"/>
              <a:ext cx="4140400" cy="4952823"/>
            </a:xfrm>
            <a:prstGeom prst="rect">
              <a:avLst/>
            </a:prstGeom>
          </p:spPr>
        </p:pic>
        <p:sp>
          <p:nvSpPr>
            <p:cNvPr id="310282" name="Oval 10"/>
            <p:cNvSpPr>
              <a:spLocks noChangeArrowheads="1"/>
            </p:cNvSpPr>
            <p:nvPr/>
          </p:nvSpPr>
          <p:spPr bwMode="auto">
            <a:xfrm>
              <a:off x="9601200" y="2362200"/>
              <a:ext cx="228600" cy="228600"/>
            </a:xfrm>
            <a:prstGeom prst="ellipse">
              <a:avLst/>
            </a:prstGeom>
            <a:solidFill>
              <a:srgbClr val="FF0000"/>
            </a:solidFill>
            <a:ln w="38100">
              <a:solidFill>
                <a:srgbClr val="FF99FF"/>
              </a:solidFill>
              <a:round/>
              <a:headEnd/>
              <a:tailEnd/>
            </a:ln>
            <a:effectLst/>
            <a:extLs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nchor="ctr"/>
            <a:lstStyle/>
            <a:p>
              <a:endParaRPr lang="zh-CN" altLang="zh-CN" dirty="0">
                <a:ea typeface="方正正准黑简体"/>
              </a:endParaRPr>
            </a:p>
          </p:txBody>
        </p:sp>
        <p:sp>
          <p:nvSpPr>
            <p:cNvPr id="310278" name="Rectangle 6"/>
            <p:cNvSpPr>
              <a:spLocks noChangeArrowheads="1"/>
            </p:cNvSpPr>
            <p:nvPr/>
          </p:nvSpPr>
          <p:spPr bwMode="auto">
            <a:xfrm>
              <a:off x="2133600" y="3052764"/>
              <a:ext cx="4008438" cy="26622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5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区</a:t>
              </a:r>
              <a:r>
                <a:rPr kumimoji="1" lang="en-US" altLang="zh-CN" sz="2400" b="1" dirty="0">
                  <a:solidFill>
                    <a:srgbClr val="0033CC"/>
                  </a:solidFill>
                  <a:latin typeface="楷体_GB2312" pitchFamily="49" charset="-122"/>
                  <a:ea typeface="方正正准黑简体"/>
                </a:rPr>
                <a:t>Ⅱ</a:t>
              </a:r>
              <a:r>
                <a:rPr kumimoji="1" lang="zh-CN" altLang="en-US" sz="2400" b="1" dirty="0">
                  <a:solidFill>
                    <a:srgbClr val="0033CC"/>
                  </a:solidFill>
                  <a:latin typeface="楷体_GB2312" pitchFamily="49" charset="-122"/>
                  <a:ea typeface="方正正准黑简体"/>
                </a:rPr>
                <a:t>和</a:t>
              </a:r>
              <a:r>
                <a:rPr kumimoji="1" lang="en-US" altLang="zh-CN" sz="2400" b="1" dirty="0">
                  <a:solidFill>
                    <a:srgbClr val="0033CC"/>
                  </a:solidFill>
                  <a:latin typeface="楷体_GB2312" pitchFamily="49" charset="-122"/>
                  <a:ea typeface="方正正准黑简体"/>
                </a:rPr>
                <a:t>Ⅲ</a:t>
              </a:r>
              <a:r>
                <a:rPr kumimoji="1" lang="zh-CN" altLang="en-US" sz="2400" b="1" dirty="0">
                  <a:solidFill>
                    <a:srgbClr val="0033CC"/>
                  </a:solidFill>
                  <a:latin typeface="楷体_GB2312" pitchFamily="49" charset="-122"/>
                  <a:ea typeface="方正正准黑简体"/>
                </a:rPr>
                <a:t>接界 </a:t>
              </a:r>
              <a:endParaRPr kumimoji="1" lang="zh-CN" altLang="en-US" sz="2400" b="1" dirty="0">
                <a:solidFill>
                  <a:srgbClr val="0033CC"/>
                </a:solidFill>
                <a:latin typeface="楷体_GB2312" pitchFamily="49" charset="-122"/>
                <a:ea typeface="方正正准黑简体"/>
                <a:cs typeface="ˎ̥"/>
              </a:endParaRPr>
            </a:p>
            <a:p>
              <a:pPr marL="342900" indent="-342900">
                <a:lnSpc>
                  <a:spcPct val="90000"/>
                </a:lnSpc>
                <a:spcBef>
                  <a:spcPct val="50000"/>
                </a:spcBef>
                <a:buClr>
                  <a:schemeClr val="accent1"/>
                </a:buClr>
                <a:buSzPct val="80000"/>
                <a:buFont typeface="Wingdings" pitchFamily="2" charset="2"/>
                <a:buChar char="n"/>
              </a:pPr>
              <a:r>
                <a:rPr kumimoji="1" lang="en-US" altLang="zh-CN" sz="2400" b="1" dirty="0">
                  <a:solidFill>
                    <a:srgbClr val="0033CC"/>
                  </a:solidFill>
                  <a:latin typeface="楷体_GB2312" pitchFamily="49" charset="-122"/>
                  <a:ea typeface="方正正准黑简体"/>
                  <a:cs typeface="ˎ̥"/>
                </a:rPr>
                <a:t>0.38g H</a:t>
              </a:r>
              <a:r>
                <a:rPr kumimoji="1" lang="en-US" altLang="zh-CN" sz="2400" b="1" baseline="-25000" dirty="0">
                  <a:solidFill>
                    <a:srgbClr val="0033CC"/>
                  </a:solidFill>
                  <a:latin typeface="楷体_GB2312" pitchFamily="49" charset="-122"/>
                  <a:ea typeface="方正正准黑简体"/>
                  <a:cs typeface="ˎ̥"/>
                </a:rPr>
                <a:t>2</a:t>
              </a:r>
              <a:r>
                <a:rPr kumimoji="1" lang="en-US" altLang="zh-CN" sz="2400" b="1" dirty="0">
                  <a:solidFill>
                    <a:srgbClr val="0033CC"/>
                  </a:solidFill>
                  <a:latin typeface="楷体_GB2312" pitchFamily="49" charset="-122"/>
                  <a:ea typeface="方正正准黑简体"/>
                  <a:cs typeface="ˎ̥"/>
                </a:rPr>
                <a:t>O/g</a:t>
              </a:r>
              <a:r>
                <a:rPr kumimoji="1" lang="zh-CN" altLang="en-US" sz="2400" b="1" dirty="0">
                  <a:solidFill>
                    <a:srgbClr val="0033CC"/>
                  </a:solidFill>
                  <a:latin typeface="楷体_GB2312" pitchFamily="49" charset="-122"/>
                  <a:ea typeface="方正正准黑简体"/>
                  <a:cs typeface="ˎ̥"/>
                </a:rPr>
                <a:t>干物质 </a:t>
              </a:r>
            </a:p>
            <a:p>
              <a:pPr marL="342900" indent="-342900">
                <a:lnSpc>
                  <a:spcPct val="90000"/>
                </a:lnSpc>
                <a:spcBef>
                  <a:spcPct val="50000"/>
                </a:spcBef>
                <a:buClr>
                  <a:schemeClr val="accent1"/>
                </a:buClr>
                <a:buSzPct val="80000"/>
                <a:buFont typeface="Wingdings" pitchFamily="2" charset="2"/>
                <a:buChar char="n"/>
              </a:pPr>
              <a:r>
                <a:rPr kumimoji="1" lang="en-US" altLang="zh-CN" sz="2400" b="1" i="1" dirty="0">
                  <a:solidFill>
                    <a:srgbClr val="0033CC"/>
                  </a:solidFill>
                  <a:latin typeface="楷体_GB2312" pitchFamily="49" charset="-122"/>
                  <a:ea typeface="方正正准黑简体"/>
                  <a:cs typeface="隶书" pitchFamily="49" charset="-122"/>
                </a:rPr>
                <a:t>A</a:t>
              </a:r>
              <a:r>
                <a:rPr kumimoji="1" lang="en-US" altLang="zh-CN" sz="2400" b="1" dirty="0">
                  <a:solidFill>
                    <a:srgbClr val="0033CC"/>
                  </a:solidFill>
                  <a:latin typeface="楷体_GB2312" pitchFamily="49" charset="-122"/>
                  <a:ea typeface="方正正准黑简体"/>
                  <a:cs typeface="隶书" pitchFamily="49" charset="-122"/>
                </a:rPr>
                <a:t>w=0.85 </a:t>
              </a:r>
              <a:endParaRPr kumimoji="1" lang="en-US" altLang="zh-CN" sz="2400" b="1" dirty="0">
                <a:solidFill>
                  <a:srgbClr val="0033CC"/>
                </a:solidFill>
                <a:latin typeface="楷体_GB2312" pitchFamily="49" charset="-122"/>
                <a:ea typeface="方正正准黑简体"/>
                <a:cs typeface="ˎ̥"/>
              </a:endParaRPr>
            </a:p>
            <a:p>
              <a:pPr marL="342900" indent="-342900">
                <a:lnSpc>
                  <a:spcPct val="90000"/>
                </a:lnSpc>
                <a:spcBef>
                  <a:spcPct val="5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完全水合所需的水分含量，即占据所有的第一层部位所需的水分含量。</a:t>
              </a:r>
              <a:endParaRPr lang="zh-CN" altLang="en-US" sz="2400" b="1" dirty="0">
                <a:latin typeface="楷体_GB2312" pitchFamily="49" charset="-122"/>
                <a:ea typeface="方正正准黑简体"/>
              </a:endParaRPr>
            </a:p>
          </p:txBody>
        </p:sp>
        <p:sp>
          <p:nvSpPr>
            <p:cNvPr id="310280" name="Text Box 8" descr="花束"/>
            <p:cNvSpPr txBox="1">
              <a:spLocks noChangeArrowheads="1"/>
            </p:cNvSpPr>
            <p:nvPr/>
          </p:nvSpPr>
          <p:spPr bwMode="auto">
            <a:xfrm>
              <a:off x="2057400" y="1811338"/>
              <a:ext cx="2667000" cy="703262"/>
            </a:xfrm>
            <a:prstGeom prst="rect">
              <a:avLst/>
            </a:prstGeom>
            <a:noFill/>
            <a:ln w="2857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solidFill>
                    <a:srgbClr val="FF0066"/>
                  </a:solidFill>
                  <a:latin typeface="仿宋_GB2312" pitchFamily="49" charset="-122"/>
                  <a:ea typeface="方正正准黑简体"/>
                </a:rPr>
                <a:t>真实单层：</a:t>
              </a:r>
            </a:p>
          </p:txBody>
        </p:sp>
        <p:sp>
          <p:nvSpPr>
            <p:cNvPr id="310281" name="Line 9"/>
            <p:cNvSpPr>
              <a:spLocks noChangeShapeType="1"/>
            </p:cNvSpPr>
            <p:nvPr/>
          </p:nvSpPr>
          <p:spPr bwMode="auto">
            <a:xfrm>
              <a:off x="4724400" y="2190750"/>
              <a:ext cx="4876800" cy="0"/>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a:lstStyle/>
            <a:p>
              <a:endParaRPr lang="zh-CN" altLang="en-US" dirty="0">
                <a:ea typeface="方正正准黑简体"/>
              </a:endParaRPr>
            </a:p>
          </p:txBody>
        </p:sp>
      </p:gr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592549" y="990600"/>
            <a:ext cx="10795799" cy="606967"/>
            <a:chOff x="592549" y="1111256"/>
            <a:chExt cx="10795799" cy="606967"/>
          </a:xfrm>
        </p:grpSpPr>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6" name="图片 15"/>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62600" y="1319782"/>
            <a:ext cx="4140400" cy="4952823"/>
          </a:xfrm>
          <a:prstGeom prst="rect">
            <a:avLst/>
          </a:prstGeom>
        </p:spPr>
      </p:pic>
      <p:sp>
        <p:nvSpPr>
          <p:cNvPr id="8" name="灯片编号占位符 5"/>
          <p:cNvSpPr>
            <a:spLocks noGrp="1"/>
          </p:cNvSpPr>
          <p:nvPr>
            <p:ph type="sldNum" sz="quarter" idx="12"/>
          </p:nvPr>
        </p:nvSpPr>
        <p:spPr/>
        <p:txBody>
          <a:bodyPr/>
          <a:lstStyle/>
          <a:p>
            <a:fld id="{B254D8B3-0D05-4243-920D-0024926645A3}" type="slidenum">
              <a:rPr lang="en-US" altLang="zh-CN"/>
              <a:pPr/>
              <a:t>38</a:t>
            </a:fld>
            <a:endParaRPr lang="en-US" altLang="zh-CN"/>
          </a:p>
        </p:txBody>
      </p:sp>
      <p:sp>
        <p:nvSpPr>
          <p:cNvPr id="311300" name="Text Box 4" descr="花束"/>
          <p:cNvSpPr txBox="1">
            <a:spLocks noChangeArrowheads="1"/>
          </p:cNvSpPr>
          <p:nvPr/>
        </p:nvSpPr>
        <p:spPr bwMode="auto">
          <a:xfrm>
            <a:off x="1371600" y="1784974"/>
            <a:ext cx="3352800" cy="684212"/>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solidFill>
                  <a:srgbClr val="FF0066"/>
                </a:solidFill>
                <a:latin typeface="仿宋_GB2312" pitchFamily="49" charset="-122"/>
                <a:ea typeface="方正正准黑简体"/>
              </a:rPr>
              <a:t>区</a:t>
            </a:r>
            <a:r>
              <a:rPr lang="en-US" altLang="zh-CN" sz="2800" b="1" dirty="0">
                <a:solidFill>
                  <a:srgbClr val="FF0066"/>
                </a:solidFill>
                <a:latin typeface="仿宋_GB2312" pitchFamily="49" charset="-122"/>
                <a:ea typeface="方正正准黑简体"/>
              </a:rPr>
              <a:t>Ⅲ</a:t>
            </a:r>
            <a:r>
              <a:rPr lang="zh-CN" altLang="en-US" sz="2800" b="1" dirty="0">
                <a:solidFill>
                  <a:srgbClr val="FF0066"/>
                </a:solidFill>
                <a:latin typeface="仿宋_GB2312" pitchFamily="49" charset="-122"/>
                <a:ea typeface="方正正准黑简体"/>
              </a:rPr>
              <a:t>的水的性质：</a:t>
            </a:r>
          </a:p>
        </p:txBody>
      </p:sp>
      <p:sp>
        <p:nvSpPr>
          <p:cNvPr id="311302" name="Rectangle 6"/>
          <p:cNvSpPr>
            <a:spLocks noChangeArrowheads="1"/>
          </p:cNvSpPr>
          <p:nvPr/>
        </p:nvSpPr>
        <p:spPr bwMode="auto">
          <a:xfrm>
            <a:off x="1281292" y="2740340"/>
            <a:ext cx="4008437" cy="27384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zh-CN" altLang="en-US" sz="2400" b="1" dirty="0">
                <a:latin typeface="楷体_GB2312" pitchFamily="49" charset="-122"/>
                <a:ea typeface="方正正准黑简体"/>
              </a:rPr>
              <a:t>体相水</a:t>
            </a:r>
            <a:r>
              <a:rPr kumimoji="1" lang="zh-CN" altLang="en-US" sz="2400" b="1" dirty="0">
                <a:solidFill>
                  <a:srgbClr val="0033CC"/>
                </a:solidFill>
                <a:latin typeface="楷体_GB2312" pitchFamily="49" charset="-122"/>
                <a:ea typeface="方正正准黑简体"/>
              </a:rPr>
              <a:t> </a:t>
            </a:r>
            <a:endParaRPr kumimoji="1" lang="zh-CN" altLang="en-US" sz="2400" b="1" dirty="0">
              <a:solidFill>
                <a:srgbClr val="0033CC"/>
              </a:solidFill>
              <a:latin typeface="楷体_GB2312" pitchFamily="49" charset="-122"/>
              <a:ea typeface="方正正准黑简体"/>
              <a:cs typeface="ˎ̥"/>
            </a:endParaRP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被物理截留或自由的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宏观运动受阻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性质与稀盐溶液中的水类似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占总水分的</a:t>
            </a:r>
            <a:r>
              <a:rPr kumimoji="1" lang="en-US" altLang="zh-CN" sz="2400" b="1" dirty="0">
                <a:solidFill>
                  <a:srgbClr val="0033CC"/>
                </a:solidFill>
                <a:latin typeface="楷体_GB2312" pitchFamily="49" charset="-122"/>
                <a:ea typeface="方正正准黑简体"/>
              </a:rPr>
              <a:t>95%</a:t>
            </a:r>
            <a:r>
              <a:rPr kumimoji="1" lang="zh-CN" altLang="en-US" sz="2400" b="1" dirty="0">
                <a:solidFill>
                  <a:srgbClr val="0033CC"/>
                </a:solidFill>
                <a:latin typeface="楷体_GB2312" pitchFamily="49" charset="-122"/>
                <a:ea typeface="方正正准黑简体"/>
              </a:rPr>
              <a:t>以上</a:t>
            </a:r>
          </a:p>
        </p:txBody>
      </p:sp>
      <p:sp>
        <p:nvSpPr>
          <p:cNvPr id="311303" name="Oval 7"/>
          <p:cNvSpPr>
            <a:spLocks noChangeArrowheads="1"/>
          </p:cNvSpPr>
          <p:nvPr/>
        </p:nvSpPr>
        <p:spPr bwMode="auto">
          <a:xfrm>
            <a:off x="8991600" y="2240586"/>
            <a:ext cx="457200" cy="457200"/>
          </a:xfrm>
          <a:prstGeom prst="ellipse">
            <a:avLst/>
          </a:prstGeom>
          <a:noFill/>
          <a:ln w="38100">
            <a:solidFill>
              <a:srgbClr val="CC3300"/>
            </a:solidFill>
            <a:miter lim="800000"/>
            <a:headEnd/>
            <a:tailEnd/>
          </a:ln>
          <a:effectLst/>
          <a:extLst>
            <a:ext uri="{909E8E84-426E-40DD-AFC4-6F175D3DCCD1}">
              <a14:hiddenFill xmlns:a14="http://schemas.microsoft.com/office/drawing/2010/main">
                <a:solidFill>
                  <a:srgbClr val="0099CC"/>
                </a:solid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nchor="ctr"/>
          <a:lstStyle/>
          <a:p>
            <a:endParaRPr lang="zh-CN" altLang="en-US" dirty="0">
              <a:ea typeface="方正正准黑简体"/>
            </a:endParaRPr>
          </a:p>
        </p:txBody>
      </p:sp>
      <p:grpSp>
        <p:nvGrpSpPr>
          <p:cNvPr id="9" name="组合 2"/>
          <p:cNvGrpSpPr>
            <a:grpSpLocks/>
          </p:cNvGrpSpPr>
          <p:nvPr/>
        </p:nvGrpSpPr>
        <p:grpSpPr bwMode="auto">
          <a:xfrm>
            <a:off x="685800" y="525463"/>
            <a:ext cx="10896600" cy="676275"/>
            <a:chOff x="685800" y="525465"/>
            <a:chExt cx="10896600" cy="676275"/>
          </a:xfrm>
        </p:grpSpPr>
        <p:grpSp>
          <p:nvGrpSpPr>
            <p:cNvPr id="10" name="组合 1"/>
            <p:cNvGrpSpPr>
              <a:grpSpLocks/>
            </p:cNvGrpSpPr>
            <p:nvPr/>
          </p:nvGrpSpPr>
          <p:grpSpPr bwMode="auto">
            <a:xfrm>
              <a:off x="685800" y="609600"/>
              <a:ext cx="886570" cy="400110"/>
              <a:chOff x="685800" y="609600"/>
              <a:chExt cx="886570" cy="400110"/>
            </a:xfrm>
          </p:grpSpPr>
          <p:sp>
            <p:nvSpPr>
              <p:cNvPr id="12" name="矩形 11"/>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3"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a:xfrm>
            <a:off x="592549" y="990600"/>
            <a:ext cx="10795799" cy="606967"/>
            <a:chOff x="592549" y="1111256"/>
            <a:chExt cx="10795799" cy="606967"/>
          </a:xfrm>
        </p:grpSpPr>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6" name="图片 15"/>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CBC1AF39-E895-4A44-892D-B4DABDDF8610}" type="slidenum">
              <a:rPr lang="en-US" altLang="zh-CN"/>
              <a:pPr/>
              <a:t>39</a:t>
            </a:fld>
            <a:endParaRPr lang="en-US" altLang="zh-CN"/>
          </a:p>
        </p:txBody>
      </p:sp>
      <p:graphicFrame>
        <p:nvGraphicFramePr>
          <p:cNvPr id="312328" name="Object 8"/>
          <p:cNvGraphicFramePr>
            <a:graphicFrameLocks noChangeAspect="1"/>
          </p:cNvGraphicFramePr>
          <p:nvPr/>
        </p:nvGraphicFramePr>
        <p:xfrm>
          <a:off x="1828800" y="2357439"/>
          <a:ext cx="8267700" cy="3208337"/>
        </p:xfrm>
        <a:graphic>
          <a:graphicData uri="http://schemas.openxmlformats.org/presentationml/2006/ole">
            <mc:AlternateContent xmlns:mc="http://schemas.openxmlformats.org/markup-compatibility/2006">
              <mc:Choice xmlns:v="urn:schemas-microsoft-com:vml" Requires="v">
                <p:oleObj spid="_x0000_s312389" name="Photo Editor 照片" r:id="rId3" imgW="16809524" imgH="6523810" progId="MSPhotoEd.3">
                  <p:embed/>
                </p:oleObj>
              </mc:Choice>
              <mc:Fallback>
                <p:oleObj name="Photo Editor 照片" r:id="rId3" imgW="16809524" imgH="6523810" progId="MSPhotoEd.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357439"/>
                        <a:ext cx="8267700" cy="3208337"/>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pic>
                </p:oleObj>
              </mc:Fallback>
            </mc:AlternateContent>
          </a:graphicData>
        </a:graphic>
      </p:graphicFrame>
      <p:sp>
        <p:nvSpPr>
          <p:cNvPr id="312329" name="Text Box 9"/>
          <p:cNvSpPr txBox="1">
            <a:spLocks noChangeArrowheads="1"/>
          </p:cNvSpPr>
          <p:nvPr/>
        </p:nvSpPr>
        <p:spPr bwMode="auto">
          <a:xfrm>
            <a:off x="5334000" y="6057900"/>
            <a:ext cx="914400" cy="45720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en-US" altLang="zh-CN" sz="2400" b="1" dirty="0">
                <a:solidFill>
                  <a:srgbClr val="CC3300"/>
                </a:solidFill>
                <a:latin typeface="Times New Roman" pitchFamily="18" charset="0"/>
                <a:ea typeface="ˎ̥"/>
                <a:cs typeface="ˎ̥"/>
              </a:rPr>
              <a:t>BET</a:t>
            </a:r>
            <a:endParaRPr lang="en-US" altLang="zh-CN" dirty="0">
              <a:ea typeface="方正正准黑简体"/>
            </a:endParaRPr>
          </a:p>
        </p:txBody>
      </p:sp>
      <p:sp>
        <p:nvSpPr>
          <p:cNvPr id="312330" name="Text Box 10"/>
          <p:cNvSpPr txBox="1">
            <a:spLocks noChangeArrowheads="1"/>
          </p:cNvSpPr>
          <p:nvPr/>
        </p:nvSpPr>
        <p:spPr bwMode="auto">
          <a:xfrm>
            <a:off x="7391400" y="5978528"/>
            <a:ext cx="1828800" cy="45720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400" b="1" dirty="0">
                <a:solidFill>
                  <a:srgbClr val="CC3300"/>
                </a:solidFill>
                <a:latin typeface="Times New Roman" pitchFamily="18" charset="0"/>
                <a:ea typeface="方正正准黑简体"/>
              </a:rPr>
              <a:t>真实单层</a:t>
            </a:r>
            <a:endParaRPr lang="zh-CN" altLang="en-US" dirty="0">
              <a:ea typeface="方正正准黑简体"/>
            </a:endParaRPr>
          </a:p>
        </p:txBody>
      </p:sp>
      <p:sp>
        <p:nvSpPr>
          <p:cNvPr id="312331" name="Line 11"/>
          <p:cNvSpPr>
            <a:spLocks noChangeShapeType="1"/>
          </p:cNvSpPr>
          <p:nvPr/>
        </p:nvSpPr>
        <p:spPr bwMode="auto">
          <a:xfrm>
            <a:off x="5791200" y="2286000"/>
            <a:ext cx="0" cy="3810000"/>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312332" name="Line 12"/>
          <p:cNvSpPr>
            <a:spLocks noChangeShapeType="1"/>
          </p:cNvSpPr>
          <p:nvPr/>
        </p:nvSpPr>
        <p:spPr bwMode="auto">
          <a:xfrm>
            <a:off x="8224250" y="2286000"/>
            <a:ext cx="0" cy="3733800"/>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312333" name="Text Box 13"/>
          <p:cNvSpPr txBox="1">
            <a:spLocks noChangeArrowheads="1"/>
          </p:cNvSpPr>
          <p:nvPr/>
        </p:nvSpPr>
        <p:spPr bwMode="auto">
          <a:xfrm>
            <a:off x="5056632" y="1600200"/>
            <a:ext cx="1219200" cy="45720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400" b="1" dirty="0">
                <a:solidFill>
                  <a:schemeClr val="accent2"/>
                </a:solidFill>
                <a:latin typeface="Times New Roman" pitchFamily="18" charset="0"/>
                <a:ea typeface="方正正准黑简体"/>
              </a:rPr>
              <a:t>邻近水</a:t>
            </a:r>
            <a:endParaRPr lang="zh-CN" altLang="en-US" dirty="0">
              <a:ea typeface="方正正准黑简体"/>
            </a:endParaRPr>
          </a:p>
        </p:txBody>
      </p:sp>
      <p:sp>
        <p:nvSpPr>
          <p:cNvPr id="312334" name="Line 14"/>
          <p:cNvSpPr>
            <a:spLocks noChangeShapeType="1"/>
          </p:cNvSpPr>
          <p:nvPr/>
        </p:nvSpPr>
        <p:spPr bwMode="auto">
          <a:xfrm>
            <a:off x="5562600" y="2057400"/>
            <a:ext cx="0" cy="914400"/>
          </a:xfrm>
          <a:prstGeom prst="line">
            <a:avLst/>
          </a:prstGeom>
          <a:noFill/>
          <a:ln w="38100">
            <a:solidFill>
              <a:srgbClr val="33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312335" name="Text Box 15"/>
          <p:cNvSpPr txBox="1">
            <a:spLocks noChangeArrowheads="1"/>
          </p:cNvSpPr>
          <p:nvPr/>
        </p:nvSpPr>
        <p:spPr bwMode="auto">
          <a:xfrm>
            <a:off x="7200900" y="1552767"/>
            <a:ext cx="1143000" cy="45720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400" b="1" dirty="0">
                <a:solidFill>
                  <a:schemeClr val="accent2"/>
                </a:solidFill>
                <a:latin typeface="Times New Roman" pitchFamily="18" charset="0"/>
                <a:ea typeface="方正正准黑简体"/>
              </a:rPr>
              <a:t>多层水</a:t>
            </a:r>
            <a:endParaRPr lang="zh-CN" altLang="en-US" dirty="0">
              <a:ea typeface="方正正准黑简体"/>
            </a:endParaRPr>
          </a:p>
        </p:txBody>
      </p:sp>
      <p:sp>
        <p:nvSpPr>
          <p:cNvPr id="312336" name="Line 16"/>
          <p:cNvSpPr>
            <a:spLocks noChangeShapeType="1"/>
          </p:cNvSpPr>
          <p:nvPr/>
        </p:nvSpPr>
        <p:spPr bwMode="auto">
          <a:xfrm>
            <a:off x="7772400" y="2057400"/>
            <a:ext cx="0" cy="838200"/>
          </a:xfrm>
          <a:prstGeom prst="line">
            <a:avLst/>
          </a:prstGeom>
          <a:noFill/>
          <a:ln w="38100">
            <a:solidFill>
              <a:srgbClr val="3366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312337" name="Rectangle 17"/>
          <p:cNvSpPr>
            <a:spLocks noChangeArrowheads="1"/>
          </p:cNvSpPr>
          <p:nvPr/>
        </p:nvSpPr>
        <p:spPr bwMode="auto">
          <a:xfrm>
            <a:off x="3429000" y="4876800"/>
            <a:ext cx="6477000" cy="8382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grpSp>
        <p:nvGrpSpPr>
          <p:cNvPr id="15" name="组合 2"/>
          <p:cNvGrpSpPr>
            <a:grpSpLocks/>
          </p:cNvGrpSpPr>
          <p:nvPr/>
        </p:nvGrpSpPr>
        <p:grpSpPr bwMode="auto">
          <a:xfrm>
            <a:off x="685800" y="525463"/>
            <a:ext cx="10896600" cy="676275"/>
            <a:chOff x="685800" y="525465"/>
            <a:chExt cx="10896600" cy="676275"/>
          </a:xfrm>
        </p:grpSpPr>
        <p:grpSp>
          <p:nvGrpSpPr>
            <p:cNvPr id="16" name="组合 1"/>
            <p:cNvGrpSpPr>
              <a:grpSpLocks/>
            </p:cNvGrpSpPr>
            <p:nvPr/>
          </p:nvGrpSpPr>
          <p:grpSpPr bwMode="auto">
            <a:xfrm>
              <a:off x="685800" y="609600"/>
              <a:ext cx="886570" cy="400110"/>
              <a:chOff x="685800" y="609600"/>
              <a:chExt cx="886570" cy="400110"/>
            </a:xfrm>
          </p:grpSpPr>
          <p:sp>
            <p:nvSpPr>
              <p:cNvPr id="18" name="矩形 17"/>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9"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7"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组合 19"/>
          <p:cNvGrpSpPr/>
          <p:nvPr/>
        </p:nvGrpSpPr>
        <p:grpSpPr>
          <a:xfrm>
            <a:off x="592549" y="990600"/>
            <a:ext cx="10795799" cy="606967"/>
            <a:chOff x="592549" y="1111256"/>
            <a:chExt cx="10795799" cy="606967"/>
          </a:xfrm>
        </p:grpSpPr>
        <p:sp>
          <p:nvSpPr>
            <p:cNvPr id="2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22" name="图片 21"/>
            <p:cNvPicPr>
              <a:picLocks noChangeAspect="1"/>
            </p:cNvPicPr>
            <p:nvPr/>
          </p:nvPicPr>
          <p:blipFill>
            <a:blip r:embed="rId6"/>
            <a:stretch>
              <a:fillRect/>
            </a:stretch>
          </p:blipFill>
          <p:spPr>
            <a:xfrm>
              <a:off x="5060152" y="1175632"/>
              <a:ext cx="6328196" cy="542591"/>
            </a:xfrm>
            <a:prstGeom prst="rect">
              <a:avLst/>
            </a:prstGeom>
          </p:spPr>
        </p:pic>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90AFDF0-FD45-4578-A8DA-57FB0D532D1C}" type="slidenum">
              <a:rPr lang="en-US" altLang="zh-CN"/>
              <a:pPr/>
              <a:t>4</a:t>
            </a:fld>
            <a:endParaRPr lang="en-US" altLang="zh-CN"/>
          </a:p>
        </p:txBody>
      </p:sp>
      <p:pic>
        <p:nvPicPr>
          <p:cNvPr id="66571" name="Picture 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3594" t="20833" r="4688" b="13542"/>
          <a:stretch>
            <a:fillRect/>
          </a:stretch>
        </p:blipFill>
        <p:spPr bwMode="auto">
          <a:xfrm>
            <a:off x="5715000" y="1406759"/>
            <a:ext cx="6019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2" name="Text Box 12"/>
          <p:cNvSpPr txBox="1">
            <a:spLocks noChangeArrowheads="1"/>
          </p:cNvSpPr>
          <p:nvPr/>
        </p:nvSpPr>
        <p:spPr bwMode="auto">
          <a:xfrm>
            <a:off x="990600" y="1905000"/>
            <a:ext cx="5453063"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buClr>
                <a:srgbClr val="990099"/>
              </a:buClr>
              <a:buFont typeface="Wingdings" pitchFamily="2" charset="2"/>
              <a:buChar char="r"/>
            </a:pPr>
            <a:r>
              <a:rPr lang="en-US" altLang="zh-CN" sz="2400" b="1" dirty="0">
                <a:ea typeface="方正正准黑简体"/>
              </a:rPr>
              <a:t> </a:t>
            </a:r>
            <a:r>
              <a:rPr lang="zh-CN" altLang="en-US" sz="2400" b="1" dirty="0">
                <a:ea typeface="方正正准黑简体"/>
              </a:rPr>
              <a:t>水是生物体含量最高的组分；</a:t>
            </a:r>
          </a:p>
          <a:p>
            <a:pPr>
              <a:spcBef>
                <a:spcPct val="30000"/>
              </a:spcBef>
              <a:buClr>
                <a:srgbClr val="990099"/>
              </a:buClr>
              <a:buFont typeface="Wingdings" pitchFamily="2" charset="2"/>
              <a:buChar char="r"/>
            </a:pPr>
            <a:r>
              <a:rPr lang="zh-CN" altLang="en-US" sz="2400" b="1" dirty="0">
                <a:ea typeface="方正正准黑简体"/>
              </a:rPr>
              <a:t> 水母（</a:t>
            </a:r>
            <a:r>
              <a:rPr lang="en-US" altLang="zh-CN" sz="2400" b="1" i="1" dirty="0" err="1">
                <a:latin typeface="Times New Roman" pitchFamily="18" charset="0"/>
                <a:ea typeface="方正正准黑简体"/>
              </a:rPr>
              <a:t>Medusae</a:t>
            </a:r>
            <a:r>
              <a:rPr lang="en-US" altLang="zh-CN" sz="2400" b="1" dirty="0">
                <a:ea typeface="方正正准黑简体"/>
              </a:rPr>
              <a:t>) </a:t>
            </a:r>
            <a:r>
              <a:rPr lang="zh-CN" altLang="en-US" sz="2400" b="1" dirty="0">
                <a:ea typeface="方正正准黑简体"/>
              </a:rPr>
              <a:t>：</a:t>
            </a:r>
            <a:r>
              <a:rPr lang="en-US" altLang="zh-CN" sz="2400" b="1" dirty="0">
                <a:ea typeface="方正正准黑简体"/>
              </a:rPr>
              <a:t>98%</a:t>
            </a:r>
          </a:p>
          <a:p>
            <a:pPr>
              <a:spcBef>
                <a:spcPct val="30000"/>
              </a:spcBef>
              <a:buClr>
                <a:srgbClr val="990099"/>
              </a:buClr>
              <a:buFont typeface="Wingdings" pitchFamily="2" charset="2"/>
              <a:buChar char="r"/>
            </a:pPr>
            <a:r>
              <a:rPr lang="en-US" altLang="zh-CN" sz="2400" b="1" dirty="0">
                <a:ea typeface="方正正准黑简体"/>
              </a:rPr>
              <a:t> </a:t>
            </a:r>
            <a:r>
              <a:rPr lang="zh-CN" altLang="en-US" sz="2400" b="1" dirty="0">
                <a:ea typeface="方正正准黑简体"/>
              </a:rPr>
              <a:t>营养器官：</a:t>
            </a:r>
            <a:r>
              <a:rPr lang="en-US" altLang="zh-CN" sz="2400" b="1" dirty="0">
                <a:latin typeface="Times New Roman" pitchFamily="18" charset="0"/>
                <a:ea typeface="方正正准黑简体"/>
              </a:rPr>
              <a:t>70%</a:t>
            </a:r>
            <a:r>
              <a:rPr lang="zh-CN" altLang="en-US" sz="2400" b="1" dirty="0">
                <a:latin typeface="Times New Roman" pitchFamily="18" charset="0"/>
                <a:ea typeface="方正正准黑简体"/>
              </a:rPr>
              <a:t>－</a:t>
            </a:r>
            <a:r>
              <a:rPr lang="en-US" altLang="zh-CN" sz="2400" b="1" dirty="0">
                <a:latin typeface="Times New Roman" pitchFamily="18" charset="0"/>
                <a:ea typeface="方正正准黑简体"/>
              </a:rPr>
              <a:t>90%</a:t>
            </a:r>
            <a:endParaRPr lang="zh-CN" altLang="en-US" sz="2400" b="1" dirty="0">
              <a:latin typeface="Times New Roman" pitchFamily="18" charset="0"/>
              <a:ea typeface="方正正准黑简体"/>
            </a:endParaRPr>
          </a:p>
          <a:p>
            <a:pPr>
              <a:spcBef>
                <a:spcPct val="30000"/>
              </a:spcBef>
              <a:buClr>
                <a:srgbClr val="990099"/>
              </a:buClr>
              <a:buFont typeface="Wingdings" pitchFamily="2" charset="2"/>
              <a:buNone/>
            </a:pPr>
            <a:r>
              <a:rPr lang="zh-CN" altLang="en-US" sz="2400" b="1" dirty="0">
                <a:ea typeface="方正正准黑简体"/>
              </a:rPr>
              <a:t>    繁殖器官：</a:t>
            </a:r>
            <a:r>
              <a:rPr lang="en-US" altLang="zh-CN" sz="2400" b="1" dirty="0">
                <a:latin typeface="Times New Roman" pitchFamily="18" charset="0"/>
                <a:ea typeface="方正正准黑简体"/>
              </a:rPr>
              <a:t>12%</a:t>
            </a:r>
            <a:r>
              <a:rPr lang="zh-CN" altLang="en-US" sz="2400" b="1" dirty="0">
                <a:latin typeface="Times New Roman" pitchFamily="18" charset="0"/>
                <a:ea typeface="方正正准黑简体"/>
              </a:rPr>
              <a:t>－</a:t>
            </a:r>
            <a:r>
              <a:rPr lang="en-US" altLang="zh-CN" sz="2400" b="1" dirty="0">
                <a:latin typeface="Times New Roman" pitchFamily="18" charset="0"/>
                <a:ea typeface="方正正准黑简体"/>
              </a:rPr>
              <a:t>15%</a:t>
            </a:r>
            <a:endParaRPr lang="zh-CN" altLang="en-US" sz="2400" b="1" dirty="0">
              <a:latin typeface="Times New Roman" pitchFamily="18" charset="0"/>
              <a:ea typeface="方正正准黑简体"/>
            </a:endParaRPr>
          </a:p>
        </p:txBody>
      </p:sp>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水在生物体中的含量及作用</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D2BF7D7-E4C4-404C-A7E6-8C8A63233455}" type="slidenum">
              <a:rPr lang="en-US" altLang="zh-CN"/>
              <a:pPr/>
              <a:t>40</a:t>
            </a:fld>
            <a:endParaRPr lang="en-US" altLang="zh-CN"/>
          </a:p>
        </p:txBody>
      </p:sp>
      <p:pic>
        <p:nvPicPr>
          <p:cNvPr id="318478" name="Picture 14"/>
          <p:cNvPicPr>
            <a:picLocks noChangeAspect="1" noChangeArrowheads="1"/>
          </p:cNvPicPr>
          <p:nvPr/>
        </p:nvPicPr>
        <p:blipFill>
          <a:blip r:embed="rId2">
            <a:extLst>
              <a:ext uri="{28A0092B-C50C-407E-A947-70E740481C1C}">
                <a14:useLocalDpi xmlns:a14="http://schemas.microsoft.com/office/drawing/2010/main" val="0"/>
              </a:ext>
            </a:extLst>
          </a:blip>
          <a:srcRect l="3125" t="12500" r="6250" b="23958"/>
          <a:stretch>
            <a:fillRect/>
          </a:stretch>
        </p:blipFill>
        <p:spPr bwMode="auto">
          <a:xfrm>
            <a:off x="1905000" y="1676401"/>
            <a:ext cx="8534400"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8479" name="Text Box 15" descr="花束"/>
          <p:cNvSpPr txBox="1">
            <a:spLocks noChangeArrowheads="1"/>
          </p:cNvSpPr>
          <p:nvPr/>
        </p:nvSpPr>
        <p:spPr bwMode="auto">
          <a:xfrm>
            <a:off x="685800" y="1617038"/>
            <a:ext cx="1600200" cy="735012"/>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3200" b="1" dirty="0">
                <a:solidFill>
                  <a:srgbClr val="FF0066"/>
                </a:solidFill>
                <a:latin typeface="黑体" pitchFamily="49" charset="-122"/>
                <a:ea typeface="方正正准黑简体"/>
              </a:rPr>
              <a:t>小结：</a:t>
            </a:r>
          </a:p>
        </p:txBody>
      </p:sp>
      <p:grpSp>
        <p:nvGrpSpPr>
          <p:cNvPr id="7" name="组合 2"/>
          <p:cNvGrpSpPr>
            <a:grpSpLocks/>
          </p:cNvGrpSpPr>
          <p:nvPr/>
        </p:nvGrpSpPr>
        <p:grpSpPr bwMode="auto">
          <a:xfrm>
            <a:off x="685800" y="525463"/>
            <a:ext cx="10896600" cy="676275"/>
            <a:chOff x="685800" y="525465"/>
            <a:chExt cx="10896600" cy="676275"/>
          </a:xfrm>
        </p:grpSpPr>
        <p:grpSp>
          <p:nvGrpSpPr>
            <p:cNvPr id="8" name="组合 1"/>
            <p:cNvGrpSpPr>
              <a:grpSpLocks/>
            </p:cNvGrpSpPr>
            <p:nvPr/>
          </p:nvGrpSpPr>
          <p:grpSpPr bwMode="auto">
            <a:xfrm>
              <a:off x="685800" y="609600"/>
              <a:ext cx="886570" cy="400110"/>
              <a:chOff x="685800" y="609600"/>
              <a:chExt cx="886570" cy="400110"/>
            </a:xfrm>
          </p:grpSpPr>
          <p:sp>
            <p:nvSpPr>
              <p:cNvPr id="10" name="矩形 9"/>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1"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592549" y="990600"/>
            <a:ext cx="10795799" cy="606967"/>
            <a:chOff x="592549" y="1111256"/>
            <a:chExt cx="10795799" cy="606967"/>
          </a:xfrm>
        </p:grpSpPr>
        <p:sp>
          <p:nvSpPr>
            <p:cNvPr id="13"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4" name="图片 13"/>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D2BF7D7-E4C4-404C-A7E6-8C8A63233455}" type="slidenum">
              <a:rPr lang="en-US" altLang="zh-CN"/>
              <a:pPr/>
              <a:t>41</a:t>
            </a:fld>
            <a:endParaRPr lang="en-US" altLang="zh-CN"/>
          </a:p>
        </p:txBody>
      </p:sp>
      <p:sp>
        <p:nvSpPr>
          <p:cNvPr id="318479" name="Text Box 15" descr="花束"/>
          <p:cNvSpPr txBox="1">
            <a:spLocks noChangeArrowheads="1"/>
          </p:cNvSpPr>
          <p:nvPr/>
        </p:nvSpPr>
        <p:spPr bwMode="auto">
          <a:xfrm>
            <a:off x="778669" y="1648525"/>
            <a:ext cx="1600200" cy="735012"/>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3200" b="1" dirty="0">
                <a:solidFill>
                  <a:srgbClr val="FF0066"/>
                </a:solidFill>
                <a:latin typeface="黑体" pitchFamily="49" charset="-122"/>
                <a:ea typeface="方正正准黑简体"/>
              </a:rPr>
              <a:t>作业：</a:t>
            </a:r>
          </a:p>
        </p:txBody>
      </p:sp>
      <p:sp>
        <p:nvSpPr>
          <p:cNvPr id="7" name="Rectangle 6"/>
          <p:cNvSpPr>
            <a:spLocks noChangeArrowheads="1"/>
          </p:cNvSpPr>
          <p:nvPr/>
        </p:nvSpPr>
        <p:spPr bwMode="auto">
          <a:xfrm>
            <a:off x="2239964" y="2362201"/>
            <a:ext cx="7285037" cy="27384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576000" indent="-342900">
              <a:lnSpc>
                <a:spcPct val="15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食品科学工作者为何要在食品科学中引入水分活度的概念</a:t>
            </a:r>
            <a:r>
              <a:rPr kumimoji="1" lang="en-US" altLang="zh-CN" sz="2400" b="1" dirty="0">
                <a:solidFill>
                  <a:srgbClr val="0033CC"/>
                </a:solidFill>
                <a:latin typeface="楷体_GB2312" pitchFamily="49" charset="-122"/>
                <a:ea typeface="方正正准黑简体"/>
              </a:rPr>
              <a:t>?</a:t>
            </a:r>
            <a:endParaRPr kumimoji="1" lang="zh-CN" altLang="en-US" sz="2400" b="1" dirty="0">
              <a:solidFill>
                <a:srgbClr val="0033CC"/>
              </a:solidFill>
              <a:latin typeface="楷体_GB2312" pitchFamily="49" charset="-122"/>
              <a:ea typeface="方正正准黑简体"/>
              <a:cs typeface="ˎ̥"/>
            </a:endParaRPr>
          </a:p>
          <a:p>
            <a:pPr marL="576000" indent="-342900">
              <a:lnSpc>
                <a:spcPct val="15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说明水分活度与温度之间的关系。</a:t>
            </a:r>
          </a:p>
          <a:p>
            <a:pPr marL="576000" indent="-342900">
              <a:lnSpc>
                <a:spcPct val="150000"/>
              </a:lnSpc>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等温吸湿曲线分为几个区？说明每个分区中水分的存在状态及其特点。</a:t>
            </a:r>
          </a:p>
        </p:txBody>
      </p:sp>
      <p:grpSp>
        <p:nvGrpSpPr>
          <p:cNvPr id="8" name="组合 2"/>
          <p:cNvGrpSpPr>
            <a:grpSpLocks/>
          </p:cNvGrpSpPr>
          <p:nvPr/>
        </p:nvGrpSpPr>
        <p:grpSpPr bwMode="auto">
          <a:xfrm>
            <a:off x="685800" y="525463"/>
            <a:ext cx="10896600" cy="676275"/>
            <a:chOff x="685800" y="525465"/>
            <a:chExt cx="10896600" cy="676275"/>
          </a:xfrm>
        </p:grpSpPr>
        <p:grpSp>
          <p:nvGrpSpPr>
            <p:cNvPr id="9" name="组合 1"/>
            <p:cNvGrpSpPr>
              <a:grpSpLocks/>
            </p:cNvGrpSpPr>
            <p:nvPr/>
          </p:nvGrpSpPr>
          <p:grpSpPr bwMode="auto">
            <a:xfrm>
              <a:off x="685800" y="609600"/>
              <a:ext cx="886570" cy="400110"/>
              <a:chOff x="685800" y="609600"/>
              <a:chExt cx="886570" cy="400110"/>
            </a:xfrm>
          </p:grpSpPr>
          <p:sp>
            <p:nvSpPr>
              <p:cNvPr id="11" name="矩形 10"/>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2"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592549" y="990600"/>
            <a:ext cx="10795799" cy="606967"/>
            <a:chOff x="592549" y="1111256"/>
            <a:chExt cx="10795799" cy="606967"/>
          </a:xfrm>
        </p:grpSpPr>
        <p:sp>
          <p:nvSpPr>
            <p:cNvPr id="14"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5" name="图片 14"/>
            <p:cNvPicPr>
              <a:picLocks noChangeAspect="1"/>
            </p:cNvPicPr>
            <p:nvPr/>
          </p:nvPicPr>
          <p:blipFill>
            <a:blip r:embed="rId3"/>
            <a:stretch>
              <a:fillRect/>
            </a:stretch>
          </p:blipFill>
          <p:spPr>
            <a:xfrm>
              <a:off x="5060152" y="1175632"/>
              <a:ext cx="6328196" cy="542591"/>
            </a:xfrm>
            <a:prstGeom prst="rect">
              <a:avLst/>
            </a:prstGeom>
          </p:spPr>
        </p:pic>
      </p:grpSp>
    </p:spTree>
    <p:extLst>
      <p:ext uri="{BB962C8B-B14F-4D97-AF65-F5344CB8AC3E}">
        <p14:creationId xmlns:p14="http://schemas.microsoft.com/office/powerpoint/2010/main" val="310643354"/>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C3B6B44-0E2C-4BFF-9287-FC70FB5A8A33}" type="slidenum">
              <a:rPr lang="en-US" altLang="zh-CN"/>
              <a:pPr/>
              <a:t>42</a:t>
            </a:fld>
            <a:endParaRPr lang="en-US" altLang="zh-CN"/>
          </a:p>
        </p:txBody>
      </p:sp>
      <p:pic>
        <p:nvPicPr>
          <p:cNvPr id="353287" name="Picture 7"/>
          <p:cNvPicPr>
            <a:picLocks noChangeAspect="1" noChangeArrowheads="1"/>
          </p:cNvPicPr>
          <p:nvPr/>
        </p:nvPicPr>
        <p:blipFill>
          <a:blip r:embed="rId2">
            <a:extLst>
              <a:ext uri="{28A0092B-C50C-407E-A947-70E740481C1C}">
                <a14:useLocalDpi xmlns:a14="http://schemas.microsoft.com/office/drawing/2010/main" val="0"/>
              </a:ext>
            </a:extLst>
          </a:blip>
          <a:srcRect l="5469" t="21875" r="6250" b="9375"/>
          <a:stretch>
            <a:fillRect/>
          </a:stretch>
        </p:blipFill>
        <p:spPr bwMode="auto">
          <a:xfrm>
            <a:off x="3429000" y="2043333"/>
            <a:ext cx="6934200" cy="404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3288" name="Text Box 8" descr="花束"/>
          <p:cNvSpPr txBox="1">
            <a:spLocks noChangeArrowheads="1"/>
          </p:cNvSpPr>
          <p:nvPr/>
        </p:nvSpPr>
        <p:spPr bwMode="auto">
          <a:xfrm>
            <a:off x="685800" y="1624999"/>
            <a:ext cx="2514600" cy="650875"/>
          </a:xfrm>
          <a:prstGeom prst="rect">
            <a:avLst/>
          </a:prstGeom>
          <a:noFill/>
          <a:ln w="28575">
            <a:solidFill>
              <a:srgbClr val="0000FF"/>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en-US" altLang="zh-CN" sz="2400" b="1" dirty="0">
                <a:latin typeface="仿宋_GB2312" pitchFamily="49" charset="-122"/>
                <a:ea typeface="方正正准黑简体"/>
              </a:rPr>
              <a:t>BET</a:t>
            </a:r>
            <a:r>
              <a:rPr kumimoji="1" lang="zh-CN" altLang="en-US" sz="2400" b="1" dirty="0">
                <a:latin typeface="仿宋_GB2312" pitchFamily="49" charset="-122"/>
                <a:ea typeface="方正正准黑简体"/>
              </a:rPr>
              <a:t>单层值的意义</a:t>
            </a:r>
          </a:p>
        </p:txBody>
      </p:sp>
      <p:grpSp>
        <p:nvGrpSpPr>
          <p:cNvPr id="7" name="组合 2"/>
          <p:cNvGrpSpPr>
            <a:grpSpLocks/>
          </p:cNvGrpSpPr>
          <p:nvPr/>
        </p:nvGrpSpPr>
        <p:grpSpPr bwMode="auto">
          <a:xfrm>
            <a:off x="685800" y="525463"/>
            <a:ext cx="10896600" cy="676275"/>
            <a:chOff x="685800" y="525465"/>
            <a:chExt cx="10896600" cy="676275"/>
          </a:xfrm>
        </p:grpSpPr>
        <p:grpSp>
          <p:nvGrpSpPr>
            <p:cNvPr id="8" name="组合 1"/>
            <p:cNvGrpSpPr>
              <a:grpSpLocks/>
            </p:cNvGrpSpPr>
            <p:nvPr/>
          </p:nvGrpSpPr>
          <p:grpSpPr bwMode="auto">
            <a:xfrm>
              <a:off x="685800" y="609600"/>
              <a:ext cx="886570" cy="400110"/>
              <a:chOff x="685800" y="609600"/>
              <a:chExt cx="886570" cy="400110"/>
            </a:xfrm>
          </p:grpSpPr>
          <p:sp>
            <p:nvSpPr>
              <p:cNvPr id="10" name="矩形 9"/>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1"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592549" y="990600"/>
            <a:ext cx="10795799" cy="606967"/>
            <a:chOff x="592549" y="1111256"/>
            <a:chExt cx="10795799" cy="606967"/>
          </a:xfrm>
        </p:grpSpPr>
        <p:sp>
          <p:nvSpPr>
            <p:cNvPr id="13"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4" name="图片 13"/>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AFA5A54A-FD28-4D29-812F-73C824E91ADA}" type="slidenum">
              <a:rPr lang="en-US" altLang="zh-CN"/>
              <a:pPr/>
              <a:t>43</a:t>
            </a:fld>
            <a:endParaRPr lang="en-US" altLang="zh-CN"/>
          </a:p>
        </p:txBody>
      </p:sp>
      <p:sp>
        <p:nvSpPr>
          <p:cNvPr id="367622" name="Text Box 6" descr="花束"/>
          <p:cNvSpPr txBox="1">
            <a:spLocks noChangeArrowheads="1"/>
          </p:cNvSpPr>
          <p:nvPr/>
        </p:nvSpPr>
        <p:spPr bwMode="auto">
          <a:xfrm>
            <a:off x="685800" y="1651530"/>
            <a:ext cx="3810000" cy="703263"/>
          </a:xfrm>
          <a:prstGeom prst="rect">
            <a:avLst/>
          </a:prstGeom>
          <a:noFill/>
          <a:ln w="28575">
            <a:solidFill>
              <a:srgbClr val="0000FF"/>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en-US" altLang="zh-CN" sz="2800" b="1" dirty="0">
                <a:latin typeface="仿宋_GB2312" pitchFamily="49" charset="-122"/>
                <a:ea typeface="方正正准黑简体"/>
              </a:rPr>
              <a:t>BET</a:t>
            </a:r>
            <a:r>
              <a:rPr kumimoji="1" lang="zh-CN" altLang="en-US" sz="2800" b="1" dirty="0">
                <a:latin typeface="仿宋_GB2312" pitchFamily="49" charset="-122"/>
                <a:ea typeface="方正正准黑简体"/>
              </a:rPr>
              <a:t>单层值的计算</a:t>
            </a:r>
          </a:p>
        </p:txBody>
      </p:sp>
      <p:sp>
        <p:nvSpPr>
          <p:cNvPr id="367626" name="Text Box 10"/>
          <p:cNvSpPr txBox="1">
            <a:spLocks noChangeArrowheads="1"/>
          </p:cNvSpPr>
          <p:nvPr/>
        </p:nvSpPr>
        <p:spPr bwMode="auto">
          <a:xfrm>
            <a:off x="1996042" y="2492503"/>
            <a:ext cx="7848600" cy="106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400" b="1" dirty="0">
                <a:ea typeface="方正正准黑简体"/>
              </a:rPr>
              <a:t>　　利用吸着等温线数据按布化奥尔</a:t>
            </a:r>
            <a:r>
              <a:rPr lang="en-US" altLang="zh-CN" sz="2400" b="1" dirty="0">
                <a:ea typeface="方正正准黑简体"/>
              </a:rPr>
              <a:t>(</a:t>
            </a:r>
            <a:r>
              <a:rPr lang="en-US" altLang="zh-CN" sz="2400" b="1" dirty="0" err="1">
                <a:ea typeface="方正正准黑简体"/>
              </a:rPr>
              <a:t>Burnauer</a:t>
            </a:r>
            <a:r>
              <a:rPr lang="en-US" altLang="zh-CN" sz="2400" b="1" dirty="0">
                <a:ea typeface="方正正准黑简体"/>
              </a:rPr>
              <a:t>)</a:t>
            </a:r>
            <a:r>
              <a:rPr lang="zh-CN" altLang="en-US" sz="2400" b="1" dirty="0">
                <a:ea typeface="方正正准黑简体"/>
              </a:rPr>
              <a:t>等人提出的下述方程可以计算出食品的单分子层水值。</a:t>
            </a:r>
          </a:p>
        </p:txBody>
      </p:sp>
      <p:graphicFrame>
        <p:nvGraphicFramePr>
          <p:cNvPr id="367633" name="Object 17"/>
          <p:cNvGraphicFramePr>
            <a:graphicFrameLocks noChangeAspect="1"/>
          </p:cNvGraphicFramePr>
          <p:nvPr>
            <p:extLst>
              <p:ext uri="{D42A27DB-BD31-4B8C-83A1-F6EECF244321}">
                <p14:modId xmlns:p14="http://schemas.microsoft.com/office/powerpoint/2010/main" val="3320124992"/>
              </p:ext>
            </p:extLst>
          </p:nvPr>
        </p:nvGraphicFramePr>
        <p:xfrm>
          <a:off x="4037568" y="3787903"/>
          <a:ext cx="2860675" cy="685800"/>
        </p:xfrm>
        <a:graphic>
          <a:graphicData uri="http://schemas.openxmlformats.org/presentationml/2006/ole">
            <mc:AlternateContent xmlns:mc="http://schemas.openxmlformats.org/markup-compatibility/2006">
              <mc:Choice xmlns:v="urn:schemas-microsoft-com:vml" Requires="v">
                <p:oleObj spid="_x0000_s367687" name="公式" r:id="rId3" imgW="2857320" imgH="685800" progId="Equation.3">
                  <p:embed/>
                </p:oleObj>
              </mc:Choice>
              <mc:Fallback>
                <p:oleObj name="公式" r:id="rId3" imgW="2857320" imgH="6858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568" y="3787903"/>
                        <a:ext cx="28606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7635" name="Text Box 19"/>
          <p:cNvSpPr txBox="1">
            <a:spLocks noChangeArrowheads="1"/>
          </p:cNvSpPr>
          <p:nvPr/>
        </p:nvSpPr>
        <p:spPr bwMode="auto">
          <a:xfrm>
            <a:off x="2148442" y="4549903"/>
            <a:ext cx="7848600" cy="106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400" b="1" dirty="0">
                <a:ea typeface="方正正准黑简体"/>
              </a:rPr>
              <a:t>　　式中，</a:t>
            </a:r>
            <a:r>
              <a:rPr lang="en-US" altLang="zh-CN" sz="2400" b="1" dirty="0">
                <a:ea typeface="方正正准黑简体"/>
              </a:rPr>
              <a:t>a</a:t>
            </a:r>
            <a:r>
              <a:rPr lang="en-US" altLang="zh-CN" sz="2400" b="1" baseline="-25000" dirty="0">
                <a:ea typeface="方正正准黑简体"/>
              </a:rPr>
              <a:t>w</a:t>
            </a:r>
            <a:r>
              <a:rPr lang="zh-CN" altLang="en-US" sz="2400" b="1" dirty="0">
                <a:ea typeface="方正正准黑简体"/>
              </a:rPr>
              <a:t>：水活性；</a:t>
            </a:r>
            <a:r>
              <a:rPr lang="en-US" altLang="zh-CN" sz="2400" b="1" dirty="0">
                <a:ea typeface="方正正准黑简体"/>
              </a:rPr>
              <a:t>m</a:t>
            </a:r>
            <a:r>
              <a:rPr lang="zh-CN" altLang="en-US" sz="2400" b="1" dirty="0">
                <a:ea typeface="方正正准黑简体"/>
              </a:rPr>
              <a:t>：水含量（</a:t>
            </a:r>
            <a:r>
              <a:rPr lang="en-US" altLang="zh-CN" sz="2400" b="1" dirty="0">
                <a:ea typeface="方正正准黑简体"/>
              </a:rPr>
              <a:t>H2Og/g</a:t>
            </a:r>
            <a:r>
              <a:rPr lang="zh-CN" altLang="en-US" sz="2400" b="1" dirty="0">
                <a:ea typeface="方正正准黑简体"/>
              </a:rPr>
              <a:t>干物质）；</a:t>
            </a:r>
            <a:r>
              <a:rPr lang="en-US" altLang="zh-CN" sz="2400" b="1" dirty="0">
                <a:ea typeface="方正正准黑简体"/>
              </a:rPr>
              <a:t>m</a:t>
            </a:r>
            <a:r>
              <a:rPr lang="en-US" altLang="zh-CN" sz="2400" b="1" baseline="-25000" dirty="0">
                <a:ea typeface="方正正准黑简体"/>
              </a:rPr>
              <a:t>1</a:t>
            </a:r>
            <a:r>
              <a:rPr lang="en-US" altLang="zh-CN" sz="2400" b="1" dirty="0">
                <a:ea typeface="方正正准黑简体"/>
              </a:rPr>
              <a:t>:</a:t>
            </a:r>
            <a:r>
              <a:rPr lang="zh-CN" altLang="en-US" sz="2400" b="1" dirty="0">
                <a:ea typeface="方正正准黑简体"/>
              </a:rPr>
              <a:t>单分子层值；</a:t>
            </a:r>
            <a:r>
              <a:rPr lang="en-US" altLang="zh-CN" sz="2400" b="1" dirty="0">
                <a:ea typeface="方正正准黑简体"/>
              </a:rPr>
              <a:t>c:</a:t>
            </a:r>
            <a:r>
              <a:rPr lang="zh-CN" altLang="en-US" sz="2400" b="1" dirty="0">
                <a:ea typeface="方正正准黑简体"/>
              </a:rPr>
              <a:t>常数</a:t>
            </a:r>
          </a:p>
        </p:txBody>
      </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592549" y="990600"/>
            <a:ext cx="10795799" cy="606967"/>
            <a:chOff x="592549" y="1111256"/>
            <a:chExt cx="10795799" cy="606967"/>
          </a:xfrm>
        </p:grpSpPr>
        <p:sp>
          <p:nvSpPr>
            <p:cNvPr id="16"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7" name="图片 16"/>
            <p:cNvPicPr>
              <a:picLocks noChangeAspect="1"/>
            </p:cNvPicPr>
            <p:nvPr/>
          </p:nvPicPr>
          <p:blipFill>
            <a:blip r:embed="rId6"/>
            <a:stretch>
              <a:fillRect/>
            </a:stretch>
          </p:blipFill>
          <p:spPr>
            <a:xfrm>
              <a:off x="5060152" y="1175632"/>
              <a:ext cx="6328196" cy="542591"/>
            </a:xfrm>
            <a:prstGeom prst="rect">
              <a:avLst/>
            </a:prstGeom>
          </p:spPr>
        </p:pic>
      </p:gr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p>
            <a:fld id="{46A5E13F-CC9A-4B9A-B895-BD595EDBCF85}" type="slidenum">
              <a:rPr lang="en-US" altLang="zh-CN"/>
              <a:pPr/>
              <a:t>44</a:t>
            </a:fld>
            <a:endParaRPr lang="en-US" altLang="zh-CN"/>
          </a:p>
        </p:txBody>
      </p:sp>
      <p:sp>
        <p:nvSpPr>
          <p:cNvPr id="317444" name="Text Box 4" descr="花束"/>
          <p:cNvSpPr txBox="1">
            <a:spLocks noChangeArrowheads="1"/>
          </p:cNvSpPr>
          <p:nvPr/>
        </p:nvSpPr>
        <p:spPr bwMode="auto">
          <a:xfrm>
            <a:off x="685800" y="1718608"/>
            <a:ext cx="3810000" cy="703263"/>
          </a:xfrm>
          <a:prstGeom prst="rect">
            <a:avLst/>
          </a:prstGeom>
          <a:noFill/>
          <a:ln w="28575">
            <a:solidFill>
              <a:srgbClr val="0000FF"/>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en-US" altLang="zh-CN" sz="2800" b="1" dirty="0">
                <a:latin typeface="仿宋_GB2312" pitchFamily="49" charset="-122"/>
                <a:ea typeface="方正正准黑简体"/>
              </a:rPr>
              <a:t>BET</a:t>
            </a:r>
            <a:r>
              <a:rPr kumimoji="1" lang="zh-CN" altLang="en-US" sz="2800" b="1" dirty="0">
                <a:latin typeface="仿宋_GB2312" pitchFamily="49" charset="-122"/>
                <a:ea typeface="方正正准黑简体"/>
              </a:rPr>
              <a:t>单层值的计算</a:t>
            </a:r>
          </a:p>
        </p:txBody>
      </p:sp>
      <p:pic>
        <p:nvPicPr>
          <p:cNvPr id="317450" name="Picture 10"/>
          <p:cNvPicPr>
            <a:picLocks noChangeAspect="1" noChangeArrowheads="1"/>
          </p:cNvPicPr>
          <p:nvPr/>
        </p:nvPicPr>
        <p:blipFill>
          <a:blip r:embed="rId3">
            <a:extLst>
              <a:ext uri="{28A0092B-C50C-407E-A947-70E740481C1C}">
                <a14:useLocalDpi xmlns:a14="http://schemas.microsoft.com/office/drawing/2010/main" val="0"/>
              </a:ext>
            </a:extLst>
          </a:blip>
          <a:srcRect l="1563" t="7324" r="48438" b="41667"/>
          <a:stretch>
            <a:fillRect/>
          </a:stretch>
        </p:blipFill>
        <p:spPr bwMode="auto">
          <a:xfrm>
            <a:off x="6096000" y="1922254"/>
            <a:ext cx="4343400"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7452" name="Object 12"/>
          <p:cNvGraphicFramePr>
            <a:graphicFrameLocks noChangeAspect="1"/>
          </p:cNvGraphicFramePr>
          <p:nvPr>
            <p:extLst>
              <p:ext uri="{D42A27DB-BD31-4B8C-83A1-F6EECF244321}">
                <p14:modId xmlns:p14="http://schemas.microsoft.com/office/powerpoint/2010/main" val="4100893639"/>
              </p:ext>
            </p:extLst>
          </p:nvPr>
        </p:nvGraphicFramePr>
        <p:xfrm>
          <a:off x="1676400" y="3446253"/>
          <a:ext cx="4191000" cy="844550"/>
        </p:xfrm>
        <a:graphic>
          <a:graphicData uri="http://schemas.openxmlformats.org/presentationml/2006/ole">
            <mc:AlternateContent xmlns:mc="http://schemas.openxmlformats.org/markup-compatibility/2006">
              <mc:Choice xmlns:v="urn:schemas-microsoft-com:vml" Requires="v">
                <p:oleObj spid="_x0000_s317559" name="Equation" r:id="rId4" imgW="2082800" imgH="419100" progId="Equation.3">
                  <p:embed/>
                </p:oleObj>
              </mc:Choice>
              <mc:Fallback>
                <p:oleObj name="Equation" r:id="rId4" imgW="2082800" imgH="4191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446253"/>
                        <a:ext cx="41910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7456" name="Group 16"/>
          <p:cNvGrpSpPr>
            <a:grpSpLocks/>
          </p:cNvGrpSpPr>
          <p:nvPr/>
        </p:nvGrpSpPr>
        <p:grpSpPr bwMode="auto">
          <a:xfrm>
            <a:off x="2286000" y="4589254"/>
            <a:ext cx="4191000" cy="1006475"/>
            <a:chOff x="528" y="2640"/>
            <a:chExt cx="2640" cy="634"/>
          </a:xfrm>
        </p:grpSpPr>
        <p:graphicFrame>
          <p:nvGraphicFramePr>
            <p:cNvPr id="317453" name="Object 13"/>
            <p:cNvGraphicFramePr>
              <a:graphicFrameLocks noChangeAspect="1"/>
            </p:cNvGraphicFramePr>
            <p:nvPr/>
          </p:nvGraphicFramePr>
          <p:xfrm>
            <a:off x="528" y="2640"/>
            <a:ext cx="1776" cy="483"/>
          </p:xfrm>
          <a:graphic>
            <a:graphicData uri="http://schemas.openxmlformats.org/presentationml/2006/ole">
              <mc:AlternateContent xmlns:mc="http://schemas.openxmlformats.org/markup-compatibility/2006">
                <mc:Choice xmlns:v="urn:schemas-microsoft-com:vml" Requires="v">
                  <p:oleObj spid="_x0000_s317560" name="Equation" r:id="rId6" imgW="1447172" imgH="393529" progId="Equation.3">
                    <p:embed/>
                  </p:oleObj>
                </mc:Choice>
                <mc:Fallback>
                  <p:oleObj name="Equation" r:id="rId6" imgW="1447172" imgH="393529"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2640"/>
                          <a:ext cx="1776" cy="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54" name="Text Box 14"/>
            <p:cNvSpPr txBox="1">
              <a:spLocks noChangeArrowheads="1"/>
            </p:cNvSpPr>
            <p:nvPr/>
          </p:nvSpPr>
          <p:spPr bwMode="auto">
            <a:xfrm>
              <a:off x="1680" y="3024"/>
              <a:ext cx="1488" cy="25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000" dirty="0">
                  <a:latin typeface="Times New Roman" pitchFamily="18" charset="0"/>
                  <a:ea typeface="方正正准黑简体"/>
                </a:rPr>
                <a:t>（</a:t>
              </a:r>
              <a:r>
                <a:rPr kumimoji="1" lang="en-US" altLang="zh-CN" sz="2000" dirty="0">
                  <a:latin typeface="Times New Roman" pitchFamily="18" charset="0"/>
                  <a:ea typeface="ˎ̥"/>
                  <a:cs typeface="ˎ̥"/>
                </a:rPr>
                <a:t>g H</a:t>
              </a:r>
              <a:r>
                <a:rPr kumimoji="1" lang="en-US" altLang="zh-CN" sz="2000" baseline="-25000" dirty="0">
                  <a:latin typeface="Times New Roman" pitchFamily="18" charset="0"/>
                  <a:ea typeface="ˎ̥"/>
                  <a:cs typeface="ˎ̥"/>
                </a:rPr>
                <a:t>2</a:t>
              </a:r>
              <a:r>
                <a:rPr kumimoji="1" lang="en-US" altLang="zh-CN" sz="2000" dirty="0">
                  <a:latin typeface="Times New Roman" pitchFamily="18" charset="0"/>
                  <a:ea typeface="ˎ̥"/>
                  <a:cs typeface="ˎ̥"/>
                </a:rPr>
                <a:t>O/g </a:t>
              </a:r>
              <a:r>
                <a:rPr kumimoji="1" lang="zh-CN" altLang="en-US" sz="2000" dirty="0">
                  <a:latin typeface="Times New Roman" pitchFamily="18" charset="0"/>
                  <a:ea typeface="方正正准黑简体"/>
                </a:rPr>
                <a:t>干物质）</a:t>
              </a:r>
              <a:endParaRPr lang="zh-CN" altLang="en-US" dirty="0">
                <a:ea typeface="方正正准黑简体"/>
              </a:endParaRPr>
            </a:p>
          </p:txBody>
        </p:sp>
      </p:grpSp>
      <p:grpSp>
        <p:nvGrpSpPr>
          <p:cNvPr id="11" name="组合 2"/>
          <p:cNvGrpSpPr>
            <a:grpSpLocks/>
          </p:cNvGrpSpPr>
          <p:nvPr/>
        </p:nvGrpSpPr>
        <p:grpSpPr bwMode="auto">
          <a:xfrm>
            <a:off x="685800" y="525463"/>
            <a:ext cx="10896600" cy="676275"/>
            <a:chOff x="685800" y="525465"/>
            <a:chExt cx="10896600" cy="676275"/>
          </a:xfrm>
        </p:grpSpPr>
        <p:grpSp>
          <p:nvGrpSpPr>
            <p:cNvPr id="12" name="组合 1"/>
            <p:cNvGrpSpPr>
              <a:grpSpLocks/>
            </p:cNvGrpSpPr>
            <p:nvPr/>
          </p:nvGrpSpPr>
          <p:grpSpPr bwMode="auto">
            <a:xfrm>
              <a:off x="685800" y="609600"/>
              <a:ext cx="886570" cy="400110"/>
              <a:chOff x="685800" y="609600"/>
              <a:chExt cx="886570" cy="400110"/>
            </a:xfrm>
          </p:grpSpPr>
          <p:sp>
            <p:nvSpPr>
              <p:cNvPr id="14" name="矩形 13"/>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5"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3" name="图片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a:xfrm>
            <a:off x="592549" y="990600"/>
            <a:ext cx="10795799" cy="606967"/>
            <a:chOff x="592549" y="1111256"/>
            <a:chExt cx="10795799" cy="606967"/>
          </a:xfrm>
        </p:grpSpPr>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8" name="图片 17"/>
            <p:cNvPicPr>
              <a:picLocks noChangeAspect="1"/>
            </p:cNvPicPr>
            <p:nvPr/>
          </p:nvPicPr>
          <p:blipFill>
            <a:blip r:embed="rId9"/>
            <a:stretch>
              <a:fillRect/>
            </a:stretch>
          </p:blipFill>
          <p:spPr>
            <a:xfrm>
              <a:off x="5060152" y="1175632"/>
              <a:ext cx="6328196" cy="542591"/>
            </a:xfrm>
            <a:prstGeom prst="rect">
              <a:avLst/>
            </a:prstGeom>
          </p:spPr>
        </p:pic>
      </p:gr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B8DF02-5917-4DBA-8125-D26CC0E0B80D}" type="slidenum">
              <a:rPr lang="en-US" altLang="zh-CN"/>
              <a:pPr/>
              <a:t>45</a:t>
            </a:fld>
            <a:endParaRPr lang="en-US" altLang="zh-CN"/>
          </a:p>
        </p:txBody>
      </p:sp>
      <p:sp>
        <p:nvSpPr>
          <p:cNvPr id="313348" name="Text Box 4" descr="花束"/>
          <p:cNvSpPr txBox="1">
            <a:spLocks noChangeArrowheads="1"/>
          </p:cNvSpPr>
          <p:nvPr/>
        </p:nvSpPr>
        <p:spPr bwMode="auto">
          <a:xfrm>
            <a:off x="685800" y="1618903"/>
            <a:ext cx="1911096" cy="1045132"/>
          </a:xfrm>
          <a:prstGeom prst="rect">
            <a:avLst/>
          </a:prstGeom>
          <a:blipFill dpi="0" rotWithShape="1">
            <a:blip r:embed="rId2"/>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solidFill>
                  <a:srgbClr val="FF0066"/>
                </a:solidFill>
                <a:latin typeface="仿宋_GB2312" pitchFamily="49" charset="-122"/>
                <a:ea typeface="方正正准黑简体"/>
              </a:rPr>
              <a:t>不同食品类型的</a:t>
            </a:r>
            <a:r>
              <a:rPr lang="en-US" altLang="zh-CN" sz="2800" b="1" dirty="0">
                <a:solidFill>
                  <a:srgbClr val="FF0066"/>
                </a:solidFill>
                <a:latin typeface="仿宋_GB2312" pitchFamily="49" charset="-122"/>
                <a:ea typeface="方正正准黑简体"/>
              </a:rPr>
              <a:t>MSI</a:t>
            </a:r>
          </a:p>
        </p:txBody>
      </p:sp>
      <p:pic>
        <p:nvPicPr>
          <p:cNvPr id="313357" name="Picture 13"/>
          <p:cNvPicPr>
            <a:picLocks noChangeAspect="1" noChangeArrowheads="1"/>
          </p:cNvPicPr>
          <p:nvPr/>
        </p:nvPicPr>
        <p:blipFill>
          <a:blip r:embed="rId3">
            <a:extLst>
              <a:ext uri="{28A0092B-C50C-407E-A947-70E740481C1C}">
                <a14:useLocalDpi xmlns:a14="http://schemas.microsoft.com/office/drawing/2010/main" val="0"/>
              </a:ext>
            </a:extLst>
          </a:blip>
          <a:srcRect l="6250" t="25000" r="6250" b="10417"/>
          <a:stretch>
            <a:fillRect/>
          </a:stretch>
        </p:blipFill>
        <p:spPr bwMode="auto">
          <a:xfrm>
            <a:off x="2905503" y="1541252"/>
            <a:ext cx="83058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2"/>
          <p:cNvGrpSpPr>
            <a:grpSpLocks/>
          </p:cNvGrpSpPr>
          <p:nvPr/>
        </p:nvGrpSpPr>
        <p:grpSpPr bwMode="auto">
          <a:xfrm>
            <a:off x="685800" y="525463"/>
            <a:ext cx="10896600" cy="676275"/>
            <a:chOff x="685800" y="525465"/>
            <a:chExt cx="10896600" cy="676275"/>
          </a:xfrm>
        </p:grpSpPr>
        <p:grpSp>
          <p:nvGrpSpPr>
            <p:cNvPr id="8" name="组合 1"/>
            <p:cNvGrpSpPr>
              <a:grpSpLocks/>
            </p:cNvGrpSpPr>
            <p:nvPr/>
          </p:nvGrpSpPr>
          <p:grpSpPr bwMode="auto">
            <a:xfrm>
              <a:off x="685800" y="609600"/>
              <a:ext cx="886570" cy="400110"/>
              <a:chOff x="685800" y="609600"/>
              <a:chExt cx="886570" cy="400110"/>
            </a:xfrm>
          </p:grpSpPr>
          <p:sp>
            <p:nvSpPr>
              <p:cNvPr id="10" name="矩形 9"/>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1"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592549" y="990600"/>
            <a:ext cx="10795799" cy="606967"/>
            <a:chOff x="592549" y="1111256"/>
            <a:chExt cx="10795799" cy="606967"/>
          </a:xfrm>
        </p:grpSpPr>
        <p:sp>
          <p:nvSpPr>
            <p:cNvPr id="13"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4" name="图片 13"/>
            <p:cNvPicPr>
              <a:picLocks noChangeAspect="1"/>
            </p:cNvPicPr>
            <p:nvPr/>
          </p:nvPicPr>
          <p:blipFill>
            <a:blip r:embed="rId5"/>
            <a:stretch>
              <a:fillRect/>
            </a:stretch>
          </p:blipFill>
          <p:spPr>
            <a:xfrm>
              <a:off x="5060152" y="1175632"/>
              <a:ext cx="6328196" cy="542591"/>
            </a:xfrm>
            <a:prstGeom prst="rect">
              <a:avLst/>
            </a:prstGeom>
          </p:spPr>
        </p:pic>
      </p:gr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9FCD00CC-1089-4FE6-961A-EB366C47AE6C}" type="slidenum">
              <a:rPr lang="en-US" altLang="zh-CN"/>
              <a:pPr/>
              <a:t>46</a:t>
            </a:fld>
            <a:endParaRPr lang="en-US" altLang="zh-CN"/>
          </a:p>
        </p:txBody>
      </p:sp>
      <p:sp>
        <p:nvSpPr>
          <p:cNvPr id="319492" name="Text Box 4" descr="花束"/>
          <p:cNvSpPr txBox="1">
            <a:spLocks noChangeArrowheads="1"/>
          </p:cNvSpPr>
          <p:nvPr/>
        </p:nvSpPr>
        <p:spPr bwMode="auto">
          <a:xfrm>
            <a:off x="1056816" y="1597567"/>
            <a:ext cx="3810000" cy="684213"/>
          </a:xfrm>
          <a:prstGeom prst="rect">
            <a:avLst/>
          </a:prstGeom>
          <a:blipFill dpi="0" rotWithShape="1">
            <a:blip r:embed="rId2"/>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4. MSI</a:t>
            </a:r>
            <a:r>
              <a:rPr lang="zh-CN" altLang="en-US" sz="2800" b="1" dirty="0">
                <a:solidFill>
                  <a:srgbClr val="FF0066"/>
                </a:solidFill>
                <a:latin typeface="仿宋_GB2312" pitchFamily="49" charset="-122"/>
                <a:ea typeface="方正正准黑简体"/>
              </a:rPr>
              <a:t>与温度的关系</a:t>
            </a:r>
          </a:p>
        </p:txBody>
      </p:sp>
      <p:sp>
        <p:nvSpPr>
          <p:cNvPr id="319493" name="Rectangle 5"/>
          <p:cNvSpPr>
            <a:spLocks noChangeArrowheads="1"/>
          </p:cNvSpPr>
          <p:nvPr/>
        </p:nvSpPr>
        <p:spPr bwMode="auto">
          <a:xfrm>
            <a:off x="1056816" y="2593299"/>
            <a:ext cx="4997292" cy="27384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水分含量一定 </a:t>
            </a:r>
            <a:endParaRPr kumimoji="1" lang="zh-CN" altLang="en-US" sz="2800" b="1" dirty="0">
              <a:solidFill>
                <a:srgbClr val="0033CC"/>
              </a:solidFill>
              <a:latin typeface="楷体_GB2312" pitchFamily="49" charset="-122"/>
              <a:ea typeface="方正正准黑简体"/>
              <a:cs typeface="ˎ̥"/>
            </a:endParaRPr>
          </a:p>
          <a:p>
            <a:pPr marL="342900" indent="-342900">
              <a:spcBef>
                <a:spcPct val="20000"/>
              </a:spcBef>
              <a:buClr>
                <a:schemeClr val="accent1"/>
              </a:buClr>
              <a:buSzPct val="80000"/>
            </a:pPr>
            <a:r>
              <a:rPr kumimoji="1" lang="zh-CN" altLang="en-US" sz="2800" b="1" dirty="0">
                <a:solidFill>
                  <a:srgbClr val="0033CC"/>
                </a:solidFill>
                <a:latin typeface="楷体_GB2312" pitchFamily="49" charset="-122"/>
                <a:ea typeface="方正正准黑简体"/>
                <a:cs typeface="ˎ̥"/>
              </a:rPr>
              <a:t>    </a:t>
            </a:r>
            <a:r>
              <a:rPr kumimoji="1" lang="en-US" altLang="zh-CN" sz="2800" b="1" dirty="0">
                <a:solidFill>
                  <a:srgbClr val="0033CC"/>
                </a:solidFill>
                <a:latin typeface="楷体_GB2312" pitchFamily="49" charset="-122"/>
                <a:ea typeface="方正正准黑简体"/>
                <a:cs typeface="ˎ̥"/>
              </a:rPr>
              <a:t>T</a:t>
            </a:r>
            <a:r>
              <a:rPr kumimoji="1" lang="en-US" altLang="zh-CN" sz="2800" b="1" dirty="0">
                <a:solidFill>
                  <a:srgbClr val="0033CC"/>
                </a:solidFill>
                <a:latin typeface="楷体_GB2312" pitchFamily="49" charset="-122"/>
                <a:ea typeface="方正正准黑简体"/>
              </a:rPr>
              <a:t>↑</a:t>
            </a:r>
            <a:r>
              <a:rPr kumimoji="1" lang="zh-CN" altLang="en-US" sz="2800" b="1" dirty="0">
                <a:solidFill>
                  <a:srgbClr val="0033CC"/>
                </a:solidFill>
                <a:latin typeface="楷体_GB2312" pitchFamily="49" charset="-122"/>
                <a:ea typeface="方正正准黑简体"/>
              </a:rPr>
              <a:t>，</a:t>
            </a:r>
            <a:r>
              <a:rPr kumimoji="1" lang="en-US" altLang="zh-CN" sz="2800" b="1" i="1" dirty="0">
                <a:solidFill>
                  <a:srgbClr val="0033CC"/>
                </a:solidFill>
                <a:latin typeface="楷体_GB2312" pitchFamily="49" charset="-122"/>
                <a:ea typeface="方正正准黑简体"/>
              </a:rPr>
              <a:t>A</a:t>
            </a:r>
            <a:r>
              <a:rPr kumimoji="1" lang="en-US" altLang="zh-CN" sz="2800" b="1" dirty="0">
                <a:solidFill>
                  <a:srgbClr val="0033CC"/>
                </a:solidFill>
                <a:latin typeface="楷体_GB2312" pitchFamily="49" charset="-122"/>
                <a:ea typeface="方正正准黑简体"/>
              </a:rPr>
              <a:t>w↑ </a:t>
            </a:r>
          </a:p>
          <a:p>
            <a:pPr marL="342900" indent="-342900">
              <a:spcBef>
                <a:spcPct val="20000"/>
              </a:spcBef>
              <a:buClr>
                <a:schemeClr val="accent1"/>
              </a:buClr>
              <a:buSzPct val="80000"/>
            </a:pPr>
            <a:r>
              <a:rPr kumimoji="1" lang="en-US" altLang="zh-CN" sz="2800" b="1" dirty="0">
                <a:solidFill>
                  <a:srgbClr val="0033CC"/>
                </a:solidFill>
                <a:latin typeface="楷体_GB2312" pitchFamily="49" charset="-122"/>
                <a:ea typeface="方正正准黑简体"/>
              </a:rPr>
              <a:t> </a:t>
            </a:r>
          </a:p>
          <a:p>
            <a:pPr marL="342900" indent="-342900">
              <a:spcBef>
                <a:spcPct val="20000"/>
              </a:spcBef>
              <a:buClr>
                <a:schemeClr val="accent1"/>
              </a:buClr>
              <a:buSzPct val="80000"/>
              <a:buFont typeface="Wingdings" pitchFamily="2" charset="2"/>
              <a:buChar char="n"/>
            </a:pPr>
            <a:r>
              <a:rPr kumimoji="1" lang="en-US" altLang="zh-CN" sz="2800" b="1" i="1" dirty="0">
                <a:solidFill>
                  <a:srgbClr val="0033CC"/>
                </a:solidFill>
                <a:latin typeface="楷体_GB2312" pitchFamily="49" charset="-122"/>
                <a:ea typeface="方正正准黑简体"/>
              </a:rPr>
              <a:t>A</a:t>
            </a:r>
            <a:r>
              <a:rPr kumimoji="1" lang="en-US" altLang="zh-CN" sz="2800" b="1" dirty="0">
                <a:solidFill>
                  <a:srgbClr val="0033CC"/>
                </a:solidFill>
                <a:latin typeface="楷体_GB2312" pitchFamily="49" charset="-122"/>
                <a:ea typeface="方正正准黑简体"/>
              </a:rPr>
              <a:t>w</a:t>
            </a:r>
            <a:r>
              <a:rPr kumimoji="1" lang="zh-CN" altLang="en-US" sz="2800" b="1" dirty="0">
                <a:solidFill>
                  <a:srgbClr val="0033CC"/>
                </a:solidFill>
                <a:latin typeface="楷体_GB2312" pitchFamily="49" charset="-122"/>
                <a:ea typeface="方正正准黑简体"/>
              </a:rPr>
              <a:t>一定 </a:t>
            </a:r>
          </a:p>
          <a:p>
            <a:pPr marL="342900" indent="-342900">
              <a:spcBef>
                <a:spcPct val="20000"/>
              </a:spcBef>
              <a:buClr>
                <a:schemeClr val="accent1"/>
              </a:buClr>
              <a:buSzPct val="80000"/>
            </a:pPr>
            <a:r>
              <a:rPr kumimoji="1" lang="zh-CN" altLang="en-US" sz="2800" b="1" dirty="0">
                <a:solidFill>
                  <a:srgbClr val="0033CC"/>
                </a:solidFill>
                <a:latin typeface="楷体_GB2312" pitchFamily="49" charset="-122"/>
                <a:ea typeface="方正正准黑简体"/>
              </a:rPr>
              <a:t>  </a:t>
            </a:r>
            <a:r>
              <a:rPr kumimoji="1" lang="en-US" altLang="zh-CN" sz="2800" b="1" dirty="0">
                <a:solidFill>
                  <a:srgbClr val="0033CC"/>
                </a:solidFill>
                <a:latin typeface="楷体_GB2312" pitchFamily="49" charset="-122"/>
                <a:ea typeface="方正正准黑简体"/>
              </a:rPr>
              <a:t>T↑</a:t>
            </a:r>
            <a:r>
              <a:rPr kumimoji="1" lang="zh-CN" altLang="en-US" sz="2800" b="1" dirty="0">
                <a:solidFill>
                  <a:srgbClr val="0033CC"/>
                </a:solidFill>
                <a:latin typeface="楷体_GB2312" pitchFamily="49" charset="-122"/>
                <a:ea typeface="方正正准黑简体"/>
              </a:rPr>
              <a:t>，水分含量↓</a:t>
            </a:r>
            <a:endParaRPr lang="zh-CN" altLang="en-US" sz="2800" dirty="0">
              <a:latin typeface="楷体_GB2312" pitchFamily="49" charset="-122"/>
              <a:ea typeface="方正正准黑简体"/>
            </a:endParaRPr>
          </a:p>
        </p:txBody>
      </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592549" y="990600"/>
            <a:ext cx="10795799" cy="606967"/>
            <a:chOff x="592549" y="1111256"/>
            <a:chExt cx="10795799" cy="606967"/>
          </a:xfrm>
        </p:grpSpPr>
        <p:sp>
          <p:nvSpPr>
            <p:cNvPr id="16"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7" name="图片 16"/>
            <p:cNvPicPr>
              <a:picLocks noChangeAspect="1"/>
            </p:cNvPicPr>
            <p:nvPr/>
          </p:nvPicPr>
          <p:blipFill>
            <a:blip r:embed="rId4"/>
            <a:stretch>
              <a:fillRect/>
            </a:stretch>
          </p:blipFill>
          <p:spPr>
            <a:xfrm>
              <a:off x="5060152" y="1175632"/>
              <a:ext cx="6328196" cy="542591"/>
            </a:xfrm>
            <a:prstGeom prst="rect">
              <a:avLst/>
            </a:prstGeom>
          </p:spPr>
        </p:pic>
      </p:grpSp>
      <p:pic>
        <p:nvPicPr>
          <p:cNvPr id="2" name="图片 1"/>
          <p:cNvPicPr>
            <a:picLocks noChangeAspect="1"/>
          </p:cNvPicPr>
          <p:nvPr/>
        </p:nvPicPr>
        <p:blipFill>
          <a:blip r:embed="rId5">
            <a:clrChange>
              <a:clrFrom>
                <a:srgbClr val="FFFFFF"/>
              </a:clrFrom>
              <a:clrTo>
                <a:srgbClr val="FFFFFF">
                  <a:alpha val="0"/>
                </a:srgbClr>
              </a:clrTo>
            </a:clrChange>
          </a:blip>
          <a:stretch>
            <a:fillRect/>
          </a:stretch>
        </p:blipFill>
        <p:spPr>
          <a:xfrm>
            <a:off x="5833385" y="1182003"/>
            <a:ext cx="3950550" cy="5102794"/>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34B6536-F1B0-4B54-A72E-00276C7499E4}" type="slidenum">
              <a:rPr lang="en-US" altLang="zh-CN"/>
              <a:pPr/>
              <a:t>47</a:t>
            </a:fld>
            <a:endParaRPr lang="en-US" altLang="zh-CN"/>
          </a:p>
        </p:txBody>
      </p:sp>
      <p:sp>
        <p:nvSpPr>
          <p:cNvPr id="320516" name="Text Box 4" descr="花束"/>
          <p:cNvSpPr txBox="1">
            <a:spLocks noChangeArrowheads="1"/>
          </p:cNvSpPr>
          <p:nvPr/>
        </p:nvSpPr>
        <p:spPr bwMode="auto">
          <a:xfrm>
            <a:off x="766477" y="1661943"/>
            <a:ext cx="4724400" cy="684213"/>
          </a:xfrm>
          <a:prstGeom prst="rect">
            <a:avLst/>
          </a:prstGeom>
          <a:blipFill dpi="0" rotWithShape="1">
            <a:blip r:embed="rId2"/>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5.</a:t>
            </a:r>
            <a:r>
              <a:rPr lang="zh-CN" altLang="en-US" sz="2800" b="1" dirty="0">
                <a:solidFill>
                  <a:srgbClr val="FF0066"/>
                </a:solidFill>
                <a:latin typeface="仿宋_GB2312" pitchFamily="49" charset="-122"/>
                <a:ea typeface="方正正准黑简体"/>
              </a:rPr>
              <a:t>滞后现象（</a:t>
            </a:r>
            <a:r>
              <a:rPr lang="en-US" altLang="zh-CN" sz="2800" b="1" dirty="0">
                <a:solidFill>
                  <a:srgbClr val="FF0066"/>
                </a:solidFill>
                <a:latin typeface="Comic Sans MS" pitchFamily="66" charset="0"/>
                <a:ea typeface="方正正准黑简体"/>
              </a:rPr>
              <a:t>Hysteresis</a:t>
            </a:r>
            <a:r>
              <a:rPr lang="zh-CN" altLang="en-US" sz="2800" b="1" dirty="0">
                <a:solidFill>
                  <a:srgbClr val="FF0066"/>
                </a:solidFill>
                <a:latin typeface="Comic Sans MS" pitchFamily="66" charset="0"/>
                <a:ea typeface="方正正准黑简体"/>
              </a:rPr>
              <a:t>）</a:t>
            </a:r>
          </a:p>
        </p:txBody>
      </p:sp>
      <p:sp>
        <p:nvSpPr>
          <p:cNvPr id="320521" name="Rectangle 9"/>
          <p:cNvSpPr>
            <a:spLocks noChangeArrowheads="1"/>
          </p:cNvSpPr>
          <p:nvPr/>
        </p:nvSpPr>
        <p:spPr bwMode="auto">
          <a:xfrm>
            <a:off x="1371600" y="2590800"/>
            <a:ext cx="9448800" cy="3043238"/>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pPr>
            <a:r>
              <a:rPr kumimoji="1" lang="zh-CN" altLang="en-US" sz="2800" b="1" dirty="0">
                <a:solidFill>
                  <a:srgbClr val="990099"/>
                </a:solidFill>
                <a:latin typeface="楷体_GB2312" pitchFamily="49" charset="-122"/>
                <a:ea typeface="方正正准黑简体"/>
              </a:rPr>
              <a:t>回吸：</a:t>
            </a:r>
            <a:r>
              <a:rPr kumimoji="1" lang="zh-CN" altLang="en-US" sz="2800" b="1" dirty="0">
                <a:latin typeface="楷体_GB2312" pitchFamily="49" charset="-122"/>
                <a:ea typeface="方正正准黑简体"/>
              </a:rPr>
              <a:t>把水加到干的样品中 </a:t>
            </a:r>
            <a:endParaRPr kumimoji="1" lang="zh-CN" altLang="en-US" sz="2800" b="1" dirty="0">
              <a:latin typeface="楷体_GB2312" pitchFamily="49" charset="-122"/>
              <a:ea typeface="方正正准黑简体"/>
              <a:cs typeface="ˎ̥"/>
            </a:endParaRPr>
          </a:p>
          <a:p>
            <a:pPr marL="342900" indent="-342900">
              <a:spcBef>
                <a:spcPct val="20000"/>
              </a:spcBef>
              <a:buClr>
                <a:schemeClr val="accent1"/>
              </a:buClr>
              <a:buSzPct val="80000"/>
            </a:pPr>
            <a:r>
              <a:rPr kumimoji="1" lang="zh-CN" altLang="en-US" sz="2800" b="1" dirty="0">
                <a:solidFill>
                  <a:srgbClr val="990099"/>
                </a:solidFill>
                <a:latin typeface="楷体_GB2312" pitchFamily="49" charset="-122"/>
                <a:ea typeface="方正正准黑简体"/>
              </a:rPr>
              <a:t>解吸：</a:t>
            </a:r>
            <a:r>
              <a:rPr kumimoji="1" lang="zh-CN" altLang="en-US" sz="2800" b="1" dirty="0">
                <a:latin typeface="楷体_GB2312" pitchFamily="49" charset="-122"/>
                <a:ea typeface="方正正准黑简体"/>
              </a:rPr>
              <a:t>先使样品吸水饱和，再干燥 </a:t>
            </a:r>
          </a:p>
          <a:p>
            <a:pPr marL="342900" indent="-342900">
              <a:spcBef>
                <a:spcPct val="20000"/>
              </a:spcBef>
              <a:buClr>
                <a:schemeClr val="accent1"/>
              </a:buClr>
              <a:buSzPct val="80000"/>
            </a:pPr>
            <a:endParaRPr kumimoji="1" lang="zh-CN" altLang="en-US" sz="2800" b="1" dirty="0">
              <a:latin typeface="楷体_GB2312" pitchFamily="49" charset="-122"/>
              <a:ea typeface="方正正准黑简体"/>
            </a:endParaRPr>
          </a:p>
          <a:p>
            <a:pPr marL="342900" indent="-342900">
              <a:spcBef>
                <a:spcPct val="20000"/>
              </a:spcBef>
              <a:buClr>
                <a:schemeClr val="accent1"/>
              </a:buClr>
              <a:buSzPct val="80000"/>
            </a:pPr>
            <a:r>
              <a:rPr lang="zh-CN" altLang="en-US" sz="2800" b="1" dirty="0">
                <a:solidFill>
                  <a:srgbClr val="FF0066"/>
                </a:solidFill>
                <a:ea typeface="方正正准黑简体"/>
              </a:rPr>
              <a:t>滞后现象（</a:t>
            </a:r>
            <a:r>
              <a:rPr lang="en-US" altLang="zh-CN" sz="2800" b="1" dirty="0">
                <a:solidFill>
                  <a:srgbClr val="FF0066"/>
                </a:solidFill>
                <a:ea typeface="方正正准黑简体"/>
              </a:rPr>
              <a:t>Hysteresis</a:t>
            </a:r>
            <a:r>
              <a:rPr lang="zh-CN" altLang="en-US" sz="2800" b="1" dirty="0">
                <a:solidFill>
                  <a:srgbClr val="FF0066"/>
                </a:solidFill>
                <a:ea typeface="方正正准黑简体"/>
              </a:rPr>
              <a:t>）：</a:t>
            </a:r>
          </a:p>
          <a:p>
            <a:pPr marL="342900" indent="-342900">
              <a:spcBef>
                <a:spcPct val="20000"/>
              </a:spcBef>
              <a:buClr>
                <a:schemeClr val="accent1"/>
              </a:buClr>
              <a:buSzPct val="80000"/>
            </a:pPr>
            <a:r>
              <a:rPr lang="zh-CN" altLang="en-US" sz="2800" b="1" dirty="0">
                <a:solidFill>
                  <a:srgbClr val="FF0066"/>
                </a:solidFill>
                <a:ea typeface="方正正准黑简体"/>
              </a:rPr>
              <a:t>   </a:t>
            </a:r>
            <a:r>
              <a:rPr kumimoji="1" lang="zh-CN" altLang="en-US" sz="2800" b="1" dirty="0">
                <a:latin typeface="楷体_GB2312" pitchFamily="49" charset="-122"/>
                <a:ea typeface="方正正准黑简体"/>
              </a:rPr>
              <a:t>回吸与解吸所得的等温线不重叠现象即为</a:t>
            </a:r>
            <a:r>
              <a:rPr kumimoji="1" lang="zh-CN" altLang="en-US" sz="2800" b="1" dirty="0">
                <a:latin typeface="Times New Roman"/>
                <a:ea typeface="方正正准黑简体"/>
              </a:rPr>
              <a:t>“</a:t>
            </a:r>
            <a:r>
              <a:rPr kumimoji="1" lang="zh-CN" altLang="en-US" sz="2800" b="1" dirty="0">
                <a:latin typeface="楷体_GB2312" pitchFamily="49" charset="-122"/>
                <a:ea typeface="方正正准黑简体"/>
              </a:rPr>
              <a:t>滞后现象</a:t>
            </a:r>
            <a:r>
              <a:rPr kumimoji="1" lang="zh-CN" altLang="en-US" sz="2800" b="1" dirty="0">
                <a:latin typeface="Times New Roman"/>
                <a:ea typeface="方正正准黑简体"/>
              </a:rPr>
              <a:t>”</a:t>
            </a:r>
            <a:r>
              <a:rPr kumimoji="1" lang="zh-CN" altLang="en-US" sz="2800" b="1" dirty="0">
                <a:latin typeface="楷体_GB2312" pitchFamily="49" charset="-122"/>
                <a:ea typeface="方正正准黑简体"/>
              </a:rPr>
              <a:t>（</a:t>
            </a:r>
            <a:r>
              <a:rPr kumimoji="1" lang="en-US" altLang="zh-CN" sz="2800" b="1" dirty="0">
                <a:latin typeface="楷体_GB2312" pitchFamily="49" charset="-122"/>
                <a:ea typeface="方正正准黑简体"/>
              </a:rPr>
              <a:t>Hysteresis</a:t>
            </a:r>
            <a:r>
              <a:rPr kumimoji="1" lang="zh-CN" altLang="en-US" sz="2800" b="1" dirty="0">
                <a:latin typeface="楷体_GB2312" pitchFamily="49" charset="-122"/>
                <a:ea typeface="方正正准黑简体"/>
              </a:rPr>
              <a:t>）。</a:t>
            </a:r>
          </a:p>
        </p:txBody>
      </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592549" y="990600"/>
            <a:ext cx="10795799" cy="606967"/>
            <a:chOff x="592549" y="1111256"/>
            <a:chExt cx="10795799" cy="606967"/>
          </a:xfrm>
        </p:grpSpPr>
        <p:sp>
          <p:nvSpPr>
            <p:cNvPr id="16"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7" name="图片 16"/>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04C1006-EB10-41AE-9A31-B6156F08FDD5}" type="slidenum">
              <a:rPr lang="en-US" altLang="zh-CN"/>
              <a:pPr/>
              <a:t>48</a:t>
            </a:fld>
            <a:endParaRPr lang="en-US" altLang="zh-CN"/>
          </a:p>
        </p:txBody>
      </p:sp>
      <p:graphicFrame>
        <p:nvGraphicFramePr>
          <p:cNvPr id="321544" name="Object 8"/>
          <p:cNvGraphicFramePr>
            <a:graphicFrameLocks noChangeAspect="1"/>
          </p:cNvGraphicFramePr>
          <p:nvPr/>
        </p:nvGraphicFramePr>
        <p:xfrm>
          <a:off x="6500813" y="1524000"/>
          <a:ext cx="3992562" cy="4648200"/>
        </p:xfrm>
        <a:graphic>
          <a:graphicData uri="http://schemas.openxmlformats.org/presentationml/2006/ole">
            <mc:AlternateContent xmlns:mc="http://schemas.openxmlformats.org/markup-compatibility/2006">
              <mc:Choice xmlns:v="urn:schemas-microsoft-com:vml" Requires="v">
                <p:oleObj spid="_x0000_s321596" name="Photo Editor 照片" r:id="rId3" imgW="6477904" imgH="7542857" progId="MSPhotoEd.3">
                  <p:embed/>
                </p:oleObj>
              </mc:Choice>
              <mc:Fallback>
                <p:oleObj name="Photo Editor 照片" r:id="rId3" imgW="6477904" imgH="7542857" progId="MSPhotoEd.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13" y="1524000"/>
                        <a:ext cx="3992562" cy="464820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pic>
                </p:oleObj>
              </mc:Fallback>
            </mc:AlternateContent>
          </a:graphicData>
        </a:graphic>
      </p:graphicFrame>
      <p:sp>
        <p:nvSpPr>
          <p:cNvPr id="321540" name="Text Box 4" descr="花束"/>
          <p:cNvSpPr txBox="1">
            <a:spLocks noChangeArrowheads="1"/>
          </p:cNvSpPr>
          <p:nvPr/>
        </p:nvSpPr>
        <p:spPr bwMode="auto">
          <a:xfrm>
            <a:off x="685800" y="1621941"/>
            <a:ext cx="4724400" cy="684213"/>
          </a:xfrm>
          <a:prstGeom prst="rect">
            <a:avLst/>
          </a:prstGeom>
          <a:blipFill dpi="0" rotWithShape="1">
            <a:blip r:embed="rId5"/>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solidFill>
                  <a:srgbClr val="FF0066"/>
                </a:solidFill>
                <a:latin typeface="仿宋_GB2312" pitchFamily="49" charset="-122"/>
                <a:ea typeface="方正正准黑简体"/>
              </a:rPr>
              <a:t>5.</a:t>
            </a:r>
            <a:r>
              <a:rPr lang="zh-CN" altLang="en-US" sz="2800" b="1" dirty="0">
                <a:solidFill>
                  <a:srgbClr val="FF0066"/>
                </a:solidFill>
                <a:latin typeface="仿宋_GB2312" pitchFamily="49" charset="-122"/>
                <a:ea typeface="方正正准黑简体"/>
              </a:rPr>
              <a:t>滞后现象（</a:t>
            </a:r>
            <a:r>
              <a:rPr lang="en-US" altLang="zh-CN" sz="2800" b="1" dirty="0">
                <a:solidFill>
                  <a:srgbClr val="FF0066"/>
                </a:solidFill>
                <a:latin typeface="Comic Sans MS" pitchFamily="66" charset="0"/>
                <a:ea typeface="方正正准黑简体"/>
              </a:rPr>
              <a:t>Hysteresis</a:t>
            </a:r>
            <a:r>
              <a:rPr lang="zh-CN" altLang="en-US" sz="2800" b="1" dirty="0">
                <a:solidFill>
                  <a:srgbClr val="FF0066"/>
                </a:solidFill>
                <a:latin typeface="Comic Sans MS" pitchFamily="66" charset="0"/>
                <a:ea typeface="方正正准黑简体"/>
              </a:rPr>
              <a:t>）</a:t>
            </a:r>
          </a:p>
        </p:txBody>
      </p:sp>
      <p:sp>
        <p:nvSpPr>
          <p:cNvPr id="321542" name="Rectangle 6"/>
          <p:cNvSpPr>
            <a:spLocks noChangeArrowheads="1"/>
          </p:cNvSpPr>
          <p:nvPr/>
        </p:nvSpPr>
        <p:spPr bwMode="auto">
          <a:xfrm>
            <a:off x="8077201" y="1376364"/>
            <a:ext cx="1317625" cy="6810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400" b="1" dirty="0">
                <a:latin typeface="Garamond" pitchFamily="18" charset="0"/>
                <a:ea typeface="方正正准黑简体"/>
              </a:rPr>
              <a:t>滞后环</a:t>
            </a:r>
            <a:endParaRPr lang="zh-CN" altLang="en-US" sz="2400" dirty="0">
              <a:latin typeface="Garamond" pitchFamily="18" charset="0"/>
              <a:ea typeface="方正正准黑简体"/>
            </a:endParaRPr>
          </a:p>
        </p:txBody>
      </p:sp>
      <p:sp>
        <p:nvSpPr>
          <p:cNvPr id="321543" name="Rectangle 7"/>
          <p:cNvSpPr>
            <a:spLocks noChangeArrowheads="1"/>
          </p:cNvSpPr>
          <p:nvPr/>
        </p:nvSpPr>
        <p:spPr bwMode="auto">
          <a:xfrm>
            <a:off x="685800" y="2514600"/>
            <a:ext cx="5715000" cy="35814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一般来说，当</a:t>
            </a:r>
            <a:r>
              <a:rPr kumimoji="1" lang="en-US" altLang="zh-CN" sz="2400" b="1" i="1" dirty="0">
                <a:solidFill>
                  <a:srgbClr val="0033CC"/>
                </a:solidFill>
                <a:latin typeface="楷体_GB2312" pitchFamily="49" charset="-122"/>
                <a:ea typeface="方正正准黑简体"/>
                <a:cs typeface="ˎ̥"/>
              </a:rPr>
              <a:t>A</a:t>
            </a:r>
            <a:r>
              <a:rPr kumimoji="1" lang="en-US" altLang="zh-CN" sz="2400" b="1" dirty="0">
                <a:solidFill>
                  <a:srgbClr val="0033CC"/>
                </a:solidFill>
                <a:latin typeface="楷体_GB2312" pitchFamily="49" charset="-122"/>
                <a:ea typeface="方正正准黑简体"/>
                <a:cs typeface="ˎ̥"/>
              </a:rPr>
              <a:t>w</a:t>
            </a:r>
            <a:r>
              <a:rPr kumimoji="1" lang="zh-CN" altLang="en-US" sz="2400" b="1" dirty="0">
                <a:solidFill>
                  <a:srgbClr val="0033CC"/>
                </a:solidFill>
                <a:latin typeface="楷体_GB2312" pitchFamily="49" charset="-122"/>
                <a:ea typeface="方正正准黑简体"/>
              </a:rPr>
              <a:t>一定时，解吸过程中食品的水分含量大于回吸过程中水分含量。 </a:t>
            </a:r>
            <a:endParaRPr lang="zh-CN" altLang="en-US" sz="2400" dirty="0">
              <a:latin typeface="楷体_GB2312" pitchFamily="49" charset="-122"/>
              <a:ea typeface="方正正准黑简体"/>
            </a:endParaRPr>
          </a:p>
          <a:p>
            <a:pPr marL="342900" indent="-342900">
              <a:spcBef>
                <a:spcPct val="20000"/>
              </a:spcBef>
              <a:buClr>
                <a:schemeClr val="accent1"/>
              </a:buClr>
              <a:buSzPct val="80000"/>
            </a:pPr>
            <a:r>
              <a:rPr kumimoji="1" lang="zh-CN" altLang="en-US" sz="2400" b="1" dirty="0">
                <a:solidFill>
                  <a:srgbClr val="CC3300"/>
                </a:solidFill>
                <a:latin typeface="楷体_GB2312" pitchFamily="49" charset="-122"/>
                <a:ea typeface="方正正准黑简体"/>
              </a:rPr>
              <a:t>    解吸线在上方 </a:t>
            </a:r>
            <a:endParaRPr lang="zh-CN" altLang="en-US" sz="2400" dirty="0">
              <a:latin typeface="楷体_GB2312" pitchFamily="49" charset="-122"/>
              <a:ea typeface="方正正准黑简体"/>
            </a:endParaRPr>
          </a:p>
          <a:p>
            <a:pPr marL="342900" indent="-342900">
              <a:spcBef>
                <a:spcPct val="20000"/>
              </a:spcBef>
              <a:buClr>
                <a:schemeClr val="accent1"/>
              </a:buClr>
              <a:buSzPct val="80000"/>
            </a:pPr>
            <a:endParaRPr lang="zh-CN" altLang="en-US" sz="2400" dirty="0">
              <a:latin typeface="楷体_GB2312" pitchFamily="49" charset="-122"/>
              <a:ea typeface="方正正准黑简体"/>
            </a:endParaRP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滞后环形状取决于 </a:t>
            </a:r>
            <a:endParaRPr lang="zh-CN" altLang="en-US" sz="2400" dirty="0">
              <a:latin typeface="楷体_GB2312" pitchFamily="49" charset="-122"/>
              <a:ea typeface="方正正准黑简体"/>
            </a:endParaRPr>
          </a:p>
          <a:p>
            <a:pPr marL="669925" lvl="1" indent="-325438">
              <a:spcBef>
                <a:spcPct val="20000"/>
              </a:spcBef>
              <a:buClr>
                <a:schemeClr val="accent2"/>
              </a:buClr>
              <a:buSzPct val="60000"/>
              <a:buFont typeface="Wingdings" pitchFamily="2" charset="2"/>
              <a:buChar char="Ø"/>
            </a:pPr>
            <a:r>
              <a:rPr kumimoji="1" lang="zh-CN" altLang="en-US" sz="2400" b="1" dirty="0">
                <a:solidFill>
                  <a:srgbClr val="A727C5"/>
                </a:solidFill>
                <a:latin typeface="楷体_GB2312" pitchFamily="49" charset="-122"/>
                <a:ea typeface="方正正准黑简体"/>
              </a:rPr>
              <a:t>食品品种 </a:t>
            </a:r>
            <a:endParaRPr lang="zh-CN" altLang="en-US" sz="2400" dirty="0">
              <a:latin typeface="楷体_GB2312" pitchFamily="49" charset="-122"/>
              <a:ea typeface="方正正准黑简体"/>
            </a:endParaRPr>
          </a:p>
          <a:p>
            <a:pPr marL="669925" lvl="1" indent="-325438">
              <a:spcBef>
                <a:spcPct val="20000"/>
              </a:spcBef>
              <a:buClr>
                <a:schemeClr val="accent2"/>
              </a:buClr>
              <a:buSzPct val="60000"/>
              <a:buFont typeface="Wingdings" pitchFamily="2" charset="2"/>
              <a:buChar char="Ø"/>
            </a:pPr>
            <a:r>
              <a:rPr kumimoji="1" lang="zh-CN" altLang="en-US" sz="2400" b="1" dirty="0">
                <a:solidFill>
                  <a:srgbClr val="A727C5"/>
                </a:solidFill>
                <a:latin typeface="楷体_GB2312" pitchFamily="49" charset="-122"/>
                <a:ea typeface="方正正准黑简体"/>
              </a:rPr>
              <a:t>温度</a:t>
            </a:r>
            <a:endParaRPr lang="zh-CN" altLang="en-US" sz="2000" dirty="0">
              <a:latin typeface="楷体_GB2312" pitchFamily="49" charset="-122"/>
              <a:ea typeface="方正正准黑简体"/>
            </a:endParaRPr>
          </a:p>
        </p:txBody>
      </p:sp>
      <p:grpSp>
        <p:nvGrpSpPr>
          <p:cNvPr id="9" name="组合 2"/>
          <p:cNvGrpSpPr>
            <a:grpSpLocks/>
          </p:cNvGrpSpPr>
          <p:nvPr/>
        </p:nvGrpSpPr>
        <p:grpSpPr bwMode="auto">
          <a:xfrm>
            <a:off x="685800" y="525463"/>
            <a:ext cx="10896600" cy="676275"/>
            <a:chOff x="685800" y="525465"/>
            <a:chExt cx="10896600" cy="676275"/>
          </a:xfrm>
        </p:grpSpPr>
        <p:grpSp>
          <p:nvGrpSpPr>
            <p:cNvPr id="10" name="组合 1"/>
            <p:cNvGrpSpPr>
              <a:grpSpLocks/>
            </p:cNvGrpSpPr>
            <p:nvPr/>
          </p:nvGrpSpPr>
          <p:grpSpPr bwMode="auto">
            <a:xfrm>
              <a:off x="685800" y="609600"/>
              <a:ext cx="886570" cy="400110"/>
              <a:chOff x="685800" y="609600"/>
              <a:chExt cx="886570" cy="400110"/>
            </a:xfrm>
          </p:grpSpPr>
          <p:sp>
            <p:nvSpPr>
              <p:cNvPr id="12" name="矩形 11"/>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3"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1"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a:xfrm>
            <a:off x="592549" y="990600"/>
            <a:ext cx="10795799" cy="606967"/>
            <a:chOff x="592549" y="1111256"/>
            <a:chExt cx="10795799" cy="606967"/>
          </a:xfrm>
        </p:grpSpPr>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6" name="图片 15"/>
            <p:cNvPicPr>
              <a:picLocks noChangeAspect="1"/>
            </p:cNvPicPr>
            <p:nvPr/>
          </p:nvPicPr>
          <p:blipFill>
            <a:blip r:embed="rId7"/>
            <a:stretch>
              <a:fillRect/>
            </a:stretch>
          </p:blipFill>
          <p:spPr>
            <a:xfrm>
              <a:off x="5060152" y="1175632"/>
              <a:ext cx="6328196" cy="542591"/>
            </a:xfrm>
            <a:prstGeom prst="rect">
              <a:avLst/>
            </a:prstGeom>
          </p:spPr>
        </p:pic>
      </p:gr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4897E3F9-8909-40D5-95A7-0BD351C1F60C}" type="slidenum">
              <a:rPr lang="en-US" altLang="zh-CN"/>
              <a:pPr/>
              <a:t>49</a:t>
            </a:fld>
            <a:endParaRPr lang="en-US" altLang="zh-CN"/>
          </a:p>
        </p:txBody>
      </p:sp>
      <p:sp>
        <p:nvSpPr>
          <p:cNvPr id="323589" name="Text Box 5" descr="花束"/>
          <p:cNvSpPr txBox="1">
            <a:spLocks noChangeArrowheads="1"/>
          </p:cNvSpPr>
          <p:nvPr/>
        </p:nvSpPr>
        <p:spPr bwMode="auto">
          <a:xfrm>
            <a:off x="6349648" y="1652672"/>
            <a:ext cx="2971800" cy="650875"/>
          </a:xfrm>
          <a:prstGeom prst="rect">
            <a:avLst/>
          </a:prstGeom>
          <a:noFill/>
          <a:ln w="28575">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zh-CN" altLang="en-US" sz="2400" b="1" dirty="0">
                <a:solidFill>
                  <a:srgbClr val="990099"/>
                </a:solidFill>
                <a:latin typeface="楷体_GB2312" pitchFamily="49" charset="-122"/>
                <a:ea typeface="方正正准黑简体"/>
              </a:rPr>
              <a:t>高糖</a:t>
            </a:r>
            <a:r>
              <a:rPr kumimoji="1" lang="en-US" altLang="zh-CN" sz="2400" b="1" dirty="0">
                <a:solidFill>
                  <a:srgbClr val="990099"/>
                </a:solidFill>
                <a:latin typeface="楷体_GB2312" pitchFamily="49" charset="-122"/>
                <a:ea typeface="方正正准黑简体"/>
              </a:rPr>
              <a:t>-</a:t>
            </a:r>
            <a:r>
              <a:rPr kumimoji="1" lang="zh-CN" altLang="en-US" sz="2400" b="1" dirty="0">
                <a:solidFill>
                  <a:srgbClr val="990099"/>
                </a:solidFill>
                <a:latin typeface="楷体_GB2312" pitchFamily="49" charset="-122"/>
                <a:ea typeface="方正正准黑简体"/>
              </a:rPr>
              <a:t>高果胶食品</a:t>
            </a:r>
            <a:endParaRPr lang="zh-CN" altLang="en-US" sz="2400" b="1" dirty="0">
              <a:solidFill>
                <a:srgbClr val="990099"/>
              </a:solidFill>
              <a:latin typeface="楷体_GB2312" pitchFamily="49" charset="-122"/>
              <a:ea typeface="方正正准黑简体"/>
            </a:endParaRPr>
          </a:p>
        </p:txBody>
      </p:sp>
      <p:sp>
        <p:nvSpPr>
          <p:cNvPr id="323616" name="Rectangle 32"/>
          <p:cNvSpPr>
            <a:spLocks noChangeArrowheads="1"/>
          </p:cNvSpPr>
          <p:nvPr/>
        </p:nvSpPr>
        <p:spPr bwMode="auto">
          <a:xfrm>
            <a:off x="862393" y="2720976"/>
            <a:ext cx="4309400" cy="26670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pPr>
            <a:r>
              <a:rPr kumimoji="1" lang="zh-CN" altLang="en-US" sz="2800" b="1" dirty="0">
                <a:solidFill>
                  <a:srgbClr val="F24EB0"/>
                </a:solidFill>
                <a:latin typeface="楷体_GB2312" pitchFamily="49" charset="-122"/>
                <a:ea typeface="方正正准黑简体"/>
              </a:rPr>
              <a:t>空气干燥苹果</a:t>
            </a:r>
            <a:r>
              <a:rPr kumimoji="1" lang="zh-CN" altLang="en-US" sz="2400" b="1" dirty="0">
                <a:solidFill>
                  <a:srgbClr val="F24EB0"/>
                </a:solidFill>
                <a:latin typeface="楷体_GB2312" pitchFamily="49" charset="-122"/>
                <a:ea typeface="方正正准黑简体"/>
              </a:rPr>
              <a:t> </a:t>
            </a:r>
            <a:endParaRPr kumimoji="1" lang="zh-CN" altLang="en-US" sz="2400" b="1" dirty="0">
              <a:solidFill>
                <a:srgbClr val="0033CC"/>
              </a:solidFill>
              <a:latin typeface="楷体_GB2312" pitchFamily="49" charset="-122"/>
              <a:ea typeface="方正正准黑简体"/>
              <a:cs typeface="ˎ̥"/>
            </a:endParaRP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总的滞后现象明显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滞后出现在真实单层水区域 </a:t>
            </a:r>
          </a:p>
          <a:p>
            <a:pPr marL="342900" indent="-342900" algn="just">
              <a:spcBef>
                <a:spcPct val="20000"/>
              </a:spcBef>
              <a:buClr>
                <a:schemeClr val="accent1"/>
              </a:buClr>
              <a:buSzPct val="80000"/>
              <a:buFont typeface="Wingdings" pitchFamily="2" charset="2"/>
              <a:buChar char="n"/>
            </a:pPr>
            <a:r>
              <a:rPr kumimoji="1" lang="en-US" altLang="zh-CN" sz="2400" b="1" dirty="0">
                <a:solidFill>
                  <a:srgbClr val="0033CC"/>
                </a:solidFill>
                <a:latin typeface="楷体_GB2312" pitchFamily="49" charset="-122"/>
                <a:ea typeface="方正正准黑简体"/>
              </a:rPr>
              <a:t>Aw</a:t>
            </a:r>
            <a:r>
              <a:rPr kumimoji="1" lang="zh-CN" altLang="en-US" sz="2400" b="1" dirty="0">
                <a:solidFill>
                  <a:srgbClr val="0033CC"/>
                </a:solidFill>
                <a:latin typeface="楷体_GB2312" pitchFamily="49" charset="-122"/>
                <a:ea typeface="方正正准黑简体"/>
              </a:rPr>
              <a:t>＞</a:t>
            </a:r>
            <a:r>
              <a:rPr kumimoji="1" lang="en-US" altLang="zh-CN" sz="2400" b="1" dirty="0">
                <a:solidFill>
                  <a:srgbClr val="0033CC"/>
                </a:solidFill>
                <a:latin typeface="楷体_GB2312" pitchFamily="49" charset="-122"/>
                <a:ea typeface="方正正准黑简体"/>
              </a:rPr>
              <a:t>0.65</a:t>
            </a:r>
            <a:r>
              <a:rPr kumimoji="1" lang="zh-CN" altLang="en-US" sz="2400" b="1" dirty="0">
                <a:solidFill>
                  <a:srgbClr val="0033CC"/>
                </a:solidFill>
                <a:latin typeface="楷体_GB2312" pitchFamily="49" charset="-122"/>
                <a:ea typeface="方正正准黑简体"/>
              </a:rPr>
              <a:t>时，不存在滞后</a:t>
            </a:r>
            <a:endParaRPr lang="zh-CN" altLang="en-US" sz="2400" dirty="0">
              <a:latin typeface="楷体_GB2312" pitchFamily="49" charset="-122"/>
              <a:ea typeface="方正正准黑简体"/>
            </a:endParaRPr>
          </a:p>
        </p:txBody>
      </p:sp>
      <p:sp>
        <p:nvSpPr>
          <p:cNvPr id="323619" name="Text Box 35"/>
          <p:cNvSpPr txBox="1">
            <a:spLocks noChangeArrowheads="1"/>
          </p:cNvSpPr>
          <p:nvPr/>
        </p:nvSpPr>
        <p:spPr bwMode="auto">
          <a:xfrm>
            <a:off x="815245" y="1834998"/>
            <a:ext cx="4038600" cy="703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latin typeface="仿宋_GB2312" pitchFamily="49" charset="-122"/>
                <a:ea typeface="方正正准黑简体"/>
              </a:rPr>
              <a:t>滞后环的形状</a:t>
            </a:r>
            <a:r>
              <a:rPr lang="en-US" altLang="zh-CN" sz="2800" b="1" dirty="0">
                <a:latin typeface="Comic Sans MS"/>
                <a:ea typeface="方正正准黑简体"/>
              </a:rPr>
              <a:t>—</a:t>
            </a:r>
            <a:r>
              <a:rPr kumimoji="1" lang="zh-CN" altLang="en-US" sz="2400" b="1" dirty="0">
                <a:solidFill>
                  <a:srgbClr val="A727C5"/>
                </a:solidFill>
                <a:ea typeface="方正正准黑简体"/>
              </a:rPr>
              <a:t>食品品种</a:t>
            </a:r>
            <a:r>
              <a:rPr kumimoji="1" lang="zh-CN" altLang="en-US" dirty="0">
                <a:ea typeface="方正正准黑简体"/>
              </a:rPr>
              <a:t> </a:t>
            </a:r>
          </a:p>
        </p:txBody>
      </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592549" y="1145633"/>
            <a:ext cx="10795799" cy="606967"/>
            <a:chOff x="592549" y="1111256"/>
            <a:chExt cx="10795799" cy="606967"/>
          </a:xfrm>
        </p:grpSpPr>
        <p:sp>
          <p:nvSpPr>
            <p:cNvPr id="16"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7" name="图片 16"/>
            <p:cNvPicPr>
              <a:picLocks noChangeAspect="1"/>
            </p:cNvPicPr>
            <p:nvPr/>
          </p:nvPicPr>
          <p:blipFill>
            <a:blip r:embed="rId3"/>
            <a:stretch>
              <a:fillRect/>
            </a:stretch>
          </p:blipFill>
          <p:spPr>
            <a:xfrm>
              <a:off x="5060152" y="1175632"/>
              <a:ext cx="6328196" cy="542591"/>
            </a:xfrm>
            <a:prstGeom prst="rect">
              <a:avLst/>
            </a:prstGeom>
          </p:spPr>
        </p:pic>
      </p:grpSp>
      <p:pic>
        <p:nvPicPr>
          <p:cNvPr id="2" name="图片 1"/>
          <p:cNvPicPr>
            <a:picLocks noChangeAspect="1"/>
          </p:cNvPicPr>
          <p:nvPr/>
        </p:nvPicPr>
        <p:blipFill>
          <a:blip r:embed="rId4">
            <a:clrChange>
              <a:clrFrom>
                <a:srgbClr val="FFFFFF"/>
              </a:clrFrom>
              <a:clrTo>
                <a:srgbClr val="FFFFFF">
                  <a:alpha val="0"/>
                </a:srgbClr>
              </a:clrTo>
            </a:clrChange>
          </a:blip>
          <a:stretch>
            <a:fillRect/>
          </a:stretch>
        </p:blipFill>
        <p:spPr>
          <a:xfrm>
            <a:off x="5791200" y="2426669"/>
            <a:ext cx="3996000" cy="3806561"/>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90AFDF0-FD45-4578-A8DA-57FB0D532D1C}" type="slidenum">
              <a:rPr lang="en-US" altLang="zh-CN"/>
              <a:pPr/>
              <a:t>5</a:t>
            </a:fld>
            <a:endParaRPr lang="en-US" altLang="zh-CN"/>
          </a:p>
        </p:txBody>
      </p:sp>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水的功能</a:t>
            </a:r>
          </a:p>
        </p:txBody>
      </p:sp>
      <p:sp>
        <p:nvSpPr>
          <p:cNvPr id="12" name="Text Box 7" descr="花束"/>
          <p:cNvSpPr txBox="1">
            <a:spLocks noChangeArrowheads="1"/>
          </p:cNvSpPr>
          <p:nvPr/>
        </p:nvSpPr>
        <p:spPr bwMode="auto">
          <a:xfrm>
            <a:off x="2667000" y="1489076"/>
            <a:ext cx="615553" cy="4454525"/>
          </a:xfrm>
          <a:prstGeom prst="rect">
            <a:avLst/>
          </a:prstGeom>
          <a:blipFill dpi="0" rotWithShape="1">
            <a:blip r:embed="rId3"/>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20000"/>
              </a:spcBef>
              <a:buClr>
                <a:schemeClr val="accent1"/>
              </a:buClr>
              <a:buSzPct val="65000"/>
              <a:buFont typeface="Wingdings" pitchFamily="2" charset="2"/>
              <a:buNone/>
            </a:pPr>
            <a:r>
              <a:rPr lang="zh-CN" altLang="en-US" sz="2800" b="1" dirty="0">
                <a:latin typeface="仿宋_GB2312" pitchFamily="49" charset="-122"/>
                <a:ea typeface="方正正准黑简体"/>
              </a:rPr>
              <a:t>水在</a:t>
            </a:r>
            <a:r>
              <a:rPr lang="zh-CN" altLang="en-US" sz="2800" b="1" dirty="0">
                <a:solidFill>
                  <a:srgbClr val="FF3300"/>
                </a:solidFill>
                <a:latin typeface="仿宋_GB2312" pitchFamily="49" charset="-122"/>
                <a:ea typeface="方正正准黑简体"/>
              </a:rPr>
              <a:t>食品工艺学</a:t>
            </a:r>
            <a:r>
              <a:rPr lang="zh-CN" altLang="en-US" sz="2800" b="1" dirty="0">
                <a:latin typeface="仿宋_GB2312" pitchFamily="49" charset="-122"/>
                <a:ea typeface="方正正准黑简体"/>
              </a:rPr>
              <a:t>方面的功能</a:t>
            </a:r>
            <a:endParaRPr lang="zh-CN" altLang="en-US" dirty="0">
              <a:ea typeface="方正正准黑简体"/>
            </a:endParaRPr>
          </a:p>
        </p:txBody>
      </p:sp>
      <p:sp>
        <p:nvSpPr>
          <p:cNvPr id="13" name="Text Box 9"/>
          <p:cNvSpPr txBox="1">
            <a:spLocks noChangeArrowheads="1"/>
          </p:cNvSpPr>
          <p:nvPr/>
        </p:nvSpPr>
        <p:spPr bwMode="auto">
          <a:xfrm>
            <a:off x="4196953" y="1219200"/>
            <a:ext cx="2328863" cy="457200"/>
          </a:xfrm>
          <a:prstGeom prst="rect">
            <a:avLst/>
          </a:prstGeom>
          <a:gradFill rotWithShape="1">
            <a:gsLst>
              <a:gs pos="0">
                <a:srgbClr val="FFCCFF"/>
              </a:gs>
              <a:gs pos="100000">
                <a:srgbClr val="FFCCFF">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ea typeface="方正正准黑简体"/>
              </a:rPr>
              <a:t>食品理化性质：</a:t>
            </a:r>
          </a:p>
        </p:txBody>
      </p:sp>
      <p:sp>
        <p:nvSpPr>
          <p:cNvPr id="14" name="Text Box 10"/>
          <p:cNvSpPr txBox="1">
            <a:spLocks noChangeArrowheads="1"/>
          </p:cNvSpPr>
          <p:nvPr/>
        </p:nvSpPr>
        <p:spPr bwMode="auto">
          <a:xfrm>
            <a:off x="6924278" y="1219200"/>
            <a:ext cx="3216275" cy="711200"/>
          </a:xfrm>
          <a:prstGeom prst="rect">
            <a:avLst/>
          </a:prstGeom>
          <a:noFill/>
          <a:ln w="9525">
            <a:solidFill>
              <a:srgbClr val="FF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ea typeface="方正正准黑简体"/>
              </a:rPr>
              <a:t>起着溶解、分散蛋白质、淀粉等水溶性成分的作用</a:t>
            </a:r>
            <a:r>
              <a:rPr lang="zh-CN" altLang="en-US" dirty="0">
                <a:ea typeface="方正正准黑简体"/>
              </a:rPr>
              <a:t> </a:t>
            </a:r>
          </a:p>
        </p:txBody>
      </p:sp>
      <p:sp>
        <p:nvSpPr>
          <p:cNvPr id="15" name="Text Box 11"/>
          <p:cNvSpPr txBox="1">
            <a:spLocks noChangeArrowheads="1"/>
          </p:cNvSpPr>
          <p:nvPr/>
        </p:nvSpPr>
        <p:spPr bwMode="auto">
          <a:xfrm>
            <a:off x="4196953" y="2438400"/>
            <a:ext cx="2328863" cy="457200"/>
          </a:xfrm>
          <a:prstGeom prst="rect">
            <a:avLst/>
          </a:prstGeom>
          <a:gradFill rotWithShape="1">
            <a:gsLst>
              <a:gs pos="0">
                <a:srgbClr val="66FFFF"/>
              </a:gs>
              <a:gs pos="100000">
                <a:srgbClr val="66FFFF">
                  <a:gamma/>
                  <a:tint val="0"/>
                  <a:invGamma/>
                </a:srgbClr>
              </a:gs>
            </a:gsLst>
            <a:lin ang="5400000" scaled="1"/>
          </a:gradFill>
          <a:ln>
            <a:noFill/>
          </a:ln>
          <a:effectLst/>
          <a:extLst>
            <a:ext uri="{91240B29-F687-4F45-9708-019B960494DF}">
              <a14:hiddenLine xmlns:a14="http://schemas.microsoft.com/office/drawing/2010/main" w="9525">
                <a:solidFill>
                  <a:srgbClr val="33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仿宋_GB2312" pitchFamily="49" charset="-122"/>
                <a:ea typeface="方正正准黑简体"/>
              </a:rPr>
              <a:t>食品质地方面：</a:t>
            </a:r>
          </a:p>
        </p:txBody>
      </p:sp>
      <p:sp>
        <p:nvSpPr>
          <p:cNvPr id="16" name="Text Box 12"/>
          <p:cNvSpPr txBox="1">
            <a:spLocks noChangeArrowheads="1"/>
          </p:cNvSpPr>
          <p:nvPr/>
        </p:nvSpPr>
        <p:spPr bwMode="auto">
          <a:xfrm>
            <a:off x="7000478" y="2438400"/>
            <a:ext cx="3216275" cy="1016000"/>
          </a:xfrm>
          <a:prstGeom prst="rect">
            <a:avLst/>
          </a:prstGeom>
          <a:noFill/>
          <a:ln w="9525">
            <a:solidFill>
              <a:srgbClr val="33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ea typeface="方正正准黑简体"/>
              </a:rPr>
              <a:t>对食品的新鲜度、硬度、风味、流动性、色泽、耐贮性和加工适应性有影响</a:t>
            </a:r>
          </a:p>
        </p:txBody>
      </p:sp>
      <p:sp>
        <p:nvSpPr>
          <p:cNvPr id="17" name="Text Box 13"/>
          <p:cNvSpPr txBox="1">
            <a:spLocks noChangeArrowheads="1"/>
          </p:cNvSpPr>
          <p:nvPr/>
        </p:nvSpPr>
        <p:spPr bwMode="auto">
          <a:xfrm>
            <a:off x="4273152" y="3810000"/>
            <a:ext cx="2286000" cy="457200"/>
          </a:xfrm>
          <a:prstGeom prst="rect">
            <a:avLst/>
          </a:prstGeom>
          <a:gradFill rotWithShape="1">
            <a:gsLst>
              <a:gs pos="0">
                <a:srgbClr val="FFCC00"/>
              </a:gs>
              <a:gs pos="100000">
                <a:srgbClr val="FFCC00">
                  <a:gamma/>
                  <a:tint val="0"/>
                  <a:invGamma/>
                </a:srgbClr>
              </a:gs>
            </a:gsLst>
            <a:lin ang="54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latin typeface="仿宋_GB2312" pitchFamily="49" charset="-122"/>
                <a:ea typeface="方正正准黑简体"/>
              </a:rPr>
              <a:t>食品安全性：</a:t>
            </a:r>
          </a:p>
        </p:txBody>
      </p:sp>
      <p:sp>
        <p:nvSpPr>
          <p:cNvPr id="18" name="Text Box 14"/>
          <p:cNvSpPr txBox="1">
            <a:spLocks noChangeArrowheads="1"/>
          </p:cNvSpPr>
          <p:nvPr/>
        </p:nvSpPr>
        <p:spPr bwMode="auto">
          <a:xfrm>
            <a:off x="7016353" y="3810000"/>
            <a:ext cx="3292475" cy="4064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ea typeface="方正正准黑简体"/>
              </a:rPr>
              <a:t>水是微生物繁殖的必需条件</a:t>
            </a:r>
          </a:p>
        </p:txBody>
      </p:sp>
      <p:sp>
        <p:nvSpPr>
          <p:cNvPr id="19" name="Text Box 15"/>
          <p:cNvSpPr txBox="1">
            <a:spLocks noChangeArrowheads="1"/>
          </p:cNvSpPr>
          <p:nvPr/>
        </p:nvSpPr>
        <p:spPr bwMode="auto">
          <a:xfrm>
            <a:off x="4306490" y="5181600"/>
            <a:ext cx="2328862" cy="457200"/>
          </a:xfrm>
          <a:prstGeom prst="rect">
            <a:avLst/>
          </a:prstGeom>
          <a:gradFill rotWithShape="1">
            <a:gsLst>
              <a:gs pos="0">
                <a:srgbClr val="33CC33"/>
              </a:gs>
              <a:gs pos="100000">
                <a:srgbClr val="33CC33">
                  <a:gamma/>
                  <a:tint val="0"/>
                  <a:invGamma/>
                </a:srgbClr>
              </a:gs>
            </a:gsLst>
            <a:lin ang="54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仿宋_GB2312" pitchFamily="49" charset="-122"/>
                <a:ea typeface="方正正准黑简体"/>
              </a:rPr>
              <a:t>食品工艺角度：</a:t>
            </a:r>
          </a:p>
        </p:txBody>
      </p:sp>
      <p:sp>
        <p:nvSpPr>
          <p:cNvPr id="20" name="Text Box 16"/>
          <p:cNvSpPr txBox="1">
            <a:spLocks noChangeArrowheads="1"/>
          </p:cNvSpPr>
          <p:nvPr/>
        </p:nvSpPr>
        <p:spPr bwMode="auto">
          <a:xfrm>
            <a:off x="7016353" y="4622800"/>
            <a:ext cx="3216275" cy="1625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2"/>
              </a:buClr>
              <a:buFont typeface="Wingdings" pitchFamily="2" charset="2"/>
              <a:buChar char="Ø"/>
            </a:pPr>
            <a:r>
              <a:rPr lang="zh-CN" altLang="en-US" sz="2000" b="1" dirty="0">
                <a:ea typeface="方正正准黑简体"/>
              </a:rPr>
              <a:t>水起着膨润、浸透、均匀</a:t>
            </a:r>
          </a:p>
          <a:p>
            <a:pPr>
              <a:buClr>
                <a:schemeClr val="tx2"/>
              </a:buClr>
              <a:buFont typeface="Wingdings" pitchFamily="2" charset="2"/>
              <a:buNone/>
            </a:pPr>
            <a:r>
              <a:rPr lang="zh-CN" altLang="en-US" sz="2000" b="1" dirty="0">
                <a:ea typeface="方正正准黑简体"/>
              </a:rPr>
              <a:t>   化等功能；</a:t>
            </a:r>
          </a:p>
          <a:p>
            <a:pPr>
              <a:buClr>
                <a:schemeClr val="tx2"/>
              </a:buClr>
              <a:buFont typeface="Wingdings" pitchFamily="2" charset="2"/>
              <a:buChar char="Ø"/>
            </a:pPr>
            <a:r>
              <a:rPr lang="zh-CN" altLang="en-US" sz="2000" b="1" dirty="0">
                <a:ea typeface="方正正准黑简体"/>
              </a:rPr>
              <a:t>大多数食品加工的</a:t>
            </a:r>
            <a:r>
              <a:rPr lang="zh-CN" altLang="en-US" sz="2000" b="1" dirty="0">
                <a:solidFill>
                  <a:srgbClr val="FF3300"/>
                </a:solidFill>
                <a:ea typeface="方正正准黑简体"/>
              </a:rPr>
              <a:t>单元操  </a:t>
            </a:r>
          </a:p>
          <a:p>
            <a:pPr>
              <a:buClr>
                <a:schemeClr val="tx2"/>
              </a:buClr>
              <a:buFont typeface="Wingdings" pitchFamily="2" charset="2"/>
              <a:buNone/>
            </a:pPr>
            <a:r>
              <a:rPr lang="zh-CN" altLang="en-US" sz="2000" b="1" dirty="0">
                <a:solidFill>
                  <a:srgbClr val="FF3300"/>
                </a:solidFill>
                <a:ea typeface="方正正准黑简体"/>
              </a:rPr>
              <a:t>  作</a:t>
            </a:r>
            <a:r>
              <a:rPr lang="zh-CN" altLang="en-US" sz="2000" b="1" dirty="0">
                <a:ea typeface="方正正准黑简体"/>
              </a:rPr>
              <a:t>都与水有关，如干燥、</a:t>
            </a:r>
          </a:p>
          <a:p>
            <a:pPr>
              <a:buClr>
                <a:schemeClr val="tx2"/>
              </a:buClr>
              <a:buFont typeface="Wingdings" pitchFamily="2" charset="2"/>
              <a:buNone/>
            </a:pPr>
            <a:r>
              <a:rPr lang="zh-CN" altLang="en-US" sz="2000" b="1" dirty="0">
                <a:ea typeface="方正正准黑简体"/>
              </a:rPr>
              <a:t>   浓缩、冷冻、水的固定等</a:t>
            </a:r>
          </a:p>
        </p:txBody>
      </p:sp>
      <p:sp>
        <p:nvSpPr>
          <p:cNvPr id="21" name="AutoShape 17"/>
          <p:cNvSpPr>
            <a:spLocks/>
          </p:cNvSpPr>
          <p:nvPr/>
        </p:nvSpPr>
        <p:spPr bwMode="auto">
          <a:xfrm>
            <a:off x="3511152" y="1447800"/>
            <a:ext cx="457200" cy="3962400"/>
          </a:xfrm>
          <a:prstGeom prst="leftBrace">
            <a:avLst>
              <a:gd name="adj1" fmla="val 72222"/>
              <a:gd name="adj2" fmla="val 50000"/>
            </a:avLst>
          </a:prstGeom>
          <a:noFill/>
          <a:ln w="28575">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spTree>
    <p:extLst>
      <p:ext uri="{BB962C8B-B14F-4D97-AF65-F5344CB8AC3E}">
        <p14:creationId xmlns:p14="http://schemas.microsoft.com/office/powerpoint/2010/main" val="330310190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029E1E13-BD89-421B-B078-EB1E5984B1CB}" type="slidenum">
              <a:rPr lang="en-US" altLang="zh-CN"/>
              <a:pPr/>
              <a:t>50</a:t>
            </a:fld>
            <a:endParaRPr lang="en-US" altLang="zh-CN"/>
          </a:p>
        </p:txBody>
      </p:sp>
      <p:pic>
        <p:nvPicPr>
          <p:cNvPr id="324617" name="Picture 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54167" r="55469" b="5208"/>
          <a:stretch>
            <a:fillRect/>
          </a:stretch>
        </p:blipFill>
        <p:spPr bwMode="auto">
          <a:xfrm>
            <a:off x="5562600" y="2167330"/>
            <a:ext cx="43434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4612" name="Text Box 4" descr="花束"/>
          <p:cNvSpPr txBox="1">
            <a:spLocks noChangeArrowheads="1"/>
          </p:cNvSpPr>
          <p:nvPr/>
        </p:nvSpPr>
        <p:spPr bwMode="auto">
          <a:xfrm>
            <a:off x="6553200" y="1678620"/>
            <a:ext cx="2667000" cy="650875"/>
          </a:xfrm>
          <a:prstGeom prst="rect">
            <a:avLst/>
          </a:prstGeom>
          <a:noFill/>
          <a:ln w="28575">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zh-CN" altLang="en-US" sz="2400" b="1" dirty="0">
                <a:solidFill>
                  <a:srgbClr val="990099"/>
                </a:solidFill>
                <a:latin typeface="楷体_GB2312" pitchFamily="49" charset="-122"/>
                <a:ea typeface="方正正准黑简体"/>
              </a:rPr>
              <a:t>高蛋白食品</a:t>
            </a:r>
            <a:endParaRPr lang="zh-CN" altLang="en-US" sz="2400" b="1" dirty="0">
              <a:solidFill>
                <a:srgbClr val="990099"/>
              </a:solidFill>
              <a:latin typeface="楷体_GB2312" pitchFamily="49" charset="-122"/>
              <a:ea typeface="方正正准黑简体"/>
            </a:endParaRPr>
          </a:p>
        </p:txBody>
      </p:sp>
      <p:sp>
        <p:nvSpPr>
          <p:cNvPr id="324613" name="Rectangle 5"/>
          <p:cNvSpPr>
            <a:spLocks noChangeArrowheads="1"/>
          </p:cNvSpPr>
          <p:nvPr/>
        </p:nvSpPr>
        <p:spPr bwMode="auto">
          <a:xfrm>
            <a:off x="990600" y="2895600"/>
            <a:ext cx="3733800" cy="26670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pPr>
            <a:r>
              <a:rPr kumimoji="1" lang="zh-CN" altLang="en-US" sz="2800" b="1" dirty="0">
                <a:solidFill>
                  <a:srgbClr val="F24EB0"/>
                </a:solidFill>
                <a:latin typeface="楷体_GB2312" pitchFamily="49" charset="-122"/>
                <a:ea typeface="方正正准黑简体"/>
              </a:rPr>
              <a:t>冷冻干燥熟猪肉</a:t>
            </a:r>
            <a:r>
              <a:rPr kumimoji="1" lang="zh-CN" altLang="en-US" sz="2400" b="1" dirty="0">
                <a:solidFill>
                  <a:srgbClr val="F24EB0"/>
                </a:solidFill>
                <a:latin typeface="楷体_GB2312" pitchFamily="49" charset="-122"/>
                <a:ea typeface="方正正准黑简体"/>
              </a:rPr>
              <a:t> </a:t>
            </a:r>
            <a:endParaRPr kumimoji="1" lang="zh-CN" altLang="en-US" sz="2400" b="1" dirty="0">
              <a:solidFill>
                <a:srgbClr val="0033CC"/>
              </a:solidFill>
              <a:latin typeface="楷体_GB2312" pitchFamily="49" charset="-122"/>
              <a:ea typeface="方正正准黑简体"/>
              <a:cs typeface="ˎ̥"/>
            </a:endParaRPr>
          </a:p>
          <a:p>
            <a:pPr marL="342900" indent="-342900" algn="just">
              <a:spcBef>
                <a:spcPct val="20000"/>
              </a:spcBef>
              <a:buClr>
                <a:schemeClr val="accent1"/>
              </a:buClr>
              <a:buSzPct val="80000"/>
              <a:buFont typeface="Wingdings" pitchFamily="2" charset="2"/>
              <a:buChar char="n"/>
            </a:pPr>
            <a:r>
              <a:rPr kumimoji="1" lang="en-US" altLang="zh-CN" sz="2400" b="1" dirty="0">
                <a:solidFill>
                  <a:srgbClr val="0033CC"/>
                </a:solidFill>
                <a:latin typeface="楷体_GB2312" pitchFamily="49" charset="-122"/>
                <a:ea typeface="方正正准黑简体"/>
                <a:cs typeface="ˎ̥"/>
              </a:rPr>
              <a:t>Aw</a:t>
            </a:r>
            <a:r>
              <a:rPr kumimoji="1" lang="zh-CN" altLang="en-US" sz="2400" b="1" dirty="0">
                <a:solidFill>
                  <a:srgbClr val="0033CC"/>
                </a:solidFill>
                <a:latin typeface="楷体_GB2312" pitchFamily="49" charset="-122"/>
                <a:ea typeface="方正正准黑简体"/>
              </a:rPr>
              <a:t>＜</a:t>
            </a:r>
            <a:r>
              <a:rPr kumimoji="1" lang="en-US" altLang="zh-CN" sz="2400" b="1" dirty="0">
                <a:solidFill>
                  <a:srgbClr val="0033CC"/>
                </a:solidFill>
                <a:latin typeface="楷体_GB2312" pitchFamily="49" charset="-122"/>
                <a:ea typeface="方正正准黑简体"/>
              </a:rPr>
              <a:t>0.85</a:t>
            </a:r>
            <a:r>
              <a:rPr kumimoji="1" lang="zh-CN" altLang="en-US" sz="2400" b="1" dirty="0">
                <a:solidFill>
                  <a:srgbClr val="0033CC"/>
                </a:solidFill>
                <a:latin typeface="楷体_GB2312" pitchFamily="49" charset="-122"/>
                <a:ea typeface="方正正准黑简体"/>
              </a:rPr>
              <a:t>开始出现滞后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滞后不严重 </a:t>
            </a: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回吸和解吸等温线均保持</a:t>
            </a:r>
            <a:r>
              <a:rPr kumimoji="1" lang="en-US" altLang="zh-CN" sz="2400" b="1" dirty="0">
                <a:solidFill>
                  <a:srgbClr val="0033CC"/>
                </a:solidFill>
                <a:latin typeface="楷体_GB2312" pitchFamily="49" charset="-122"/>
                <a:ea typeface="方正正准黑简体"/>
              </a:rPr>
              <a:t>S</a:t>
            </a:r>
            <a:r>
              <a:rPr kumimoji="1" lang="zh-CN" altLang="en-US" sz="2400" b="1" dirty="0">
                <a:solidFill>
                  <a:srgbClr val="0033CC"/>
                </a:solidFill>
                <a:latin typeface="楷体_GB2312" pitchFamily="49" charset="-122"/>
                <a:ea typeface="方正正准黑简体"/>
              </a:rPr>
              <a:t>形</a:t>
            </a:r>
          </a:p>
        </p:txBody>
      </p:sp>
      <p:sp>
        <p:nvSpPr>
          <p:cNvPr id="324615" name="Line 7"/>
          <p:cNvSpPr>
            <a:spLocks noChangeShapeType="1"/>
          </p:cNvSpPr>
          <p:nvPr/>
        </p:nvSpPr>
        <p:spPr bwMode="auto">
          <a:xfrm flipV="1">
            <a:off x="9220200" y="2438400"/>
            <a:ext cx="0" cy="2895600"/>
          </a:xfrm>
          <a:prstGeom prst="line">
            <a:avLst/>
          </a:prstGeom>
          <a:noFill/>
          <a:ln w="38100">
            <a:solidFill>
              <a:srgbClr val="F24EB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324619" name="Text Box 11"/>
          <p:cNvSpPr txBox="1">
            <a:spLocks noChangeArrowheads="1"/>
          </p:cNvSpPr>
          <p:nvPr/>
        </p:nvSpPr>
        <p:spPr bwMode="auto">
          <a:xfrm>
            <a:off x="990600" y="1884823"/>
            <a:ext cx="4038600" cy="703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latin typeface="仿宋_GB2312" pitchFamily="49" charset="-122"/>
                <a:ea typeface="方正正准黑简体"/>
              </a:rPr>
              <a:t>滞后环的形状</a:t>
            </a:r>
            <a:r>
              <a:rPr lang="en-US" altLang="zh-CN" sz="2800" b="1" dirty="0">
                <a:latin typeface="Comic Sans MS"/>
                <a:ea typeface="方正正准黑简体"/>
              </a:rPr>
              <a:t>—</a:t>
            </a:r>
            <a:r>
              <a:rPr kumimoji="1" lang="zh-CN" altLang="en-US" sz="2400" b="1" dirty="0">
                <a:solidFill>
                  <a:srgbClr val="A727C5"/>
                </a:solidFill>
                <a:ea typeface="方正正准黑简体"/>
              </a:rPr>
              <a:t>食品品种</a:t>
            </a:r>
            <a:r>
              <a:rPr kumimoji="1" lang="zh-CN" altLang="en-US" dirty="0">
                <a:ea typeface="方正正准黑简体"/>
              </a:rPr>
              <a:t> </a:t>
            </a:r>
          </a:p>
        </p:txBody>
      </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p:nvGrpSpPr>
        <p:grpSpPr>
          <a:xfrm>
            <a:off x="592549" y="1145633"/>
            <a:ext cx="10795799" cy="606967"/>
            <a:chOff x="592549" y="1111256"/>
            <a:chExt cx="10795799" cy="606967"/>
          </a:xfrm>
        </p:grpSpPr>
        <p:sp>
          <p:nvSpPr>
            <p:cNvPr id="18"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9" name="图片 18"/>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9EBDFE39-67C8-45CE-A60F-39C3BFBBB71C}" type="slidenum">
              <a:rPr lang="en-US" altLang="zh-CN"/>
              <a:pPr/>
              <a:t>51</a:t>
            </a:fld>
            <a:endParaRPr lang="en-US" altLang="zh-CN"/>
          </a:p>
        </p:txBody>
      </p:sp>
      <p:pic>
        <p:nvPicPr>
          <p:cNvPr id="325638" name="Picture 6"/>
          <p:cNvPicPr>
            <a:picLocks noChangeAspect="1" noChangeArrowheads="1"/>
          </p:cNvPicPr>
          <p:nvPr/>
        </p:nvPicPr>
        <p:blipFill>
          <a:blip r:embed="rId2">
            <a:extLst>
              <a:ext uri="{28A0092B-C50C-407E-A947-70E740481C1C}">
                <a14:useLocalDpi xmlns:a14="http://schemas.microsoft.com/office/drawing/2010/main" val="0"/>
              </a:ext>
            </a:extLst>
          </a:blip>
          <a:srcRect l="48438" t="10417" r="7813" b="45833"/>
          <a:stretch>
            <a:fillRect/>
          </a:stretch>
        </p:blipFill>
        <p:spPr bwMode="auto">
          <a:xfrm>
            <a:off x="5638800" y="2262237"/>
            <a:ext cx="4267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5636" name="Text Box 4" descr="花束"/>
          <p:cNvSpPr txBox="1">
            <a:spLocks noChangeArrowheads="1"/>
          </p:cNvSpPr>
          <p:nvPr/>
        </p:nvSpPr>
        <p:spPr bwMode="auto">
          <a:xfrm>
            <a:off x="6705600" y="1752600"/>
            <a:ext cx="2590800" cy="650875"/>
          </a:xfrm>
          <a:prstGeom prst="rect">
            <a:avLst/>
          </a:prstGeom>
          <a:noFill/>
          <a:ln w="28575">
            <a:solidFill>
              <a:srgbClr val="0033CC"/>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zh-CN" altLang="en-US" sz="2400" b="1" dirty="0">
                <a:solidFill>
                  <a:srgbClr val="990099"/>
                </a:solidFill>
                <a:latin typeface="楷体_GB2312" pitchFamily="49" charset="-122"/>
                <a:ea typeface="方正正准黑简体"/>
              </a:rPr>
              <a:t>淀粉质食品</a:t>
            </a:r>
            <a:endParaRPr lang="zh-CN" altLang="en-US" sz="2400" b="1" dirty="0">
              <a:solidFill>
                <a:srgbClr val="990099"/>
              </a:solidFill>
              <a:latin typeface="楷体_GB2312" pitchFamily="49" charset="-122"/>
              <a:ea typeface="方正正准黑简体"/>
            </a:endParaRPr>
          </a:p>
        </p:txBody>
      </p:sp>
      <p:sp>
        <p:nvSpPr>
          <p:cNvPr id="325637" name="Rectangle 5"/>
          <p:cNvSpPr>
            <a:spLocks noChangeArrowheads="1"/>
          </p:cNvSpPr>
          <p:nvPr/>
        </p:nvSpPr>
        <p:spPr bwMode="auto">
          <a:xfrm>
            <a:off x="1219200" y="3060191"/>
            <a:ext cx="3733800" cy="26670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spcAft>
                <a:spcPct val="50000"/>
              </a:spcAft>
              <a:buClr>
                <a:schemeClr val="accent1"/>
              </a:buClr>
              <a:buSzPct val="80000"/>
            </a:pPr>
            <a:r>
              <a:rPr kumimoji="1" lang="zh-CN" altLang="en-US" sz="2800" b="1" dirty="0">
                <a:solidFill>
                  <a:srgbClr val="F24EB0"/>
                </a:solidFill>
                <a:latin typeface="楷体_GB2312" pitchFamily="49" charset="-122"/>
                <a:ea typeface="方正正准黑简体"/>
              </a:rPr>
              <a:t>冷冻干燥大米</a:t>
            </a:r>
            <a:r>
              <a:rPr kumimoji="1" lang="zh-CN" altLang="en-US" sz="2400" b="1" dirty="0">
                <a:solidFill>
                  <a:srgbClr val="F24EB0"/>
                </a:solidFill>
                <a:latin typeface="楷体_GB2312" pitchFamily="49" charset="-122"/>
                <a:ea typeface="方正正准黑简体"/>
              </a:rPr>
              <a:t> </a:t>
            </a:r>
            <a:endParaRPr kumimoji="1" lang="zh-CN" altLang="en-US" sz="2400" b="1" dirty="0">
              <a:solidFill>
                <a:srgbClr val="0033CC"/>
              </a:solidFill>
              <a:latin typeface="楷体_GB2312" pitchFamily="49" charset="-122"/>
              <a:ea typeface="方正正准黑简体"/>
              <a:cs typeface="ˎ̥"/>
            </a:endParaRPr>
          </a:p>
          <a:p>
            <a:pPr marL="342900" indent="-342900">
              <a:spcBef>
                <a:spcPct val="20000"/>
              </a:spcBef>
              <a:buClr>
                <a:schemeClr val="accent1"/>
              </a:buClr>
              <a:buSzPct val="80000"/>
              <a:buFont typeface="Wingdings" pitchFamily="2" charset="2"/>
              <a:buChar char="n"/>
            </a:pPr>
            <a:r>
              <a:rPr kumimoji="1" lang="zh-CN" altLang="en-US" sz="2400" b="1" dirty="0">
                <a:solidFill>
                  <a:srgbClr val="0033CC"/>
                </a:solidFill>
                <a:latin typeface="楷体_GB2312" pitchFamily="49" charset="-122"/>
                <a:ea typeface="方正正准黑简体"/>
              </a:rPr>
              <a:t>存在大的滞后环 </a:t>
            </a:r>
          </a:p>
          <a:p>
            <a:pPr marL="342900" indent="-342900">
              <a:spcBef>
                <a:spcPct val="20000"/>
              </a:spcBef>
              <a:buClr>
                <a:schemeClr val="accent1"/>
              </a:buClr>
              <a:buSzPct val="80000"/>
              <a:buFont typeface="Wingdings" pitchFamily="2" charset="2"/>
              <a:buChar char="n"/>
            </a:pPr>
            <a:r>
              <a:rPr kumimoji="1" lang="en-US" altLang="zh-CN" sz="2400" b="1" dirty="0">
                <a:solidFill>
                  <a:srgbClr val="0033CC"/>
                </a:solidFill>
                <a:latin typeface="楷体_GB2312" pitchFamily="49" charset="-122"/>
                <a:ea typeface="方正正准黑简体"/>
              </a:rPr>
              <a:t>Aw=0.70</a:t>
            </a:r>
            <a:r>
              <a:rPr kumimoji="1" lang="zh-CN" altLang="en-US" sz="2400" b="1" dirty="0">
                <a:solidFill>
                  <a:srgbClr val="0033CC"/>
                </a:solidFill>
                <a:latin typeface="楷体_GB2312" pitchFamily="49" charset="-122"/>
                <a:ea typeface="方正正准黑简体"/>
              </a:rPr>
              <a:t>时最严重</a:t>
            </a:r>
          </a:p>
        </p:txBody>
      </p:sp>
      <p:sp>
        <p:nvSpPr>
          <p:cNvPr id="325639" name="Line 7"/>
          <p:cNvSpPr>
            <a:spLocks noChangeShapeType="1"/>
          </p:cNvSpPr>
          <p:nvPr/>
        </p:nvSpPr>
        <p:spPr bwMode="auto">
          <a:xfrm flipV="1">
            <a:off x="8610600" y="2490837"/>
            <a:ext cx="0" cy="2895600"/>
          </a:xfrm>
          <a:prstGeom prst="line">
            <a:avLst/>
          </a:prstGeom>
          <a:noFill/>
          <a:ln w="38100">
            <a:solidFill>
              <a:srgbClr val="F24EB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325641" name="Text Box 9"/>
          <p:cNvSpPr txBox="1">
            <a:spLocks noChangeArrowheads="1"/>
          </p:cNvSpPr>
          <p:nvPr/>
        </p:nvSpPr>
        <p:spPr bwMode="auto">
          <a:xfrm>
            <a:off x="990600" y="1752600"/>
            <a:ext cx="4038600" cy="703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latin typeface="仿宋_GB2312" pitchFamily="49" charset="-122"/>
                <a:ea typeface="方正正准黑简体"/>
              </a:rPr>
              <a:t>滞后环的形状</a:t>
            </a:r>
            <a:r>
              <a:rPr lang="en-US" altLang="zh-CN" sz="2800" b="1" dirty="0">
                <a:latin typeface="Comic Sans MS"/>
                <a:ea typeface="方正正准黑简体"/>
              </a:rPr>
              <a:t>—</a:t>
            </a:r>
            <a:r>
              <a:rPr kumimoji="1" lang="zh-CN" altLang="en-US" sz="2400" b="1" dirty="0">
                <a:solidFill>
                  <a:srgbClr val="A727C5"/>
                </a:solidFill>
                <a:ea typeface="方正正准黑简体"/>
              </a:rPr>
              <a:t>食品品种</a:t>
            </a:r>
            <a:r>
              <a:rPr kumimoji="1" lang="zh-CN" altLang="en-US" dirty="0">
                <a:ea typeface="方正正准黑简体"/>
              </a:rPr>
              <a:t> </a:t>
            </a:r>
          </a:p>
        </p:txBody>
      </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592549" y="1145633"/>
            <a:ext cx="10795799" cy="606967"/>
            <a:chOff x="592549" y="1111256"/>
            <a:chExt cx="10795799" cy="606967"/>
          </a:xfrm>
        </p:grpSpPr>
        <p:sp>
          <p:nvSpPr>
            <p:cNvPr id="16"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7" name="图片 16"/>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9" name="Text Box 9"/>
          <p:cNvSpPr txBox="1">
            <a:spLocks noChangeArrowheads="1"/>
          </p:cNvSpPr>
          <p:nvPr/>
        </p:nvSpPr>
        <p:spPr bwMode="auto">
          <a:xfrm>
            <a:off x="936164" y="1848787"/>
            <a:ext cx="4038600" cy="703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2800" b="1" dirty="0">
                <a:latin typeface="仿宋_GB2312" pitchFamily="49" charset="-122"/>
                <a:ea typeface="方正正准黑简体"/>
              </a:rPr>
              <a:t>滞后环的形状</a:t>
            </a:r>
            <a:r>
              <a:rPr lang="en-US" altLang="zh-CN" sz="2800" b="1" dirty="0">
                <a:latin typeface="Comic Sans MS"/>
                <a:ea typeface="方正正准黑简体"/>
              </a:rPr>
              <a:t>—</a:t>
            </a:r>
            <a:r>
              <a:rPr kumimoji="1" lang="zh-CN" altLang="en-US" sz="2400" b="1" dirty="0">
                <a:solidFill>
                  <a:srgbClr val="A727C5"/>
                </a:solidFill>
                <a:ea typeface="方正正准黑简体"/>
              </a:rPr>
              <a:t>温度</a:t>
            </a:r>
            <a:r>
              <a:rPr kumimoji="1" lang="zh-CN" altLang="en-US" dirty="0">
                <a:ea typeface="方正正准黑简体"/>
              </a:rPr>
              <a:t> </a:t>
            </a:r>
          </a:p>
        </p:txBody>
      </p:sp>
      <p:sp>
        <p:nvSpPr>
          <p:cNvPr id="327693" name="Line 13"/>
          <p:cNvSpPr>
            <a:spLocks noChangeShapeType="1"/>
          </p:cNvSpPr>
          <p:nvPr/>
        </p:nvSpPr>
        <p:spPr bwMode="auto">
          <a:xfrm flipV="1">
            <a:off x="8610600" y="2362200"/>
            <a:ext cx="0" cy="2895600"/>
          </a:xfrm>
          <a:prstGeom prst="line">
            <a:avLst/>
          </a:prstGeom>
          <a:noFill/>
          <a:ln w="381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nvGrpSpPr>
          <p:cNvPr id="2" name="组合 1"/>
          <p:cNvGrpSpPr/>
          <p:nvPr/>
        </p:nvGrpSpPr>
        <p:grpSpPr>
          <a:xfrm>
            <a:off x="871537" y="1886086"/>
            <a:ext cx="9186863" cy="4105275"/>
            <a:chOff x="102586" y="1945077"/>
            <a:chExt cx="9186863" cy="4105275"/>
          </a:xfrm>
        </p:grpSpPr>
        <p:pic>
          <p:nvPicPr>
            <p:cNvPr id="327691" name="Picture 11"/>
            <p:cNvPicPr>
              <a:picLocks noChangeAspect="1" noChangeArrowheads="1"/>
            </p:cNvPicPr>
            <p:nvPr/>
          </p:nvPicPr>
          <p:blipFill>
            <a:blip r:embed="rId2">
              <a:extLst>
                <a:ext uri="{28A0092B-C50C-407E-A947-70E740481C1C}">
                  <a14:useLocalDpi xmlns:a14="http://schemas.microsoft.com/office/drawing/2010/main" val="0"/>
                </a:ext>
              </a:extLst>
            </a:blip>
            <a:srcRect l="8594" t="54167" r="55469" b="5208"/>
            <a:stretch>
              <a:fillRect/>
            </a:stretch>
          </p:blipFill>
          <p:spPr bwMode="auto">
            <a:xfrm>
              <a:off x="4946049" y="1945077"/>
              <a:ext cx="43434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686" name="Rectangle 6"/>
            <p:cNvSpPr>
              <a:spLocks noChangeArrowheads="1"/>
            </p:cNvSpPr>
            <p:nvPr/>
          </p:nvSpPr>
          <p:spPr bwMode="auto">
            <a:xfrm>
              <a:off x="102586" y="2611041"/>
              <a:ext cx="4267200" cy="30480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80000"/>
                <a:buFont typeface="Wingdings" pitchFamily="2" charset="2"/>
                <a:buChar char="n"/>
              </a:pPr>
              <a:r>
                <a:rPr kumimoji="1" lang="en-US" altLang="zh-CN" sz="2600" b="1" dirty="0">
                  <a:solidFill>
                    <a:srgbClr val="0033CC"/>
                  </a:solidFill>
                  <a:latin typeface="楷体_GB2312" pitchFamily="49" charset="-122"/>
                  <a:ea typeface="方正正准黑简体"/>
                  <a:cs typeface="ˎ̥"/>
                </a:rPr>
                <a:t>T↑ </a:t>
              </a:r>
              <a:endParaRPr lang="en-US" altLang="zh-CN" sz="1300" dirty="0">
                <a:latin typeface="楷体_GB2312" pitchFamily="49" charset="-122"/>
                <a:ea typeface="方正正准黑简体"/>
                <a:cs typeface="ˎ̥"/>
              </a:endParaRPr>
            </a:p>
            <a:p>
              <a:pPr marL="669925" lvl="1" indent="-325438">
                <a:spcBef>
                  <a:spcPct val="20000"/>
                </a:spcBef>
                <a:buClr>
                  <a:schemeClr val="accent2"/>
                </a:buClr>
                <a:buSzPct val="60000"/>
                <a:buFont typeface="Wingdings" pitchFamily="2" charset="2"/>
                <a:buChar char="Ø"/>
              </a:pPr>
              <a:r>
                <a:rPr kumimoji="1" lang="zh-CN" altLang="en-US" sz="2200" b="1" dirty="0">
                  <a:solidFill>
                    <a:srgbClr val="A727C5"/>
                  </a:solidFill>
                  <a:latin typeface="楷体_GB2312" pitchFamily="49" charset="-122"/>
                  <a:ea typeface="方正正准黑简体"/>
                  <a:cs typeface="ˎ̥"/>
                </a:rPr>
                <a:t>滞后程度减轻↓ </a:t>
              </a:r>
              <a:endParaRPr lang="zh-CN" altLang="en-US" sz="1300" dirty="0">
                <a:latin typeface="楷体_GB2312" pitchFamily="49" charset="-122"/>
                <a:ea typeface="方正正准黑简体"/>
                <a:cs typeface="ˎ̥"/>
              </a:endParaRPr>
            </a:p>
            <a:p>
              <a:pPr marL="669925" lvl="1" indent="-325438">
                <a:spcBef>
                  <a:spcPct val="20000"/>
                </a:spcBef>
                <a:buClr>
                  <a:schemeClr val="accent2"/>
                </a:buClr>
                <a:buSzPct val="60000"/>
              </a:pPr>
              <a:r>
                <a:rPr kumimoji="1" lang="zh-CN" altLang="en-US" sz="2200" b="1" dirty="0">
                  <a:solidFill>
                    <a:srgbClr val="A727C5"/>
                  </a:solidFill>
                  <a:latin typeface="楷体_GB2312" pitchFamily="49" charset="-122"/>
                  <a:ea typeface="方正正准黑简体"/>
                  <a:cs typeface="ˎ̥"/>
                </a:rPr>
                <a:t>  </a:t>
              </a:r>
              <a:r>
                <a:rPr kumimoji="1" lang="zh-CN" altLang="en-US" sz="2200" b="1" dirty="0">
                  <a:solidFill>
                    <a:srgbClr val="A727C5"/>
                  </a:solidFill>
                  <a:latin typeface="楷体_GB2312" pitchFamily="49" charset="-122"/>
                  <a:ea typeface="方正正准黑简体"/>
                </a:rPr>
                <a:t>滞后的</a:t>
              </a:r>
              <a:r>
                <a:rPr kumimoji="1" lang="en-US" altLang="zh-CN" sz="2200" b="1" i="1" dirty="0">
                  <a:solidFill>
                    <a:srgbClr val="A727C5"/>
                  </a:solidFill>
                  <a:latin typeface="楷体_GB2312" pitchFamily="49" charset="-122"/>
                  <a:ea typeface="方正正准黑简体"/>
                </a:rPr>
                <a:t>A</a:t>
              </a:r>
              <a:r>
                <a:rPr kumimoji="1" lang="en-US" altLang="zh-CN" sz="2200" b="1" dirty="0">
                  <a:solidFill>
                    <a:srgbClr val="A727C5"/>
                  </a:solidFill>
                  <a:latin typeface="楷体_GB2312" pitchFamily="49" charset="-122"/>
                  <a:ea typeface="方正正准黑简体"/>
                </a:rPr>
                <a:t>w</a:t>
              </a:r>
              <a:r>
                <a:rPr kumimoji="1" lang="zh-CN" altLang="en-US" sz="2200" b="1" dirty="0">
                  <a:solidFill>
                    <a:srgbClr val="A727C5"/>
                  </a:solidFill>
                  <a:latin typeface="楷体_GB2312" pitchFamily="49" charset="-122"/>
                  <a:ea typeface="方正正准黑简体"/>
                </a:rPr>
                <a:t>起始点↓ </a:t>
              </a:r>
              <a:endParaRPr lang="zh-CN" altLang="en-US" sz="1300" dirty="0">
                <a:latin typeface="楷体_GB2312" pitchFamily="49" charset="-122"/>
                <a:ea typeface="方正正准黑简体"/>
              </a:endParaRPr>
            </a:p>
            <a:p>
              <a:pPr marL="669925" lvl="1" indent="-325438">
                <a:spcBef>
                  <a:spcPct val="20000"/>
                </a:spcBef>
                <a:buClr>
                  <a:schemeClr val="accent2"/>
                </a:buClr>
                <a:buSzPct val="60000"/>
                <a:buFont typeface="Wingdings" pitchFamily="2" charset="2"/>
                <a:buChar char="Ø"/>
              </a:pPr>
              <a:r>
                <a:rPr kumimoji="1" lang="zh-CN" altLang="en-US" sz="2200" b="1" dirty="0">
                  <a:solidFill>
                    <a:srgbClr val="A727C5"/>
                  </a:solidFill>
                  <a:latin typeface="楷体_GB2312" pitchFamily="49" charset="-122"/>
                  <a:ea typeface="方正正准黑简体"/>
                </a:rPr>
                <a:t>滞后环在等温线上的跨度↓ </a:t>
              </a:r>
              <a:endParaRPr lang="zh-CN" altLang="en-US" sz="1300" dirty="0">
                <a:latin typeface="楷体_GB2312" pitchFamily="49" charset="-122"/>
                <a:ea typeface="方正正准黑简体"/>
              </a:endParaRPr>
            </a:p>
            <a:p>
              <a:pPr marL="342900" indent="-342900">
                <a:spcBef>
                  <a:spcPct val="20000"/>
                </a:spcBef>
                <a:buClr>
                  <a:schemeClr val="accent1"/>
                </a:buClr>
                <a:buSzPct val="80000"/>
                <a:buFont typeface="Wingdings" pitchFamily="2" charset="2"/>
                <a:buChar char="n"/>
              </a:pPr>
              <a:r>
                <a:rPr kumimoji="1" lang="zh-CN" altLang="en-US" sz="2600" b="1" dirty="0">
                  <a:solidFill>
                    <a:srgbClr val="0033CC"/>
                  </a:solidFill>
                  <a:latin typeface="楷体_GB2312" pitchFamily="49" charset="-122"/>
                  <a:ea typeface="方正正准黑简体"/>
                </a:rPr>
                <a:t>纯蛋白（</a:t>
              </a:r>
              <a:r>
                <a:rPr kumimoji="1" lang="en-US" altLang="zh-CN" sz="2600" b="1" dirty="0">
                  <a:solidFill>
                    <a:srgbClr val="0033CC"/>
                  </a:solidFill>
                  <a:latin typeface="楷体_GB2312" pitchFamily="49" charset="-122"/>
                  <a:ea typeface="方正正准黑简体"/>
                </a:rPr>
                <a:t>BSA</a:t>
              </a:r>
              <a:r>
                <a:rPr kumimoji="1" lang="zh-CN" altLang="en-US" sz="2600" b="1" dirty="0">
                  <a:solidFill>
                    <a:srgbClr val="0033CC"/>
                  </a:solidFill>
                  <a:latin typeface="楷体_GB2312" pitchFamily="49" charset="-122"/>
                  <a:ea typeface="方正正准黑简体"/>
                </a:rPr>
                <a:t>）滞后现象与</a:t>
              </a:r>
              <a:r>
                <a:rPr kumimoji="1" lang="en-US" altLang="zh-CN" sz="2600" b="1" dirty="0">
                  <a:solidFill>
                    <a:srgbClr val="0033CC"/>
                  </a:solidFill>
                  <a:latin typeface="楷体_GB2312" pitchFamily="49" charset="-122"/>
                  <a:ea typeface="方正正准黑简体"/>
                </a:rPr>
                <a:t>T</a:t>
              </a:r>
              <a:r>
                <a:rPr kumimoji="1" lang="zh-CN" altLang="en-US" sz="2600" b="1" dirty="0">
                  <a:solidFill>
                    <a:srgbClr val="0033CC"/>
                  </a:solidFill>
                  <a:latin typeface="楷体_GB2312" pitchFamily="49" charset="-122"/>
                  <a:ea typeface="方正正准黑简体"/>
                </a:rPr>
                <a:t>无关</a:t>
              </a:r>
            </a:p>
          </p:txBody>
        </p:sp>
        <p:sp>
          <p:nvSpPr>
            <p:cNvPr id="327692" name="Line 12"/>
            <p:cNvSpPr>
              <a:spLocks noChangeShapeType="1"/>
            </p:cNvSpPr>
            <p:nvPr/>
          </p:nvSpPr>
          <p:spPr bwMode="auto">
            <a:xfrm flipV="1">
              <a:off x="8451249" y="2192591"/>
              <a:ext cx="0" cy="2895600"/>
            </a:xfrm>
            <a:prstGeom prst="line">
              <a:avLst/>
            </a:prstGeom>
            <a:noFill/>
            <a:ln w="38100">
              <a:solidFill>
                <a:srgbClr val="F24EB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327694" name="Line 14"/>
            <p:cNvSpPr>
              <a:spLocks noChangeShapeType="1"/>
            </p:cNvSpPr>
            <p:nvPr/>
          </p:nvSpPr>
          <p:spPr bwMode="auto">
            <a:xfrm flipH="1">
              <a:off x="7841649" y="2926151"/>
              <a:ext cx="609600" cy="0"/>
            </a:xfrm>
            <a:prstGeom prst="line">
              <a:avLst/>
            </a:prstGeom>
            <a:noFill/>
            <a:ln w="38100">
              <a:solidFill>
                <a:srgbClr val="F24EB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grpSp>
        <p:nvGrpSpPr>
          <p:cNvPr id="12" name="组合 2"/>
          <p:cNvGrpSpPr>
            <a:grpSpLocks/>
          </p:cNvGrpSpPr>
          <p:nvPr/>
        </p:nvGrpSpPr>
        <p:grpSpPr bwMode="auto">
          <a:xfrm>
            <a:off x="685800" y="525463"/>
            <a:ext cx="10896600" cy="676275"/>
            <a:chOff x="685800" y="525465"/>
            <a:chExt cx="10896600" cy="676275"/>
          </a:xfrm>
        </p:grpSpPr>
        <p:grpSp>
          <p:nvGrpSpPr>
            <p:cNvPr id="13" name="组合 1"/>
            <p:cNvGrpSpPr>
              <a:grpSpLocks/>
            </p:cNvGrpSpPr>
            <p:nvPr/>
          </p:nvGrpSpPr>
          <p:grpSpPr bwMode="auto">
            <a:xfrm>
              <a:off x="685800" y="609600"/>
              <a:ext cx="886570" cy="400110"/>
              <a:chOff x="685800" y="609600"/>
              <a:chExt cx="886570" cy="400110"/>
            </a:xfrm>
          </p:grpSpPr>
          <p:sp>
            <p:nvSpPr>
              <p:cNvPr id="15" name="矩形 14"/>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6"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16"/>
          <p:cNvGrpSpPr/>
          <p:nvPr/>
        </p:nvGrpSpPr>
        <p:grpSpPr>
          <a:xfrm>
            <a:off x="592549" y="1145633"/>
            <a:ext cx="10795799" cy="606967"/>
            <a:chOff x="592549" y="1111256"/>
            <a:chExt cx="10795799" cy="606967"/>
          </a:xfrm>
        </p:grpSpPr>
        <p:sp>
          <p:nvSpPr>
            <p:cNvPr id="18"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9" name="图片 18"/>
            <p:cNvPicPr>
              <a:picLocks noChangeAspect="1"/>
            </p:cNvPicPr>
            <p:nvPr/>
          </p:nvPicPr>
          <p:blipFill>
            <a:blip r:embed="rId4"/>
            <a:stretch>
              <a:fillRect/>
            </a:stretch>
          </p:blipFill>
          <p:spPr>
            <a:xfrm>
              <a:off x="5060152" y="1175632"/>
              <a:ext cx="6328196" cy="542591"/>
            </a:xfrm>
            <a:prstGeom prst="rect">
              <a:avLst/>
            </a:prstGeom>
          </p:spPr>
        </p:pic>
      </p:grpSp>
      <p:sp>
        <p:nvSpPr>
          <p:cNvPr id="21" name="Line 13"/>
          <p:cNvSpPr>
            <a:spLocks noChangeShapeType="1"/>
          </p:cNvSpPr>
          <p:nvPr/>
        </p:nvSpPr>
        <p:spPr bwMode="auto">
          <a:xfrm flipV="1">
            <a:off x="8153400" y="2133600"/>
            <a:ext cx="0" cy="2895600"/>
          </a:xfrm>
          <a:prstGeom prst="line">
            <a:avLst/>
          </a:prstGeom>
          <a:noFill/>
          <a:ln w="38100">
            <a:solidFill>
              <a:srgbClr val="00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2568"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10156" t="28026" r="10156" b="11079"/>
          <a:stretch/>
        </p:blipFill>
        <p:spPr bwMode="auto">
          <a:xfrm>
            <a:off x="3733800" y="1829162"/>
            <a:ext cx="7308000" cy="418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719483" y="1828800"/>
            <a:ext cx="2785717" cy="990600"/>
          </a:xfrm>
          <a:prstGeom prst="rect">
            <a:avLst/>
          </a:prstGeom>
          <a:noFill/>
          <a:ln w="28575">
            <a:solidFill>
              <a:srgbClr val="990099"/>
            </a:solidFill>
            <a:miter lim="800000"/>
            <a:headEnd/>
            <a:tailEnd/>
          </a:ln>
          <a:extLst>
            <a:ext uri="{909E8E84-426E-40DD-AFC4-6F175D3DCCD1}">
              <a14:hiddenFill xmlns:a14="http://schemas.microsoft.com/office/drawing/2010/main">
                <a:solidFill>
                  <a:srgbClr val="0099CC"/>
                </a:solidFill>
              </a14:hiddenFill>
            </a:ext>
          </a:extLst>
        </p:spPr>
        <p:txBody>
          <a:bodyPr anchor="ctr"/>
          <a:lstStyle/>
          <a:p>
            <a:r>
              <a:rPr kumimoji="1" lang="zh-CN" altLang="en-US" sz="3200" b="1" dirty="0">
                <a:latin typeface="Garamond" pitchFamily="18" charset="0"/>
                <a:ea typeface="方正正准黑简体"/>
              </a:rPr>
              <a:t>滞后现象产生的主要原因</a:t>
            </a:r>
            <a:endParaRPr lang="zh-CN" altLang="en-US" sz="3200" dirty="0">
              <a:latin typeface="Garamond" pitchFamily="18" charset="0"/>
              <a:ea typeface="方正正准黑简体"/>
            </a:endParaRPr>
          </a:p>
        </p:txBody>
      </p:sp>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p:cNvGrpSpPr/>
          <p:nvPr/>
        </p:nvGrpSpPr>
        <p:grpSpPr>
          <a:xfrm>
            <a:off x="592549" y="1145633"/>
            <a:ext cx="10795799" cy="606967"/>
            <a:chOff x="592549" y="1111256"/>
            <a:chExt cx="10795799" cy="606967"/>
          </a:xfrm>
        </p:grpSpPr>
        <p:sp>
          <p:nvSpPr>
            <p:cNvPr id="12"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3" name="图片 12"/>
            <p:cNvPicPr>
              <a:picLocks noChangeAspect="1"/>
            </p:cNvPicPr>
            <p:nvPr/>
          </p:nvPicPr>
          <p:blipFill>
            <a:blip r:embed="rId4"/>
            <a:stretch>
              <a:fillRect/>
            </a:stretch>
          </p:blipFill>
          <p:spPr>
            <a:xfrm>
              <a:off x="5060152" y="1175632"/>
              <a:ext cx="6328196" cy="542591"/>
            </a:xfrm>
            <a:prstGeom prst="rect">
              <a:avLst/>
            </a:prstGeom>
          </p:spPr>
        </p:pic>
      </p:gr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9" name="Rectangle 5"/>
          <p:cNvSpPr>
            <a:spLocks noChangeArrowheads="1"/>
          </p:cNvSpPr>
          <p:nvPr/>
        </p:nvSpPr>
        <p:spPr bwMode="auto">
          <a:xfrm>
            <a:off x="671032" y="2873376"/>
            <a:ext cx="10668000" cy="23622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55650" indent="-755650">
              <a:lnSpc>
                <a:spcPct val="120000"/>
              </a:lnSpc>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鸡肉和猪肉</a:t>
            </a:r>
            <a:r>
              <a:rPr kumimoji="1" lang="en-US" altLang="zh-CN" sz="2800" i="1" dirty="0">
                <a:solidFill>
                  <a:srgbClr val="0033CC"/>
                </a:solidFill>
                <a:latin typeface="Times New Roman" panose="02020603050405020304" pitchFamily="18" charset="0"/>
                <a:ea typeface="方正正准黑简体"/>
                <a:cs typeface="Times New Roman" panose="02020603050405020304" pitchFamily="18" charset="0"/>
              </a:rPr>
              <a:t>A</a:t>
            </a:r>
            <a:r>
              <a:rPr kumimoji="1" lang="en-US" altLang="zh-CN" sz="2800" dirty="0">
                <a:solidFill>
                  <a:srgbClr val="0033CC"/>
                </a:solidFill>
                <a:latin typeface="Times New Roman" panose="02020603050405020304" pitchFamily="18" charset="0"/>
                <a:ea typeface="方正正准黑简体"/>
                <a:cs typeface="Times New Roman" panose="02020603050405020304" pitchFamily="18" charset="0"/>
              </a:rPr>
              <a:t>w=0.75</a:t>
            </a:r>
            <a:r>
              <a:rPr kumimoji="1" lang="zh-CN" altLang="en-US" sz="2800" dirty="0">
                <a:solidFill>
                  <a:srgbClr val="0033CC"/>
                </a:solidFill>
                <a:latin typeface="Times New Roman" panose="02020603050405020304" pitchFamily="18" charset="0"/>
                <a:ea typeface="方正正准黑简体"/>
                <a:cs typeface="Times New Roman" panose="02020603050405020304" pitchFamily="18" charset="0"/>
              </a:rPr>
              <a:t>～</a:t>
            </a:r>
            <a:r>
              <a:rPr kumimoji="1" lang="en-US" altLang="zh-CN" sz="2800" dirty="0">
                <a:solidFill>
                  <a:srgbClr val="0033CC"/>
                </a:solidFill>
                <a:latin typeface="Times New Roman" panose="02020603050405020304" pitchFamily="18" charset="0"/>
                <a:ea typeface="方正正准黑简体"/>
                <a:cs typeface="Times New Roman" panose="02020603050405020304" pitchFamily="18" charset="0"/>
              </a:rPr>
              <a:t>0.84</a:t>
            </a:r>
            <a:r>
              <a:rPr kumimoji="1" lang="zh-CN" altLang="en-US" sz="2800" b="1" dirty="0">
                <a:solidFill>
                  <a:srgbClr val="0033CC"/>
                </a:solidFill>
                <a:latin typeface="楷体_GB2312" pitchFamily="49" charset="-122"/>
                <a:ea typeface="方正正准黑简体"/>
              </a:rPr>
              <a:t>，解吸时脂肪氧化速度高于回吸</a:t>
            </a:r>
          </a:p>
          <a:p>
            <a:pPr marL="755650" indent="-755650">
              <a:lnSpc>
                <a:spcPct val="120000"/>
              </a:lnSpc>
              <a:spcBef>
                <a:spcPct val="20000"/>
              </a:spcBef>
              <a:buClr>
                <a:schemeClr val="accent1"/>
              </a:buClr>
              <a:buSzPct val="80000"/>
            </a:pPr>
            <a:r>
              <a:rPr kumimoji="1" lang="zh-CN" altLang="en-US" sz="2800" b="1" dirty="0">
                <a:solidFill>
                  <a:srgbClr val="0033CC"/>
                </a:solidFill>
                <a:latin typeface="楷体_GB2312" pitchFamily="49" charset="-122"/>
                <a:ea typeface="方正正准黑简体"/>
              </a:rPr>
              <a:t>  </a:t>
            </a:r>
            <a:r>
              <a:rPr kumimoji="1" lang="zh-CN" altLang="en-US" sz="2800" b="1" dirty="0">
                <a:solidFill>
                  <a:srgbClr val="FF3300"/>
                </a:solidFill>
                <a:latin typeface="楷体_GB2312" pitchFamily="49" charset="-122"/>
                <a:ea typeface="方正正准黑简体"/>
              </a:rPr>
              <a:t>原因：</a:t>
            </a:r>
            <a:r>
              <a:rPr kumimoji="1" lang="zh-CN" altLang="en-US" sz="2800" b="1" dirty="0">
                <a:solidFill>
                  <a:srgbClr val="0033CC"/>
                </a:solidFill>
                <a:latin typeface="楷体_GB2312" pitchFamily="49" charset="-122"/>
                <a:ea typeface="方正正准黑简体"/>
                <a:sym typeface="Wingdings" pitchFamily="2" charset="2"/>
              </a:rPr>
              <a:t>（水分活度对脂肪氧化酸败的影响）</a:t>
            </a:r>
          </a:p>
          <a:p>
            <a:pPr marL="755650" indent="-755650">
              <a:lnSpc>
                <a:spcPct val="120000"/>
              </a:lnSpc>
              <a:spcBef>
                <a:spcPct val="20000"/>
              </a:spcBef>
              <a:buClr>
                <a:schemeClr val="accent1"/>
              </a:buClr>
              <a:buSzPct val="80000"/>
            </a:pPr>
            <a:r>
              <a:rPr kumimoji="1" lang="zh-CN" altLang="en-US" sz="2800" b="1" dirty="0">
                <a:solidFill>
                  <a:srgbClr val="0033CC"/>
                </a:solidFill>
                <a:latin typeface="楷体_GB2312" pitchFamily="49" charset="-122"/>
                <a:ea typeface="方正正准黑简体"/>
              </a:rPr>
              <a:t>  </a:t>
            </a:r>
            <a:r>
              <a:rPr kumimoji="1" lang="en-US" altLang="zh-CN" sz="2800" b="1" dirty="0">
                <a:solidFill>
                  <a:srgbClr val="0033CC"/>
                </a:solidFill>
                <a:latin typeface="楷体_GB2312" pitchFamily="49" charset="-122"/>
                <a:ea typeface="方正正准黑简体"/>
              </a:rPr>
              <a:t>※</a:t>
            </a:r>
            <a:r>
              <a:rPr kumimoji="1" lang="zh-CN" altLang="en-US" sz="2800" b="1" dirty="0">
                <a:solidFill>
                  <a:srgbClr val="0033CC"/>
                </a:solidFill>
                <a:latin typeface="楷体_GB2312" pitchFamily="49" charset="-122"/>
                <a:ea typeface="方正正准黑简体"/>
              </a:rPr>
              <a:t>从极低的</a:t>
            </a:r>
            <a:r>
              <a:rPr kumimoji="1" lang="en-US" altLang="zh-CN" sz="2800" b="1" i="1" dirty="0">
                <a:solidFill>
                  <a:srgbClr val="0033CC"/>
                </a:solidFill>
                <a:latin typeface="楷体_GB2312" pitchFamily="49" charset="-122"/>
                <a:ea typeface="方正正准黑简体"/>
              </a:rPr>
              <a:t>A</a:t>
            </a:r>
            <a:r>
              <a:rPr kumimoji="1" lang="en-US" altLang="zh-CN" sz="2800" b="1" dirty="0">
                <a:solidFill>
                  <a:srgbClr val="0033CC"/>
                </a:solidFill>
                <a:latin typeface="楷体_GB2312" pitchFamily="49" charset="-122"/>
                <a:ea typeface="方正正准黑简体"/>
              </a:rPr>
              <a:t>w</a:t>
            </a:r>
            <a:r>
              <a:rPr kumimoji="1" lang="zh-CN" altLang="en-US" sz="2800" b="1" dirty="0">
                <a:solidFill>
                  <a:srgbClr val="0033CC"/>
                </a:solidFill>
                <a:latin typeface="楷体_GB2312" pitchFamily="49" charset="-122"/>
                <a:ea typeface="方正正准黑简体"/>
              </a:rPr>
              <a:t>值开始到</a:t>
            </a:r>
            <a:r>
              <a:rPr kumimoji="1" lang="en-US" altLang="zh-CN" sz="2800" b="1" dirty="0">
                <a:solidFill>
                  <a:srgbClr val="0033CC"/>
                </a:solidFill>
                <a:latin typeface="楷体_GB2312" pitchFamily="49" charset="-122"/>
                <a:ea typeface="方正正准黑简体"/>
              </a:rPr>
              <a:t>BET</a:t>
            </a:r>
            <a:r>
              <a:rPr kumimoji="1" lang="zh-CN" altLang="en-US" sz="2800" b="1" dirty="0">
                <a:solidFill>
                  <a:srgbClr val="0033CC"/>
                </a:solidFill>
                <a:latin typeface="楷体_GB2312" pitchFamily="49" charset="-122"/>
                <a:ea typeface="方正正准黑简体"/>
              </a:rPr>
              <a:t>单层，氧化速度随水分的增加而降低。因为水可与自由基反应产生的过氧化物形成氢键，防止其分解。</a:t>
            </a:r>
          </a:p>
          <a:p>
            <a:pPr marL="755650" indent="-755650">
              <a:lnSpc>
                <a:spcPct val="120000"/>
              </a:lnSpc>
              <a:spcBef>
                <a:spcPct val="20000"/>
              </a:spcBef>
              <a:buClr>
                <a:schemeClr val="accent1"/>
              </a:buClr>
              <a:buSzPct val="80000"/>
            </a:pPr>
            <a:r>
              <a:rPr kumimoji="1" lang="zh-CN" altLang="en-US" sz="2800" b="1" dirty="0">
                <a:solidFill>
                  <a:srgbClr val="0033CC"/>
                </a:solidFill>
                <a:latin typeface="楷体_GB2312" pitchFamily="49" charset="-122"/>
                <a:ea typeface="方正正准黑简体"/>
              </a:rPr>
              <a:t>  </a:t>
            </a:r>
          </a:p>
        </p:txBody>
      </p:sp>
      <p:sp>
        <p:nvSpPr>
          <p:cNvPr id="6" name="Rectangle 3"/>
          <p:cNvSpPr>
            <a:spLocks noChangeArrowheads="1"/>
          </p:cNvSpPr>
          <p:nvPr/>
        </p:nvSpPr>
        <p:spPr bwMode="auto">
          <a:xfrm>
            <a:off x="719483" y="1828800"/>
            <a:ext cx="4313237" cy="762000"/>
          </a:xfrm>
          <a:prstGeom prst="rect">
            <a:avLst/>
          </a:prstGeom>
          <a:noFill/>
          <a:ln w="28575">
            <a:solidFill>
              <a:srgbClr val="990099"/>
            </a:solidFill>
            <a:miter lim="800000"/>
            <a:headEnd/>
            <a:tailEnd/>
          </a:ln>
          <a:extLst>
            <a:ext uri="{909E8E84-426E-40DD-AFC4-6F175D3DCCD1}">
              <a14:hiddenFill xmlns:a14="http://schemas.microsoft.com/office/drawing/2010/main">
                <a:solidFill>
                  <a:srgbClr val="0099CC"/>
                </a:solidFill>
              </a14:hiddenFill>
            </a:ext>
          </a:extLst>
        </p:spPr>
        <p:txBody>
          <a:bodyPr anchor="ctr"/>
          <a:lstStyle/>
          <a:p>
            <a:pPr algn="ctr"/>
            <a:r>
              <a:rPr kumimoji="1" lang="zh-CN" altLang="en-US" sz="3200" b="1" dirty="0">
                <a:latin typeface="Garamond" pitchFamily="18" charset="0"/>
                <a:ea typeface="方正正准黑简体"/>
              </a:rPr>
              <a:t>滞后现象的现实意义</a:t>
            </a:r>
            <a:endParaRPr lang="zh-CN" altLang="en-US" sz="3200" dirty="0">
              <a:latin typeface="Garamond" pitchFamily="18" charset="0"/>
              <a:ea typeface="方正正准黑简体"/>
            </a:endParaRPr>
          </a:p>
        </p:txBody>
      </p:sp>
      <p:grpSp>
        <p:nvGrpSpPr>
          <p:cNvPr id="7" name="组合 2"/>
          <p:cNvGrpSpPr>
            <a:grpSpLocks/>
          </p:cNvGrpSpPr>
          <p:nvPr/>
        </p:nvGrpSpPr>
        <p:grpSpPr bwMode="auto">
          <a:xfrm>
            <a:off x="685800" y="525463"/>
            <a:ext cx="10896600" cy="676275"/>
            <a:chOff x="685800" y="525465"/>
            <a:chExt cx="10896600" cy="676275"/>
          </a:xfrm>
        </p:grpSpPr>
        <p:grpSp>
          <p:nvGrpSpPr>
            <p:cNvPr id="8" name="组合 1"/>
            <p:cNvGrpSpPr>
              <a:grpSpLocks/>
            </p:cNvGrpSpPr>
            <p:nvPr/>
          </p:nvGrpSpPr>
          <p:grpSpPr bwMode="auto">
            <a:xfrm>
              <a:off x="685800" y="609600"/>
              <a:ext cx="886570" cy="400110"/>
              <a:chOff x="685800" y="609600"/>
              <a:chExt cx="886570" cy="400110"/>
            </a:xfrm>
          </p:grpSpPr>
          <p:sp>
            <p:nvSpPr>
              <p:cNvPr id="10" name="矩形 9"/>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1"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592549" y="1145633"/>
            <a:ext cx="10795799" cy="606967"/>
            <a:chOff x="592549" y="1111256"/>
            <a:chExt cx="10795799" cy="606967"/>
          </a:xfrm>
        </p:grpSpPr>
        <p:sp>
          <p:nvSpPr>
            <p:cNvPr id="13"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4" name="图片 13"/>
            <p:cNvPicPr>
              <a:picLocks noChangeAspect="1"/>
            </p:cNvPicPr>
            <p:nvPr/>
          </p:nvPicPr>
          <p:blipFill>
            <a:blip r:embed="rId3"/>
            <a:stretch>
              <a:fillRect/>
            </a:stretch>
          </p:blipFill>
          <p:spPr>
            <a:xfrm>
              <a:off x="5060152" y="1175632"/>
              <a:ext cx="6328196" cy="542591"/>
            </a:xfrm>
            <a:prstGeom prst="rect">
              <a:avLst/>
            </a:prstGeom>
          </p:spPr>
        </p:pic>
      </p:gr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p:cNvSpPr txBox="1">
            <a:spLocks noChangeArrowheads="1"/>
          </p:cNvSpPr>
          <p:nvPr/>
        </p:nvSpPr>
        <p:spPr bwMode="auto">
          <a:xfrm>
            <a:off x="685800" y="2750747"/>
            <a:ext cx="10634316"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7825" indent="-377825">
              <a:defRPr>
                <a:solidFill>
                  <a:schemeClr val="tx1"/>
                </a:solidFill>
                <a:latin typeface="Arial" pitchFamily="34" charset="0"/>
                <a:ea typeface="宋体" pitchFamily="2" charset="-122"/>
              </a:defRPr>
            </a:lvl1pPr>
            <a:lvl2pPr marL="568325">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10000"/>
              </a:lnSpc>
              <a:spcBef>
                <a:spcPct val="20000"/>
              </a:spcBef>
              <a:buClr>
                <a:schemeClr val="accent1"/>
              </a:buClr>
              <a:buSzPct val="80000"/>
              <a:buFont typeface="Wingdings" pitchFamily="2" charset="2"/>
              <a:buNone/>
            </a:pPr>
            <a:r>
              <a:rPr kumimoji="1" lang="en-US" altLang="zh-CN" sz="2600" b="1" dirty="0">
                <a:solidFill>
                  <a:srgbClr val="0033CC"/>
                </a:solidFill>
                <a:latin typeface="楷体_GB2312" pitchFamily="49" charset="-122"/>
                <a:ea typeface="方正正准黑简体"/>
              </a:rPr>
              <a:t>※</a:t>
            </a:r>
            <a:r>
              <a:rPr kumimoji="1" lang="zh-CN" altLang="en-US" sz="2600" b="1" dirty="0">
                <a:solidFill>
                  <a:srgbClr val="0033CC"/>
                </a:solidFill>
                <a:latin typeface="楷体_GB2312" pitchFamily="49" charset="-122"/>
                <a:ea typeface="方正正准黑简体"/>
              </a:rPr>
              <a:t>进一步增加水分直到</a:t>
            </a:r>
            <a:r>
              <a:rPr kumimoji="1" lang="en-US" altLang="zh-CN" sz="2600" dirty="0">
                <a:solidFill>
                  <a:srgbClr val="0033CC"/>
                </a:solidFill>
                <a:latin typeface="Times New Roman" panose="02020603050405020304" pitchFamily="18" charset="0"/>
                <a:ea typeface="方正正准黑简体"/>
                <a:cs typeface="Times New Roman" panose="02020603050405020304" pitchFamily="18" charset="0"/>
              </a:rPr>
              <a:t>II</a:t>
            </a:r>
            <a:r>
              <a:rPr kumimoji="1" lang="zh-CN" altLang="en-US" sz="2600" b="1" dirty="0">
                <a:solidFill>
                  <a:srgbClr val="0033CC"/>
                </a:solidFill>
                <a:latin typeface="楷体_GB2312" pitchFamily="49" charset="-122"/>
                <a:ea typeface="方正正准黑简体"/>
              </a:rPr>
              <a:t>区和</a:t>
            </a:r>
            <a:r>
              <a:rPr kumimoji="1" lang="en-US" altLang="zh-CN" sz="2600" dirty="0">
                <a:solidFill>
                  <a:srgbClr val="0033CC"/>
                </a:solidFill>
                <a:latin typeface="Times New Roman" panose="02020603050405020304" pitchFamily="18" charset="0"/>
                <a:ea typeface="方正正准黑简体"/>
                <a:cs typeface="Times New Roman" panose="02020603050405020304" pitchFamily="18" charset="0"/>
              </a:rPr>
              <a:t>III</a:t>
            </a:r>
            <a:r>
              <a:rPr kumimoji="1" lang="zh-CN" altLang="en-US" sz="2600" b="1" dirty="0">
                <a:solidFill>
                  <a:srgbClr val="0033CC"/>
                </a:solidFill>
                <a:latin typeface="楷体_GB2312" pitchFamily="49" charset="-122"/>
                <a:ea typeface="方正正准黑简体"/>
              </a:rPr>
              <a:t>区边界处，水分含量增加，氧化速度提高。因为水可增加氧的溶解度，并使脂肪大分子肿胀，暴露更多反应部位。</a:t>
            </a:r>
          </a:p>
          <a:p>
            <a:pPr>
              <a:lnSpc>
                <a:spcPct val="110000"/>
              </a:lnSpc>
              <a:spcBef>
                <a:spcPct val="20000"/>
              </a:spcBef>
              <a:buClr>
                <a:schemeClr val="accent1"/>
              </a:buClr>
              <a:buSzPct val="80000"/>
              <a:buFont typeface="Wingdings" pitchFamily="2" charset="2"/>
              <a:buNone/>
            </a:pPr>
            <a:r>
              <a:rPr kumimoji="1" lang="en-US" altLang="zh-CN" sz="2600" b="1" dirty="0">
                <a:solidFill>
                  <a:srgbClr val="0033CC"/>
                </a:solidFill>
                <a:latin typeface="楷体_GB2312" pitchFamily="49" charset="-122"/>
                <a:ea typeface="方正正准黑简体"/>
              </a:rPr>
              <a:t>※</a:t>
            </a:r>
            <a:r>
              <a:rPr kumimoji="1" lang="zh-CN" altLang="en-US" sz="2600" b="1" dirty="0">
                <a:solidFill>
                  <a:srgbClr val="0033CC"/>
                </a:solidFill>
                <a:latin typeface="楷体_GB2312" pitchFamily="49" charset="-122"/>
                <a:ea typeface="方正正准黑简体"/>
              </a:rPr>
              <a:t>当</a:t>
            </a:r>
            <a:r>
              <a:rPr kumimoji="1" lang="en-US" altLang="zh-CN" sz="2600" b="1" i="1" dirty="0">
                <a:solidFill>
                  <a:srgbClr val="0033CC"/>
                </a:solidFill>
                <a:latin typeface="楷体_GB2312" pitchFamily="49" charset="-122"/>
                <a:ea typeface="方正正准黑简体"/>
              </a:rPr>
              <a:t>A</a:t>
            </a:r>
            <a:r>
              <a:rPr kumimoji="1" lang="en-US" altLang="zh-CN" sz="2600" b="1" dirty="0">
                <a:solidFill>
                  <a:srgbClr val="0033CC"/>
                </a:solidFill>
                <a:latin typeface="楷体_GB2312" pitchFamily="49" charset="-122"/>
                <a:ea typeface="方正正准黑简体"/>
              </a:rPr>
              <a:t>w</a:t>
            </a:r>
            <a:r>
              <a:rPr kumimoji="1" lang="zh-CN" altLang="en-US" sz="2600" b="1" dirty="0">
                <a:solidFill>
                  <a:srgbClr val="0033CC"/>
                </a:solidFill>
                <a:latin typeface="楷体_GB2312" pitchFamily="49" charset="-122"/>
                <a:ea typeface="方正正准黑简体"/>
              </a:rPr>
              <a:t>较大（</a:t>
            </a:r>
            <a:r>
              <a:rPr kumimoji="1" lang="en-US" altLang="zh-CN" sz="2600" b="1" dirty="0">
                <a:solidFill>
                  <a:srgbClr val="0033CC"/>
                </a:solidFill>
                <a:latin typeface="楷体_GB2312" pitchFamily="49" charset="-122"/>
                <a:ea typeface="方正正准黑简体"/>
              </a:rPr>
              <a:t>&gt;0.8</a:t>
            </a:r>
            <a:r>
              <a:rPr kumimoji="1" lang="zh-CN" altLang="en-US" sz="2600" b="1" dirty="0">
                <a:solidFill>
                  <a:srgbClr val="0033CC"/>
                </a:solidFill>
                <a:latin typeface="楷体_GB2312" pitchFamily="49" charset="-122"/>
                <a:ea typeface="方正正准黑简体"/>
              </a:rPr>
              <a:t>）时，进一步加水可降低氧化速度。因为水对催化剂的稀释降低了它们的催化效力，并降低了反应物的浓度。</a:t>
            </a:r>
          </a:p>
          <a:p>
            <a:pPr>
              <a:lnSpc>
                <a:spcPct val="110000"/>
              </a:lnSpc>
              <a:spcBef>
                <a:spcPct val="20000"/>
              </a:spcBef>
              <a:buClr>
                <a:schemeClr val="accent1"/>
              </a:buClr>
              <a:buSzPct val="80000"/>
              <a:buFont typeface="Wingdings" pitchFamily="2" charset="2"/>
              <a:buNone/>
            </a:pPr>
            <a:r>
              <a:rPr kumimoji="1" lang="en-US" altLang="zh-CN" sz="2600" b="1" dirty="0">
                <a:solidFill>
                  <a:srgbClr val="0033CC"/>
                </a:solidFill>
                <a:latin typeface="楷体_GB2312" pitchFamily="49" charset="-122"/>
                <a:ea typeface="方正正准黑简体"/>
              </a:rPr>
              <a:t>※</a:t>
            </a:r>
            <a:r>
              <a:rPr kumimoji="1" lang="zh-CN" altLang="en-US" sz="2600" b="1" dirty="0">
                <a:solidFill>
                  <a:srgbClr val="0033CC"/>
                </a:solidFill>
                <a:latin typeface="楷体_GB2312" pitchFamily="49" charset="-122"/>
                <a:ea typeface="方正正准黑简体"/>
              </a:rPr>
              <a:t>相同水分活度条件下</a:t>
            </a:r>
            <a:r>
              <a:rPr kumimoji="1" lang="en-US" altLang="zh-CN" sz="2600" b="1" dirty="0">
                <a:solidFill>
                  <a:srgbClr val="0033CC"/>
                </a:solidFill>
                <a:latin typeface="楷体_GB2312" pitchFamily="49" charset="-122"/>
                <a:ea typeface="方正正准黑简体"/>
              </a:rPr>
              <a:t>,</a:t>
            </a:r>
            <a:r>
              <a:rPr kumimoji="1" lang="zh-CN" altLang="en-US" sz="2600" b="1" dirty="0">
                <a:solidFill>
                  <a:srgbClr val="0033CC"/>
                </a:solidFill>
                <a:latin typeface="楷体_GB2312" pitchFamily="49" charset="-122"/>
                <a:ea typeface="方正正准黑简体"/>
              </a:rPr>
              <a:t>解吸样品中有更多的水与脂类物质相结合</a:t>
            </a:r>
            <a:r>
              <a:rPr kumimoji="1" lang="en-US" altLang="zh-CN" sz="2600" b="1" dirty="0">
                <a:solidFill>
                  <a:srgbClr val="0033CC"/>
                </a:solidFill>
                <a:latin typeface="楷体_GB2312" pitchFamily="49" charset="-122"/>
                <a:ea typeface="方正正准黑简体"/>
              </a:rPr>
              <a:t>,</a:t>
            </a:r>
            <a:r>
              <a:rPr kumimoji="1" lang="zh-CN" altLang="en-US" sz="2600" b="1" dirty="0">
                <a:solidFill>
                  <a:srgbClr val="0033CC"/>
                </a:solidFill>
                <a:latin typeface="楷体_GB2312" pitchFamily="49" charset="-122"/>
                <a:ea typeface="方正正准黑简体"/>
              </a:rPr>
              <a:t>使其发生肿胀</a:t>
            </a:r>
            <a:r>
              <a:rPr kumimoji="1" lang="en-US" altLang="zh-CN" sz="2600" b="1" dirty="0">
                <a:solidFill>
                  <a:srgbClr val="0033CC"/>
                </a:solidFill>
                <a:latin typeface="楷体_GB2312" pitchFamily="49" charset="-122"/>
                <a:ea typeface="方正正准黑简体"/>
              </a:rPr>
              <a:t>,</a:t>
            </a:r>
            <a:r>
              <a:rPr kumimoji="1" lang="zh-CN" altLang="en-US" sz="2600" b="1" dirty="0">
                <a:solidFill>
                  <a:srgbClr val="0033CC"/>
                </a:solidFill>
                <a:latin typeface="楷体_GB2312" pitchFamily="49" charset="-122"/>
                <a:ea typeface="方正正准黑简体"/>
              </a:rPr>
              <a:t>因而更易氧化。</a:t>
            </a:r>
          </a:p>
          <a:p>
            <a:pPr>
              <a:lnSpc>
                <a:spcPct val="110000"/>
              </a:lnSpc>
            </a:pPr>
            <a:endParaRPr kumimoji="1" lang="en-US" altLang="zh-CN" sz="2600" b="1" dirty="0">
              <a:solidFill>
                <a:srgbClr val="0033CC"/>
              </a:solidFill>
              <a:latin typeface="楷体_GB2312" pitchFamily="49" charset="-122"/>
              <a:ea typeface="方正正准黑简体"/>
            </a:endParaRPr>
          </a:p>
        </p:txBody>
      </p:sp>
      <p:sp>
        <p:nvSpPr>
          <p:cNvPr id="6" name="Rectangle 3"/>
          <p:cNvSpPr>
            <a:spLocks noChangeArrowheads="1"/>
          </p:cNvSpPr>
          <p:nvPr/>
        </p:nvSpPr>
        <p:spPr bwMode="auto">
          <a:xfrm>
            <a:off x="719483" y="1828800"/>
            <a:ext cx="4313237" cy="762000"/>
          </a:xfrm>
          <a:prstGeom prst="rect">
            <a:avLst/>
          </a:prstGeom>
          <a:noFill/>
          <a:ln w="28575">
            <a:solidFill>
              <a:srgbClr val="990099"/>
            </a:solidFill>
            <a:miter lim="800000"/>
            <a:headEnd/>
            <a:tailEnd/>
          </a:ln>
          <a:extLst>
            <a:ext uri="{909E8E84-426E-40DD-AFC4-6F175D3DCCD1}">
              <a14:hiddenFill xmlns:a14="http://schemas.microsoft.com/office/drawing/2010/main">
                <a:solidFill>
                  <a:srgbClr val="0099CC"/>
                </a:solidFill>
              </a14:hiddenFill>
            </a:ext>
          </a:extLst>
        </p:spPr>
        <p:txBody>
          <a:bodyPr anchor="ctr"/>
          <a:lstStyle/>
          <a:p>
            <a:pPr algn="ctr"/>
            <a:r>
              <a:rPr kumimoji="1" lang="zh-CN" altLang="en-US" sz="3200" b="1" dirty="0">
                <a:latin typeface="Garamond" pitchFamily="18" charset="0"/>
                <a:ea typeface="方正正准黑简体"/>
              </a:rPr>
              <a:t>滞后现象的现实意义</a:t>
            </a:r>
            <a:endParaRPr lang="zh-CN" altLang="en-US" sz="3200" dirty="0">
              <a:latin typeface="Garamond" pitchFamily="18" charset="0"/>
              <a:ea typeface="方正正准黑简体"/>
            </a:endParaRPr>
          </a:p>
        </p:txBody>
      </p:sp>
      <p:grpSp>
        <p:nvGrpSpPr>
          <p:cNvPr id="7" name="组合 2"/>
          <p:cNvGrpSpPr>
            <a:grpSpLocks/>
          </p:cNvGrpSpPr>
          <p:nvPr/>
        </p:nvGrpSpPr>
        <p:grpSpPr bwMode="auto">
          <a:xfrm>
            <a:off x="685800" y="525463"/>
            <a:ext cx="10896600" cy="676275"/>
            <a:chOff x="685800" y="525465"/>
            <a:chExt cx="10896600" cy="676275"/>
          </a:xfrm>
        </p:grpSpPr>
        <p:grpSp>
          <p:nvGrpSpPr>
            <p:cNvPr id="8" name="组合 1"/>
            <p:cNvGrpSpPr>
              <a:grpSpLocks/>
            </p:cNvGrpSpPr>
            <p:nvPr/>
          </p:nvGrpSpPr>
          <p:grpSpPr bwMode="auto">
            <a:xfrm>
              <a:off x="685800" y="609600"/>
              <a:ext cx="886570" cy="400110"/>
              <a:chOff x="685800" y="609600"/>
              <a:chExt cx="886570" cy="400110"/>
            </a:xfrm>
          </p:grpSpPr>
          <p:sp>
            <p:nvSpPr>
              <p:cNvPr id="10" name="矩形 9"/>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1"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592549" y="1145633"/>
            <a:ext cx="10795799" cy="606967"/>
            <a:chOff x="592549" y="1111256"/>
            <a:chExt cx="10795799" cy="606967"/>
          </a:xfrm>
        </p:grpSpPr>
        <p:sp>
          <p:nvSpPr>
            <p:cNvPr id="13"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4" name="图片 13"/>
            <p:cNvPicPr>
              <a:picLocks noChangeAspect="1"/>
            </p:cNvPicPr>
            <p:nvPr/>
          </p:nvPicPr>
          <p:blipFill>
            <a:blip r:embed="rId3"/>
            <a:stretch>
              <a:fillRect/>
            </a:stretch>
          </p:blipFill>
          <p:spPr>
            <a:xfrm>
              <a:off x="5060152" y="1175632"/>
              <a:ext cx="6328196" cy="542591"/>
            </a:xfrm>
            <a:prstGeom prst="rect">
              <a:avLst/>
            </a:prstGeom>
          </p:spPr>
        </p:pic>
      </p:gr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ChangeArrowheads="1"/>
          </p:cNvSpPr>
          <p:nvPr/>
        </p:nvSpPr>
        <p:spPr bwMode="auto">
          <a:xfrm>
            <a:off x="719483" y="1828800"/>
            <a:ext cx="4313237" cy="762000"/>
          </a:xfrm>
          <a:prstGeom prst="rect">
            <a:avLst/>
          </a:prstGeom>
          <a:noFill/>
          <a:ln w="28575">
            <a:solidFill>
              <a:srgbClr val="990099"/>
            </a:solidFill>
            <a:miter lim="800000"/>
            <a:headEnd/>
            <a:tailEnd/>
          </a:ln>
          <a:extLst>
            <a:ext uri="{909E8E84-426E-40DD-AFC4-6F175D3DCCD1}">
              <a14:hiddenFill xmlns:a14="http://schemas.microsoft.com/office/drawing/2010/main">
                <a:solidFill>
                  <a:srgbClr val="0099CC"/>
                </a:solidFill>
              </a14:hiddenFill>
            </a:ext>
          </a:extLst>
        </p:spPr>
        <p:txBody>
          <a:bodyPr anchor="ctr"/>
          <a:lstStyle/>
          <a:p>
            <a:pPr algn="ctr"/>
            <a:r>
              <a:rPr kumimoji="1" lang="zh-CN" altLang="en-US" sz="3200" b="1" dirty="0">
                <a:latin typeface="Garamond" pitchFamily="18" charset="0"/>
                <a:ea typeface="方正正准黑简体"/>
              </a:rPr>
              <a:t>滞后现象的现实意义</a:t>
            </a:r>
            <a:endParaRPr lang="zh-CN" altLang="en-US" sz="3200" dirty="0">
              <a:latin typeface="Garamond" pitchFamily="18" charset="0"/>
              <a:ea typeface="方正正准黑简体"/>
            </a:endParaRPr>
          </a:p>
        </p:txBody>
      </p:sp>
      <p:sp>
        <p:nvSpPr>
          <p:cNvPr id="357380" name="Rectangle 4"/>
          <p:cNvSpPr>
            <a:spLocks noChangeArrowheads="1"/>
          </p:cNvSpPr>
          <p:nvPr/>
        </p:nvSpPr>
        <p:spPr bwMode="auto">
          <a:xfrm>
            <a:off x="592549" y="2743200"/>
            <a:ext cx="10989851" cy="35052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a:lnSpc>
                <a:spcPct val="120000"/>
              </a:lnSpc>
              <a:spcBef>
                <a:spcPct val="20000"/>
              </a:spcBef>
              <a:buClr>
                <a:schemeClr val="accent1"/>
              </a:buClr>
              <a:buSzPct val="80000"/>
              <a:buFont typeface="Wingdings" pitchFamily="2" charset="2"/>
              <a:buChar char="n"/>
            </a:pPr>
            <a:r>
              <a:rPr kumimoji="1" lang="en-US" altLang="zh-CN" sz="2800" b="1" i="1" dirty="0">
                <a:solidFill>
                  <a:srgbClr val="0033CC"/>
                </a:solidFill>
                <a:latin typeface="楷体_GB2312" pitchFamily="49" charset="-122"/>
                <a:ea typeface="方正正准黑简体"/>
              </a:rPr>
              <a:t>A</a:t>
            </a:r>
            <a:r>
              <a:rPr kumimoji="1" lang="en-US" altLang="zh-CN" sz="2800" b="1" dirty="0">
                <a:solidFill>
                  <a:srgbClr val="0033CC"/>
                </a:solidFill>
                <a:latin typeface="楷体_GB2312" pitchFamily="49" charset="-122"/>
                <a:ea typeface="方正正准黑简体"/>
              </a:rPr>
              <a:t>w</a:t>
            </a:r>
            <a:r>
              <a:rPr kumimoji="1" lang="zh-CN" altLang="en-US" sz="2800" b="1" dirty="0">
                <a:solidFill>
                  <a:srgbClr val="0033CC"/>
                </a:solidFill>
                <a:latin typeface="楷体_GB2312" pitchFamily="49" charset="-122"/>
                <a:ea typeface="方正正准黑简体"/>
              </a:rPr>
              <a:t>一定，解吸样品的水分高于回吸 </a:t>
            </a:r>
          </a:p>
          <a:p>
            <a:pPr marL="342900" indent="-342900" algn="just">
              <a:lnSpc>
                <a:spcPct val="120000"/>
              </a:lnSpc>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高水分样品粘度低，催化剂流动性好，基质的肿胀使催化部位暴露 </a:t>
            </a:r>
          </a:p>
          <a:p>
            <a:pPr marL="342900" indent="-342900" algn="just">
              <a:lnSpc>
                <a:spcPct val="120000"/>
              </a:lnSpc>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氧的扩散系数提高 </a:t>
            </a:r>
          </a:p>
          <a:p>
            <a:pPr marL="342900" indent="-342900" algn="just">
              <a:lnSpc>
                <a:spcPct val="120000"/>
              </a:lnSpc>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控制微生物生长，解吸方法比回吸方法制备样品时要达到更低的</a:t>
            </a:r>
            <a:r>
              <a:rPr kumimoji="1" lang="en-US" altLang="zh-CN" sz="2800" b="1" i="1" dirty="0">
                <a:solidFill>
                  <a:srgbClr val="0033CC"/>
                </a:solidFill>
                <a:latin typeface="楷体_GB2312" pitchFamily="49" charset="-122"/>
                <a:ea typeface="方正正准黑简体"/>
              </a:rPr>
              <a:t>A</a:t>
            </a:r>
            <a:r>
              <a:rPr kumimoji="1" lang="en-US" altLang="zh-CN" sz="2800" b="1" dirty="0">
                <a:solidFill>
                  <a:srgbClr val="0033CC"/>
                </a:solidFill>
                <a:latin typeface="楷体_GB2312" pitchFamily="49" charset="-122"/>
                <a:ea typeface="方正正准黑简体"/>
              </a:rPr>
              <a:t>w</a:t>
            </a:r>
            <a:r>
              <a:rPr kumimoji="1" lang="zh-CN" altLang="en-US" sz="2800" b="1" dirty="0">
                <a:solidFill>
                  <a:srgbClr val="0033CC"/>
                </a:solidFill>
                <a:latin typeface="楷体_GB2312" pitchFamily="49" charset="-122"/>
                <a:ea typeface="方正正准黑简体"/>
              </a:rPr>
              <a:t>（因为要达到相同的水分含量时，解吸样品的</a:t>
            </a:r>
            <a:r>
              <a:rPr kumimoji="1" lang="en-US" altLang="zh-CN" sz="2800" b="1" i="1" dirty="0">
                <a:solidFill>
                  <a:srgbClr val="0033CC"/>
                </a:solidFill>
                <a:latin typeface="楷体_GB2312" pitchFamily="49" charset="-122"/>
                <a:ea typeface="方正正准黑简体"/>
              </a:rPr>
              <a:t>A</a:t>
            </a:r>
            <a:r>
              <a:rPr kumimoji="1" lang="en-US" altLang="zh-CN" sz="2800" b="1" dirty="0">
                <a:solidFill>
                  <a:srgbClr val="0033CC"/>
                </a:solidFill>
                <a:latin typeface="楷体_GB2312" pitchFamily="49" charset="-122"/>
                <a:ea typeface="方正正准黑简体"/>
              </a:rPr>
              <a:t>w</a:t>
            </a:r>
            <a:r>
              <a:rPr kumimoji="1" lang="zh-CN" altLang="en-US" sz="2800" b="1" dirty="0">
                <a:solidFill>
                  <a:srgbClr val="0033CC"/>
                </a:solidFill>
                <a:latin typeface="楷体_GB2312" pitchFamily="49" charset="-122"/>
                <a:ea typeface="方正正准黑简体"/>
              </a:rPr>
              <a:t>要低于回吸样品的</a:t>
            </a:r>
            <a:r>
              <a:rPr kumimoji="1" lang="en-US" altLang="zh-CN" sz="2800" b="1" i="1" dirty="0">
                <a:solidFill>
                  <a:srgbClr val="0033CC"/>
                </a:solidFill>
                <a:latin typeface="楷体_GB2312" pitchFamily="49" charset="-122"/>
                <a:ea typeface="方正正准黑简体"/>
              </a:rPr>
              <a:t>A</a:t>
            </a:r>
            <a:r>
              <a:rPr kumimoji="1" lang="en-US" altLang="zh-CN" sz="2800" b="1" dirty="0">
                <a:solidFill>
                  <a:srgbClr val="0033CC"/>
                </a:solidFill>
                <a:latin typeface="楷体_GB2312" pitchFamily="49" charset="-122"/>
                <a:ea typeface="方正正准黑简体"/>
              </a:rPr>
              <a:t>w</a:t>
            </a:r>
            <a:r>
              <a:rPr kumimoji="1" lang="zh-CN" altLang="en-US" sz="2800" b="1" dirty="0">
                <a:solidFill>
                  <a:srgbClr val="0033CC"/>
                </a:solidFill>
                <a:latin typeface="楷体_GB2312" pitchFamily="49" charset="-122"/>
                <a:ea typeface="方正正准黑简体"/>
              </a:rPr>
              <a:t>） </a:t>
            </a:r>
          </a:p>
        </p:txBody>
      </p:sp>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p:cNvGrpSpPr/>
          <p:nvPr/>
        </p:nvGrpSpPr>
        <p:grpSpPr>
          <a:xfrm>
            <a:off x="592549" y="1145633"/>
            <a:ext cx="10795799" cy="606967"/>
            <a:chOff x="592549" y="1111256"/>
            <a:chExt cx="10795799" cy="606967"/>
          </a:xfrm>
        </p:grpSpPr>
        <p:sp>
          <p:nvSpPr>
            <p:cNvPr id="12"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13" name="图片 12"/>
            <p:cNvPicPr>
              <a:picLocks noChangeAspect="1"/>
            </p:cNvPicPr>
            <p:nvPr/>
          </p:nvPicPr>
          <p:blipFill>
            <a:blip r:embed="rId3"/>
            <a:stretch>
              <a:fillRect/>
            </a:stretch>
          </p:blipFill>
          <p:spPr>
            <a:xfrm>
              <a:off x="5060152" y="1175632"/>
              <a:ext cx="6328196" cy="542591"/>
            </a:xfrm>
            <a:prstGeom prst="rect">
              <a:avLst/>
            </a:prstGeom>
          </p:spPr>
        </p:pic>
      </p:grpSp>
    </p:spTree>
    <p:extLst>
      <p:ext uri="{BB962C8B-B14F-4D97-AF65-F5344CB8AC3E}">
        <p14:creationId xmlns:p14="http://schemas.microsoft.com/office/powerpoint/2010/main" val="1712864207"/>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5" descr="花束"/>
          <p:cNvSpPr txBox="1">
            <a:spLocks noChangeArrowheads="1"/>
          </p:cNvSpPr>
          <p:nvPr/>
        </p:nvSpPr>
        <p:spPr bwMode="auto">
          <a:xfrm>
            <a:off x="685800" y="1855788"/>
            <a:ext cx="1600200" cy="735012"/>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3200" b="1" dirty="0">
                <a:solidFill>
                  <a:srgbClr val="FF0066"/>
                </a:solidFill>
                <a:latin typeface="黑体" pitchFamily="49" charset="-122"/>
                <a:ea typeface="方正正准黑简体"/>
              </a:rPr>
              <a:t>作业：</a:t>
            </a:r>
          </a:p>
        </p:txBody>
      </p:sp>
      <p:sp>
        <p:nvSpPr>
          <p:cNvPr id="7" name="Rectangle 6"/>
          <p:cNvSpPr>
            <a:spLocks noChangeArrowheads="1"/>
          </p:cNvSpPr>
          <p:nvPr/>
        </p:nvSpPr>
        <p:spPr bwMode="auto">
          <a:xfrm>
            <a:off x="2239964" y="2366963"/>
            <a:ext cx="7285037" cy="27384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648000" indent="-342900">
              <a:lnSpc>
                <a:spcPct val="150000"/>
              </a:lnSpc>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说明导致滞后现象产生的原因</a:t>
            </a:r>
            <a:r>
              <a:rPr kumimoji="1" lang="en-US" altLang="zh-CN" sz="2800" b="1" dirty="0">
                <a:solidFill>
                  <a:srgbClr val="0033CC"/>
                </a:solidFill>
                <a:latin typeface="楷体_GB2312" pitchFamily="49" charset="-122"/>
                <a:ea typeface="方正正准黑简体"/>
              </a:rPr>
              <a:t>?</a:t>
            </a:r>
            <a:endParaRPr kumimoji="1" lang="zh-CN" altLang="en-US" sz="2800" b="1" dirty="0">
              <a:solidFill>
                <a:srgbClr val="0033CC"/>
              </a:solidFill>
              <a:latin typeface="楷体_GB2312" pitchFamily="49" charset="-122"/>
              <a:ea typeface="方正正准黑简体"/>
              <a:cs typeface="ˎ̥"/>
            </a:endParaRPr>
          </a:p>
          <a:p>
            <a:pPr marL="648000" indent="-342900">
              <a:lnSpc>
                <a:spcPct val="150000"/>
              </a:lnSpc>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试列举一种食品，并运用滞后现象说明该食品在水分含量相同时，加工过程中回吸现象的存在对其贮藏性的影响。</a:t>
            </a:r>
          </a:p>
        </p:txBody>
      </p:sp>
      <p:grpSp>
        <p:nvGrpSpPr>
          <p:cNvPr id="16" name="组合 2"/>
          <p:cNvGrpSpPr>
            <a:grpSpLocks/>
          </p:cNvGrpSpPr>
          <p:nvPr/>
        </p:nvGrpSpPr>
        <p:grpSpPr bwMode="auto">
          <a:xfrm>
            <a:off x="685800" y="525463"/>
            <a:ext cx="10896600" cy="676275"/>
            <a:chOff x="685800" y="525465"/>
            <a:chExt cx="10896600" cy="676275"/>
          </a:xfrm>
        </p:grpSpPr>
        <p:grpSp>
          <p:nvGrpSpPr>
            <p:cNvPr id="17" name="组合 1"/>
            <p:cNvGrpSpPr>
              <a:grpSpLocks/>
            </p:cNvGrpSpPr>
            <p:nvPr/>
          </p:nvGrpSpPr>
          <p:grpSpPr bwMode="auto">
            <a:xfrm>
              <a:off x="685800" y="609600"/>
              <a:ext cx="886570" cy="400110"/>
              <a:chOff x="685800" y="609600"/>
              <a:chExt cx="886570" cy="400110"/>
            </a:xfrm>
          </p:grpSpPr>
          <p:sp>
            <p:nvSpPr>
              <p:cNvPr id="19" name="矩形 1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2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8" name="图片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20"/>
          <p:cNvGrpSpPr/>
          <p:nvPr/>
        </p:nvGrpSpPr>
        <p:grpSpPr>
          <a:xfrm>
            <a:off x="592549" y="1145633"/>
            <a:ext cx="10795799" cy="606967"/>
            <a:chOff x="592549" y="1111256"/>
            <a:chExt cx="10795799" cy="606967"/>
          </a:xfrm>
        </p:grpSpPr>
        <p:sp>
          <p:nvSpPr>
            <p:cNvPr id="22"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水分活度与吸湿等温曲线</a:t>
              </a:r>
            </a:p>
          </p:txBody>
        </p:sp>
        <p:pic>
          <p:nvPicPr>
            <p:cNvPr id="23" name="图片 22"/>
            <p:cNvPicPr>
              <a:picLocks noChangeAspect="1"/>
            </p:cNvPicPr>
            <p:nvPr/>
          </p:nvPicPr>
          <p:blipFill>
            <a:blip r:embed="rId3"/>
            <a:stretch>
              <a:fillRect/>
            </a:stretch>
          </p:blipFill>
          <p:spPr>
            <a:xfrm>
              <a:off x="5060152" y="1175632"/>
              <a:ext cx="6328196" cy="542591"/>
            </a:xfrm>
            <a:prstGeom prst="rect">
              <a:avLst/>
            </a:prstGeom>
          </p:spPr>
        </p:pic>
      </p:grpSp>
    </p:spTree>
    <p:extLst>
      <p:ext uri="{BB962C8B-B14F-4D97-AF65-F5344CB8AC3E}">
        <p14:creationId xmlns:p14="http://schemas.microsoft.com/office/powerpoint/2010/main" val="279422671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756" name="Picture 4" descr="图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339" t="1299" r="3165"/>
          <a:stretch>
            <a:fillRect/>
          </a:stretch>
        </p:blipFill>
        <p:spPr bwMode="auto">
          <a:xfrm>
            <a:off x="6019800" y="525463"/>
            <a:ext cx="4267200" cy="5791200"/>
          </a:xfrm>
          <a:prstGeom prst="rect">
            <a:avLst/>
          </a:prstGeom>
          <a:noFill/>
          <a:extLst>
            <a:ext uri="{909E8E84-426E-40DD-AFC4-6F175D3DCCD1}">
              <a14:hiddenFill xmlns:a14="http://schemas.microsoft.com/office/drawing/2010/main">
                <a:solidFill>
                  <a:srgbClr val="FFFFFF"/>
                </a:solidFill>
              </a14:hiddenFill>
            </a:ext>
          </a:extLst>
        </p:spPr>
      </p:pic>
      <p:sp>
        <p:nvSpPr>
          <p:cNvPr id="330758" name="Text Box 6"/>
          <p:cNvSpPr txBox="1">
            <a:spLocks noChangeArrowheads="1"/>
          </p:cNvSpPr>
          <p:nvPr/>
        </p:nvSpPr>
        <p:spPr bwMode="auto">
          <a:xfrm>
            <a:off x="533400" y="2057400"/>
            <a:ext cx="542725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990099"/>
                </a:solidFill>
                <a:ea typeface="方正正准黑简体"/>
              </a:rPr>
              <a:t>从右图可知：</a:t>
            </a:r>
          </a:p>
          <a:p>
            <a:endParaRPr lang="zh-CN" altLang="en-US" sz="2400" b="1" dirty="0">
              <a:latin typeface="楷体_GB2312" pitchFamily="49" charset="-122"/>
              <a:ea typeface="方正正准黑简体"/>
            </a:endParaRPr>
          </a:p>
          <a:p>
            <a:r>
              <a:rPr lang="zh-CN" altLang="en-US" sz="2400" b="1" dirty="0">
                <a:solidFill>
                  <a:srgbClr val="0033CC"/>
                </a:solidFill>
                <a:latin typeface="楷体_GB2312" pitchFamily="49" charset="-122"/>
                <a:ea typeface="方正正准黑简体"/>
              </a:rPr>
              <a:t>除了非酶氧化在</a:t>
            </a:r>
            <a:r>
              <a:rPr lang="en-US" altLang="zh-CN" sz="2400" b="1" dirty="0">
                <a:solidFill>
                  <a:srgbClr val="0033CC"/>
                </a:solidFill>
                <a:latin typeface="楷体_GB2312" pitchFamily="49" charset="-122"/>
                <a:ea typeface="方正正准黑简体"/>
              </a:rPr>
              <a:t>Aw&lt;0.3</a:t>
            </a:r>
            <a:r>
              <a:rPr lang="zh-CN" altLang="en-US" sz="2400" b="1" dirty="0">
                <a:solidFill>
                  <a:srgbClr val="0033CC"/>
                </a:solidFill>
                <a:latin typeface="楷体_GB2312" pitchFamily="49" charset="-122"/>
                <a:ea typeface="方正正准黑简体"/>
              </a:rPr>
              <a:t>时有较高反应外，其它反应均是</a:t>
            </a:r>
            <a:r>
              <a:rPr lang="en-US" altLang="zh-CN" sz="2400" b="1" dirty="0">
                <a:solidFill>
                  <a:srgbClr val="0033CC"/>
                </a:solidFill>
                <a:latin typeface="楷体_GB2312" pitchFamily="49" charset="-122"/>
                <a:ea typeface="方正正准黑简体"/>
              </a:rPr>
              <a:t>Aw</a:t>
            </a:r>
            <a:r>
              <a:rPr lang="zh-CN" altLang="en-US" sz="2400" b="1" dirty="0">
                <a:solidFill>
                  <a:srgbClr val="0033CC"/>
                </a:solidFill>
                <a:latin typeface="楷体_GB2312" pitchFamily="49" charset="-122"/>
                <a:ea typeface="方正正准黑简体"/>
              </a:rPr>
              <a:t>愈小反应速度愈小。</a:t>
            </a:r>
          </a:p>
          <a:p>
            <a:endParaRPr lang="zh-CN" altLang="en-US" sz="2400" b="1" dirty="0">
              <a:solidFill>
                <a:srgbClr val="0033CC"/>
              </a:solidFill>
              <a:latin typeface="楷体_GB2312" pitchFamily="49" charset="-122"/>
              <a:ea typeface="方正正准黑简体"/>
            </a:endParaRPr>
          </a:p>
          <a:p>
            <a:r>
              <a:rPr lang="zh-CN" altLang="en-US" sz="2400" b="1" dirty="0">
                <a:solidFill>
                  <a:srgbClr val="0033CC"/>
                </a:solidFill>
                <a:latin typeface="楷体_GB2312" pitchFamily="49" charset="-122"/>
                <a:ea typeface="方正正准黑简体"/>
              </a:rPr>
              <a:t>也就是说，对多数食品而言</a:t>
            </a:r>
            <a:r>
              <a:rPr lang="en-US" altLang="zh-CN" sz="2400" b="1" dirty="0">
                <a:solidFill>
                  <a:srgbClr val="0033CC"/>
                </a:solidFill>
                <a:latin typeface="楷体_GB2312" pitchFamily="49" charset="-122"/>
                <a:ea typeface="方正正准黑简体"/>
              </a:rPr>
              <a:t>,</a:t>
            </a:r>
            <a:r>
              <a:rPr lang="zh-CN" altLang="en-US" sz="2400" b="1" dirty="0">
                <a:solidFill>
                  <a:srgbClr val="0033CC"/>
                </a:solidFill>
                <a:latin typeface="楷体_GB2312" pitchFamily="49" charset="-122"/>
                <a:ea typeface="方正正准黑简体"/>
              </a:rPr>
              <a:t>低</a:t>
            </a:r>
            <a:r>
              <a:rPr lang="en-US" altLang="zh-CN" sz="2400" b="1" dirty="0">
                <a:solidFill>
                  <a:srgbClr val="0033CC"/>
                </a:solidFill>
                <a:latin typeface="楷体_GB2312" pitchFamily="49" charset="-122"/>
                <a:ea typeface="方正正准黑简体"/>
              </a:rPr>
              <a:t>Aw</a:t>
            </a:r>
            <a:r>
              <a:rPr lang="zh-CN" altLang="en-US" sz="2400" b="1" dirty="0">
                <a:solidFill>
                  <a:srgbClr val="0033CC"/>
                </a:solidFill>
                <a:latin typeface="楷体_GB2312" pitchFamily="49" charset="-122"/>
                <a:ea typeface="方正正准黑简体"/>
              </a:rPr>
              <a:t>有利于食品的稳定性。</a:t>
            </a:r>
          </a:p>
          <a:p>
            <a:endParaRPr lang="zh-CN" altLang="en-US" sz="2400" b="1" dirty="0">
              <a:solidFill>
                <a:srgbClr val="0033CC"/>
              </a:solidFill>
              <a:latin typeface="楷体_GB2312" pitchFamily="49" charset="-122"/>
              <a:ea typeface="方正正准黑简体"/>
            </a:endParaRPr>
          </a:p>
          <a:p>
            <a:r>
              <a:rPr lang="zh-CN" altLang="en-US" sz="2400" b="1" dirty="0">
                <a:solidFill>
                  <a:srgbClr val="0033CC"/>
                </a:solidFill>
                <a:latin typeface="楷体_GB2312" pitchFamily="49" charset="-122"/>
                <a:ea typeface="方正正准黑简体"/>
              </a:rPr>
              <a:t>首次出现最低反应速度时水分含量相当于</a:t>
            </a:r>
            <a:r>
              <a:rPr lang="zh-CN" altLang="en-US" sz="2400" b="1" dirty="0">
                <a:solidFill>
                  <a:srgbClr val="0033CC"/>
                </a:solidFill>
                <a:latin typeface="Arial"/>
                <a:ea typeface="方正正准黑简体"/>
              </a:rPr>
              <a:t>“</a:t>
            </a:r>
            <a:r>
              <a:rPr lang="en-US" altLang="zh-CN" sz="2400" b="1" dirty="0">
                <a:solidFill>
                  <a:srgbClr val="0033CC"/>
                </a:solidFill>
                <a:latin typeface="楷体_GB2312" pitchFamily="49" charset="-122"/>
                <a:ea typeface="方正正准黑简体"/>
              </a:rPr>
              <a:t>BET</a:t>
            </a:r>
            <a:r>
              <a:rPr lang="en-US" altLang="zh-CN" sz="2400" b="1" dirty="0">
                <a:solidFill>
                  <a:srgbClr val="0033CC"/>
                </a:solidFill>
                <a:latin typeface="Arial"/>
                <a:ea typeface="方正正准黑简体"/>
              </a:rPr>
              <a:t>”</a:t>
            </a:r>
            <a:r>
              <a:rPr lang="zh-CN" altLang="en-US" sz="2400" b="1" dirty="0">
                <a:solidFill>
                  <a:srgbClr val="0033CC"/>
                </a:solidFill>
                <a:latin typeface="楷体_GB2312" pitchFamily="49" charset="-122"/>
                <a:ea typeface="方正正准黑简体"/>
              </a:rPr>
              <a:t>水分含量 </a:t>
            </a:r>
          </a:p>
        </p:txBody>
      </p:sp>
      <p:grpSp>
        <p:nvGrpSpPr>
          <p:cNvPr id="7" name="组合 2"/>
          <p:cNvGrpSpPr>
            <a:grpSpLocks/>
          </p:cNvGrpSpPr>
          <p:nvPr/>
        </p:nvGrpSpPr>
        <p:grpSpPr bwMode="auto">
          <a:xfrm>
            <a:off x="685800" y="525463"/>
            <a:ext cx="10896600" cy="676275"/>
            <a:chOff x="685800" y="525465"/>
            <a:chExt cx="10896600" cy="676275"/>
          </a:xfrm>
        </p:grpSpPr>
        <p:grpSp>
          <p:nvGrpSpPr>
            <p:cNvPr id="8" name="组合 1"/>
            <p:cNvGrpSpPr>
              <a:grpSpLocks/>
            </p:cNvGrpSpPr>
            <p:nvPr/>
          </p:nvGrpSpPr>
          <p:grpSpPr bwMode="auto">
            <a:xfrm>
              <a:off x="685800" y="609600"/>
              <a:ext cx="886570" cy="400110"/>
              <a:chOff x="685800" y="609600"/>
              <a:chExt cx="886570" cy="400110"/>
            </a:xfrm>
          </p:grpSpPr>
          <p:sp>
            <p:nvSpPr>
              <p:cNvPr id="10" name="矩形 9"/>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1"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1"/>
          <p:cNvGrpSpPr/>
          <p:nvPr/>
        </p:nvGrpSpPr>
        <p:grpSpPr>
          <a:xfrm>
            <a:off x="304800" y="1000780"/>
            <a:ext cx="6317074" cy="874058"/>
            <a:chOff x="304800" y="1111256"/>
            <a:chExt cx="6317074" cy="874058"/>
          </a:xfrm>
        </p:grpSpPr>
        <p:sp>
          <p:nvSpPr>
            <p:cNvPr id="13" name="Text Box 6"/>
            <p:cNvSpPr txBox="1">
              <a:spLocks noChangeArrowheads="1"/>
            </p:cNvSpPr>
            <p:nvPr/>
          </p:nvSpPr>
          <p:spPr bwMode="auto">
            <a:xfrm>
              <a:off x="304800" y="1588439"/>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14"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Text Box 4"/>
          <p:cNvSpPr txBox="1">
            <a:spLocks noChangeArrowheads="1"/>
          </p:cNvSpPr>
          <p:nvPr/>
        </p:nvSpPr>
        <p:spPr bwMode="auto">
          <a:xfrm>
            <a:off x="1215857" y="1815365"/>
            <a:ext cx="4953000" cy="754062"/>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kumimoji="1" lang="en-US" altLang="zh-CN" sz="2800" b="1" dirty="0">
                <a:latin typeface="Comic Sans MS" pitchFamily="66" charset="0"/>
                <a:ea typeface="方正正准黑简体"/>
              </a:rPr>
              <a:t>Enzymatic Changes </a:t>
            </a:r>
            <a:r>
              <a:rPr kumimoji="1" lang="en-US" altLang="zh-CN"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Aw</a:t>
            </a:r>
            <a:r>
              <a:rPr kumimoji="1" lang="en-US" altLang="zh-CN" dirty="0">
                <a:ea typeface="方正正准黑简体"/>
              </a:rPr>
              <a:t> </a:t>
            </a:r>
          </a:p>
        </p:txBody>
      </p:sp>
      <p:grpSp>
        <p:nvGrpSpPr>
          <p:cNvPr id="344070" name="Group 6"/>
          <p:cNvGrpSpPr>
            <a:grpSpLocks/>
          </p:cNvGrpSpPr>
          <p:nvPr/>
        </p:nvGrpSpPr>
        <p:grpSpPr bwMode="auto">
          <a:xfrm>
            <a:off x="6858000" y="1877014"/>
            <a:ext cx="3505200" cy="3276600"/>
            <a:chOff x="3081" y="1632"/>
            <a:chExt cx="2295" cy="2160"/>
          </a:xfrm>
        </p:grpSpPr>
        <p:pic>
          <p:nvPicPr>
            <p:cNvPr id="344071" name="Picture 7" descr="图16"/>
            <p:cNvPicPr>
              <a:picLocks noChangeAspect="1" noChangeArrowheads="1"/>
            </p:cNvPicPr>
            <p:nvPr/>
          </p:nvPicPr>
          <p:blipFill>
            <a:blip r:embed="rId2">
              <a:extLst>
                <a:ext uri="{28A0092B-C50C-407E-A947-70E740481C1C}">
                  <a14:useLocalDpi xmlns:a14="http://schemas.microsoft.com/office/drawing/2010/main" val="0"/>
                </a:ext>
              </a:extLst>
            </a:blip>
            <a:srcRect l="51756" t="1299" r="9843" b="69481"/>
            <a:stretch>
              <a:fillRect/>
            </a:stretch>
          </p:blipFill>
          <p:spPr bwMode="auto">
            <a:xfrm>
              <a:off x="3397" y="1632"/>
              <a:ext cx="1858" cy="2025"/>
            </a:xfrm>
            <a:prstGeom prst="rect">
              <a:avLst/>
            </a:prstGeom>
            <a:noFill/>
            <a:extLst>
              <a:ext uri="{909E8E84-426E-40DD-AFC4-6F175D3DCCD1}">
                <a14:hiddenFill xmlns:a14="http://schemas.microsoft.com/office/drawing/2010/main">
                  <a:solidFill>
                    <a:srgbClr val="FFFFFF"/>
                  </a:solidFill>
                </a14:hiddenFill>
              </a:ext>
            </a:extLst>
          </p:spPr>
        </p:pic>
        <p:pic>
          <p:nvPicPr>
            <p:cNvPr id="344072" name="Picture 8" descr="图16"/>
            <p:cNvPicPr>
              <a:picLocks noChangeAspect="1" noChangeArrowheads="1"/>
            </p:cNvPicPr>
            <p:nvPr/>
          </p:nvPicPr>
          <p:blipFill>
            <a:blip r:embed="rId2">
              <a:extLst>
                <a:ext uri="{28A0092B-C50C-407E-A947-70E740481C1C}">
                  <a14:useLocalDpi xmlns:a14="http://schemas.microsoft.com/office/drawing/2010/main" val="0"/>
                </a:ext>
              </a:extLst>
            </a:blip>
            <a:srcRect l="8348" t="30589" r="84264" b="40678"/>
            <a:stretch>
              <a:fillRect/>
            </a:stretch>
          </p:blipFill>
          <p:spPr bwMode="auto">
            <a:xfrm>
              <a:off x="3081" y="1677"/>
              <a:ext cx="356" cy="1980"/>
            </a:xfrm>
            <a:prstGeom prst="rect">
              <a:avLst/>
            </a:prstGeom>
            <a:noFill/>
            <a:extLst>
              <a:ext uri="{909E8E84-426E-40DD-AFC4-6F175D3DCCD1}">
                <a14:hiddenFill xmlns:a14="http://schemas.microsoft.com/office/drawing/2010/main">
                  <a:solidFill>
                    <a:srgbClr val="FFFFFF"/>
                  </a:solidFill>
                </a14:hiddenFill>
              </a:ext>
            </a:extLst>
          </p:spPr>
        </p:pic>
        <p:pic>
          <p:nvPicPr>
            <p:cNvPr id="344073" name="Picture 9" descr="图16"/>
            <p:cNvPicPr>
              <a:picLocks noChangeAspect="1" noChangeArrowheads="1"/>
            </p:cNvPicPr>
            <p:nvPr/>
          </p:nvPicPr>
          <p:blipFill>
            <a:blip r:embed="rId2">
              <a:extLst>
                <a:ext uri="{28A0092B-C50C-407E-A947-70E740481C1C}">
                  <a14:useLocalDpi xmlns:a14="http://schemas.microsoft.com/office/drawing/2010/main" val="0"/>
                </a:ext>
              </a:extLst>
            </a:blip>
            <a:srcRect l="54868" t="87910" r="6644" b="10138"/>
            <a:stretch>
              <a:fillRect/>
            </a:stretch>
          </p:blipFill>
          <p:spPr bwMode="auto">
            <a:xfrm>
              <a:off x="3518" y="3657"/>
              <a:ext cx="1858" cy="135"/>
            </a:xfrm>
            <a:prstGeom prst="rect">
              <a:avLst/>
            </a:prstGeom>
            <a:noFill/>
            <a:extLst>
              <a:ext uri="{909E8E84-426E-40DD-AFC4-6F175D3DCCD1}">
                <a14:hiddenFill xmlns:a14="http://schemas.microsoft.com/office/drawing/2010/main">
                  <a:solidFill>
                    <a:srgbClr val="FFFFFF"/>
                  </a:solidFill>
                </a14:hiddenFill>
              </a:ext>
            </a:extLst>
          </p:spPr>
        </p:pic>
      </p:grpSp>
      <p:sp>
        <p:nvSpPr>
          <p:cNvPr id="344074" name="Text Box 10"/>
          <p:cNvSpPr txBox="1">
            <a:spLocks noChangeArrowheads="1"/>
          </p:cNvSpPr>
          <p:nvPr/>
        </p:nvSpPr>
        <p:spPr bwMode="auto">
          <a:xfrm>
            <a:off x="8476938" y="5311816"/>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i="1" dirty="0">
                <a:ea typeface="方正正准黑简体"/>
              </a:rPr>
              <a:t>A</a:t>
            </a:r>
            <a:r>
              <a:rPr lang="en-US" altLang="zh-CN" sz="2000" b="1" dirty="0">
                <a:ea typeface="方正正准黑简体"/>
              </a:rPr>
              <a:t>w</a:t>
            </a:r>
          </a:p>
        </p:txBody>
      </p:sp>
      <p:sp>
        <p:nvSpPr>
          <p:cNvPr id="344076" name="Text Box 12"/>
          <p:cNvSpPr txBox="1">
            <a:spLocks noChangeArrowheads="1"/>
          </p:cNvSpPr>
          <p:nvPr/>
        </p:nvSpPr>
        <p:spPr bwMode="auto">
          <a:xfrm>
            <a:off x="1596754" y="2801939"/>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800080"/>
              </a:buClr>
              <a:buFont typeface="Wingdings" pitchFamily="2" charset="2"/>
              <a:buChar char="r"/>
            </a:pPr>
            <a:r>
              <a:rPr kumimoji="1" lang="en-US" altLang="zh-CN" sz="2400" b="1" dirty="0">
                <a:solidFill>
                  <a:srgbClr val="0033CC"/>
                </a:solidFill>
                <a:latin typeface="楷体_GB2312" pitchFamily="49" charset="-122"/>
                <a:ea typeface="方正正准黑简体"/>
              </a:rPr>
              <a:t> </a:t>
            </a:r>
            <a:r>
              <a:rPr kumimoji="1" lang="zh-CN" altLang="en-US" sz="2400" b="1" dirty="0">
                <a:solidFill>
                  <a:srgbClr val="A727C5"/>
                </a:solidFill>
                <a:latin typeface="Comic Sans MS" pitchFamily="66" charset="0"/>
                <a:ea typeface="方正正准黑简体"/>
              </a:rPr>
              <a:t>低</a:t>
            </a:r>
            <a:r>
              <a:rPr kumimoji="1" lang="en-US" altLang="zh-CN" sz="2400" b="1" dirty="0">
                <a:solidFill>
                  <a:srgbClr val="A727C5"/>
                </a:solidFill>
                <a:latin typeface="Comic Sans MS" pitchFamily="66" charset="0"/>
                <a:ea typeface="方正正准黑简体"/>
              </a:rPr>
              <a:t>Aw(0.25-0.3)</a:t>
            </a:r>
            <a:r>
              <a:rPr kumimoji="1" lang="zh-CN" altLang="en-US" sz="2400" b="1" dirty="0">
                <a:solidFill>
                  <a:srgbClr val="A727C5"/>
                </a:solidFill>
                <a:latin typeface="Comic Sans MS" pitchFamily="66" charset="0"/>
                <a:ea typeface="方正正准黑简体"/>
              </a:rPr>
              <a:t>，不反应</a:t>
            </a:r>
          </a:p>
        </p:txBody>
      </p:sp>
      <p:sp>
        <p:nvSpPr>
          <p:cNvPr id="344078" name="Text Box 14"/>
          <p:cNvSpPr txBox="1">
            <a:spLocks noChangeArrowheads="1"/>
          </p:cNvSpPr>
          <p:nvPr/>
        </p:nvSpPr>
        <p:spPr bwMode="auto">
          <a:xfrm>
            <a:off x="1308260" y="3627458"/>
            <a:ext cx="533400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kumimoji="1" lang="zh-CN" altLang="en-US" sz="2400" b="1" dirty="0">
                <a:latin typeface="Comic Sans MS" pitchFamily="66" charset="0"/>
                <a:ea typeface="方正正准黑简体"/>
              </a:rPr>
              <a:t>原因</a:t>
            </a:r>
            <a:r>
              <a:rPr kumimoji="1" lang="en-US" altLang="zh-CN" sz="2400" b="1" dirty="0">
                <a:latin typeface="Comic Sans MS" pitchFamily="66" charset="0"/>
                <a:ea typeface="方正正准黑简体"/>
              </a:rPr>
              <a:t>:</a:t>
            </a:r>
            <a:endParaRPr kumimoji="1" lang="en-US" altLang="zh-CN" sz="2400" b="1" dirty="0">
              <a:solidFill>
                <a:srgbClr val="0033CC"/>
              </a:solidFill>
              <a:latin typeface="Comic Sans MS" pitchFamily="66" charset="0"/>
              <a:ea typeface="方正正准黑简体"/>
            </a:endParaRPr>
          </a:p>
          <a:p>
            <a:pPr>
              <a:buFont typeface="Wingdings" pitchFamily="2" charset="2"/>
              <a:buChar char="r"/>
            </a:pPr>
            <a:endParaRPr kumimoji="1" lang="en-US" altLang="zh-CN" sz="2400" b="1" dirty="0">
              <a:solidFill>
                <a:srgbClr val="0033CC"/>
              </a:solidFill>
              <a:latin typeface="楷体_GB2312" pitchFamily="49" charset="-122"/>
              <a:ea typeface="方正正准黑简体"/>
            </a:endParaRPr>
          </a:p>
          <a:p>
            <a:pPr>
              <a:buFont typeface="Wingdings" pitchFamily="2" charset="2"/>
              <a:buChar char="v"/>
            </a:pPr>
            <a:r>
              <a:rPr kumimoji="1" lang="en-US" altLang="zh-CN" sz="2000" b="1" dirty="0">
                <a:latin typeface="Comic Sans MS" pitchFamily="66" charset="0"/>
                <a:ea typeface="方正正准黑简体"/>
              </a:rPr>
              <a:t> </a:t>
            </a:r>
            <a:r>
              <a:rPr kumimoji="1" lang="zh-CN" altLang="en-US" sz="2000" b="1" dirty="0">
                <a:latin typeface="Comic Sans MS" pitchFamily="66" charset="0"/>
                <a:ea typeface="方正正准黑简体"/>
              </a:rPr>
              <a:t>低水分活度限制了酶在食品中的分布。</a:t>
            </a:r>
          </a:p>
          <a:p>
            <a:pPr>
              <a:spcBef>
                <a:spcPct val="50000"/>
              </a:spcBef>
              <a:buFont typeface="Wingdings" pitchFamily="2" charset="2"/>
              <a:buChar char="v"/>
            </a:pPr>
            <a:r>
              <a:rPr kumimoji="1" lang="zh-CN" altLang="en-US" sz="2000" b="1" dirty="0">
                <a:latin typeface="Comic Sans MS" pitchFamily="66" charset="0"/>
                <a:ea typeface="方正正准黑简体"/>
              </a:rPr>
              <a:t> 低水分活度限制了酶与底物在食品中的分子重排，从而限制了底物与酶的结合。</a:t>
            </a:r>
            <a:endParaRPr kumimoji="1" lang="zh-CN" altLang="en-US" sz="2000" b="1" dirty="0">
              <a:solidFill>
                <a:srgbClr val="0033CC"/>
              </a:solidFill>
              <a:latin typeface="Comic Sans MS" pitchFamily="66" charset="0"/>
              <a:ea typeface="方正正准黑简体"/>
            </a:endParaRPr>
          </a:p>
        </p:txBody>
      </p:sp>
      <p:sp>
        <p:nvSpPr>
          <p:cNvPr id="344079" name="Text Box 15"/>
          <p:cNvSpPr txBox="1">
            <a:spLocks noChangeArrowheads="1"/>
          </p:cNvSpPr>
          <p:nvPr/>
        </p:nvSpPr>
        <p:spPr bwMode="auto">
          <a:xfrm>
            <a:off x="1215857" y="3454441"/>
            <a:ext cx="5334000" cy="225425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endParaRPr kumimoji="1" lang="en-US" altLang="zh-CN" sz="2000" b="1" dirty="0">
              <a:solidFill>
                <a:srgbClr val="0033CC"/>
              </a:solidFill>
              <a:latin typeface="Comic Sans MS" pitchFamily="66" charset="0"/>
              <a:ea typeface="方正正准黑简体"/>
            </a:endParaRPr>
          </a:p>
          <a:p>
            <a:pPr>
              <a:buFont typeface="Wingdings" pitchFamily="2" charset="2"/>
              <a:buNone/>
            </a:pPr>
            <a:endParaRPr kumimoji="1" lang="en-US" altLang="zh-CN" sz="2000" b="1" dirty="0">
              <a:solidFill>
                <a:srgbClr val="0033CC"/>
              </a:solidFill>
              <a:latin typeface="Comic Sans MS" pitchFamily="66" charset="0"/>
              <a:ea typeface="方正正准黑简体"/>
            </a:endParaRPr>
          </a:p>
          <a:p>
            <a:pPr>
              <a:buFont typeface="Wingdings" pitchFamily="2" charset="2"/>
              <a:buNone/>
            </a:pPr>
            <a:endParaRPr kumimoji="1" lang="en-US" altLang="zh-CN" sz="2000" b="1" dirty="0">
              <a:solidFill>
                <a:srgbClr val="0033CC"/>
              </a:solidFill>
              <a:latin typeface="Comic Sans MS" pitchFamily="66" charset="0"/>
              <a:ea typeface="方正正准黑简体"/>
            </a:endParaRPr>
          </a:p>
          <a:p>
            <a:pPr>
              <a:buFont typeface="Wingdings" pitchFamily="2" charset="2"/>
              <a:buNone/>
            </a:pPr>
            <a:endParaRPr kumimoji="1" lang="en-US" altLang="zh-CN" sz="2000" b="1" dirty="0">
              <a:solidFill>
                <a:srgbClr val="0033CC"/>
              </a:solidFill>
              <a:latin typeface="Comic Sans MS" pitchFamily="66" charset="0"/>
              <a:ea typeface="方正正准黑简体"/>
            </a:endParaRPr>
          </a:p>
          <a:p>
            <a:pPr>
              <a:buFont typeface="Wingdings" pitchFamily="2" charset="2"/>
              <a:buNone/>
            </a:pPr>
            <a:endParaRPr kumimoji="1" lang="en-US" altLang="zh-CN" sz="2000" b="1" dirty="0">
              <a:solidFill>
                <a:srgbClr val="0033CC"/>
              </a:solidFill>
              <a:latin typeface="Comic Sans MS" pitchFamily="66" charset="0"/>
              <a:ea typeface="方正正准黑简体"/>
            </a:endParaRPr>
          </a:p>
          <a:p>
            <a:pPr>
              <a:buFont typeface="Wingdings" pitchFamily="2" charset="2"/>
              <a:buNone/>
            </a:pPr>
            <a:endParaRPr kumimoji="1" lang="en-US" altLang="zh-CN" sz="2000" b="1" dirty="0">
              <a:solidFill>
                <a:srgbClr val="0033CC"/>
              </a:solidFill>
              <a:latin typeface="Comic Sans MS" pitchFamily="66" charset="0"/>
              <a:ea typeface="方正正准黑简体"/>
            </a:endParaRPr>
          </a:p>
          <a:p>
            <a:pPr>
              <a:buFont typeface="Wingdings" pitchFamily="2" charset="2"/>
              <a:buNone/>
            </a:pPr>
            <a:endParaRPr kumimoji="1" lang="en-US" altLang="zh-CN" sz="2000" b="1" dirty="0">
              <a:solidFill>
                <a:srgbClr val="0033CC"/>
              </a:solidFill>
              <a:latin typeface="Comic Sans MS" pitchFamily="66" charset="0"/>
              <a:ea typeface="方正正准黑简体"/>
            </a:endParaRPr>
          </a:p>
        </p:txBody>
      </p:sp>
      <p:grpSp>
        <p:nvGrpSpPr>
          <p:cNvPr id="14" name="组合 2"/>
          <p:cNvGrpSpPr>
            <a:grpSpLocks/>
          </p:cNvGrpSpPr>
          <p:nvPr/>
        </p:nvGrpSpPr>
        <p:grpSpPr bwMode="auto">
          <a:xfrm>
            <a:off x="685800" y="525463"/>
            <a:ext cx="10896600" cy="676275"/>
            <a:chOff x="685800" y="525465"/>
            <a:chExt cx="10896600" cy="676275"/>
          </a:xfrm>
        </p:grpSpPr>
        <p:grpSp>
          <p:nvGrpSpPr>
            <p:cNvPr id="15" name="组合 1"/>
            <p:cNvGrpSpPr>
              <a:grpSpLocks/>
            </p:cNvGrpSpPr>
            <p:nvPr/>
          </p:nvGrpSpPr>
          <p:grpSpPr bwMode="auto">
            <a:xfrm>
              <a:off x="685800" y="609600"/>
              <a:ext cx="886570" cy="400110"/>
              <a:chOff x="685800" y="609600"/>
              <a:chExt cx="886570" cy="400110"/>
            </a:xfrm>
          </p:grpSpPr>
          <p:sp>
            <p:nvSpPr>
              <p:cNvPr id="17" name="矩形 16"/>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8"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p:nvPr/>
        </p:nvGrpSpPr>
        <p:grpSpPr>
          <a:xfrm>
            <a:off x="592549" y="1000780"/>
            <a:ext cx="8868157" cy="523220"/>
            <a:chOff x="592549" y="1111256"/>
            <a:chExt cx="8868157" cy="523220"/>
          </a:xfrm>
        </p:grpSpPr>
        <p:sp>
          <p:nvSpPr>
            <p:cNvPr id="20" name="Text Box 6"/>
            <p:cNvSpPr txBox="1">
              <a:spLocks noChangeArrowheads="1"/>
            </p:cNvSpPr>
            <p:nvPr/>
          </p:nvSpPr>
          <p:spPr bwMode="auto">
            <a:xfrm>
              <a:off x="4255294" y="1209027"/>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21" name="矩形 20"/>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水和冰的结构与性质</a:t>
            </a:r>
          </a:p>
        </p:txBody>
      </p:sp>
      <p:sp>
        <p:nvSpPr>
          <p:cNvPr id="22" name="Text Box 3" descr="花束"/>
          <p:cNvSpPr txBox="1">
            <a:spLocks noChangeArrowheads="1"/>
          </p:cNvSpPr>
          <p:nvPr/>
        </p:nvSpPr>
        <p:spPr bwMode="auto">
          <a:xfrm>
            <a:off x="3575448" y="1931344"/>
            <a:ext cx="615553" cy="3159125"/>
          </a:xfrm>
          <a:prstGeom prst="rect">
            <a:avLst/>
          </a:prstGeom>
          <a:blipFill dpi="0" rotWithShape="1">
            <a:blip r:embed="rId3"/>
            <a:srcRect/>
            <a:tile tx="0" ty="0" sx="100000" sy="100000" flip="none" algn="tl"/>
          </a:blipFill>
          <a:ln w="9525">
            <a:solidFill>
              <a:srgbClr val="99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20000"/>
              </a:spcBef>
              <a:buClr>
                <a:schemeClr val="accent1"/>
              </a:buClr>
              <a:buSzPct val="65000"/>
              <a:buFont typeface="Wingdings" pitchFamily="2" charset="2"/>
              <a:buNone/>
            </a:pPr>
            <a:r>
              <a:rPr lang="zh-CN" altLang="en-US" sz="2800" b="1" dirty="0">
                <a:latin typeface="仿宋_GB2312" pitchFamily="49" charset="-122"/>
                <a:ea typeface="方正正准黑简体"/>
              </a:rPr>
              <a:t>水异常的物理性质</a:t>
            </a:r>
            <a:endParaRPr lang="zh-CN" altLang="en-US" dirty="0">
              <a:ea typeface="方正正准黑简体"/>
            </a:endParaRPr>
          </a:p>
        </p:txBody>
      </p:sp>
      <p:sp>
        <p:nvSpPr>
          <p:cNvPr id="23" name="Text Box 4"/>
          <p:cNvSpPr txBox="1">
            <a:spLocks noChangeArrowheads="1"/>
          </p:cNvSpPr>
          <p:nvPr/>
        </p:nvSpPr>
        <p:spPr bwMode="auto">
          <a:xfrm>
            <a:off x="5105400" y="1299519"/>
            <a:ext cx="4540250" cy="466725"/>
          </a:xfrm>
          <a:prstGeom prst="rect">
            <a:avLst/>
          </a:prstGeom>
          <a:noFill/>
          <a:ln w="9525">
            <a:solidFill>
              <a:srgbClr val="FF99FF"/>
            </a:solidFill>
            <a:miter lim="800000"/>
            <a:headEnd/>
            <a:tailEnd/>
          </a:ln>
          <a:effectLst/>
          <a:extLst>
            <a:ext uri="{909E8E84-426E-40DD-AFC4-6F175D3DCCD1}">
              <a14:hiddenFill xmlns:a14="http://schemas.microsoft.com/office/drawing/2010/main">
                <a:gradFill rotWithShape="1">
                  <a:gsLst>
                    <a:gs pos="0">
                      <a:srgbClr val="FFCCFF"/>
                    </a:gs>
                    <a:gs pos="100000">
                      <a:srgbClr val="FFCC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ea typeface="方正正准黑简体"/>
              </a:rPr>
              <a:t>1</a:t>
            </a:r>
            <a:r>
              <a:rPr lang="zh-CN" altLang="en-US" sz="2400" b="1" dirty="0">
                <a:ea typeface="方正正准黑简体"/>
              </a:rPr>
              <a:t>、高熔点</a:t>
            </a:r>
            <a:r>
              <a:rPr lang="en-US" altLang="zh-CN" sz="2400" b="1" dirty="0">
                <a:ea typeface="方正正准黑简体"/>
              </a:rPr>
              <a:t>(0℃), </a:t>
            </a:r>
            <a:r>
              <a:rPr lang="zh-CN" altLang="en-US" sz="2400" b="1" dirty="0">
                <a:ea typeface="方正正准黑简体"/>
              </a:rPr>
              <a:t>高沸点</a:t>
            </a:r>
            <a:r>
              <a:rPr lang="en-US" altLang="zh-CN" sz="2400" b="1" dirty="0">
                <a:ea typeface="方正正准黑简体"/>
              </a:rPr>
              <a:t>(100℃);</a:t>
            </a:r>
            <a:r>
              <a:rPr lang="en-US" altLang="zh-CN" dirty="0">
                <a:ea typeface="方正正准黑简体"/>
              </a:rPr>
              <a:t> </a:t>
            </a:r>
          </a:p>
        </p:txBody>
      </p:sp>
      <p:sp>
        <p:nvSpPr>
          <p:cNvPr id="24" name="Text Box 6"/>
          <p:cNvSpPr txBox="1">
            <a:spLocks noChangeArrowheads="1"/>
          </p:cNvSpPr>
          <p:nvPr/>
        </p:nvSpPr>
        <p:spPr bwMode="auto">
          <a:xfrm>
            <a:off x="5105400" y="2213919"/>
            <a:ext cx="2508250" cy="466725"/>
          </a:xfrm>
          <a:prstGeom prst="rect">
            <a:avLst/>
          </a:prstGeom>
          <a:noFill/>
          <a:ln w="9525">
            <a:solidFill>
              <a:srgbClr val="33CCFF"/>
            </a:solidFill>
            <a:miter lim="800000"/>
            <a:headEnd/>
            <a:tailEnd/>
          </a:ln>
          <a:effectLst/>
          <a:extLst>
            <a:ext uri="{909E8E84-426E-40DD-AFC4-6F175D3DCCD1}">
              <a14:hiddenFill xmlns:a14="http://schemas.microsoft.com/office/drawing/2010/main">
                <a:gradFill rotWithShape="1">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ea typeface="方正正准黑简体"/>
              </a:rPr>
              <a:t>2</a:t>
            </a:r>
            <a:r>
              <a:rPr lang="zh-CN" altLang="en-US" sz="2400" b="1" dirty="0">
                <a:ea typeface="方正正准黑简体"/>
              </a:rPr>
              <a:t>、介电常数大；</a:t>
            </a:r>
          </a:p>
        </p:txBody>
      </p:sp>
      <p:sp>
        <p:nvSpPr>
          <p:cNvPr id="25" name="Text Box 7"/>
          <p:cNvSpPr txBox="1">
            <a:spLocks noChangeArrowheads="1"/>
          </p:cNvSpPr>
          <p:nvPr/>
        </p:nvSpPr>
        <p:spPr bwMode="auto">
          <a:xfrm>
            <a:off x="5181600" y="3033069"/>
            <a:ext cx="2667000" cy="466725"/>
          </a:xfrm>
          <a:prstGeom prst="rect">
            <a:avLst/>
          </a:prstGeom>
          <a:noFill/>
          <a:ln w="9525">
            <a:solidFill>
              <a:schemeClr val="accent1"/>
            </a:solidFill>
            <a:miter lim="800000"/>
            <a:headEnd/>
            <a:tailEnd/>
          </a:ln>
          <a:effectLst/>
          <a:extLst>
            <a:ext uri="{909E8E84-426E-40DD-AFC4-6F175D3DCCD1}">
              <a14:hiddenFill xmlns:a14="http://schemas.microsoft.com/office/drawing/2010/main">
                <a:gradFill rotWithShape="1">
                  <a:gsLst>
                    <a:gs pos="0">
                      <a:srgbClr val="FFCC00"/>
                    </a:gs>
                    <a:gs pos="100000">
                      <a:srgbClr val="FFCC00">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ea typeface="方正正准黑简体"/>
              </a:rPr>
              <a:t>3</a:t>
            </a:r>
            <a:r>
              <a:rPr lang="zh-CN" altLang="en-US" sz="2400" b="1" dirty="0">
                <a:ea typeface="方正正准黑简体"/>
              </a:rPr>
              <a:t>、</a:t>
            </a:r>
            <a:r>
              <a:rPr lang="zh-CN" altLang="en-US" sz="2400" b="1" dirty="0">
                <a:latin typeface="仿宋_GB2312" pitchFamily="49" charset="-122"/>
                <a:ea typeface="方正正准黑简体"/>
              </a:rPr>
              <a:t>表面张力高；</a:t>
            </a:r>
          </a:p>
        </p:txBody>
      </p:sp>
      <p:sp>
        <p:nvSpPr>
          <p:cNvPr id="26" name="Text Box 8"/>
          <p:cNvSpPr txBox="1">
            <a:spLocks noChangeArrowheads="1"/>
          </p:cNvSpPr>
          <p:nvPr/>
        </p:nvSpPr>
        <p:spPr bwMode="auto">
          <a:xfrm>
            <a:off x="5214939" y="3871269"/>
            <a:ext cx="3717925" cy="466725"/>
          </a:xfrm>
          <a:prstGeom prst="rect">
            <a:avLst/>
          </a:prstGeom>
          <a:noFill/>
          <a:ln w="9525">
            <a:solidFill>
              <a:schemeClr val="accent2"/>
            </a:solidFill>
            <a:miter lim="800000"/>
            <a:headEnd/>
            <a:tailEnd/>
          </a:ln>
          <a:effectLst/>
          <a:extLst>
            <a:ext uri="{909E8E84-426E-40DD-AFC4-6F175D3DCCD1}">
              <a14:hiddenFill xmlns:a14="http://schemas.microsoft.com/office/drawing/2010/main">
                <a:gradFill rotWithShape="1">
                  <a:gsLst>
                    <a:gs pos="0">
                      <a:srgbClr val="33CC33"/>
                    </a:gs>
                    <a:gs pos="100000">
                      <a:srgbClr val="33CC33">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仿宋_GB2312" pitchFamily="49" charset="-122"/>
                <a:ea typeface="方正正准黑简体"/>
              </a:rPr>
              <a:t>4</a:t>
            </a:r>
            <a:r>
              <a:rPr lang="zh-CN" altLang="en-US" sz="2400" b="1" dirty="0">
                <a:latin typeface="仿宋_GB2312" pitchFamily="49" charset="-122"/>
                <a:ea typeface="方正正准黑简体"/>
              </a:rPr>
              <a:t>、热容和相转变热焓高；</a:t>
            </a:r>
          </a:p>
        </p:txBody>
      </p:sp>
      <p:sp>
        <p:nvSpPr>
          <p:cNvPr id="27" name="AutoShape 9"/>
          <p:cNvSpPr>
            <a:spLocks/>
          </p:cNvSpPr>
          <p:nvPr/>
        </p:nvSpPr>
        <p:spPr bwMode="auto">
          <a:xfrm>
            <a:off x="4419600" y="1509068"/>
            <a:ext cx="457200" cy="4343400"/>
          </a:xfrm>
          <a:prstGeom prst="leftBrace">
            <a:avLst>
              <a:gd name="adj1" fmla="val 79167"/>
              <a:gd name="adj2" fmla="val 50000"/>
            </a:avLst>
          </a:prstGeom>
          <a:noFill/>
          <a:ln w="28575">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sp>
        <p:nvSpPr>
          <p:cNvPr id="28" name="Text Box 10"/>
          <p:cNvSpPr txBox="1">
            <a:spLocks noChangeArrowheads="1"/>
          </p:cNvSpPr>
          <p:nvPr/>
        </p:nvSpPr>
        <p:spPr bwMode="auto">
          <a:xfrm>
            <a:off x="6248400" y="4328468"/>
            <a:ext cx="3068638" cy="406400"/>
          </a:xfrm>
          <a:prstGeom prst="rect">
            <a:avLst/>
          </a:prstGeom>
          <a:solidFill>
            <a:srgbClr val="008000"/>
          </a:solidFill>
          <a:ln w="9525">
            <a:solidFill>
              <a:schemeClr val="tx2"/>
            </a:solidFill>
            <a:miter lim="800000"/>
            <a:headEnd/>
            <a:tailEnd/>
          </a:ln>
          <a:effectLst/>
        </p:spPr>
        <p:txBody>
          <a:bodyPr wrap="none">
            <a:spAutoFit/>
          </a:bodyPr>
          <a:lstStyle/>
          <a:p>
            <a:r>
              <a:rPr lang="zh-CN" altLang="en-US" sz="2000" b="1" dirty="0">
                <a:solidFill>
                  <a:schemeClr val="bg1"/>
                </a:solidFill>
                <a:ea typeface="方正正准黑简体"/>
              </a:rPr>
              <a:t>熔化热、蒸发热和升华热</a:t>
            </a:r>
            <a:r>
              <a:rPr lang="zh-CN" altLang="en-US" dirty="0">
                <a:ea typeface="方正正准黑简体"/>
              </a:rPr>
              <a:t> </a:t>
            </a:r>
          </a:p>
        </p:txBody>
      </p:sp>
      <p:sp>
        <p:nvSpPr>
          <p:cNvPr id="29" name="Text Box 39"/>
          <p:cNvSpPr txBox="1">
            <a:spLocks noChangeArrowheads="1"/>
          </p:cNvSpPr>
          <p:nvPr/>
        </p:nvSpPr>
        <p:spPr bwMode="auto">
          <a:xfrm>
            <a:off x="5181601" y="4852344"/>
            <a:ext cx="6099175" cy="466725"/>
          </a:xfrm>
          <a:prstGeom prst="rect">
            <a:avLst/>
          </a:prstGeom>
          <a:noFill/>
          <a:ln w="9525">
            <a:solidFill>
              <a:srgbClr val="FF99FF"/>
            </a:solidFill>
            <a:miter lim="800000"/>
            <a:headEnd/>
            <a:tailEnd/>
          </a:ln>
          <a:effectLst/>
          <a:extLst>
            <a:ext uri="{909E8E84-426E-40DD-AFC4-6F175D3DCCD1}">
              <a14:hiddenFill xmlns:a14="http://schemas.microsoft.com/office/drawing/2010/main">
                <a:gradFill rotWithShape="1">
                  <a:gsLst>
                    <a:gs pos="0">
                      <a:srgbClr val="FFCCFF"/>
                    </a:gs>
                    <a:gs pos="100000">
                      <a:srgbClr val="FFCC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ea typeface="方正正准黑简体"/>
              </a:rPr>
              <a:t>5</a:t>
            </a:r>
            <a:r>
              <a:rPr lang="zh-CN" altLang="en-US" sz="2400" b="1" dirty="0">
                <a:ea typeface="方正正准黑简体"/>
              </a:rPr>
              <a:t>、密度低</a:t>
            </a:r>
            <a:r>
              <a:rPr lang="en-US" altLang="zh-CN" sz="2400" b="1" dirty="0">
                <a:ea typeface="方正正准黑简体"/>
              </a:rPr>
              <a:t>(1 g/cm</a:t>
            </a:r>
            <a:r>
              <a:rPr lang="en-US" altLang="zh-CN" sz="2400" b="1" baseline="30000" dirty="0">
                <a:ea typeface="方正正准黑简体"/>
              </a:rPr>
              <a:t>3</a:t>
            </a:r>
            <a:r>
              <a:rPr lang="en-US" altLang="zh-CN" sz="2400" b="1" dirty="0">
                <a:ea typeface="方正正准黑简体"/>
              </a:rPr>
              <a:t>)</a:t>
            </a:r>
            <a:r>
              <a:rPr lang="zh-CN" altLang="en-US" sz="2400" b="1" dirty="0">
                <a:ea typeface="方正正准黑简体"/>
              </a:rPr>
              <a:t>，凝固时的异常膨胀率</a:t>
            </a:r>
            <a:r>
              <a:rPr lang="en-US" altLang="zh-CN" sz="2400" b="1" dirty="0">
                <a:ea typeface="方正正准黑简体"/>
              </a:rPr>
              <a:t>;</a:t>
            </a:r>
            <a:r>
              <a:rPr kumimoji="1" lang="en-US" altLang="zh-CN" dirty="0">
                <a:ea typeface="方正正准黑简体"/>
              </a:rPr>
              <a:t> </a:t>
            </a:r>
          </a:p>
        </p:txBody>
      </p:sp>
      <p:sp>
        <p:nvSpPr>
          <p:cNvPr id="30" name="Text Box 40"/>
          <p:cNvSpPr txBox="1">
            <a:spLocks noChangeArrowheads="1"/>
          </p:cNvSpPr>
          <p:nvPr/>
        </p:nvSpPr>
        <p:spPr bwMode="auto">
          <a:xfrm>
            <a:off x="5181601" y="5614344"/>
            <a:ext cx="3289683" cy="461665"/>
          </a:xfrm>
          <a:prstGeom prst="rect">
            <a:avLst/>
          </a:prstGeom>
          <a:noFill/>
          <a:ln w="9525">
            <a:solidFill>
              <a:srgbClr val="33CCFF"/>
            </a:solidFill>
            <a:miter lim="800000"/>
            <a:headEnd/>
            <a:tailEnd/>
          </a:ln>
          <a:effectLst/>
          <a:extLst>
            <a:ext uri="{909E8E84-426E-40DD-AFC4-6F175D3DCCD1}">
              <a14:hiddenFill xmlns:a14="http://schemas.microsoft.com/office/drawing/2010/main">
                <a:gradFill rotWithShape="1">
                  <a:gsLst>
                    <a:gs pos="0">
                      <a:srgbClr val="66FFFF"/>
                    </a:gs>
                    <a:gs pos="100000">
                      <a:srgbClr val="66FFFF">
                        <a:gamma/>
                        <a:tint val="0"/>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ea typeface="方正正准黑简体"/>
              </a:rPr>
              <a:t>6</a:t>
            </a:r>
            <a:r>
              <a:rPr lang="zh-CN" altLang="en-US" sz="2400" b="1" dirty="0">
                <a:ea typeface="方正正准黑简体"/>
              </a:rPr>
              <a:t>、粘度正常</a:t>
            </a:r>
            <a:r>
              <a:rPr lang="en-US" altLang="zh-CN" sz="2400" b="1" dirty="0">
                <a:ea typeface="方正正准黑简体"/>
              </a:rPr>
              <a:t>(1 </a:t>
            </a:r>
            <a:r>
              <a:rPr lang="en-US" altLang="zh-CN" sz="2400" b="1" dirty="0" err="1">
                <a:ea typeface="方正正准黑简体"/>
              </a:rPr>
              <a:t>cPa·s</a:t>
            </a:r>
            <a:r>
              <a:rPr lang="en-US" altLang="zh-CN" sz="2400" b="1" dirty="0">
                <a:ea typeface="方正正准黑简体"/>
              </a:rPr>
              <a:t>);</a:t>
            </a:r>
          </a:p>
        </p:txBody>
      </p:sp>
    </p:spTree>
    <p:extLst>
      <p:ext uri="{BB962C8B-B14F-4D97-AF65-F5344CB8AC3E}">
        <p14:creationId xmlns:p14="http://schemas.microsoft.com/office/powerpoint/2010/main" val="4128586534"/>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1" name="Group 21"/>
          <p:cNvGrpSpPr>
            <a:grpSpLocks/>
          </p:cNvGrpSpPr>
          <p:nvPr/>
        </p:nvGrpSpPr>
        <p:grpSpPr bwMode="auto">
          <a:xfrm>
            <a:off x="6662149" y="638175"/>
            <a:ext cx="3124200" cy="5334000"/>
            <a:chOff x="3552" y="432"/>
            <a:chExt cx="1824" cy="3264"/>
          </a:xfrm>
        </p:grpSpPr>
        <p:pic>
          <p:nvPicPr>
            <p:cNvPr id="337942" name="Picture 22" descr="图16"/>
            <p:cNvPicPr>
              <a:picLocks noChangeAspect="1" noChangeArrowheads="1"/>
            </p:cNvPicPr>
            <p:nvPr/>
          </p:nvPicPr>
          <p:blipFill>
            <a:blip r:embed="rId2">
              <a:extLst>
                <a:ext uri="{28A0092B-C50C-407E-A947-70E740481C1C}">
                  <a14:useLocalDpi xmlns:a14="http://schemas.microsoft.com/office/drawing/2010/main" val="0"/>
                </a:ext>
              </a:extLst>
            </a:blip>
            <a:srcRect l="6677" t="59286" r="47661" b="9091"/>
            <a:stretch>
              <a:fillRect/>
            </a:stretch>
          </p:blipFill>
          <p:spPr bwMode="auto">
            <a:xfrm>
              <a:off x="3552" y="2126"/>
              <a:ext cx="1763" cy="1570"/>
            </a:xfrm>
            <a:prstGeom prst="rect">
              <a:avLst/>
            </a:prstGeom>
            <a:noFill/>
            <a:extLst>
              <a:ext uri="{909E8E84-426E-40DD-AFC4-6F175D3DCCD1}">
                <a14:hiddenFill xmlns:a14="http://schemas.microsoft.com/office/drawing/2010/main">
                  <a:solidFill>
                    <a:srgbClr val="FFFFFF"/>
                  </a:solidFill>
                </a14:hiddenFill>
              </a:ext>
            </a:extLst>
          </p:spPr>
        </p:pic>
        <p:grpSp>
          <p:nvGrpSpPr>
            <p:cNvPr id="337943" name="Group 23"/>
            <p:cNvGrpSpPr>
              <a:grpSpLocks/>
            </p:cNvGrpSpPr>
            <p:nvPr/>
          </p:nvGrpSpPr>
          <p:grpSpPr bwMode="auto">
            <a:xfrm>
              <a:off x="3609" y="432"/>
              <a:ext cx="1767" cy="1584"/>
              <a:chOff x="3465" y="2103"/>
              <a:chExt cx="2055" cy="1798"/>
            </a:xfrm>
          </p:grpSpPr>
          <p:pic>
            <p:nvPicPr>
              <p:cNvPr id="337944" name="Picture 24" descr="图16"/>
              <p:cNvPicPr>
                <a:picLocks noChangeAspect="1" noChangeArrowheads="1"/>
              </p:cNvPicPr>
              <p:nvPr/>
            </p:nvPicPr>
            <p:blipFill>
              <a:blip r:embed="rId2">
                <a:extLst>
                  <a:ext uri="{28A0092B-C50C-407E-A947-70E740481C1C}">
                    <a14:useLocalDpi xmlns:a14="http://schemas.microsoft.com/office/drawing/2010/main" val="0"/>
                  </a:ext>
                </a:extLst>
              </a:blip>
              <a:srcRect l="8348" t="30589" r="84264" b="40678"/>
              <a:stretch>
                <a:fillRect/>
              </a:stretch>
            </p:blipFill>
            <p:spPr bwMode="auto">
              <a:xfrm>
                <a:off x="3465" y="2103"/>
                <a:ext cx="327" cy="1641"/>
              </a:xfrm>
              <a:prstGeom prst="rect">
                <a:avLst/>
              </a:prstGeom>
              <a:noFill/>
              <a:extLst>
                <a:ext uri="{909E8E84-426E-40DD-AFC4-6F175D3DCCD1}">
                  <a14:hiddenFill xmlns:a14="http://schemas.microsoft.com/office/drawing/2010/main">
                    <a:solidFill>
                      <a:srgbClr val="FFFFFF"/>
                    </a:solidFill>
                  </a14:hiddenFill>
                </a:ext>
              </a:extLst>
            </p:spPr>
          </p:pic>
          <p:pic>
            <p:nvPicPr>
              <p:cNvPr id="337945" name="Picture 25" descr="图16"/>
              <p:cNvPicPr>
                <a:picLocks noChangeAspect="1" noChangeArrowheads="1"/>
              </p:cNvPicPr>
              <p:nvPr/>
            </p:nvPicPr>
            <p:blipFill>
              <a:blip r:embed="rId2">
                <a:extLst>
                  <a:ext uri="{28A0092B-C50C-407E-A947-70E740481C1C}">
                    <a14:useLocalDpi xmlns:a14="http://schemas.microsoft.com/office/drawing/2010/main" val="0"/>
                  </a:ext>
                </a:extLst>
              </a:blip>
              <a:srcRect l="54868" t="87910" r="6644" b="10138"/>
              <a:stretch>
                <a:fillRect/>
              </a:stretch>
            </p:blipFill>
            <p:spPr bwMode="auto">
              <a:xfrm>
                <a:off x="3936" y="3785"/>
                <a:ext cx="1584" cy="116"/>
              </a:xfrm>
              <a:prstGeom prst="rect">
                <a:avLst/>
              </a:prstGeom>
              <a:noFill/>
              <a:extLst>
                <a:ext uri="{909E8E84-426E-40DD-AFC4-6F175D3DCCD1}">
                  <a14:hiddenFill xmlns:a14="http://schemas.microsoft.com/office/drawing/2010/main">
                    <a:solidFill>
                      <a:srgbClr val="FFFFFF"/>
                    </a:solidFill>
                  </a14:hiddenFill>
                </a:ext>
              </a:extLst>
            </p:spPr>
          </p:pic>
          <p:pic>
            <p:nvPicPr>
              <p:cNvPr id="337946" name="Picture 26" descr="图16"/>
              <p:cNvPicPr>
                <a:picLocks noChangeAspect="1" noChangeArrowheads="1"/>
              </p:cNvPicPr>
              <p:nvPr/>
            </p:nvPicPr>
            <p:blipFill>
              <a:blip r:embed="rId2">
                <a:extLst>
                  <a:ext uri="{28A0092B-C50C-407E-A947-70E740481C1C}">
                    <a14:useLocalDpi xmlns:a14="http://schemas.microsoft.com/office/drawing/2010/main" val="0"/>
                  </a:ext>
                </a:extLst>
              </a:blip>
              <a:srcRect l="52112" t="30716" r="9843" b="41559"/>
              <a:stretch>
                <a:fillRect/>
              </a:stretch>
            </p:blipFill>
            <p:spPr bwMode="auto">
              <a:xfrm>
                <a:off x="3792" y="2160"/>
                <a:ext cx="1680" cy="157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37924" name="Text Box 4"/>
          <p:cNvSpPr txBox="1">
            <a:spLocks noChangeArrowheads="1"/>
          </p:cNvSpPr>
          <p:nvPr/>
        </p:nvSpPr>
        <p:spPr bwMode="auto">
          <a:xfrm>
            <a:off x="871537" y="2236508"/>
            <a:ext cx="5334000" cy="1065212"/>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400" b="1" dirty="0">
                <a:latin typeface="黑体" pitchFamily="49" charset="-122"/>
                <a:ea typeface="方正正准黑简体"/>
              </a:rPr>
              <a:t>4.</a:t>
            </a:r>
            <a:r>
              <a:rPr lang="zh-CN" altLang="en-US" sz="2400" b="1" dirty="0">
                <a:latin typeface="黑体" pitchFamily="49" charset="-122"/>
                <a:ea typeface="方正正准黑简体"/>
              </a:rPr>
              <a:t>非酶褐变（</a:t>
            </a:r>
            <a:r>
              <a:rPr kumimoji="1" lang="en-US" altLang="zh-CN" sz="2400" b="1" dirty="0">
                <a:latin typeface="Comic Sans MS" pitchFamily="66" charset="0"/>
                <a:ea typeface="方正正准黑简体"/>
              </a:rPr>
              <a:t>Non-Enzymatic Browning</a:t>
            </a:r>
            <a:r>
              <a:rPr kumimoji="1" lang="zh-CN" altLang="en-US" sz="2400" b="1" dirty="0">
                <a:latin typeface="Comic Sans MS" pitchFamily="66" charset="0"/>
                <a:ea typeface="方正正准黑简体"/>
              </a:rPr>
              <a:t>）</a:t>
            </a:r>
            <a:r>
              <a:rPr kumimoji="1" lang="zh-CN" altLang="en-US" sz="2800" b="1" dirty="0">
                <a:latin typeface="Comic Sans MS" pitchFamily="66" charset="0"/>
                <a:ea typeface="方正正准黑简体"/>
              </a:rPr>
              <a:t> </a:t>
            </a:r>
            <a:r>
              <a:rPr kumimoji="1" lang="zh-CN" altLang="en-US"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Aw</a:t>
            </a:r>
            <a:r>
              <a:rPr kumimoji="1" lang="en-US" altLang="zh-CN" dirty="0">
                <a:ea typeface="方正正准黑简体"/>
              </a:rPr>
              <a:t> </a:t>
            </a:r>
          </a:p>
        </p:txBody>
      </p:sp>
      <p:sp>
        <p:nvSpPr>
          <p:cNvPr id="337930" name="Text Box 10"/>
          <p:cNvSpPr txBox="1">
            <a:spLocks noChangeArrowheads="1"/>
          </p:cNvSpPr>
          <p:nvPr/>
        </p:nvSpPr>
        <p:spPr bwMode="auto">
          <a:xfrm>
            <a:off x="8157842" y="5869744"/>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dirty="0">
                <a:ea typeface="方正正准黑简体"/>
              </a:rPr>
              <a:t>A</a:t>
            </a:r>
            <a:r>
              <a:rPr lang="en-US" altLang="zh-CN" sz="2400" b="1" dirty="0">
                <a:ea typeface="方正正准黑简体"/>
              </a:rPr>
              <a:t>w</a:t>
            </a:r>
          </a:p>
        </p:txBody>
      </p:sp>
      <p:sp>
        <p:nvSpPr>
          <p:cNvPr id="337940" name="Text Box 20"/>
          <p:cNvSpPr txBox="1">
            <a:spLocks noChangeArrowheads="1"/>
          </p:cNvSpPr>
          <p:nvPr/>
        </p:nvSpPr>
        <p:spPr bwMode="auto">
          <a:xfrm>
            <a:off x="947737" y="3523971"/>
            <a:ext cx="5410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Clr>
                <a:srgbClr val="800080"/>
              </a:buClr>
              <a:buFont typeface="Wingdings" pitchFamily="2" charset="2"/>
              <a:buChar char="r"/>
            </a:pPr>
            <a:r>
              <a:rPr kumimoji="1" lang="en-US" altLang="zh-CN" sz="2400" b="1" dirty="0">
                <a:solidFill>
                  <a:srgbClr val="0033CC"/>
                </a:solidFill>
                <a:latin typeface="楷体_GB2312" pitchFamily="49" charset="-122"/>
                <a:ea typeface="方正正准黑简体"/>
              </a:rPr>
              <a:t> </a:t>
            </a:r>
            <a:r>
              <a:rPr kumimoji="1" lang="zh-CN" altLang="en-US" sz="2400" b="1" dirty="0">
                <a:solidFill>
                  <a:srgbClr val="A727C5"/>
                </a:solidFill>
                <a:latin typeface="Comic Sans MS" pitchFamily="66" charset="0"/>
                <a:ea typeface="方正正准黑简体"/>
              </a:rPr>
              <a:t>非酶褐变（包括美拉德反应、焦糖化反应）反应可发生在中、低水分   含量的食品中</a:t>
            </a:r>
          </a:p>
        </p:txBody>
      </p:sp>
      <p:grpSp>
        <p:nvGrpSpPr>
          <p:cNvPr id="14" name="组合 2"/>
          <p:cNvGrpSpPr>
            <a:grpSpLocks/>
          </p:cNvGrpSpPr>
          <p:nvPr/>
        </p:nvGrpSpPr>
        <p:grpSpPr bwMode="auto">
          <a:xfrm>
            <a:off x="685800" y="525463"/>
            <a:ext cx="10896600" cy="676275"/>
            <a:chOff x="685800" y="525465"/>
            <a:chExt cx="10896600" cy="676275"/>
          </a:xfrm>
        </p:grpSpPr>
        <p:grpSp>
          <p:nvGrpSpPr>
            <p:cNvPr id="15" name="组合 1"/>
            <p:cNvGrpSpPr>
              <a:grpSpLocks/>
            </p:cNvGrpSpPr>
            <p:nvPr/>
          </p:nvGrpSpPr>
          <p:grpSpPr bwMode="auto">
            <a:xfrm>
              <a:off x="685800" y="609600"/>
              <a:ext cx="886570" cy="400110"/>
              <a:chOff x="685800" y="609600"/>
              <a:chExt cx="886570" cy="400110"/>
            </a:xfrm>
          </p:grpSpPr>
          <p:sp>
            <p:nvSpPr>
              <p:cNvPr id="17" name="矩形 16"/>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8"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p:nvPr/>
        </p:nvGrpSpPr>
        <p:grpSpPr>
          <a:xfrm>
            <a:off x="304800" y="1000780"/>
            <a:ext cx="6317074" cy="874058"/>
            <a:chOff x="304800" y="1111256"/>
            <a:chExt cx="6317074" cy="874058"/>
          </a:xfrm>
        </p:grpSpPr>
        <p:sp>
          <p:nvSpPr>
            <p:cNvPr id="20" name="Text Box 6"/>
            <p:cNvSpPr txBox="1">
              <a:spLocks noChangeArrowheads="1"/>
            </p:cNvSpPr>
            <p:nvPr/>
          </p:nvSpPr>
          <p:spPr bwMode="auto">
            <a:xfrm>
              <a:off x="304800" y="1588439"/>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2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090" name="Group 2"/>
          <p:cNvGrpSpPr>
            <a:grpSpLocks/>
          </p:cNvGrpSpPr>
          <p:nvPr/>
        </p:nvGrpSpPr>
        <p:grpSpPr bwMode="auto">
          <a:xfrm>
            <a:off x="6575822" y="685800"/>
            <a:ext cx="3124200" cy="5334000"/>
            <a:chOff x="3552" y="432"/>
            <a:chExt cx="1824" cy="3264"/>
          </a:xfrm>
        </p:grpSpPr>
        <p:pic>
          <p:nvPicPr>
            <p:cNvPr id="345091" name="Picture 3" descr="图16"/>
            <p:cNvPicPr>
              <a:picLocks noChangeAspect="1" noChangeArrowheads="1"/>
            </p:cNvPicPr>
            <p:nvPr/>
          </p:nvPicPr>
          <p:blipFill>
            <a:blip r:embed="rId2">
              <a:extLst>
                <a:ext uri="{28A0092B-C50C-407E-A947-70E740481C1C}">
                  <a14:useLocalDpi xmlns:a14="http://schemas.microsoft.com/office/drawing/2010/main" val="0"/>
                </a:ext>
              </a:extLst>
            </a:blip>
            <a:srcRect l="6677" t="59286" r="47661" b="9091"/>
            <a:stretch>
              <a:fillRect/>
            </a:stretch>
          </p:blipFill>
          <p:spPr bwMode="auto">
            <a:xfrm>
              <a:off x="3552" y="2126"/>
              <a:ext cx="1763" cy="1570"/>
            </a:xfrm>
            <a:prstGeom prst="rect">
              <a:avLst/>
            </a:prstGeom>
            <a:noFill/>
            <a:extLst>
              <a:ext uri="{909E8E84-426E-40DD-AFC4-6F175D3DCCD1}">
                <a14:hiddenFill xmlns:a14="http://schemas.microsoft.com/office/drawing/2010/main">
                  <a:solidFill>
                    <a:srgbClr val="FFFFFF"/>
                  </a:solidFill>
                </a14:hiddenFill>
              </a:ext>
            </a:extLst>
          </p:spPr>
        </p:pic>
        <p:grpSp>
          <p:nvGrpSpPr>
            <p:cNvPr id="345092" name="Group 4"/>
            <p:cNvGrpSpPr>
              <a:grpSpLocks/>
            </p:cNvGrpSpPr>
            <p:nvPr/>
          </p:nvGrpSpPr>
          <p:grpSpPr bwMode="auto">
            <a:xfrm>
              <a:off x="3609" y="432"/>
              <a:ext cx="1767" cy="1584"/>
              <a:chOff x="3465" y="2103"/>
              <a:chExt cx="2055" cy="1798"/>
            </a:xfrm>
          </p:grpSpPr>
          <p:pic>
            <p:nvPicPr>
              <p:cNvPr id="345093" name="Picture 5" descr="图16"/>
              <p:cNvPicPr>
                <a:picLocks noChangeAspect="1" noChangeArrowheads="1"/>
              </p:cNvPicPr>
              <p:nvPr/>
            </p:nvPicPr>
            <p:blipFill>
              <a:blip r:embed="rId2">
                <a:extLst>
                  <a:ext uri="{28A0092B-C50C-407E-A947-70E740481C1C}">
                    <a14:useLocalDpi xmlns:a14="http://schemas.microsoft.com/office/drawing/2010/main" val="0"/>
                  </a:ext>
                </a:extLst>
              </a:blip>
              <a:srcRect l="8348" t="30589" r="84264" b="40678"/>
              <a:stretch>
                <a:fillRect/>
              </a:stretch>
            </p:blipFill>
            <p:spPr bwMode="auto">
              <a:xfrm>
                <a:off x="3465" y="2103"/>
                <a:ext cx="327" cy="1641"/>
              </a:xfrm>
              <a:prstGeom prst="rect">
                <a:avLst/>
              </a:prstGeom>
              <a:noFill/>
              <a:extLst>
                <a:ext uri="{909E8E84-426E-40DD-AFC4-6F175D3DCCD1}">
                  <a14:hiddenFill xmlns:a14="http://schemas.microsoft.com/office/drawing/2010/main">
                    <a:solidFill>
                      <a:srgbClr val="FFFFFF"/>
                    </a:solidFill>
                  </a14:hiddenFill>
                </a:ext>
              </a:extLst>
            </p:spPr>
          </p:pic>
          <p:pic>
            <p:nvPicPr>
              <p:cNvPr id="345094" name="Picture 6" descr="图16"/>
              <p:cNvPicPr>
                <a:picLocks noChangeAspect="1" noChangeArrowheads="1"/>
              </p:cNvPicPr>
              <p:nvPr/>
            </p:nvPicPr>
            <p:blipFill>
              <a:blip r:embed="rId2">
                <a:extLst>
                  <a:ext uri="{28A0092B-C50C-407E-A947-70E740481C1C}">
                    <a14:useLocalDpi xmlns:a14="http://schemas.microsoft.com/office/drawing/2010/main" val="0"/>
                  </a:ext>
                </a:extLst>
              </a:blip>
              <a:srcRect l="54868" t="87910" r="6644" b="10138"/>
              <a:stretch>
                <a:fillRect/>
              </a:stretch>
            </p:blipFill>
            <p:spPr bwMode="auto">
              <a:xfrm>
                <a:off x="3936" y="3785"/>
                <a:ext cx="1584" cy="116"/>
              </a:xfrm>
              <a:prstGeom prst="rect">
                <a:avLst/>
              </a:prstGeom>
              <a:noFill/>
              <a:extLst>
                <a:ext uri="{909E8E84-426E-40DD-AFC4-6F175D3DCCD1}">
                  <a14:hiddenFill xmlns:a14="http://schemas.microsoft.com/office/drawing/2010/main">
                    <a:solidFill>
                      <a:srgbClr val="FFFFFF"/>
                    </a:solidFill>
                  </a14:hiddenFill>
                </a:ext>
              </a:extLst>
            </p:spPr>
          </p:pic>
          <p:pic>
            <p:nvPicPr>
              <p:cNvPr id="345095" name="Picture 7" descr="图16"/>
              <p:cNvPicPr>
                <a:picLocks noChangeAspect="1" noChangeArrowheads="1"/>
              </p:cNvPicPr>
              <p:nvPr/>
            </p:nvPicPr>
            <p:blipFill>
              <a:blip r:embed="rId2">
                <a:extLst>
                  <a:ext uri="{28A0092B-C50C-407E-A947-70E740481C1C}">
                    <a14:useLocalDpi xmlns:a14="http://schemas.microsoft.com/office/drawing/2010/main" val="0"/>
                  </a:ext>
                </a:extLst>
              </a:blip>
              <a:srcRect l="52112" t="30716" r="9843" b="41559"/>
              <a:stretch>
                <a:fillRect/>
              </a:stretch>
            </p:blipFill>
            <p:spPr bwMode="auto">
              <a:xfrm>
                <a:off x="3792" y="2160"/>
                <a:ext cx="1680" cy="1574"/>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45097" name="Text Box 9"/>
          <p:cNvSpPr txBox="1">
            <a:spLocks noChangeArrowheads="1"/>
          </p:cNvSpPr>
          <p:nvPr/>
        </p:nvSpPr>
        <p:spPr bwMode="auto">
          <a:xfrm>
            <a:off x="860822" y="2345925"/>
            <a:ext cx="5334000" cy="754062"/>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400" b="1" dirty="0">
                <a:latin typeface="黑体" pitchFamily="49" charset="-122"/>
                <a:ea typeface="方正正准黑简体"/>
              </a:rPr>
              <a:t>4.</a:t>
            </a:r>
            <a:r>
              <a:rPr kumimoji="1" lang="en-US" altLang="zh-CN" sz="2400" b="1" dirty="0">
                <a:latin typeface="Comic Sans MS" pitchFamily="66" charset="0"/>
                <a:ea typeface="方正正准黑简体"/>
              </a:rPr>
              <a:t>Non-Enzymatic Browning</a:t>
            </a:r>
            <a:r>
              <a:rPr kumimoji="1" lang="en-US" altLang="zh-CN" sz="2800" b="1" dirty="0">
                <a:latin typeface="Comic Sans MS" pitchFamily="66" charset="0"/>
                <a:ea typeface="方正正准黑简体"/>
              </a:rPr>
              <a:t> </a:t>
            </a:r>
            <a:r>
              <a:rPr kumimoji="1" lang="en-US" altLang="zh-CN"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Aw</a:t>
            </a:r>
            <a:r>
              <a:rPr kumimoji="1" lang="en-US" altLang="zh-CN" dirty="0">
                <a:ea typeface="方正正准黑简体"/>
              </a:rPr>
              <a:t> </a:t>
            </a:r>
          </a:p>
        </p:txBody>
      </p:sp>
      <p:sp>
        <p:nvSpPr>
          <p:cNvPr id="345099" name="Text Box 11"/>
          <p:cNvSpPr txBox="1">
            <a:spLocks noChangeArrowheads="1"/>
          </p:cNvSpPr>
          <p:nvPr/>
        </p:nvSpPr>
        <p:spPr bwMode="auto">
          <a:xfrm>
            <a:off x="7925756" y="5899152"/>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dirty="0">
                <a:ea typeface="方正正准黑简体"/>
              </a:rPr>
              <a:t>A</a:t>
            </a:r>
            <a:r>
              <a:rPr lang="en-US" altLang="zh-CN" sz="2400" b="1" dirty="0">
                <a:ea typeface="方正正准黑简体"/>
              </a:rPr>
              <a:t>w</a:t>
            </a:r>
          </a:p>
        </p:txBody>
      </p:sp>
      <p:sp>
        <p:nvSpPr>
          <p:cNvPr id="345100" name="Text Box 12"/>
          <p:cNvSpPr txBox="1">
            <a:spLocks noChangeArrowheads="1"/>
          </p:cNvSpPr>
          <p:nvPr/>
        </p:nvSpPr>
        <p:spPr bwMode="auto">
          <a:xfrm>
            <a:off x="1013222" y="4623988"/>
            <a:ext cx="41148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85000"/>
              </a:lnSpc>
              <a:spcBef>
                <a:spcPct val="50000"/>
              </a:spcBef>
              <a:buSzPct val="100000"/>
              <a:buFont typeface="Symbol" pitchFamily="18" charset="2"/>
              <a:buNone/>
            </a:pPr>
            <a:r>
              <a:rPr kumimoji="1" lang="zh-CN" altLang="en-US" sz="2400" b="1" dirty="0">
                <a:latin typeface="Comic Sans MS" pitchFamily="66" charset="0"/>
                <a:ea typeface="方正正准黑简体"/>
              </a:rPr>
              <a:t>原因：分子运动能力减弱。</a:t>
            </a:r>
            <a:endParaRPr kumimoji="1" lang="zh-CN" altLang="en-US" sz="2400" b="1" dirty="0">
              <a:solidFill>
                <a:srgbClr val="0033CC"/>
              </a:solidFill>
              <a:latin typeface="楷体_GB2312" pitchFamily="49" charset="-122"/>
              <a:ea typeface="方正正准黑简体"/>
            </a:endParaRPr>
          </a:p>
        </p:txBody>
      </p:sp>
      <p:sp>
        <p:nvSpPr>
          <p:cNvPr id="345101" name="Text Box 13"/>
          <p:cNvSpPr txBox="1">
            <a:spLocks noChangeArrowheads="1"/>
          </p:cNvSpPr>
          <p:nvPr/>
        </p:nvSpPr>
        <p:spPr bwMode="auto">
          <a:xfrm>
            <a:off x="937022" y="3633387"/>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800080"/>
              </a:buClr>
              <a:buFont typeface="Wingdings" pitchFamily="2" charset="2"/>
              <a:buChar char="r"/>
            </a:pPr>
            <a:r>
              <a:rPr kumimoji="1" lang="en-US" altLang="zh-CN" sz="2400" b="1" dirty="0">
                <a:solidFill>
                  <a:srgbClr val="0033CC"/>
                </a:solidFill>
                <a:latin typeface="楷体_GB2312" pitchFamily="49" charset="-122"/>
                <a:ea typeface="方正正准黑简体"/>
              </a:rPr>
              <a:t> </a:t>
            </a:r>
            <a:r>
              <a:rPr kumimoji="1" lang="zh-CN" altLang="en-US" sz="2400" b="1" dirty="0">
                <a:solidFill>
                  <a:srgbClr val="A727C5"/>
                </a:solidFill>
                <a:latin typeface="Comic Sans MS" pitchFamily="66" charset="0"/>
                <a:ea typeface="方正正准黑简体"/>
              </a:rPr>
              <a:t>低</a:t>
            </a:r>
            <a:r>
              <a:rPr kumimoji="1" lang="en-US" altLang="zh-CN" sz="2400" b="1" dirty="0">
                <a:solidFill>
                  <a:srgbClr val="A727C5"/>
                </a:solidFill>
                <a:latin typeface="Comic Sans MS" pitchFamily="66" charset="0"/>
                <a:ea typeface="方正正准黑简体"/>
              </a:rPr>
              <a:t>Aw(0.2)</a:t>
            </a:r>
            <a:r>
              <a:rPr kumimoji="1" lang="zh-CN" altLang="en-US" sz="2400" b="1" dirty="0">
                <a:solidFill>
                  <a:srgbClr val="A727C5"/>
                </a:solidFill>
                <a:latin typeface="Comic Sans MS" pitchFamily="66" charset="0"/>
                <a:ea typeface="方正正准黑简体"/>
              </a:rPr>
              <a:t>，反应速度极低或不反应</a:t>
            </a:r>
          </a:p>
        </p:txBody>
      </p:sp>
      <p:sp>
        <p:nvSpPr>
          <p:cNvPr id="345102" name="Rectangle 14"/>
          <p:cNvSpPr>
            <a:spLocks noChangeArrowheads="1"/>
          </p:cNvSpPr>
          <p:nvPr/>
        </p:nvSpPr>
        <p:spPr bwMode="auto">
          <a:xfrm>
            <a:off x="937022" y="4395387"/>
            <a:ext cx="5181600" cy="8382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方正正准黑简体"/>
            </a:endParaRPr>
          </a:p>
        </p:txBody>
      </p:sp>
      <p:grpSp>
        <p:nvGrpSpPr>
          <p:cNvPr id="16" name="组合 2"/>
          <p:cNvGrpSpPr>
            <a:grpSpLocks/>
          </p:cNvGrpSpPr>
          <p:nvPr/>
        </p:nvGrpSpPr>
        <p:grpSpPr bwMode="auto">
          <a:xfrm>
            <a:off x="685800" y="525463"/>
            <a:ext cx="10896600" cy="676275"/>
            <a:chOff x="685800" y="525465"/>
            <a:chExt cx="10896600" cy="676275"/>
          </a:xfrm>
        </p:grpSpPr>
        <p:grpSp>
          <p:nvGrpSpPr>
            <p:cNvPr id="17" name="组合 1"/>
            <p:cNvGrpSpPr>
              <a:grpSpLocks/>
            </p:cNvGrpSpPr>
            <p:nvPr/>
          </p:nvGrpSpPr>
          <p:grpSpPr bwMode="auto">
            <a:xfrm>
              <a:off x="685800" y="609600"/>
              <a:ext cx="886570" cy="400110"/>
              <a:chOff x="685800" y="609600"/>
              <a:chExt cx="886570" cy="400110"/>
            </a:xfrm>
          </p:grpSpPr>
          <p:sp>
            <p:nvSpPr>
              <p:cNvPr id="19" name="矩形 1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2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8" name="图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20"/>
          <p:cNvGrpSpPr/>
          <p:nvPr/>
        </p:nvGrpSpPr>
        <p:grpSpPr>
          <a:xfrm>
            <a:off x="304800" y="1000780"/>
            <a:ext cx="6317074" cy="874058"/>
            <a:chOff x="304800" y="1111256"/>
            <a:chExt cx="6317074" cy="874058"/>
          </a:xfrm>
        </p:grpSpPr>
        <p:sp>
          <p:nvSpPr>
            <p:cNvPr id="22" name="Text Box 6"/>
            <p:cNvSpPr txBox="1">
              <a:spLocks noChangeArrowheads="1"/>
            </p:cNvSpPr>
            <p:nvPr/>
          </p:nvSpPr>
          <p:spPr bwMode="auto">
            <a:xfrm>
              <a:off x="304800" y="1588439"/>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23"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Text Box 3"/>
          <p:cNvSpPr txBox="1">
            <a:spLocks noChangeArrowheads="1"/>
          </p:cNvSpPr>
          <p:nvPr/>
        </p:nvSpPr>
        <p:spPr bwMode="auto">
          <a:xfrm>
            <a:off x="1051321" y="2525743"/>
            <a:ext cx="5334000" cy="7540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400" b="1" dirty="0">
                <a:latin typeface="黑体" pitchFamily="49" charset="-122"/>
                <a:ea typeface="方正正准黑简体"/>
              </a:rPr>
              <a:t>4.</a:t>
            </a:r>
            <a:r>
              <a:rPr kumimoji="1" lang="en-US" altLang="zh-CN" sz="2400" b="1" dirty="0">
                <a:latin typeface="Comic Sans MS" pitchFamily="66" charset="0"/>
                <a:ea typeface="方正正准黑简体"/>
              </a:rPr>
              <a:t>Non-Enzymatic Browning</a:t>
            </a:r>
            <a:r>
              <a:rPr kumimoji="1" lang="en-US" altLang="zh-CN" sz="2800" b="1" dirty="0">
                <a:latin typeface="Comic Sans MS" pitchFamily="66" charset="0"/>
                <a:ea typeface="方正正准黑简体"/>
              </a:rPr>
              <a:t> </a:t>
            </a:r>
            <a:r>
              <a:rPr kumimoji="1" lang="en-US" altLang="zh-CN"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Aw</a:t>
            </a:r>
            <a:r>
              <a:rPr kumimoji="1" lang="en-US" altLang="zh-CN" dirty="0">
                <a:ea typeface="方正正准黑简体"/>
              </a:rPr>
              <a:t> </a:t>
            </a:r>
          </a:p>
        </p:txBody>
      </p:sp>
      <p:sp>
        <p:nvSpPr>
          <p:cNvPr id="343045" name="Text Box 5"/>
          <p:cNvSpPr txBox="1">
            <a:spLocks noChangeArrowheads="1"/>
          </p:cNvSpPr>
          <p:nvPr/>
        </p:nvSpPr>
        <p:spPr bwMode="auto">
          <a:xfrm>
            <a:off x="8104300" y="5760567"/>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i="1" dirty="0">
                <a:ea typeface="方正正准黑简体"/>
              </a:rPr>
              <a:t>A</a:t>
            </a:r>
            <a:r>
              <a:rPr lang="en-US" altLang="zh-CN" sz="2400" b="1" dirty="0">
                <a:ea typeface="方正正准黑简体"/>
              </a:rPr>
              <a:t>w</a:t>
            </a:r>
          </a:p>
        </p:txBody>
      </p:sp>
      <p:sp>
        <p:nvSpPr>
          <p:cNvPr id="343047" name="Text Box 7"/>
          <p:cNvSpPr txBox="1">
            <a:spLocks noChangeArrowheads="1"/>
          </p:cNvSpPr>
          <p:nvPr/>
        </p:nvSpPr>
        <p:spPr bwMode="auto">
          <a:xfrm>
            <a:off x="682752" y="3724595"/>
            <a:ext cx="411480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79400" indent="-279400">
              <a:defRPr>
                <a:solidFill>
                  <a:schemeClr val="tx1"/>
                </a:solidFill>
                <a:latin typeface="Arial" pitchFamily="34" charset="0"/>
                <a:ea typeface="宋体" pitchFamily="2" charset="-122"/>
              </a:defRPr>
            </a:lvl1pPr>
            <a:lvl2pPr marL="568325">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buFont typeface="Wingdings" pitchFamily="2" charset="2"/>
              <a:buChar char="r"/>
            </a:pPr>
            <a:r>
              <a:rPr kumimoji="1" lang="en-US" altLang="zh-CN" sz="2000" b="1" dirty="0">
                <a:solidFill>
                  <a:srgbClr val="A727C5"/>
                </a:solidFill>
                <a:latin typeface="Comic Sans MS" pitchFamily="66" charset="0"/>
                <a:ea typeface="方正正准黑简体"/>
              </a:rPr>
              <a:t> </a:t>
            </a:r>
            <a:r>
              <a:rPr kumimoji="1" lang="zh-CN" altLang="en-US" sz="2000" b="1" dirty="0">
                <a:solidFill>
                  <a:srgbClr val="A727C5"/>
                </a:solidFill>
                <a:latin typeface="Comic Sans MS" pitchFamily="66" charset="0"/>
                <a:ea typeface="方正正准黑简体"/>
              </a:rPr>
              <a:t>中等至高</a:t>
            </a:r>
            <a:r>
              <a:rPr kumimoji="1" lang="en-US" altLang="zh-CN" sz="2000" b="1" dirty="0">
                <a:solidFill>
                  <a:srgbClr val="A727C5"/>
                </a:solidFill>
                <a:latin typeface="Comic Sans MS" pitchFamily="66" charset="0"/>
                <a:ea typeface="方正正准黑简体"/>
              </a:rPr>
              <a:t>Aw</a:t>
            </a:r>
            <a:r>
              <a:rPr kumimoji="1" lang="zh-CN" altLang="en-US" sz="2000" b="1" dirty="0">
                <a:solidFill>
                  <a:srgbClr val="A727C5"/>
                </a:solidFill>
                <a:latin typeface="Comic Sans MS" pitchFamily="66" charset="0"/>
                <a:ea typeface="方正正准黑简体"/>
              </a:rPr>
              <a:t>，反应速度最高</a:t>
            </a:r>
            <a:r>
              <a:rPr kumimoji="1" lang="zh-CN" altLang="en-US" sz="2400" b="1" dirty="0">
                <a:solidFill>
                  <a:srgbClr val="A727C5"/>
                </a:solidFill>
                <a:latin typeface="Comic Sans MS" pitchFamily="66" charset="0"/>
                <a:ea typeface="方正正准黑简体"/>
              </a:rPr>
              <a:t>   </a:t>
            </a:r>
          </a:p>
          <a:p>
            <a:pPr>
              <a:buFont typeface="Wingdings" pitchFamily="2" charset="2"/>
              <a:buChar char="r"/>
            </a:pPr>
            <a:r>
              <a:rPr kumimoji="1" lang="zh-CN" altLang="en-US" sz="2000" b="1" dirty="0">
                <a:solidFill>
                  <a:srgbClr val="A727C5"/>
                </a:solidFill>
                <a:latin typeface="Comic Sans MS" pitchFamily="66" charset="0"/>
                <a:ea typeface="方正正准黑简体"/>
              </a:rPr>
              <a:t> 当水分活度超过临界水分含量时，反应速度会快速提高</a:t>
            </a:r>
          </a:p>
          <a:p>
            <a:pPr>
              <a:spcBef>
                <a:spcPct val="50000"/>
              </a:spcBef>
              <a:buFont typeface="Wingdings" pitchFamily="2" charset="2"/>
              <a:buChar char="r"/>
            </a:pPr>
            <a:r>
              <a:rPr kumimoji="1" lang="zh-CN" altLang="en-US" sz="2000" b="1" dirty="0">
                <a:solidFill>
                  <a:srgbClr val="A727C5"/>
                </a:solidFill>
                <a:latin typeface="Comic Sans MS" pitchFamily="66" charset="0"/>
                <a:ea typeface="方正正准黑简体"/>
              </a:rPr>
              <a:t> 水是一个产物，水含量继续增加，会稀   释中间产物的浓度，导致产物抑制作用</a:t>
            </a:r>
          </a:p>
        </p:txBody>
      </p:sp>
      <p:grpSp>
        <p:nvGrpSpPr>
          <p:cNvPr id="14" name="组合 2"/>
          <p:cNvGrpSpPr>
            <a:grpSpLocks/>
          </p:cNvGrpSpPr>
          <p:nvPr/>
        </p:nvGrpSpPr>
        <p:grpSpPr bwMode="auto">
          <a:xfrm>
            <a:off x="685800" y="525463"/>
            <a:ext cx="10896600" cy="676275"/>
            <a:chOff x="685800" y="525465"/>
            <a:chExt cx="10896600" cy="676275"/>
          </a:xfrm>
        </p:grpSpPr>
        <p:grpSp>
          <p:nvGrpSpPr>
            <p:cNvPr id="15" name="组合 1"/>
            <p:cNvGrpSpPr>
              <a:grpSpLocks/>
            </p:cNvGrpSpPr>
            <p:nvPr/>
          </p:nvGrpSpPr>
          <p:grpSpPr bwMode="auto">
            <a:xfrm>
              <a:off x="685800" y="609600"/>
              <a:ext cx="886570" cy="400110"/>
              <a:chOff x="685800" y="609600"/>
              <a:chExt cx="886570" cy="400110"/>
            </a:xfrm>
          </p:grpSpPr>
          <p:sp>
            <p:nvSpPr>
              <p:cNvPr id="17" name="矩形 16"/>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8"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6"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组合 18"/>
          <p:cNvGrpSpPr/>
          <p:nvPr/>
        </p:nvGrpSpPr>
        <p:grpSpPr>
          <a:xfrm>
            <a:off x="228600" y="1000780"/>
            <a:ext cx="6393274" cy="893264"/>
            <a:chOff x="228600" y="1111256"/>
            <a:chExt cx="6393274" cy="893264"/>
          </a:xfrm>
        </p:grpSpPr>
        <p:sp>
          <p:nvSpPr>
            <p:cNvPr id="20" name="Text Box 6"/>
            <p:cNvSpPr txBox="1">
              <a:spLocks noChangeArrowheads="1"/>
            </p:cNvSpPr>
            <p:nvPr/>
          </p:nvSpPr>
          <p:spPr bwMode="auto">
            <a:xfrm>
              <a:off x="228600" y="160764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2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grpSp>
        <p:nvGrpSpPr>
          <p:cNvPr id="22" name="Group 8"/>
          <p:cNvGrpSpPr>
            <a:grpSpLocks/>
          </p:cNvGrpSpPr>
          <p:nvPr/>
        </p:nvGrpSpPr>
        <p:grpSpPr bwMode="auto">
          <a:xfrm>
            <a:off x="6621874" y="533400"/>
            <a:ext cx="3124200" cy="5334000"/>
            <a:chOff x="3552" y="432"/>
            <a:chExt cx="1824" cy="3264"/>
          </a:xfrm>
        </p:grpSpPr>
        <p:pic>
          <p:nvPicPr>
            <p:cNvPr id="23" name="Picture 9" descr="图16"/>
            <p:cNvPicPr>
              <a:picLocks noChangeAspect="1" noChangeArrowheads="1"/>
            </p:cNvPicPr>
            <p:nvPr/>
          </p:nvPicPr>
          <p:blipFill>
            <a:blip r:embed="rId3">
              <a:extLst>
                <a:ext uri="{28A0092B-C50C-407E-A947-70E740481C1C}">
                  <a14:useLocalDpi xmlns:a14="http://schemas.microsoft.com/office/drawing/2010/main" val="0"/>
                </a:ext>
              </a:extLst>
            </a:blip>
            <a:srcRect l="6677" t="59286" r="47661" b="9091"/>
            <a:stretch>
              <a:fillRect/>
            </a:stretch>
          </p:blipFill>
          <p:spPr bwMode="auto">
            <a:xfrm>
              <a:off x="3552" y="2126"/>
              <a:ext cx="1763" cy="157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10"/>
            <p:cNvGrpSpPr>
              <a:grpSpLocks/>
            </p:cNvGrpSpPr>
            <p:nvPr/>
          </p:nvGrpSpPr>
          <p:grpSpPr bwMode="auto">
            <a:xfrm>
              <a:off x="3609" y="432"/>
              <a:ext cx="1767" cy="1584"/>
              <a:chOff x="3465" y="2103"/>
              <a:chExt cx="2055" cy="1798"/>
            </a:xfrm>
          </p:grpSpPr>
          <p:pic>
            <p:nvPicPr>
              <p:cNvPr id="25" name="Picture 11" descr="图16"/>
              <p:cNvPicPr>
                <a:picLocks noChangeAspect="1" noChangeArrowheads="1"/>
              </p:cNvPicPr>
              <p:nvPr/>
            </p:nvPicPr>
            <p:blipFill>
              <a:blip r:embed="rId3">
                <a:extLst>
                  <a:ext uri="{28A0092B-C50C-407E-A947-70E740481C1C}">
                    <a14:useLocalDpi xmlns:a14="http://schemas.microsoft.com/office/drawing/2010/main" val="0"/>
                  </a:ext>
                </a:extLst>
              </a:blip>
              <a:srcRect l="8348" t="30589" r="84264" b="40678"/>
              <a:stretch>
                <a:fillRect/>
              </a:stretch>
            </p:blipFill>
            <p:spPr bwMode="auto">
              <a:xfrm>
                <a:off x="3465" y="2103"/>
                <a:ext cx="327" cy="164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 descr="图16"/>
              <p:cNvPicPr>
                <a:picLocks noChangeAspect="1" noChangeArrowheads="1"/>
              </p:cNvPicPr>
              <p:nvPr/>
            </p:nvPicPr>
            <p:blipFill>
              <a:blip r:embed="rId3">
                <a:extLst>
                  <a:ext uri="{28A0092B-C50C-407E-A947-70E740481C1C}">
                    <a14:useLocalDpi xmlns:a14="http://schemas.microsoft.com/office/drawing/2010/main" val="0"/>
                  </a:ext>
                </a:extLst>
              </a:blip>
              <a:srcRect l="54868" t="87910" r="6644" b="10138"/>
              <a:stretch>
                <a:fillRect/>
              </a:stretch>
            </p:blipFill>
            <p:spPr bwMode="auto">
              <a:xfrm>
                <a:off x="3936" y="3785"/>
                <a:ext cx="1584" cy="11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3" descr="图16"/>
              <p:cNvPicPr>
                <a:picLocks noChangeAspect="1" noChangeArrowheads="1"/>
              </p:cNvPicPr>
              <p:nvPr/>
            </p:nvPicPr>
            <p:blipFill>
              <a:blip r:embed="rId3">
                <a:extLst>
                  <a:ext uri="{28A0092B-C50C-407E-A947-70E740481C1C}">
                    <a14:useLocalDpi xmlns:a14="http://schemas.microsoft.com/office/drawing/2010/main" val="0"/>
                  </a:ext>
                </a:extLst>
              </a:blip>
              <a:srcRect l="52112" t="30716" r="9843" b="41559"/>
              <a:stretch>
                <a:fillRect/>
              </a:stretch>
            </p:blipFill>
            <p:spPr bwMode="auto">
              <a:xfrm>
                <a:off x="3792" y="2160"/>
                <a:ext cx="1680" cy="1574"/>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D18D9DE-0319-4614-B344-99CC9D8DD9C9}" type="slidenum">
              <a:rPr lang="en-US" altLang="zh-CN"/>
              <a:pPr/>
              <a:t>63</a:t>
            </a:fld>
            <a:endParaRPr lang="en-US" altLang="zh-CN"/>
          </a:p>
        </p:txBody>
      </p:sp>
      <p:sp>
        <p:nvSpPr>
          <p:cNvPr id="339972" name="Text Box 4"/>
          <p:cNvSpPr txBox="1">
            <a:spLocks noChangeArrowheads="1"/>
          </p:cNvSpPr>
          <p:nvPr/>
        </p:nvSpPr>
        <p:spPr bwMode="auto">
          <a:xfrm>
            <a:off x="1905000" y="1954213"/>
            <a:ext cx="7543800" cy="7540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en-US" altLang="zh-CN" sz="2800" b="1" dirty="0">
                <a:latin typeface="黑体" pitchFamily="49" charset="-122"/>
                <a:ea typeface="方正正准黑简体"/>
              </a:rPr>
              <a:t>6. </a:t>
            </a:r>
            <a:r>
              <a:rPr lang="zh-CN" altLang="en-US" sz="2800" b="1" dirty="0">
                <a:latin typeface="黑体" pitchFamily="49" charset="-122"/>
                <a:ea typeface="方正正准黑简体"/>
              </a:rPr>
              <a:t>淀粉老化（</a:t>
            </a:r>
            <a:r>
              <a:rPr kumimoji="1" lang="en-US" altLang="zh-CN" sz="2800" b="1" dirty="0">
                <a:latin typeface="Comic Sans MS" pitchFamily="66" charset="0"/>
                <a:ea typeface="方正正准黑简体"/>
              </a:rPr>
              <a:t>Starch Staling</a:t>
            </a:r>
            <a:r>
              <a:rPr kumimoji="1" lang="zh-CN" altLang="en-US" sz="2800" b="1" dirty="0">
                <a:latin typeface="Comic Sans MS" pitchFamily="66" charset="0"/>
                <a:ea typeface="方正正准黑简体"/>
              </a:rPr>
              <a:t>）</a:t>
            </a:r>
            <a:r>
              <a:rPr kumimoji="1" lang="zh-CN" altLang="en-US"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Aw</a:t>
            </a:r>
            <a:r>
              <a:rPr kumimoji="1" lang="en-US" altLang="zh-CN" dirty="0">
                <a:ea typeface="方正正准黑简体"/>
              </a:rPr>
              <a:t> </a:t>
            </a:r>
          </a:p>
        </p:txBody>
      </p:sp>
      <p:sp>
        <p:nvSpPr>
          <p:cNvPr id="339974" name="Text Box 6"/>
          <p:cNvSpPr txBox="1">
            <a:spLocks noChangeArrowheads="1"/>
          </p:cNvSpPr>
          <p:nvPr/>
        </p:nvSpPr>
        <p:spPr bwMode="auto">
          <a:xfrm>
            <a:off x="1905000" y="2819400"/>
            <a:ext cx="8991600" cy="3053144"/>
          </a:xfrm>
          <a:prstGeom prst="rect">
            <a:avLst/>
          </a:prstGeom>
          <a:gradFill rotWithShape="1">
            <a:gsLst>
              <a:gs pos="0">
                <a:srgbClr val="33CC33">
                  <a:gamma/>
                  <a:tint val="0"/>
                  <a:invGamma/>
                </a:srgbClr>
              </a:gs>
              <a:gs pos="100000">
                <a:srgbClr val="33CC33"/>
              </a:gs>
            </a:gsLst>
            <a:lin ang="5400000" scaled="1"/>
          </a:gradFill>
          <a:ln w="38100">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1000" dirty="0">
              <a:solidFill>
                <a:srgbClr val="0033CC"/>
              </a:solidFill>
              <a:latin typeface="仿宋_GB2312" pitchFamily="49" charset="-122"/>
              <a:ea typeface="方正正准黑简体"/>
            </a:endParaRPr>
          </a:p>
          <a:p>
            <a:pPr>
              <a:spcBef>
                <a:spcPct val="50000"/>
              </a:spcBef>
              <a:buSzPct val="75000"/>
              <a:buFont typeface="Wingdings" pitchFamily="2" charset="2"/>
              <a:buChar char="u"/>
            </a:pPr>
            <a:r>
              <a:rPr kumimoji="1" lang="en-US" altLang="zh-CN" sz="2400" b="1" dirty="0">
                <a:latin typeface="楷体_GB2312" pitchFamily="49" charset="-122"/>
                <a:ea typeface="方正正准黑简体"/>
              </a:rPr>
              <a:t> </a:t>
            </a:r>
            <a:r>
              <a:rPr kumimoji="1" lang="zh-CN" altLang="en-US" sz="2400" b="1" dirty="0">
                <a:latin typeface="楷体_GB2312" pitchFamily="49" charset="-122"/>
                <a:ea typeface="方正正准黑简体"/>
              </a:rPr>
              <a:t>食品在较高</a:t>
            </a:r>
            <a:r>
              <a:rPr kumimoji="1" lang="en-US" altLang="zh-CN" sz="2400" b="1" dirty="0">
                <a:latin typeface="楷体_GB2312" pitchFamily="49" charset="-122"/>
                <a:ea typeface="方正正准黑简体"/>
              </a:rPr>
              <a:t>Aw(</a:t>
            </a:r>
            <a:r>
              <a:rPr kumimoji="1" lang="zh-CN" altLang="en-US" sz="2400" b="1" dirty="0">
                <a:latin typeface="楷体_GB2312" pitchFamily="49" charset="-122"/>
                <a:ea typeface="方正正准黑简体"/>
              </a:rPr>
              <a:t>含水量</a:t>
            </a:r>
            <a:r>
              <a:rPr kumimoji="1" lang="en-US" altLang="zh-CN" sz="2400" b="1" dirty="0">
                <a:latin typeface="楷体_GB2312" pitchFamily="49" charset="-122"/>
                <a:ea typeface="方正正准黑简体"/>
              </a:rPr>
              <a:t>30%-60%)</a:t>
            </a:r>
            <a:r>
              <a:rPr kumimoji="1" lang="zh-CN" altLang="en-US" sz="2400" b="1" dirty="0">
                <a:latin typeface="楷体_GB2312" pitchFamily="49" charset="-122"/>
                <a:ea typeface="方正正准黑简体"/>
              </a:rPr>
              <a:t>的情况下</a:t>
            </a:r>
            <a:r>
              <a:rPr kumimoji="1" lang="en-US" altLang="zh-CN" sz="2400" b="1" dirty="0">
                <a:latin typeface="楷体_GB2312" pitchFamily="49" charset="-122"/>
                <a:ea typeface="方正正准黑简体"/>
              </a:rPr>
              <a:t>,</a:t>
            </a:r>
            <a:r>
              <a:rPr kumimoji="1" lang="zh-CN" altLang="en-US" sz="2400" b="1" dirty="0">
                <a:latin typeface="楷体_GB2312" pitchFamily="49" charset="-122"/>
                <a:ea typeface="方正正准黑简体"/>
              </a:rPr>
              <a:t>淀粉老化速度最快</a:t>
            </a:r>
            <a:r>
              <a:rPr kumimoji="1" lang="en-US" altLang="zh-CN" sz="2400" b="1" dirty="0">
                <a:latin typeface="楷体_GB2312" pitchFamily="49" charset="-122"/>
                <a:ea typeface="方正正准黑简体"/>
              </a:rPr>
              <a:t>;</a:t>
            </a:r>
          </a:p>
          <a:p>
            <a:pPr>
              <a:spcBef>
                <a:spcPct val="50000"/>
              </a:spcBef>
              <a:buSzPct val="75000"/>
              <a:buFont typeface="Wingdings" pitchFamily="2" charset="2"/>
              <a:buChar char="u"/>
            </a:pPr>
            <a:r>
              <a:rPr kumimoji="1" lang="en-US" altLang="zh-CN" sz="2400" b="1" dirty="0">
                <a:latin typeface="楷体_GB2312" pitchFamily="49" charset="-122"/>
                <a:ea typeface="方正正准黑简体"/>
              </a:rPr>
              <a:t> </a:t>
            </a:r>
            <a:r>
              <a:rPr kumimoji="1" lang="zh-CN" altLang="en-US" sz="2400" b="1" dirty="0">
                <a:latin typeface="楷体_GB2312" pitchFamily="49" charset="-122"/>
                <a:ea typeface="方正正准黑简体"/>
              </a:rPr>
              <a:t>继续增加</a:t>
            </a:r>
            <a:r>
              <a:rPr kumimoji="1" lang="en-US" altLang="zh-CN" sz="2400" b="1" dirty="0">
                <a:latin typeface="楷体_GB2312" pitchFamily="49" charset="-122"/>
                <a:ea typeface="方正正准黑简体"/>
              </a:rPr>
              <a:t>Aw</a:t>
            </a:r>
            <a:r>
              <a:rPr kumimoji="1" lang="zh-CN" altLang="en-US" sz="2400" b="1" dirty="0">
                <a:latin typeface="楷体_GB2312" pitchFamily="49" charset="-122"/>
                <a:ea typeface="方正正准黑简体"/>
              </a:rPr>
              <a:t>（含水量大于</a:t>
            </a:r>
            <a:r>
              <a:rPr kumimoji="1" lang="en-US" altLang="zh-CN" sz="2400" b="1" dirty="0">
                <a:latin typeface="楷体_GB2312" pitchFamily="49" charset="-122"/>
                <a:ea typeface="方正正准黑简体"/>
              </a:rPr>
              <a:t>60%</a:t>
            </a:r>
            <a:r>
              <a:rPr kumimoji="1" lang="zh-CN" altLang="en-US" sz="2400" b="1" dirty="0">
                <a:latin typeface="楷体_GB2312" pitchFamily="49" charset="-122"/>
                <a:ea typeface="方正正准黑简体"/>
              </a:rPr>
              <a:t>），淀粉老化速度降低；</a:t>
            </a:r>
            <a:endParaRPr kumimoji="1" lang="en-US" altLang="zh-CN" sz="2400" b="1" dirty="0">
              <a:latin typeface="楷体_GB2312" pitchFamily="49" charset="-122"/>
              <a:ea typeface="方正正准黑简体"/>
            </a:endParaRPr>
          </a:p>
          <a:p>
            <a:pPr>
              <a:lnSpc>
                <a:spcPct val="150000"/>
              </a:lnSpc>
              <a:spcBef>
                <a:spcPct val="50000"/>
              </a:spcBef>
              <a:buSzPct val="75000"/>
              <a:buFont typeface="Wingdings" pitchFamily="2" charset="2"/>
              <a:buChar char="u"/>
            </a:pPr>
            <a:r>
              <a:rPr kumimoji="1" lang="en-US" altLang="zh-CN" sz="2400" b="1" dirty="0">
                <a:latin typeface="楷体_GB2312" pitchFamily="49" charset="-122"/>
                <a:ea typeface="方正正准黑简体"/>
              </a:rPr>
              <a:t> </a:t>
            </a:r>
            <a:r>
              <a:rPr kumimoji="1" lang="zh-CN" altLang="en-US" sz="2400" b="1" dirty="0">
                <a:latin typeface="楷体_GB2312" pitchFamily="49" charset="-122"/>
                <a:ea typeface="方正正准黑简体"/>
              </a:rPr>
              <a:t>如果降低</a:t>
            </a:r>
            <a:r>
              <a:rPr kumimoji="1" lang="en-US" altLang="zh-CN" sz="2400" b="1" dirty="0">
                <a:latin typeface="楷体_GB2312" pitchFamily="49" charset="-122"/>
                <a:ea typeface="方正正准黑简体"/>
              </a:rPr>
              <a:t>Aw,</a:t>
            </a:r>
            <a:r>
              <a:rPr kumimoji="1" lang="zh-CN" altLang="en-US" sz="2400" b="1" dirty="0">
                <a:latin typeface="楷体_GB2312" pitchFamily="49" charset="-122"/>
                <a:ea typeface="方正正准黑简体"/>
              </a:rPr>
              <a:t>则老化速度减慢</a:t>
            </a:r>
            <a:r>
              <a:rPr kumimoji="1" lang="en-US" altLang="zh-CN" sz="2400" b="1" dirty="0">
                <a:latin typeface="楷体_GB2312" pitchFamily="49" charset="-122"/>
                <a:ea typeface="方正正准黑简体"/>
              </a:rPr>
              <a:t>,</a:t>
            </a:r>
            <a:r>
              <a:rPr kumimoji="1" lang="zh-CN" altLang="en-US" sz="2400" b="1" dirty="0">
                <a:latin typeface="楷体_GB2312" pitchFamily="49" charset="-122"/>
                <a:ea typeface="方正正准黑简体"/>
              </a:rPr>
              <a:t>若含水量降至于</a:t>
            </a:r>
            <a:r>
              <a:rPr kumimoji="1" lang="en-US" altLang="zh-CN" sz="2400" b="1" dirty="0">
                <a:latin typeface="楷体_GB2312" pitchFamily="49" charset="-122"/>
                <a:ea typeface="方正正准黑简体"/>
              </a:rPr>
              <a:t>10%-15%,</a:t>
            </a:r>
            <a:r>
              <a:rPr kumimoji="1" lang="zh-CN" altLang="en-US" sz="2400" b="1" dirty="0">
                <a:latin typeface="楷体_GB2312" pitchFamily="49" charset="-122"/>
                <a:ea typeface="方正正准黑简体"/>
              </a:rPr>
              <a:t>则食品中水分多呈结合态</a:t>
            </a:r>
            <a:r>
              <a:rPr kumimoji="1" lang="en-US" altLang="zh-CN" sz="2400" b="1" dirty="0">
                <a:latin typeface="楷体_GB2312" pitchFamily="49" charset="-122"/>
                <a:ea typeface="方正正准黑简体"/>
              </a:rPr>
              <a:t>,</a:t>
            </a:r>
            <a:r>
              <a:rPr kumimoji="1" lang="zh-CN" altLang="en-US" sz="2400" b="1" dirty="0">
                <a:latin typeface="楷体_GB2312" pitchFamily="49" charset="-122"/>
                <a:ea typeface="方正正准黑简体"/>
              </a:rPr>
              <a:t>淀粉几乎不发生老化。 </a:t>
            </a:r>
          </a:p>
          <a:p>
            <a:pPr>
              <a:spcBef>
                <a:spcPct val="10000"/>
              </a:spcBef>
              <a:buSzPct val="75000"/>
              <a:buFont typeface="Wingdings" pitchFamily="2" charset="2"/>
              <a:buChar char="u"/>
            </a:pPr>
            <a:endParaRPr kumimoji="1" lang="en-US" altLang="zh-CN" sz="2400" b="1" dirty="0">
              <a:latin typeface="楷体_GB2312" pitchFamily="49" charset="-122"/>
              <a:ea typeface="方正正准黑简体"/>
            </a:endParaRPr>
          </a:p>
        </p:txBody>
      </p:sp>
      <p:grpSp>
        <p:nvGrpSpPr>
          <p:cNvPr id="8" name="组合 2"/>
          <p:cNvGrpSpPr>
            <a:grpSpLocks/>
          </p:cNvGrpSpPr>
          <p:nvPr/>
        </p:nvGrpSpPr>
        <p:grpSpPr bwMode="auto">
          <a:xfrm>
            <a:off x="685800" y="525463"/>
            <a:ext cx="10896600" cy="676275"/>
            <a:chOff x="685800" y="525465"/>
            <a:chExt cx="10896600" cy="676275"/>
          </a:xfrm>
        </p:grpSpPr>
        <p:grpSp>
          <p:nvGrpSpPr>
            <p:cNvPr id="9" name="组合 1"/>
            <p:cNvGrpSpPr>
              <a:grpSpLocks/>
            </p:cNvGrpSpPr>
            <p:nvPr/>
          </p:nvGrpSpPr>
          <p:grpSpPr bwMode="auto">
            <a:xfrm>
              <a:off x="685800" y="609600"/>
              <a:ext cx="886570" cy="400110"/>
              <a:chOff x="685800" y="609600"/>
              <a:chExt cx="886570" cy="400110"/>
            </a:xfrm>
          </p:grpSpPr>
          <p:sp>
            <p:nvSpPr>
              <p:cNvPr id="11" name="矩形 10"/>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2"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592549" y="1076980"/>
            <a:ext cx="9108663" cy="523220"/>
            <a:chOff x="592549" y="1111256"/>
            <a:chExt cx="9108663" cy="523220"/>
          </a:xfrm>
        </p:grpSpPr>
        <p:sp>
          <p:nvSpPr>
            <p:cNvPr id="14"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a:xfrm>
            <a:off x="592549" y="2409172"/>
            <a:ext cx="10608851" cy="550214"/>
          </a:xfrm>
          <a:gradFill rotWithShape="1">
            <a:gsLst>
              <a:gs pos="0">
                <a:srgbClr val="CCECFF">
                  <a:gamma/>
                  <a:tint val="0"/>
                  <a:invGamma/>
                </a:srgbClr>
              </a:gs>
              <a:gs pos="100000">
                <a:srgbClr val="CCECFF"/>
              </a:gs>
            </a:gsLst>
            <a:lin ang="5400000" scaled="1"/>
          </a:gradFill>
          <a:ln w="28575">
            <a:solidFill>
              <a:srgbClr val="CCECFF"/>
            </a:solidFill>
            <a:miter lim="800000"/>
            <a:headEnd/>
            <a:tailEnd/>
          </a:ln>
        </p:spPr>
        <p:txBody>
          <a:bodyPr anchor="b">
            <a:normAutofit lnSpcReduction="10000"/>
          </a:bodyPr>
          <a:lstStyle/>
          <a:p>
            <a:pPr>
              <a:lnSpc>
                <a:spcPct val="80000"/>
              </a:lnSpc>
              <a:spcBef>
                <a:spcPct val="50000"/>
              </a:spcBef>
              <a:buClr>
                <a:schemeClr val="tx1"/>
              </a:buClr>
              <a:buSzPct val="80000"/>
              <a:buFont typeface="Wingdings" pitchFamily="2" charset="2"/>
              <a:buChar char="v"/>
            </a:pPr>
            <a:r>
              <a:rPr lang="en-US" altLang="zh-CN" sz="2400" dirty="0">
                <a:latin typeface="Comic Sans MS" pitchFamily="66" charset="0"/>
              </a:rPr>
              <a:t>Retention of </a:t>
            </a:r>
            <a:r>
              <a:rPr lang="en-US" altLang="zh-CN" sz="2400" dirty="0" err="1">
                <a:latin typeface="Comic Sans MS" pitchFamily="66" charset="0"/>
              </a:rPr>
              <a:t>flavour</a:t>
            </a:r>
            <a:r>
              <a:rPr lang="en-US" altLang="zh-CN" sz="2400" dirty="0">
                <a:latin typeface="Comic Sans MS" pitchFamily="66" charset="0"/>
              </a:rPr>
              <a:t> and aroma is relatively high at low water activities</a:t>
            </a:r>
            <a:r>
              <a:rPr lang="zh-CN" altLang="en-US" sz="1400" dirty="0">
                <a:latin typeface="Comic Sans MS" pitchFamily="66" charset="0"/>
              </a:rPr>
              <a:t>（低水分活度下，风味和芳香物质更易保留）</a:t>
            </a:r>
          </a:p>
        </p:txBody>
      </p:sp>
      <p:sp>
        <p:nvSpPr>
          <p:cNvPr id="371716" name="Text Box 4"/>
          <p:cNvSpPr txBox="1">
            <a:spLocks noChangeArrowheads="1"/>
          </p:cNvSpPr>
          <p:nvPr/>
        </p:nvSpPr>
        <p:spPr bwMode="auto">
          <a:xfrm>
            <a:off x="732043" y="1600200"/>
            <a:ext cx="4953000" cy="648000"/>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ts val="0"/>
              </a:spcBef>
              <a:buSzPct val="100000"/>
              <a:buFont typeface="Symbol" pitchFamily="18" charset="2"/>
              <a:buNone/>
            </a:pPr>
            <a:r>
              <a:rPr lang="en-US" altLang="zh-CN" sz="2800" b="1" dirty="0">
                <a:latin typeface="黑体" pitchFamily="49" charset="-122"/>
                <a:ea typeface="方正正准黑简体"/>
              </a:rPr>
              <a:t>7. </a:t>
            </a:r>
            <a:r>
              <a:rPr kumimoji="1" lang="en-US" altLang="zh-CN" sz="2800" b="1" dirty="0" err="1">
                <a:latin typeface="Comic Sans MS" pitchFamily="66" charset="0"/>
                <a:ea typeface="方正正准黑简体"/>
              </a:rPr>
              <a:t>Flavour</a:t>
            </a:r>
            <a:r>
              <a:rPr kumimoji="1" lang="en-US" altLang="zh-CN" sz="2800" b="1" dirty="0">
                <a:latin typeface="Comic Sans MS" pitchFamily="66" charset="0"/>
                <a:ea typeface="方正正准黑简体"/>
              </a:rPr>
              <a:t> Retention</a:t>
            </a:r>
            <a:r>
              <a:rPr kumimoji="1" lang="en-US" altLang="zh-CN"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Aw</a:t>
            </a:r>
            <a:r>
              <a:rPr kumimoji="1" lang="en-US" altLang="zh-CN" dirty="0">
                <a:ea typeface="方正正准黑简体"/>
              </a:rPr>
              <a:t> </a:t>
            </a:r>
          </a:p>
        </p:txBody>
      </p:sp>
      <p:sp>
        <p:nvSpPr>
          <p:cNvPr id="371718" name="Rectangle 6"/>
          <p:cNvSpPr>
            <a:spLocks noChangeArrowheads="1"/>
          </p:cNvSpPr>
          <p:nvPr/>
        </p:nvSpPr>
        <p:spPr bwMode="auto">
          <a:xfrm>
            <a:off x="592549" y="3122458"/>
            <a:ext cx="10608851" cy="810566"/>
          </a:xfrm>
          <a:prstGeom prst="rect">
            <a:avLst/>
          </a:prstGeom>
          <a:gradFill rotWithShape="1">
            <a:gsLst>
              <a:gs pos="0">
                <a:srgbClr val="33CCFF">
                  <a:gamma/>
                  <a:tint val="0"/>
                  <a:invGamma/>
                </a:srgbClr>
              </a:gs>
              <a:gs pos="100000">
                <a:srgbClr val="33CCFF"/>
              </a:gs>
            </a:gsLst>
            <a:lin ang="5400000" scaled="1"/>
          </a:gradFill>
          <a:ln w="28575">
            <a:solidFill>
              <a:srgbClr val="33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342900" indent="-342900">
              <a:lnSpc>
                <a:spcPct val="80000"/>
              </a:lnSpc>
              <a:spcBef>
                <a:spcPct val="50000"/>
              </a:spcBef>
              <a:buClr>
                <a:schemeClr val="tx1"/>
              </a:buClr>
              <a:buSzPct val="80000"/>
              <a:buFont typeface="Wingdings" pitchFamily="2" charset="2"/>
              <a:buChar char="v"/>
            </a:pPr>
            <a:r>
              <a:rPr lang="en-US" altLang="zh-CN" sz="2400" dirty="0">
                <a:latin typeface="Comic Sans MS" pitchFamily="66" charset="0"/>
                <a:ea typeface="方正正准黑简体"/>
              </a:rPr>
              <a:t>Volatile compounds must diffuse to the surface. Diffusion is dependent on temperature and water content. </a:t>
            </a:r>
            <a:r>
              <a:rPr lang="zh-CN" altLang="en-US" sz="1600" dirty="0">
                <a:latin typeface="Comic Sans MS" pitchFamily="66" charset="0"/>
                <a:ea typeface="方正正准黑简体"/>
              </a:rPr>
              <a:t>（</a:t>
            </a:r>
            <a:r>
              <a:rPr lang="zh-CN" altLang="en-US" sz="1400" dirty="0">
                <a:latin typeface="Comic Sans MS" pitchFamily="66" charset="0"/>
                <a:ea typeface="方正正准黑简体"/>
              </a:rPr>
              <a:t>挥发成分必须先转移到表面，而转移速度与温度和水分含量相关）</a:t>
            </a:r>
          </a:p>
        </p:txBody>
      </p:sp>
      <p:sp>
        <p:nvSpPr>
          <p:cNvPr id="371719" name="Rectangle 7"/>
          <p:cNvSpPr>
            <a:spLocks noChangeArrowheads="1"/>
          </p:cNvSpPr>
          <p:nvPr/>
        </p:nvSpPr>
        <p:spPr bwMode="auto">
          <a:xfrm>
            <a:off x="592549" y="4077932"/>
            <a:ext cx="10608851" cy="717404"/>
          </a:xfrm>
          <a:prstGeom prst="rect">
            <a:avLst/>
          </a:prstGeom>
          <a:gradFill rotWithShape="1">
            <a:gsLst>
              <a:gs pos="0">
                <a:srgbClr val="FFFF00">
                  <a:gamma/>
                  <a:tint val="0"/>
                  <a:invGamma/>
                </a:srgbClr>
              </a:gs>
              <a:gs pos="100000">
                <a:srgbClr val="FFFF00"/>
              </a:gs>
            </a:gsLst>
            <a:lin ang="5400000" scaled="1"/>
          </a:gradFill>
          <a:ln w="2857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342900" indent="-342900">
              <a:lnSpc>
                <a:spcPct val="80000"/>
              </a:lnSpc>
              <a:spcBef>
                <a:spcPct val="50000"/>
              </a:spcBef>
              <a:buClr>
                <a:schemeClr val="tx1"/>
              </a:buClr>
              <a:buSzPct val="80000"/>
              <a:buFont typeface="Wingdings" pitchFamily="2" charset="2"/>
              <a:buChar char="v"/>
            </a:pPr>
            <a:r>
              <a:rPr lang="en-US" altLang="zh-CN" sz="2400" dirty="0">
                <a:latin typeface="Comic Sans MS" pitchFamily="66" charset="0"/>
                <a:ea typeface="方正正准黑简体"/>
              </a:rPr>
              <a:t>Volatile compounds often become encapsulated in food matrices at low water activities </a:t>
            </a:r>
            <a:r>
              <a:rPr lang="zh-CN" altLang="en-US" sz="1400" dirty="0">
                <a:latin typeface="Comic Sans MS" pitchFamily="66" charset="0"/>
                <a:ea typeface="方正正准黑简体"/>
              </a:rPr>
              <a:t>（低水分活度时，挥发成分在食品中常形成胶囊状包括）</a:t>
            </a:r>
          </a:p>
        </p:txBody>
      </p:sp>
      <p:sp>
        <p:nvSpPr>
          <p:cNvPr id="371720" name="Rectangle 8"/>
          <p:cNvSpPr>
            <a:spLocks noChangeArrowheads="1"/>
          </p:cNvSpPr>
          <p:nvPr/>
        </p:nvSpPr>
        <p:spPr bwMode="auto">
          <a:xfrm>
            <a:off x="592549" y="4953000"/>
            <a:ext cx="10608851" cy="1174752"/>
          </a:xfrm>
          <a:prstGeom prst="rect">
            <a:avLst/>
          </a:prstGeom>
          <a:gradFill rotWithShape="1">
            <a:gsLst>
              <a:gs pos="0">
                <a:srgbClr val="33CC33">
                  <a:gamma/>
                  <a:tint val="0"/>
                  <a:invGamma/>
                </a:srgbClr>
              </a:gs>
              <a:gs pos="100000">
                <a:srgbClr val="33CC33"/>
              </a:gs>
            </a:gsLst>
            <a:lin ang="5400000" scaled="1"/>
          </a:gradFill>
          <a:ln w="2857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342900" indent="-342900">
              <a:lnSpc>
                <a:spcPct val="80000"/>
              </a:lnSpc>
              <a:spcBef>
                <a:spcPct val="50000"/>
              </a:spcBef>
              <a:buClr>
                <a:schemeClr val="tx1"/>
              </a:buClr>
              <a:buSzPct val="80000"/>
              <a:buFont typeface="Wingdings" pitchFamily="2" charset="2"/>
              <a:buChar char="v"/>
            </a:pPr>
            <a:r>
              <a:rPr lang="en-US" altLang="zh-CN" sz="2400" dirty="0">
                <a:latin typeface="Comic Sans MS" pitchFamily="66" charset="0"/>
                <a:ea typeface="方正正准黑简体"/>
              </a:rPr>
              <a:t>Loss of volatiles, </a:t>
            </a:r>
            <a:r>
              <a:rPr lang="en-US" altLang="zh-CN" sz="2400" dirty="0" err="1">
                <a:latin typeface="Comic Sans MS" pitchFamily="66" charset="0"/>
                <a:ea typeface="方正正准黑简体"/>
              </a:rPr>
              <a:t>flavours</a:t>
            </a:r>
            <a:r>
              <a:rPr lang="en-US" altLang="zh-CN" sz="2400" dirty="0">
                <a:latin typeface="Comic Sans MS" pitchFamily="66" charset="0"/>
                <a:ea typeface="方正正准黑简体"/>
              </a:rPr>
              <a:t> and aroma may result from structural changes and crystallization of component compounds as encapsulated compounds are released. </a:t>
            </a:r>
            <a:r>
              <a:rPr lang="zh-CN" altLang="en-US" sz="1400" dirty="0">
                <a:latin typeface="Comic Sans MS" pitchFamily="66" charset="0"/>
                <a:ea typeface="方正正准黑简体"/>
              </a:rPr>
              <a:t>（挥发成分、风味物质和芳香成分的损失可能与因结构和晶形改变所导致的胶囊成分的散发过程有关）</a:t>
            </a:r>
          </a:p>
        </p:txBody>
      </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592549" y="1000780"/>
            <a:ext cx="9108663" cy="523220"/>
            <a:chOff x="592549" y="1111256"/>
            <a:chExt cx="9108663" cy="523220"/>
          </a:xfrm>
        </p:grpSpPr>
        <p:sp>
          <p:nvSpPr>
            <p:cNvPr id="16"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1715">
                                            <p:bg/>
                                          </p:spTgt>
                                        </p:tgtEl>
                                        <p:attrNameLst>
                                          <p:attrName>style.visibility</p:attrName>
                                        </p:attrNameLst>
                                      </p:cBhvr>
                                      <p:to>
                                        <p:strVal val="visible"/>
                                      </p:to>
                                    </p:set>
                                    <p:animEffect transition="in" filter="wipe(down)">
                                      <p:cBhvr>
                                        <p:cTn id="7" dur="500"/>
                                        <p:tgtEl>
                                          <p:spTgt spid="37171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1715">
                                            <p:txEl>
                                              <p:pRg st="0" end="0"/>
                                            </p:txEl>
                                          </p:spTgt>
                                        </p:tgtEl>
                                        <p:attrNameLst>
                                          <p:attrName>style.visibility</p:attrName>
                                        </p:attrNameLst>
                                      </p:cBhvr>
                                      <p:to>
                                        <p:strVal val="visible"/>
                                      </p:to>
                                    </p:set>
                                    <p:animEffect transition="in" filter="wipe(down)">
                                      <p:cBhvr>
                                        <p:cTn id="12" dur="500"/>
                                        <p:tgtEl>
                                          <p:spTgt spid="3717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1718"/>
                                        </p:tgtEl>
                                        <p:attrNameLst>
                                          <p:attrName>style.visibility</p:attrName>
                                        </p:attrNameLst>
                                      </p:cBhvr>
                                      <p:to>
                                        <p:strVal val="visible"/>
                                      </p:to>
                                    </p:set>
                                    <p:animEffect transition="in" filter="wipe(up)">
                                      <p:cBhvr>
                                        <p:cTn id="17" dur="500"/>
                                        <p:tgtEl>
                                          <p:spTgt spid="3717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1719"/>
                                        </p:tgtEl>
                                        <p:attrNameLst>
                                          <p:attrName>style.visibility</p:attrName>
                                        </p:attrNameLst>
                                      </p:cBhvr>
                                      <p:to>
                                        <p:strVal val="visible"/>
                                      </p:to>
                                    </p:set>
                                    <p:animEffect transition="in" filter="wipe(up)">
                                      <p:cBhvr>
                                        <p:cTn id="22" dur="500"/>
                                        <p:tgtEl>
                                          <p:spTgt spid="3717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1720"/>
                                        </p:tgtEl>
                                        <p:attrNameLst>
                                          <p:attrName>style.visibility</p:attrName>
                                        </p:attrNameLst>
                                      </p:cBhvr>
                                      <p:to>
                                        <p:strVal val="visible"/>
                                      </p:to>
                                    </p:set>
                                    <p:animEffect transition="in" filter="wipe(down)">
                                      <p:cBhvr>
                                        <p:cTn id="27" dur="500"/>
                                        <p:tgtEl>
                                          <p:spTgt spid="371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nimBg="1"/>
      <p:bldP spid="371718" grpId="0" animBg="1"/>
      <p:bldP spid="371719" grpId="0" animBg="1"/>
      <p:bldP spid="3717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Text Box 4"/>
          <p:cNvSpPr txBox="1">
            <a:spLocks noChangeArrowheads="1"/>
          </p:cNvSpPr>
          <p:nvPr/>
        </p:nvSpPr>
        <p:spPr bwMode="auto">
          <a:xfrm>
            <a:off x="1905000" y="1752601"/>
            <a:ext cx="7543800" cy="7540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eaLnBrk="0" hangingPunct="0">
              <a:lnSpc>
                <a:spcPct val="85000"/>
              </a:lnSpc>
              <a:spcBef>
                <a:spcPct val="50000"/>
              </a:spcBef>
              <a:buSzPct val="100000"/>
              <a:buFont typeface="Symbol" pitchFamily="18" charset="2"/>
              <a:buNone/>
            </a:pPr>
            <a:r>
              <a:rPr lang="en-US" altLang="zh-CN" sz="2800" b="1" dirty="0">
                <a:latin typeface="黑体" pitchFamily="49" charset="-122"/>
                <a:ea typeface="方正正准黑简体"/>
              </a:rPr>
              <a:t>8.</a:t>
            </a:r>
            <a:r>
              <a:rPr kumimoji="1" lang="zh-CN" altLang="en-US" sz="2800" b="1" dirty="0">
                <a:latin typeface="Comic Sans MS" pitchFamily="66" charset="0"/>
                <a:ea typeface="方正正准黑简体"/>
              </a:rPr>
              <a:t>食品质构的改变</a:t>
            </a:r>
            <a:r>
              <a:rPr kumimoji="1" lang="zh-CN" altLang="en-US"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Aw</a:t>
            </a:r>
            <a:r>
              <a:rPr kumimoji="1" lang="en-US" altLang="zh-CN" dirty="0">
                <a:ea typeface="方正正准黑简体"/>
              </a:rPr>
              <a:t> </a:t>
            </a:r>
          </a:p>
        </p:txBody>
      </p:sp>
      <p:sp>
        <p:nvSpPr>
          <p:cNvPr id="347142" name="Rectangle 6"/>
          <p:cNvSpPr>
            <a:spLocks noChangeArrowheads="1"/>
          </p:cNvSpPr>
          <p:nvPr/>
        </p:nvSpPr>
        <p:spPr bwMode="auto">
          <a:xfrm>
            <a:off x="2286000" y="2819400"/>
            <a:ext cx="7620000" cy="914400"/>
          </a:xfrm>
          <a:prstGeom prst="rect">
            <a:avLst/>
          </a:prstGeom>
          <a:gradFill rotWithShape="1">
            <a:gsLst>
              <a:gs pos="0">
                <a:srgbClr val="CCECFF">
                  <a:gamma/>
                  <a:tint val="0"/>
                  <a:invGamma/>
                </a:srgbClr>
              </a:gs>
              <a:gs pos="100000">
                <a:srgbClr val="CCECFF"/>
              </a:gs>
            </a:gsLst>
            <a:lin ang="5400000" scaled="1"/>
          </a:gradFill>
          <a:ln w="2857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50000"/>
              </a:spcBef>
              <a:buClr>
                <a:schemeClr val="tx1"/>
              </a:buClr>
              <a:buSzPct val="80000"/>
              <a:buFont typeface="Wingdings" pitchFamily="2" charset="2"/>
              <a:buChar char="v"/>
            </a:pPr>
            <a:r>
              <a:rPr lang="zh-CN" altLang="en-US" sz="2400" dirty="0">
                <a:latin typeface="Comic Sans MS" pitchFamily="66" charset="0"/>
                <a:ea typeface="方正正准黑简体"/>
              </a:rPr>
              <a:t>食品结构的改变常发生于临界水分活度以上。</a:t>
            </a:r>
          </a:p>
        </p:txBody>
      </p:sp>
      <p:sp>
        <p:nvSpPr>
          <p:cNvPr id="347143" name="Rectangle 7"/>
          <p:cNvSpPr>
            <a:spLocks noChangeArrowheads="1"/>
          </p:cNvSpPr>
          <p:nvPr/>
        </p:nvSpPr>
        <p:spPr bwMode="auto">
          <a:xfrm>
            <a:off x="2286000" y="3886200"/>
            <a:ext cx="7620000" cy="1295400"/>
          </a:xfrm>
          <a:prstGeom prst="rect">
            <a:avLst/>
          </a:prstGeom>
          <a:gradFill rotWithShape="1">
            <a:gsLst>
              <a:gs pos="0">
                <a:srgbClr val="33CCFF">
                  <a:gamma/>
                  <a:tint val="0"/>
                  <a:invGamma/>
                </a:srgbClr>
              </a:gs>
              <a:gs pos="100000">
                <a:srgbClr val="33CCFF"/>
              </a:gs>
            </a:gsLst>
            <a:lin ang="5400000" scaled="1"/>
          </a:gradFill>
          <a:ln w="28575">
            <a:solidFill>
              <a:srgbClr val="33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50000"/>
              </a:spcBef>
              <a:buClr>
                <a:schemeClr val="tx1"/>
              </a:buClr>
              <a:buSzPct val="80000"/>
              <a:buFont typeface="Wingdings" pitchFamily="2" charset="2"/>
              <a:buChar char="v"/>
            </a:pPr>
            <a:r>
              <a:rPr lang="zh-CN" altLang="en-US" sz="2400" dirty="0">
                <a:latin typeface="Comic Sans MS" pitchFamily="66" charset="0"/>
                <a:ea typeface="方正正准黑简体"/>
              </a:rPr>
              <a:t>典型的食品结构的改变包括：外型塌陷、粘性改变、结块、变脆。</a:t>
            </a:r>
          </a:p>
        </p:txBody>
      </p:sp>
      <p:grpSp>
        <p:nvGrpSpPr>
          <p:cNvPr id="8" name="组合 2"/>
          <p:cNvGrpSpPr>
            <a:grpSpLocks/>
          </p:cNvGrpSpPr>
          <p:nvPr/>
        </p:nvGrpSpPr>
        <p:grpSpPr bwMode="auto">
          <a:xfrm>
            <a:off x="685800" y="525463"/>
            <a:ext cx="10896600" cy="676275"/>
            <a:chOff x="685800" y="525465"/>
            <a:chExt cx="10896600" cy="676275"/>
          </a:xfrm>
        </p:grpSpPr>
        <p:grpSp>
          <p:nvGrpSpPr>
            <p:cNvPr id="9" name="组合 1"/>
            <p:cNvGrpSpPr>
              <a:grpSpLocks/>
            </p:cNvGrpSpPr>
            <p:nvPr/>
          </p:nvGrpSpPr>
          <p:grpSpPr bwMode="auto">
            <a:xfrm>
              <a:off x="685800" y="609600"/>
              <a:ext cx="886570" cy="400110"/>
              <a:chOff x="685800" y="609600"/>
              <a:chExt cx="886570" cy="400110"/>
            </a:xfrm>
          </p:grpSpPr>
          <p:sp>
            <p:nvSpPr>
              <p:cNvPr id="11" name="矩形 10"/>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2"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592549" y="1076980"/>
            <a:ext cx="9108663" cy="523220"/>
            <a:chOff x="592549" y="1111256"/>
            <a:chExt cx="9108663" cy="523220"/>
          </a:xfrm>
        </p:grpSpPr>
        <p:sp>
          <p:nvSpPr>
            <p:cNvPr id="14"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5" descr="花束"/>
          <p:cNvSpPr txBox="1">
            <a:spLocks noChangeArrowheads="1"/>
          </p:cNvSpPr>
          <p:nvPr/>
        </p:nvSpPr>
        <p:spPr bwMode="auto">
          <a:xfrm>
            <a:off x="1066800" y="1828800"/>
            <a:ext cx="1600200" cy="735012"/>
          </a:xfrm>
          <a:prstGeom prst="rect">
            <a:avLst/>
          </a:prstGeom>
          <a:noFill/>
          <a:ln w="9525">
            <a:solidFill>
              <a:srgbClr val="990099"/>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algn="ctr" eaLnBrk="0" hangingPunct="0">
              <a:lnSpc>
                <a:spcPct val="85000"/>
              </a:lnSpc>
              <a:spcBef>
                <a:spcPct val="50000"/>
              </a:spcBef>
              <a:buSzPct val="100000"/>
              <a:buFont typeface="Symbol" pitchFamily="18" charset="2"/>
              <a:buNone/>
            </a:pPr>
            <a:r>
              <a:rPr lang="zh-CN" altLang="en-US" sz="3200" b="1" dirty="0">
                <a:solidFill>
                  <a:srgbClr val="FF0066"/>
                </a:solidFill>
                <a:latin typeface="黑体" pitchFamily="49" charset="-122"/>
                <a:ea typeface="方正正准黑简体"/>
              </a:rPr>
              <a:t>作业：</a:t>
            </a:r>
          </a:p>
        </p:txBody>
      </p:sp>
      <p:sp>
        <p:nvSpPr>
          <p:cNvPr id="9" name="Rectangle 6"/>
          <p:cNvSpPr>
            <a:spLocks noChangeArrowheads="1"/>
          </p:cNvSpPr>
          <p:nvPr/>
        </p:nvSpPr>
        <p:spPr bwMode="auto">
          <a:xfrm>
            <a:off x="1866900" y="2626195"/>
            <a:ext cx="7285037" cy="27384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648000" indent="-342900">
              <a:lnSpc>
                <a:spcPct val="150000"/>
              </a:lnSpc>
              <a:spcBef>
                <a:spcPct val="20000"/>
              </a:spcBef>
              <a:buClr>
                <a:schemeClr val="accent1"/>
              </a:buClr>
              <a:buSzPct val="80000"/>
              <a:buFont typeface="Wingdings" pitchFamily="2" charset="2"/>
              <a:buChar char="n"/>
            </a:pPr>
            <a:r>
              <a:rPr kumimoji="1" lang="zh-CN" altLang="en-US" sz="2800" b="1" dirty="0">
                <a:solidFill>
                  <a:srgbClr val="0033CC"/>
                </a:solidFill>
                <a:latin typeface="楷体_GB2312" pitchFamily="49" charset="-122"/>
                <a:ea typeface="方正正准黑简体"/>
              </a:rPr>
              <a:t>请分别以花生、酥性饼干、馒头为例，说明影响其产品稳定性的因素</a:t>
            </a:r>
            <a:r>
              <a:rPr kumimoji="1" lang="en-US" altLang="zh-CN" sz="2800" b="1" dirty="0">
                <a:solidFill>
                  <a:srgbClr val="0033CC"/>
                </a:solidFill>
                <a:latin typeface="楷体_GB2312" pitchFamily="49" charset="-122"/>
                <a:ea typeface="方正正准黑简体"/>
              </a:rPr>
              <a:t>?</a:t>
            </a:r>
            <a:endParaRPr kumimoji="1" lang="zh-CN" altLang="en-US" sz="2800" b="1" dirty="0">
              <a:solidFill>
                <a:srgbClr val="0033CC"/>
              </a:solidFill>
              <a:latin typeface="楷体_GB2312" pitchFamily="49" charset="-122"/>
              <a:ea typeface="方正正准黑简体"/>
            </a:endParaRPr>
          </a:p>
        </p:txBody>
      </p:sp>
      <p:grpSp>
        <p:nvGrpSpPr>
          <p:cNvPr id="10" name="组合 2"/>
          <p:cNvGrpSpPr>
            <a:grpSpLocks/>
          </p:cNvGrpSpPr>
          <p:nvPr/>
        </p:nvGrpSpPr>
        <p:grpSpPr bwMode="auto">
          <a:xfrm>
            <a:off x="685800" y="525463"/>
            <a:ext cx="10896600" cy="676275"/>
            <a:chOff x="685800" y="525465"/>
            <a:chExt cx="10896600" cy="676275"/>
          </a:xfrm>
        </p:grpSpPr>
        <p:grpSp>
          <p:nvGrpSpPr>
            <p:cNvPr id="11" name="组合 1"/>
            <p:cNvGrpSpPr>
              <a:grpSpLocks/>
            </p:cNvGrpSpPr>
            <p:nvPr/>
          </p:nvGrpSpPr>
          <p:grpSpPr bwMode="auto">
            <a:xfrm>
              <a:off x="685800" y="609600"/>
              <a:ext cx="886570" cy="400110"/>
              <a:chOff x="685800" y="609600"/>
              <a:chExt cx="886570" cy="400110"/>
            </a:xfrm>
          </p:grpSpPr>
          <p:sp>
            <p:nvSpPr>
              <p:cNvPr id="13" name="矩形 12"/>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4"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2"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a:xfrm>
            <a:off x="592549" y="1076980"/>
            <a:ext cx="9108663" cy="523220"/>
            <a:chOff x="592549" y="1111256"/>
            <a:chExt cx="9108663" cy="523220"/>
          </a:xfrm>
        </p:grpSpPr>
        <p:sp>
          <p:nvSpPr>
            <p:cNvPr id="16"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Water activity and Food Stability</a:t>
              </a:r>
            </a:p>
          </p:txBody>
        </p:sp>
        <p:sp>
          <p:nvSpPr>
            <p:cNvPr id="17"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水分活度与食品稳定性</a:t>
              </a:r>
            </a:p>
          </p:txBody>
        </p:sp>
      </p:grpSp>
    </p:spTree>
    <p:extLst>
      <p:ext uri="{BB962C8B-B14F-4D97-AF65-F5344CB8AC3E}">
        <p14:creationId xmlns:p14="http://schemas.microsoft.com/office/powerpoint/2010/main" val="3949232410"/>
      </p:ext>
    </p:extLst>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5" name="Text Box 9"/>
          <p:cNvSpPr txBox="1">
            <a:spLocks noChangeArrowheads="1"/>
          </p:cNvSpPr>
          <p:nvPr/>
        </p:nvSpPr>
        <p:spPr bwMode="auto">
          <a:xfrm>
            <a:off x="1905000" y="1816100"/>
            <a:ext cx="7543800" cy="7540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eaLnBrk="0" hangingPunct="0">
              <a:lnSpc>
                <a:spcPct val="85000"/>
              </a:lnSpc>
              <a:spcBef>
                <a:spcPct val="50000"/>
              </a:spcBef>
              <a:buSzPct val="100000"/>
              <a:buFont typeface="Symbol" pitchFamily="18" charset="2"/>
              <a:buNone/>
            </a:pPr>
            <a:r>
              <a:rPr kumimoji="1" lang="zh-CN" altLang="en-US" sz="2800" b="1" dirty="0">
                <a:latin typeface="Comic Sans MS" pitchFamily="66" charset="0"/>
                <a:ea typeface="方正正准黑简体"/>
              </a:rPr>
              <a:t>分子淌度的概念</a:t>
            </a:r>
            <a:r>
              <a:rPr kumimoji="1" lang="zh-CN" altLang="en-US" dirty="0">
                <a:ea typeface="方正正准黑简体"/>
              </a:rPr>
              <a:t> </a:t>
            </a:r>
            <a:r>
              <a:rPr lang="en-US" altLang="zh-CN" sz="3200" b="1" dirty="0">
                <a:latin typeface="Comic Sans MS"/>
                <a:ea typeface="方正正准黑简体"/>
              </a:rPr>
              <a:t>—</a:t>
            </a:r>
            <a:r>
              <a:rPr kumimoji="1" lang="en-US" altLang="zh-CN" sz="3200" b="1" dirty="0">
                <a:solidFill>
                  <a:srgbClr val="A727C5"/>
                </a:solidFill>
                <a:latin typeface="Comic Sans MS" pitchFamily="66" charset="0"/>
                <a:ea typeface="方正正准黑简体"/>
              </a:rPr>
              <a:t>Mm</a:t>
            </a:r>
            <a:r>
              <a:rPr kumimoji="1" lang="en-US" altLang="zh-CN" dirty="0">
                <a:ea typeface="方正正准黑简体"/>
              </a:rPr>
              <a:t> </a:t>
            </a:r>
          </a:p>
        </p:txBody>
      </p:sp>
      <p:sp>
        <p:nvSpPr>
          <p:cNvPr id="372747" name="Rectangle 11"/>
          <p:cNvSpPr>
            <a:spLocks noChangeArrowheads="1"/>
          </p:cNvSpPr>
          <p:nvPr/>
        </p:nvSpPr>
        <p:spPr bwMode="auto">
          <a:xfrm>
            <a:off x="2286000" y="2882899"/>
            <a:ext cx="7620000" cy="2057400"/>
          </a:xfrm>
          <a:prstGeom prst="rect">
            <a:avLst/>
          </a:prstGeom>
          <a:gradFill rotWithShape="1">
            <a:gsLst>
              <a:gs pos="0">
                <a:srgbClr val="CCECFF">
                  <a:gamma/>
                  <a:tint val="0"/>
                  <a:invGamma/>
                </a:srgbClr>
              </a:gs>
              <a:gs pos="100000">
                <a:srgbClr val="CCECFF"/>
              </a:gs>
            </a:gsLst>
            <a:lin ang="5400000" scaled="1"/>
          </a:gradFill>
          <a:ln w="2857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50000"/>
              </a:spcBef>
              <a:buClr>
                <a:schemeClr val="tx1"/>
              </a:buClr>
              <a:buSzPct val="80000"/>
            </a:pPr>
            <a:r>
              <a:rPr lang="zh-CN" altLang="en-US" sz="2400" dirty="0">
                <a:solidFill>
                  <a:srgbClr val="FF0000"/>
                </a:solidFill>
                <a:latin typeface="Comic Sans MS" pitchFamily="66" charset="0"/>
                <a:ea typeface="方正正准黑简体"/>
              </a:rPr>
              <a:t>分子淌度</a:t>
            </a:r>
            <a:r>
              <a:rPr lang="zh-CN" altLang="en-US" sz="2400" dirty="0">
                <a:latin typeface="Comic Sans MS" pitchFamily="66" charset="0"/>
                <a:ea typeface="方正正准黑简体"/>
              </a:rPr>
              <a:t>，也就是分子的流动性（包括平动和转动），关系到许多食品的扩散限制性质，这类食品包括含淀粉食品（如面团、糖果和点心）、以蛋白质为基料的食品、中等水分食品、干燥或冷冻干燥的食品。</a:t>
            </a:r>
          </a:p>
        </p:txBody>
      </p:sp>
      <p:sp>
        <p:nvSpPr>
          <p:cNvPr id="372748" name="Text Box 12"/>
          <p:cNvSpPr txBox="1">
            <a:spLocks noChangeArrowheads="1"/>
          </p:cNvSpPr>
          <p:nvPr/>
        </p:nvSpPr>
        <p:spPr bwMode="auto">
          <a:xfrm>
            <a:off x="2282826" y="5318125"/>
            <a:ext cx="8107363" cy="396875"/>
          </a:xfrm>
          <a:prstGeom prst="rect">
            <a:avLst/>
          </a:prstGeom>
          <a:solidFill>
            <a:srgbClr val="99CCFF">
              <a:alpha val="4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FF0000"/>
                </a:solidFill>
                <a:ea typeface="方正正准黑简体"/>
              </a:rPr>
              <a:t>注意：</a:t>
            </a:r>
            <a:r>
              <a:rPr lang="zh-CN" altLang="en-US" sz="2000" b="1" dirty="0">
                <a:ea typeface="方正正准黑简体"/>
              </a:rPr>
              <a:t>在讨论食品稳定性时，应该同时考虑水活性和分子淌度的影响。</a:t>
            </a:r>
          </a:p>
        </p:txBody>
      </p:sp>
      <p:grpSp>
        <p:nvGrpSpPr>
          <p:cNvPr id="8" name="组合 2"/>
          <p:cNvGrpSpPr>
            <a:grpSpLocks/>
          </p:cNvGrpSpPr>
          <p:nvPr/>
        </p:nvGrpSpPr>
        <p:grpSpPr bwMode="auto">
          <a:xfrm>
            <a:off x="685800" y="525463"/>
            <a:ext cx="10896600" cy="676275"/>
            <a:chOff x="685800" y="525465"/>
            <a:chExt cx="10896600" cy="676275"/>
          </a:xfrm>
        </p:grpSpPr>
        <p:grpSp>
          <p:nvGrpSpPr>
            <p:cNvPr id="9" name="组合 1"/>
            <p:cNvGrpSpPr>
              <a:grpSpLocks/>
            </p:cNvGrpSpPr>
            <p:nvPr/>
          </p:nvGrpSpPr>
          <p:grpSpPr bwMode="auto">
            <a:xfrm>
              <a:off x="685800" y="609600"/>
              <a:ext cx="886570" cy="400110"/>
              <a:chOff x="685800" y="609600"/>
              <a:chExt cx="886570" cy="400110"/>
            </a:xfrm>
          </p:grpSpPr>
          <p:sp>
            <p:nvSpPr>
              <p:cNvPr id="11" name="矩形 10"/>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2"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592549" y="1076980"/>
            <a:ext cx="9108663" cy="523220"/>
            <a:chOff x="592549" y="1111256"/>
            <a:chExt cx="9108663" cy="523220"/>
          </a:xfrm>
        </p:grpSpPr>
        <p:sp>
          <p:nvSpPr>
            <p:cNvPr id="14"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Molecular mobility and Food Stability</a:t>
              </a:r>
            </a:p>
          </p:txBody>
        </p:sp>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分子淌度和食品稳定性</a:t>
              </a:r>
            </a:p>
          </p:txBody>
        </p:sp>
      </p:grpSp>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5" name="Text Box 5"/>
          <p:cNvSpPr txBox="1">
            <a:spLocks noChangeArrowheads="1"/>
          </p:cNvSpPr>
          <p:nvPr/>
        </p:nvSpPr>
        <p:spPr bwMode="auto">
          <a:xfrm>
            <a:off x="1905000" y="1676400"/>
            <a:ext cx="7543800" cy="703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eaLnBrk="0" hangingPunct="0">
              <a:lnSpc>
                <a:spcPct val="85000"/>
              </a:lnSpc>
              <a:spcBef>
                <a:spcPct val="50000"/>
              </a:spcBef>
              <a:buSzPct val="100000"/>
              <a:buFont typeface="Symbol" pitchFamily="18" charset="2"/>
              <a:buNone/>
            </a:pPr>
            <a:r>
              <a:rPr kumimoji="1" lang="zh-CN" altLang="en-US" sz="2800" b="1" dirty="0">
                <a:latin typeface="Comic Sans MS" pitchFamily="66" charset="0"/>
                <a:ea typeface="方正正准黑简体"/>
              </a:rPr>
              <a:t>分子淌度决定的某些食品性质和特征</a:t>
            </a:r>
            <a:r>
              <a:rPr kumimoji="1" lang="zh-CN" altLang="en-US" dirty="0">
                <a:ea typeface="方正正准黑简体"/>
              </a:rPr>
              <a:t> </a:t>
            </a:r>
          </a:p>
        </p:txBody>
      </p:sp>
      <p:sp>
        <p:nvSpPr>
          <p:cNvPr id="373767" name="Text Box 7"/>
          <p:cNvSpPr txBox="1">
            <a:spLocks noChangeArrowheads="1"/>
          </p:cNvSpPr>
          <p:nvPr/>
        </p:nvSpPr>
        <p:spPr bwMode="auto">
          <a:xfrm>
            <a:off x="1965326" y="2535238"/>
            <a:ext cx="2969083" cy="461665"/>
          </a:xfrm>
          <a:prstGeom prst="rect">
            <a:avLst/>
          </a:prstGeom>
          <a:noFill/>
          <a:ln w="317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方正正准黑简体"/>
              </a:rPr>
              <a:t>对于干燥和半干食品</a:t>
            </a:r>
          </a:p>
        </p:txBody>
      </p:sp>
      <p:sp>
        <p:nvSpPr>
          <p:cNvPr id="373768" name="Text Box 8"/>
          <p:cNvSpPr txBox="1">
            <a:spLocks noChangeArrowheads="1"/>
          </p:cNvSpPr>
          <p:nvPr/>
        </p:nvSpPr>
        <p:spPr bwMode="auto">
          <a:xfrm>
            <a:off x="1981200" y="3146425"/>
            <a:ext cx="8382000" cy="2913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200" b="1" dirty="0">
                <a:ea typeface="方正正准黑简体"/>
              </a:rPr>
              <a:t>流动性和粘性                                              结晶和重结晶</a:t>
            </a:r>
          </a:p>
          <a:p>
            <a:pPr>
              <a:lnSpc>
                <a:spcPct val="120000"/>
              </a:lnSpc>
            </a:pPr>
            <a:r>
              <a:rPr lang="zh-CN" altLang="en-US" sz="2200" b="1" dirty="0">
                <a:ea typeface="方正正准黑简体"/>
              </a:rPr>
              <a:t>巧克力中的糖霜                                           食品在干燥时的破裂</a:t>
            </a:r>
          </a:p>
          <a:p>
            <a:pPr>
              <a:lnSpc>
                <a:spcPct val="120000"/>
              </a:lnSpc>
            </a:pPr>
            <a:r>
              <a:rPr lang="zh-CN" altLang="en-US" sz="2200" b="1" dirty="0">
                <a:ea typeface="方正正准黑简体"/>
              </a:rPr>
              <a:t>干燥和中等水分食品的质地                         酶活力</a:t>
            </a:r>
          </a:p>
          <a:p>
            <a:pPr>
              <a:lnSpc>
                <a:spcPct val="120000"/>
              </a:lnSpc>
            </a:pPr>
            <a:r>
              <a:rPr lang="zh-CN" altLang="en-US" sz="2200" b="1" dirty="0">
                <a:ea typeface="方正正准黑简体"/>
              </a:rPr>
              <a:t>冷冻干燥第二阶段（解吸）时的结构塌陷   麦拉德反应</a:t>
            </a:r>
          </a:p>
          <a:p>
            <a:pPr>
              <a:lnSpc>
                <a:spcPct val="120000"/>
              </a:lnSpc>
            </a:pPr>
            <a:r>
              <a:rPr lang="zh-CN" altLang="en-US" sz="2200" b="1" dirty="0">
                <a:ea typeface="方正正准黑简体"/>
              </a:rPr>
              <a:t>微生物孢子的热失活                                    淀粉的糊化</a:t>
            </a:r>
          </a:p>
          <a:p>
            <a:pPr>
              <a:lnSpc>
                <a:spcPct val="120000"/>
              </a:lnSpc>
            </a:pPr>
            <a:r>
              <a:rPr lang="zh-CN" altLang="en-US" sz="2200" b="1" dirty="0">
                <a:ea typeface="方正正准黑简体"/>
              </a:rPr>
              <a:t>淀粉变性引起的焙烤食品的老化                  焙烤食品冷却时的破裂</a:t>
            </a:r>
          </a:p>
          <a:p>
            <a:pPr>
              <a:lnSpc>
                <a:spcPct val="120000"/>
              </a:lnSpc>
            </a:pPr>
            <a:r>
              <a:rPr lang="zh-CN" altLang="en-US" sz="2200" b="1" dirty="0">
                <a:ea typeface="方正正准黑简体"/>
              </a:rPr>
              <a:t>胶囊中固体、无定形基质挥发性物质的逃逸</a:t>
            </a:r>
          </a:p>
        </p:txBody>
      </p:sp>
      <p:grpSp>
        <p:nvGrpSpPr>
          <p:cNvPr id="8" name="组合 2"/>
          <p:cNvGrpSpPr>
            <a:grpSpLocks/>
          </p:cNvGrpSpPr>
          <p:nvPr/>
        </p:nvGrpSpPr>
        <p:grpSpPr bwMode="auto">
          <a:xfrm>
            <a:off x="685800" y="525463"/>
            <a:ext cx="10896600" cy="676275"/>
            <a:chOff x="685800" y="525465"/>
            <a:chExt cx="10896600" cy="676275"/>
          </a:xfrm>
        </p:grpSpPr>
        <p:grpSp>
          <p:nvGrpSpPr>
            <p:cNvPr id="9" name="组合 1"/>
            <p:cNvGrpSpPr>
              <a:grpSpLocks/>
            </p:cNvGrpSpPr>
            <p:nvPr/>
          </p:nvGrpSpPr>
          <p:grpSpPr bwMode="auto">
            <a:xfrm>
              <a:off x="685800" y="609600"/>
              <a:ext cx="886570" cy="400110"/>
              <a:chOff x="685800" y="609600"/>
              <a:chExt cx="886570" cy="400110"/>
            </a:xfrm>
          </p:grpSpPr>
          <p:sp>
            <p:nvSpPr>
              <p:cNvPr id="11" name="矩形 10"/>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2"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592549" y="1076980"/>
            <a:ext cx="9108663" cy="523220"/>
            <a:chOff x="592549" y="1111256"/>
            <a:chExt cx="9108663" cy="523220"/>
          </a:xfrm>
        </p:grpSpPr>
        <p:sp>
          <p:nvSpPr>
            <p:cNvPr id="14"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Molecular mobility and Food Stability</a:t>
              </a:r>
            </a:p>
          </p:txBody>
        </p:sp>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分子淌度和食品稳定性</a:t>
              </a:r>
            </a:p>
          </p:txBody>
        </p:sp>
      </p:gr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9" name="Text Box 5"/>
          <p:cNvSpPr txBox="1">
            <a:spLocks noChangeArrowheads="1"/>
          </p:cNvSpPr>
          <p:nvPr/>
        </p:nvSpPr>
        <p:spPr bwMode="auto">
          <a:xfrm>
            <a:off x="1905000" y="1725612"/>
            <a:ext cx="7543800" cy="703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eaLnBrk="0" hangingPunct="0">
              <a:lnSpc>
                <a:spcPct val="85000"/>
              </a:lnSpc>
              <a:spcBef>
                <a:spcPct val="50000"/>
              </a:spcBef>
              <a:buSzPct val="100000"/>
              <a:buFont typeface="Symbol" pitchFamily="18" charset="2"/>
              <a:buNone/>
            </a:pPr>
            <a:r>
              <a:rPr kumimoji="1" lang="zh-CN" altLang="en-US" sz="2800" b="1" dirty="0">
                <a:latin typeface="Comic Sans MS" pitchFamily="66" charset="0"/>
                <a:ea typeface="方正正准黑简体"/>
              </a:rPr>
              <a:t>分子淌度决定的某些食品性质和特征</a:t>
            </a:r>
            <a:r>
              <a:rPr kumimoji="1" lang="zh-CN" altLang="en-US" dirty="0">
                <a:ea typeface="方正正准黑简体"/>
              </a:rPr>
              <a:t> </a:t>
            </a:r>
          </a:p>
        </p:txBody>
      </p:sp>
      <p:sp>
        <p:nvSpPr>
          <p:cNvPr id="374791" name="Text Box 7"/>
          <p:cNvSpPr txBox="1">
            <a:spLocks noChangeArrowheads="1"/>
          </p:cNvSpPr>
          <p:nvPr/>
        </p:nvSpPr>
        <p:spPr bwMode="auto">
          <a:xfrm>
            <a:off x="1965326" y="2584450"/>
            <a:ext cx="2040943" cy="461665"/>
          </a:xfrm>
          <a:prstGeom prst="rect">
            <a:avLst/>
          </a:prstGeom>
          <a:noFill/>
          <a:ln w="317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方正正准黑简体"/>
              </a:rPr>
              <a:t>对于冷冻食品</a:t>
            </a:r>
          </a:p>
        </p:txBody>
      </p:sp>
      <p:sp>
        <p:nvSpPr>
          <p:cNvPr id="374792" name="Text Box 8"/>
          <p:cNvSpPr txBox="1">
            <a:spLocks noChangeArrowheads="1"/>
          </p:cNvSpPr>
          <p:nvPr/>
        </p:nvSpPr>
        <p:spPr bwMode="auto">
          <a:xfrm>
            <a:off x="1981200" y="3195637"/>
            <a:ext cx="8382000" cy="24431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2200" b="1" dirty="0">
                <a:ea typeface="方正正准黑简体"/>
              </a:rPr>
              <a:t>水分迁移（冰的结晶作用）</a:t>
            </a:r>
          </a:p>
          <a:p>
            <a:pPr>
              <a:lnSpc>
                <a:spcPct val="140000"/>
              </a:lnSpc>
            </a:pPr>
            <a:r>
              <a:rPr lang="zh-CN" altLang="en-US" sz="2200" b="1" dirty="0">
                <a:ea typeface="方正正准黑简体"/>
              </a:rPr>
              <a:t>乳糖结晶（冰冻甜食中的砂状结晶析出）</a:t>
            </a:r>
          </a:p>
          <a:p>
            <a:pPr>
              <a:lnSpc>
                <a:spcPct val="140000"/>
              </a:lnSpc>
            </a:pPr>
            <a:r>
              <a:rPr lang="zh-CN" altLang="en-US" sz="2200" b="1" dirty="0">
                <a:ea typeface="方正正准黑简体"/>
              </a:rPr>
              <a:t>酶活力</a:t>
            </a:r>
          </a:p>
          <a:p>
            <a:pPr>
              <a:lnSpc>
                <a:spcPct val="140000"/>
              </a:lnSpc>
            </a:pPr>
            <a:r>
              <a:rPr lang="zh-CN" altLang="en-US" sz="2200" b="1" dirty="0">
                <a:ea typeface="方正正准黑简体"/>
              </a:rPr>
              <a:t>冷冻干燥升华阶段的无定形相的结构塌陷</a:t>
            </a:r>
          </a:p>
          <a:p>
            <a:pPr>
              <a:lnSpc>
                <a:spcPct val="140000"/>
              </a:lnSpc>
            </a:pPr>
            <a:r>
              <a:rPr lang="zh-CN" altLang="en-US" sz="2200" b="1" dirty="0">
                <a:ea typeface="方正正准黑简体"/>
              </a:rPr>
              <a:t>收缩（冷冻甜饼干泡沫状结构的部分塌陷）</a:t>
            </a:r>
          </a:p>
        </p:txBody>
      </p:sp>
      <p:grpSp>
        <p:nvGrpSpPr>
          <p:cNvPr id="8" name="组合 2"/>
          <p:cNvGrpSpPr>
            <a:grpSpLocks/>
          </p:cNvGrpSpPr>
          <p:nvPr/>
        </p:nvGrpSpPr>
        <p:grpSpPr bwMode="auto">
          <a:xfrm>
            <a:off x="685800" y="525463"/>
            <a:ext cx="10896600" cy="676275"/>
            <a:chOff x="685800" y="525465"/>
            <a:chExt cx="10896600" cy="676275"/>
          </a:xfrm>
        </p:grpSpPr>
        <p:grpSp>
          <p:nvGrpSpPr>
            <p:cNvPr id="9" name="组合 1"/>
            <p:cNvGrpSpPr>
              <a:grpSpLocks/>
            </p:cNvGrpSpPr>
            <p:nvPr/>
          </p:nvGrpSpPr>
          <p:grpSpPr bwMode="auto">
            <a:xfrm>
              <a:off x="685800" y="609600"/>
              <a:ext cx="886570" cy="400110"/>
              <a:chOff x="685800" y="609600"/>
              <a:chExt cx="886570" cy="400110"/>
            </a:xfrm>
          </p:grpSpPr>
          <p:sp>
            <p:nvSpPr>
              <p:cNvPr id="11" name="矩形 10"/>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2"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组合 12"/>
          <p:cNvGrpSpPr/>
          <p:nvPr/>
        </p:nvGrpSpPr>
        <p:grpSpPr>
          <a:xfrm>
            <a:off x="592549" y="1076980"/>
            <a:ext cx="9108663" cy="523220"/>
            <a:chOff x="592549" y="1111256"/>
            <a:chExt cx="9108663" cy="523220"/>
          </a:xfrm>
        </p:grpSpPr>
        <p:sp>
          <p:nvSpPr>
            <p:cNvPr id="14"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Molecular mobility and Food Stability</a:t>
              </a:r>
            </a:p>
          </p:txBody>
        </p:sp>
        <p:sp>
          <p:nvSpPr>
            <p:cNvPr id="15"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分子淌度和食品稳定性</a:t>
              </a:r>
            </a:p>
          </p:txBody>
        </p:sp>
      </p:gr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水和冰的结构与性质</a:t>
            </a:r>
          </a:p>
        </p:txBody>
      </p:sp>
      <p:grpSp>
        <p:nvGrpSpPr>
          <p:cNvPr id="17" name="组合 16"/>
          <p:cNvGrpSpPr/>
          <p:nvPr/>
        </p:nvGrpSpPr>
        <p:grpSpPr>
          <a:xfrm>
            <a:off x="1676400" y="609598"/>
            <a:ext cx="8458200" cy="5808516"/>
            <a:chOff x="2057400" y="533918"/>
            <a:chExt cx="8458200" cy="5808516"/>
          </a:xfrm>
        </p:grpSpPr>
        <p:pic>
          <p:nvPicPr>
            <p:cNvPr id="18" name="Picture 13" descr="水的分子结构"/>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1580"/>
            <a:stretch>
              <a:fillRect/>
            </a:stretch>
          </p:blipFill>
          <p:spPr bwMode="auto">
            <a:xfrm>
              <a:off x="7162800" y="533918"/>
              <a:ext cx="3352800" cy="556208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4"/>
            <p:cNvSpPr>
              <a:spLocks noChangeArrowheads="1"/>
            </p:cNvSpPr>
            <p:nvPr/>
          </p:nvSpPr>
          <p:spPr bwMode="auto">
            <a:xfrm>
              <a:off x="3886200" y="3832597"/>
              <a:ext cx="3733800" cy="2509837"/>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buClr>
                  <a:schemeClr val="accent1"/>
                </a:buClr>
                <a:buSzPct val="80000"/>
                <a:buFont typeface="Wingdings" pitchFamily="2" charset="2"/>
                <a:buChar char="n"/>
              </a:pPr>
              <a:r>
                <a:rPr kumimoji="1" lang="en-US" altLang="zh-CN" sz="2800" b="1" dirty="0">
                  <a:solidFill>
                    <a:srgbClr val="0033CC"/>
                  </a:solidFill>
                  <a:latin typeface="仿宋_GB2312" pitchFamily="49" charset="-122"/>
                  <a:ea typeface="方正正准黑简体"/>
                </a:rPr>
                <a:t>4</a:t>
              </a:r>
              <a:r>
                <a:rPr kumimoji="1" lang="zh-CN" altLang="en-US" sz="2800" b="1" dirty="0">
                  <a:solidFill>
                    <a:srgbClr val="0033CC"/>
                  </a:solidFill>
                  <a:latin typeface="仿宋_GB2312" pitchFamily="49" charset="-122"/>
                  <a:ea typeface="方正正准黑简体"/>
                </a:rPr>
                <a:t>个杂化轨道 </a:t>
              </a:r>
            </a:p>
            <a:p>
              <a:pPr marL="342900" indent="-342900">
                <a:lnSpc>
                  <a:spcPct val="90000"/>
                </a:lnSpc>
                <a:spcBef>
                  <a:spcPct val="20000"/>
                </a:spcBef>
                <a:buClr>
                  <a:schemeClr val="accent1"/>
                </a:buClr>
                <a:buSzPct val="80000"/>
              </a:pPr>
              <a:r>
                <a:rPr kumimoji="1" lang="zh-CN" altLang="en-US" sz="2800" b="1" dirty="0">
                  <a:solidFill>
                    <a:srgbClr val="0033CC"/>
                  </a:solidFill>
                  <a:latin typeface="仿宋_GB2312" pitchFamily="49" charset="-122"/>
                  <a:ea typeface="方正正准黑简体"/>
                </a:rPr>
                <a:t>  </a:t>
              </a:r>
              <a:r>
                <a:rPr kumimoji="1" lang="en-US" altLang="zh-CN" sz="2800" b="1" dirty="0">
                  <a:solidFill>
                    <a:srgbClr val="0033CC"/>
                  </a:solidFill>
                  <a:latin typeface="Times New Roman" panose="02020603050405020304" pitchFamily="18" charset="0"/>
                  <a:ea typeface="方正正准黑简体"/>
                  <a:cs typeface="Times New Roman" panose="02020603050405020304" pitchFamily="18" charset="0"/>
                </a:rPr>
                <a:t>2p</a:t>
              </a:r>
              <a:r>
                <a:rPr kumimoji="1" lang="en-US" altLang="zh-CN" sz="4400" b="1" baseline="-10000" dirty="0">
                  <a:solidFill>
                    <a:srgbClr val="0033CC"/>
                  </a:solidFill>
                  <a:latin typeface="Times New Roman" panose="02020603050405020304" pitchFamily="18" charset="0"/>
                  <a:ea typeface="方正正准黑简体"/>
                  <a:cs typeface="Times New Roman" panose="02020603050405020304" pitchFamily="18" charset="0"/>
                </a:rPr>
                <a:t>x</a:t>
              </a:r>
              <a:r>
                <a:rPr kumimoji="1" lang="en-US" altLang="zh-CN" sz="2800" b="1" baseline="30000" dirty="0">
                  <a:solidFill>
                    <a:srgbClr val="0033CC"/>
                  </a:solidFill>
                  <a:latin typeface="Times New Roman" panose="02020603050405020304" pitchFamily="18" charset="0"/>
                  <a:ea typeface="方正正准黑简体"/>
                  <a:cs typeface="Times New Roman" panose="02020603050405020304" pitchFamily="18" charset="0"/>
                </a:rPr>
                <a:t>2  </a:t>
              </a:r>
              <a:r>
                <a:rPr kumimoji="1" lang="en-US" altLang="zh-CN" sz="2800" b="1" dirty="0">
                  <a:solidFill>
                    <a:srgbClr val="0033CC"/>
                  </a:solidFill>
                  <a:latin typeface="Times New Roman" panose="02020603050405020304" pitchFamily="18" charset="0"/>
                  <a:ea typeface="方正正准黑简体"/>
                  <a:cs typeface="Times New Roman" panose="02020603050405020304" pitchFamily="18" charset="0"/>
                </a:rPr>
                <a:t>2p</a:t>
              </a:r>
              <a:r>
                <a:rPr kumimoji="1" lang="en-US" altLang="zh-CN" sz="4400" b="1" baseline="-10000" dirty="0">
                  <a:solidFill>
                    <a:srgbClr val="0033CC"/>
                  </a:solidFill>
                  <a:latin typeface="Times New Roman" panose="02020603050405020304" pitchFamily="18" charset="0"/>
                  <a:ea typeface="方正正准黑简体"/>
                  <a:cs typeface="Times New Roman" panose="02020603050405020304" pitchFamily="18" charset="0"/>
                </a:rPr>
                <a:t>y</a:t>
              </a:r>
              <a:r>
                <a:rPr kumimoji="1" lang="en-US" altLang="zh-CN" sz="2800" b="1" baseline="30000" dirty="0">
                  <a:solidFill>
                    <a:srgbClr val="0033CC"/>
                  </a:solidFill>
                  <a:latin typeface="Times New Roman" panose="02020603050405020304" pitchFamily="18" charset="0"/>
                  <a:ea typeface="方正正准黑简体"/>
                  <a:cs typeface="Times New Roman" panose="02020603050405020304" pitchFamily="18" charset="0"/>
                </a:rPr>
                <a:t>1 </a:t>
              </a:r>
              <a:r>
                <a:rPr kumimoji="1" lang="en-US" altLang="zh-CN" sz="2800" b="1" dirty="0">
                  <a:solidFill>
                    <a:srgbClr val="0033CC"/>
                  </a:solidFill>
                  <a:latin typeface="Times New Roman" panose="02020603050405020304" pitchFamily="18" charset="0"/>
                  <a:ea typeface="方正正准黑简体"/>
                  <a:cs typeface="Times New Roman" panose="02020603050405020304" pitchFamily="18" charset="0"/>
                </a:rPr>
                <a:t>2p</a:t>
              </a:r>
              <a:r>
                <a:rPr kumimoji="1" lang="en-US" altLang="zh-CN" sz="4400" b="1" baseline="-10000" dirty="0">
                  <a:solidFill>
                    <a:srgbClr val="0033CC"/>
                  </a:solidFill>
                  <a:latin typeface="Times New Roman" panose="02020603050405020304" pitchFamily="18" charset="0"/>
                  <a:ea typeface="方正正准黑简体"/>
                  <a:cs typeface="Times New Roman" panose="02020603050405020304" pitchFamily="18" charset="0"/>
                </a:rPr>
                <a:t>z</a:t>
              </a:r>
              <a:r>
                <a:rPr kumimoji="1" lang="en-US" altLang="zh-CN" sz="2800" b="1" baseline="30000" dirty="0">
                  <a:solidFill>
                    <a:srgbClr val="0033CC"/>
                  </a:solidFill>
                  <a:latin typeface="Times New Roman" panose="02020603050405020304" pitchFamily="18" charset="0"/>
                  <a:ea typeface="方正正准黑简体"/>
                  <a:cs typeface="Times New Roman" panose="02020603050405020304" pitchFamily="18" charset="0"/>
                </a:rPr>
                <a:t>1 </a:t>
              </a:r>
              <a:endParaRPr kumimoji="1" lang="en-US" altLang="zh-CN" sz="2800" b="1" dirty="0">
                <a:solidFill>
                  <a:srgbClr val="0033CC"/>
                </a:solidFill>
                <a:latin typeface="Times New Roman" panose="02020603050405020304" pitchFamily="18" charset="0"/>
                <a:ea typeface="方正正准黑简体"/>
                <a:cs typeface="Times New Roman" panose="02020603050405020304" pitchFamily="18" charset="0"/>
              </a:endParaRPr>
            </a:p>
            <a:p>
              <a:pPr marL="342900" indent="-342900">
                <a:lnSpc>
                  <a:spcPct val="90000"/>
                </a:lnSpc>
                <a:spcBef>
                  <a:spcPct val="45000"/>
                </a:spcBef>
                <a:buClr>
                  <a:schemeClr val="accent1"/>
                </a:buClr>
                <a:buSzPct val="80000"/>
                <a:buFont typeface="Wingdings" pitchFamily="2" charset="2"/>
                <a:buChar char="n"/>
              </a:pPr>
              <a:r>
                <a:rPr kumimoji="1" lang="zh-CN" altLang="en-US" sz="2800" b="1" dirty="0">
                  <a:solidFill>
                    <a:srgbClr val="0033CC"/>
                  </a:solidFill>
                  <a:latin typeface="仿宋_GB2312" pitchFamily="49" charset="-122"/>
                  <a:ea typeface="方正正准黑简体"/>
                </a:rPr>
                <a:t>由于氧的高负电性，</a:t>
              </a:r>
              <a:r>
                <a:rPr kumimoji="1" lang="en-US" altLang="zh-CN" sz="2800" b="1" dirty="0">
                  <a:solidFill>
                    <a:srgbClr val="0033CC"/>
                  </a:solidFill>
                  <a:latin typeface="Times New Roman" panose="02020603050405020304" pitchFamily="18" charset="0"/>
                  <a:ea typeface="方正正准黑简体"/>
                  <a:cs typeface="Times New Roman" panose="02020603050405020304" pitchFamily="18" charset="0"/>
                </a:rPr>
                <a:t>O-H</a:t>
              </a:r>
              <a:r>
                <a:rPr kumimoji="1" lang="zh-CN" altLang="en-US" sz="2800" b="1" dirty="0">
                  <a:solidFill>
                    <a:srgbClr val="0033CC"/>
                  </a:solidFill>
                  <a:latin typeface="仿宋_GB2312" pitchFamily="49" charset="-122"/>
                  <a:ea typeface="方正正准黑简体"/>
                </a:rPr>
                <a:t>共价键具有部分离子特征</a:t>
              </a:r>
              <a:endParaRPr kumimoji="1" lang="zh-CN" altLang="en-US" sz="2800" b="1" dirty="0">
                <a:solidFill>
                  <a:srgbClr val="0033CC"/>
                </a:solidFill>
                <a:latin typeface="Times New Roman" pitchFamily="18" charset="0"/>
                <a:ea typeface="ˎ̥"/>
                <a:cs typeface="ˎ̥"/>
              </a:endParaRPr>
            </a:p>
          </p:txBody>
        </p:sp>
        <p:pic>
          <p:nvPicPr>
            <p:cNvPr id="20" name="Picture 42" descr="图1"/>
            <p:cNvPicPr>
              <a:picLocks noChangeAspect="1" noChangeArrowheads="1"/>
            </p:cNvPicPr>
            <p:nvPr/>
          </p:nvPicPr>
          <p:blipFill>
            <a:blip r:embed="rId4">
              <a:extLst>
                <a:ext uri="{28A0092B-C50C-407E-A947-70E740481C1C}">
                  <a14:useLocalDpi xmlns:a14="http://schemas.microsoft.com/office/drawing/2010/main" val="0"/>
                </a:ext>
              </a:extLst>
            </a:blip>
            <a:srcRect r="44048" b="22414"/>
            <a:stretch>
              <a:fillRect/>
            </a:stretch>
          </p:blipFill>
          <p:spPr bwMode="auto">
            <a:xfrm>
              <a:off x="4724400" y="914400"/>
              <a:ext cx="2667000" cy="25527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43" descr="羊皮纸"/>
            <p:cNvSpPr txBox="1">
              <a:spLocks noChangeArrowheads="1"/>
            </p:cNvSpPr>
            <p:nvPr/>
          </p:nvSpPr>
          <p:spPr bwMode="auto">
            <a:xfrm>
              <a:off x="2057400" y="2082105"/>
              <a:ext cx="2685288" cy="954107"/>
            </a:xfrm>
            <a:prstGeom prst="rect">
              <a:avLst/>
            </a:prstGeom>
            <a:blipFill dpi="0" rotWithShape="1">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800" b="1" dirty="0">
                  <a:solidFill>
                    <a:schemeClr val="tx2"/>
                  </a:solidFill>
                  <a:latin typeface="Comic Sans MS" pitchFamily="66" charset="0"/>
                  <a:ea typeface="方正正准黑简体"/>
                </a:rPr>
                <a:t>Structure of water and ice</a:t>
              </a:r>
            </a:p>
          </p:txBody>
        </p:sp>
      </p:grpSp>
    </p:spTree>
    <p:extLst>
      <p:ext uri="{BB962C8B-B14F-4D97-AF65-F5344CB8AC3E}">
        <p14:creationId xmlns:p14="http://schemas.microsoft.com/office/powerpoint/2010/main" val="2794360268"/>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3" name="Text Box 5"/>
          <p:cNvSpPr txBox="1">
            <a:spLocks noChangeArrowheads="1"/>
          </p:cNvSpPr>
          <p:nvPr/>
        </p:nvSpPr>
        <p:spPr bwMode="auto">
          <a:xfrm>
            <a:off x="1905000" y="1759042"/>
            <a:ext cx="6629400" cy="703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eaLnBrk="0" hangingPunct="0">
              <a:lnSpc>
                <a:spcPct val="85000"/>
              </a:lnSpc>
              <a:spcBef>
                <a:spcPct val="50000"/>
              </a:spcBef>
              <a:buSzPct val="100000"/>
              <a:buFont typeface="Symbol" pitchFamily="18" charset="2"/>
              <a:buNone/>
            </a:pPr>
            <a:r>
              <a:rPr kumimoji="1" lang="zh-CN" altLang="en-US" sz="2800" b="1" dirty="0">
                <a:latin typeface="Comic Sans MS" pitchFamily="66" charset="0"/>
                <a:ea typeface="方正正准黑简体"/>
              </a:rPr>
              <a:t>状态图（</a:t>
            </a:r>
            <a:r>
              <a:rPr kumimoji="1" lang="en-US" altLang="zh-CN" sz="2800" b="1" dirty="0">
                <a:latin typeface="Comic Sans MS" pitchFamily="66" charset="0"/>
                <a:ea typeface="方正正准黑简体"/>
              </a:rPr>
              <a:t>State diagrams</a:t>
            </a:r>
            <a:r>
              <a:rPr kumimoji="1" lang="zh-CN" altLang="en-US" sz="2800" b="1" dirty="0">
                <a:latin typeface="Comic Sans MS" pitchFamily="66" charset="0"/>
                <a:ea typeface="方正正准黑简体"/>
              </a:rPr>
              <a:t>）</a:t>
            </a:r>
            <a:r>
              <a:rPr kumimoji="1" lang="en-US" altLang="zh-CN" sz="2800" b="1" dirty="0">
                <a:latin typeface="Comic Sans MS" pitchFamily="66" charset="0"/>
                <a:ea typeface="方正正准黑简体"/>
              </a:rPr>
              <a:t>——</a:t>
            </a:r>
            <a:r>
              <a:rPr kumimoji="1" lang="zh-CN" altLang="en-US" sz="2800" b="1" dirty="0">
                <a:latin typeface="Comic Sans MS" pitchFamily="66" charset="0"/>
                <a:ea typeface="方正正准黑简体"/>
              </a:rPr>
              <a:t>概念</a:t>
            </a:r>
            <a:endParaRPr kumimoji="1" lang="zh-CN" altLang="en-US" dirty="0">
              <a:ea typeface="方正正准黑简体"/>
            </a:endParaRPr>
          </a:p>
        </p:txBody>
      </p:sp>
      <p:sp>
        <p:nvSpPr>
          <p:cNvPr id="375816" name="Text Box 8"/>
          <p:cNvSpPr txBox="1">
            <a:spLocks noChangeArrowheads="1"/>
          </p:cNvSpPr>
          <p:nvPr/>
        </p:nvSpPr>
        <p:spPr bwMode="auto">
          <a:xfrm>
            <a:off x="1724770" y="2726654"/>
            <a:ext cx="3228230" cy="31947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lang="zh-CN" altLang="en-US" sz="2400" b="1" dirty="0">
                <a:solidFill>
                  <a:srgbClr val="FF0000"/>
                </a:solidFill>
                <a:ea typeface="方正正准黑简体"/>
              </a:rPr>
              <a:t>状态图</a:t>
            </a:r>
            <a:r>
              <a:rPr lang="zh-CN" altLang="en-US" sz="2400" b="1" dirty="0">
                <a:ea typeface="方正正准黑简体"/>
              </a:rPr>
              <a:t>：是包括平衡状态和非平衡状态的信息，适用于讨论干燥、部分干燥或冷冻食品等的分子淌度与稳定性的关系。</a:t>
            </a:r>
          </a:p>
        </p:txBody>
      </p:sp>
      <p:pic>
        <p:nvPicPr>
          <p:cNvPr id="375822" name="Picture 1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674938"/>
            <a:ext cx="4421188" cy="324643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2"/>
          <p:cNvGrpSpPr>
            <a:grpSpLocks/>
          </p:cNvGrpSpPr>
          <p:nvPr/>
        </p:nvGrpSpPr>
        <p:grpSpPr bwMode="auto">
          <a:xfrm>
            <a:off x="685800" y="525463"/>
            <a:ext cx="10896600" cy="676275"/>
            <a:chOff x="685800" y="525465"/>
            <a:chExt cx="10896600" cy="676275"/>
          </a:xfrm>
        </p:grpSpPr>
        <p:grpSp>
          <p:nvGrpSpPr>
            <p:cNvPr id="10" name="组合 1"/>
            <p:cNvGrpSpPr>
              <a:grpSpLocks/>
            </p:cNvGrpSpPr>
            <p:nvPr/>
          </p:nvGrpSpPr>
          <p:grpSpPr bwMode="auto">
            <a:xfrm>
              <a:off x="685800" y="609600"/>
              <a:ext cx="886570" cy="400110"/>
              <a:chOff x="685800" y="609600"/>
              <a:chExt cx="886570" cy="400110"/>
            </a:xfrm>
          </p:grpSpPr>
          <p:sp>
            <p:nvSpPr>
              <p:cNvPr id="12" name="矩形 11"/>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3"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a:xfrm>
            <a:off x="592549" y="1076980"/>
            <a:ext cx="9108663" cy="523220"/>
            <a:chOff x="592549" y="1111256"/>
            <a:chExt cx="9108663" cy="523220"/>
          </a:xfrm>
        </p:grpSpPr>
        <p:sp>
          <p:nvSpPr>
            <p:cNvPr id="15"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Molecular mobility and Food Stability</a:t>
              </a:r>
            </a:p>
          </p:txBody>
        </p:sp>
        <p:sp>
          <p:nvSpPr>
            <p:cNvPr id="16"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分子淌度和食品稳定性</a:t>
              </a:r>
            </a:p>
          </p:txBody>
        </p:sp>
      </p:grpSp>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7" name="Text Box 5"/>
          <p:cNvSpPr txBox="1">
            <a:spLocks noChangeArrowheads="1"/>
          </p:cNvSpPr>
          <p:nvPr/>
        </p:nvSpPr>
        <p:spPr bwMode="auto">
          <a:xfrm>
            <a:off x="2781300" y="2057400"/>
            <a:ext cx="6629400" cy="2862263"/>
          </a:xfrm>
          <a:prstGeom prst="rect">
            <a:avLst/>
          </a:prstGeom>
          <a:gradFill rotWithShape="1">
            <a:gsLst>
              <a:gs pos="0">
                <a:srgbClr val="FFCC00"/>
              </a:gs>
              <a:gs pos="100000">
                <a:srgbClr val="FFCC00">
                  <a:gamma/>
                  <a:tint val="0"/>
                  <a:invGamma/>
                </a:srgbClr>
              </a:gs>
            </a:gsLst>
            <a:lin ang="5400000" scaled="1"/>
          </a:gra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54800" bIns="154800">
            <a:spAutoFit/>
          </a:bodyPr>
          <a:lstStyle/>
          <a:p>
            <a:pPr eaLnBrk="0" hangingPunct="0">
              <a:lnSpc>
                <a:spcPct val="110000"/>
              </a:lnSpc>
              <a:spcBef>
                <a:spcPct val="50000"/>
              </a:spcBef>
              <a:buSzPct val="100000"/>
              <a:buFont typeface="Symbol" pitchFamily="18" charset="2"/>
              <a:buNone/>
            </a:pPr>
            <a:r>
              <a:rPr kumimoji="1" lang="zh-CN" altLang="en-US" sz="2800" b="1" dirty="0">
                <a:latin typeface="Comic Sans MS" pitchFamily="66" charset="0"/>
                <a:ea typeface="方正正准黑简体"/>
              </a:rPr>
              <a:t>分子淌度与食品性质的相关性</a:t>
            </a:r>
          </a:p>
          <a:p>
            <a:pPr eaLnBrk="0" hangingPunct="0">
              <a:lnSpc>
                <a:spcPct val="110000"/>
              </a:lnSpc>
              <a:spcBef>
                <a:spcPct val="50000"/>
              </a:spcBef>
              <a:buSzPct val="100000"/>
              <a:buFont typeface="Symbol" pitchFamily="18" charset="2"/>
              <a:buNone/>
            </a:pPr>
            <a:r>
              <a:rPr kumimoji="1" lang="zh-CN" altLang="en-US" sz="2800" b="1" dirty="0">
                <a:latin typeface="Comic Sans MS" pitchFamily="66" charset="0"/>
                <a:ea typeface="方正正准黑简体"/>
              </a:rPr>
              <a:t>分子淌度与状态图的相关性</a:t>
            </a:r>
          </a:p>
          <a:p>
            <a:pPr eaLnBrk="0" hangingPunct="0">
              <a:lnSpc>
                <a:spcPct val="110000"/>
              </a:lnSpc>
              <a:spcBef>
                <a:spcPct val="50000"/>
              </a:spcBef>
              <a:buSzPct val="100000"/>
              <a:buFont typeface="Symbol" pitchFamily="18" charset="2"/>
              <a:buNone/>
            </a:pPr>
            <a:r>
              <a:rPr kumimoji="1" lang="zh-CN" altLang="en-US" sz="2800" b="1" dirty="0">
                <a:latin typeface="Comic Sans MS" pitchFamily="66" charset="0"/>
                <a:ea typeface="方正正准黑简体"/>
              </a:rPr>
              <a:t>分子淌度与干燥的关系</a:t>
            </a:r>
          </a:p>
          <a:p>
            <a:pPr eaLnBrk="0" hangingPunct="0">
              <a:lnSpc>
                <a:spcPct val="110000"/>
              </a:lnSpc>
              <a:spcBef>
                <a:spcPct val="50000"/>
              </a:spcBef>
              <a:buSzPct val="100000"/>
              <a:buFont typeface="Symbol" pitchFamily="18" charset="2"/>
              <a:buNone/>
            </a:pPr>
            <a:r>
              <a:rPr kumimoji="1" lang="zh-CN" altLang="en-US" sz="2800" b="1" dirty="0">
                <a:latin typeface="Comic Sans MS" pitchFamily="66" charset="0"/>
                <a:ea typeface="方正正准黑简体"/>
              </a:rPr>
              <a:t>食品货架期的预测</a:t>
            </a:r>
            <a:endParaRPr kumimoji="1" lang="zh-CN" altLang="en-US" dirty="0">
              <a:ea typeface="方正正准黑简体"/>
            </a:endParaRPr>
          </a:p>
        </p:txBody>
      </p:sp>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592549" y="1111256"/>
            <a:ext cx="9108663" cy="523220"/>
            <a:chOff x="592549" y="1111256"/>
            <a:chExt cx="9108663" cy="523220"/>
          </a:xfrm>
        </p:grpSpPr>
        <p:sp>
          <p:nvSpPr>
            <p:cNvPr id="376838" name="Text Box 6"/>
            <p:cNvSpPr txBox="1">
              <a:spLocks noChangeArrowheads="1"/>
            </p:cNvSpPr>
            <p:nvPr/>
          </p:nvSpPr>
          <p:spPr bwMode="auto">
            <a:xfrm>
              <a:off x="4495800" y="1203325"/>
              <a:ext cx="520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000" b="1" dirty="0">
                  <a:solidFill>
                    <a:schemeClr val="tx2"/>
                  </a:solidFill>
                  <a:latin typeface="Comic Sans MS" pitchFamily="66" charset="0"/>
                  <a:ea typeface="方正正准黑简体"/>
                </a:rPr>
                <a:t>Molecular mobility and Food Stability</a:t>
              </a:r>
            </a:p>
          </p:txBody>
        </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分子淌度和食品稳定性</a:t>
              </a:r>
            </a:p>
          </p:txBody>
        </p:sp>
      </p:gr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026865" y="762000"/>
            <a:ext cx="2971800" cy="1143000"/>
          </a:xfrm>
        </p:spPr>
        <p:txBody>
          <a:bodyPr/>
          <a:lstStyle/>
          <a:p>
            <a:pPr eaLnBrk="1" hangingPunct="1"/>
            <a:r>
              <a:rPr kumimoji="1" lang="zh-CN" altLang="en-US" b="1" dirty="0">
                <a:solidFill>
                  <a:srgbClr val="FF3399"/>
                </a:solidFill>
                <a:latin typeface="Times New Roman" pitchFamily="18" charset="0"/>
                <a:ea typeface="方正正准黑简体"/>
              </a:rPr>
              <a:t>课后要求</a:t>
            </a:r>
            <a:r>
              <a:rPr kumimoji="1" lang="zh-CN" altLang="en-US" sz="2100" b="1" dirty="0">
                <a:solidFill>
                  <a:srgbClr val="0066FF"/>
                </a:solidFill>
                <a:latin typeface="Times New Roman" pitchFamily="18" charset="0"/>
              </a:rPr>
              <a:t> </a:t>
            </a:r>
            <a:br>
              <a:rPr kumimoji="1" lang="zh-CN" altLang="en-US" sz="2100" b="1" dirty="0">
                <a:solidFill>
                  <a:srgbClr val="0066FF"/>
                </a:solidFill>
                <a:latin typeface="Times New Roman" pitchFamily="18" charset="0"/>
              </a:rPr>
            </a:br>
            <a:endParaRPr kumimoji="1" lang="zh-CN" altLang="en-US" sz="2100" b="1" dirty="0">
              <a:solidFill>
                <a:srgbClr val="0066FF"/>
              </a:solidFill>
              <a:latin typeface="Times New Roman" pitchFamily="18" charset="0"/>
            </a:endParaRPr>
          </a:p>
        </p:txBody>
      </p:sp>
      <p:sp>
        <p:nvSpPr>
          <p:cNvPr id="26627" name="Text Box 3"/>
          <p:cNvSpPr txBox="1">
            <a:spLocks noChangeArrowheads="1"/>
          </p:cNvSpPr>
          <p:nvPr/>
        </p:nvSpPr>
        <p:spPr bwMode="auto">
          <a:xfrm>
            <a:off x="1905000" y="1646283"/>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ts val="1200"/>
              </a:spcBef>
            </a:pPr>
            <a:r>
              <a:rPr kumimoji="1" lang="zh-CN" altLang="en-US" sz="2800" b="1" dirty="0">
                <a:solidFill>
                  <a:srgbClr val="FF0000"/>
                </a:solidFill>
                <a:latin typeface="Times New Roman" pitchFamily="18" charset="0"/>
                <a:ea typeface="方正正准黑简体"/>
              </a:rPr>
              <a:t>一、预习如下内容：</a:t>
            </a:r>
            <a:endParaRPr kumimoji="1" lang="en-US" altLang="zh-CN" sz="2800" b="1" dirty="0">
              <a:solidFill>
                <a:srgbClr val="FF0000"/>
              </a:solidFill>
              <a:latin typeface="Times New Roman" pitchFamily="18" charset="0"/>
              <a:ea typeface="方正正准黑简体"/>
            </a:endParaRPr>
          </a:p>
          <a:p>
            <a:pPr eaLnBrk="1" hangingPunct="1">
              <a:spcBef>
                <a:spcPts val="1200"/>
              </a:spcBef>
            </a:pPr>
            <a:r>
              <a:rPr kumimoji="1" lang="en-US" altLang="zh-CN" sz="2800" b="1" dirty="0">
                <a:solidFill>
                  <a:schemeClr val="tx2"/>
                </a:solidFill>
                <a:latin typeface="Times New Roman" pitchFamily="18" charset="0"/>
                <a:ea typeface="方正正准黑简体"/>
              </a:rPr>
              <a:t>1.  </a:t>
            </a:r>
            <a:r>
              <a:rPr kumimoji="1" lang="zh-CN" altLang="en-US" sz="2800" b="1" dirty="0">
                <a:solidFill>
                  <a:schemeClr val="tx2"/>
                </a:solidFill>
                <a:latin typeface="Times New Roman" pitchFamily="18" charset="0"/>
                <a:ea typeface="方正正准黑简体"/>
              </a:rPr>
              <a:t>回顾单糖、低聚糖、多糖的定义。</a:t>
            </a:r>
            <a:endParaRPr kumimoji="1" lang="en-US" altLang="zh-CN" sz="2800" b="1" dirty="0">
              <a:solidFill>
                <a:schemeClr val="tx2"/>
              </a:solidFill>
              <a:latin typeface="Times New Roman" pitchFamily="18" charset="0"/>
              <a:ea typeface="方正正准黑简体"/>
            </a:endParaRPr>
          </a:p>
          <a:p>
            <a:pPr eaLnBrk="1" hangingPunct="1">
              <a:spcBef>
                <a:spcPts val="1200"/>
              </a:spcBef>
            </a:pPr>
            <a:r>
              <a:rPr kumimoji="1" lang="en-US" altLang="zh-CN" sz="2800" b="1" dirty="0">
                <a:solidFill>
                  <a:schemeClr val="tx2"/>
                </a:solidFill>
                <a:latin typeface="Times New Roman" pitchFamily="18" charset="0"/>
                <a:ea typeface="方正正准黑简体"/>
              </a:rPr>
              <a:t>2.  </a:t>
            </a:r>
            <a:r>
              <a:rPr kumimoji="1" lang="zh-CN" altLang="en-US" sz="2800" b="1" dirty="0">
                <a:solidFill>
                  <a:schemeClr val="tx2"/>
                </a:solidFill>
                <a:latin typeface="Times New Roman" pitchFamily="18" charset="0"/>
                <a:ea typeface="方正正准黑简体"/>
              </a:rPr>
              <a:t>回顾单糖的链式结构、环式结构、</a:t>
            </a:r>
            <a:r>
              <a:rPr kumimoji="1" lang="el-GR" altLang="zh-CN" sz="2800" b="1" dirty="0">
                <a:solidFill>
                  <a:schemeClr val="tx2"/>
                </a:solidFill>
                <a:latin typeface="Times New Roman" pitchFamily="18" charset="0"/>
                <a:ea typeface="方正正准黑简体"/>
              </a:rPr>
              <a:t>αβ</a:t>
            </a:r>
            <a:r>
              <a:rPr kumimoji="1" lang="zh-CN" altLang="en-US" sz="2800" b="1" dirty="0">
                <a:solidFill>
                  <a:schemeClr val="tx2"/>
                </a:solidFill>
                <a:latin typeface="Times New Roman" pitchFamily="18" charset="0"/>
                <a:ea typeface="方正正准黑简体"/>
              </a:rPr>
              <a:t>构型、</a:t>
            </a:r>
            <a:r>
              <a:rPr kumimoji="1" lang="en-US" altLang="zh-CN" sz="2800" b="1" dirty="0">
                <a:solidFill>
                  <a:schemeClr val="tx2"/>
                </a:solidFill>
                <a:latin typeface="Times New Roman" pitchFamily="18" charset="0"/>
                <a:ea typeface="方正正准黑简体"/>
              </a:rPr>
              <a:t>DL</a:t>
            </a:r>
            <a:r>
              <a:rPr kumimoji="1" lang="zh-CN" altLang="en-US" sz="2800" b="1" dirty="0">
                <a:solidFill>
                  <a:schemeClr val="tx2"/>
                </a:solidFill>
                <a:latin typeface="Times New Roman" pitchFamily="18" charset="0"/>
                <a:ea typeface="方正正准黑简体"/>
              </a:rPr>
              <a:t>构型、吡喃糖、呋喃糖。</a:t>
            </a:r>
            <a:endParaRPr kumimoji="1" lang="en-US" altLang="zh-CN" sz="2800" b="1" dirty="0">
              <a:solidFill>
                <a:schemeClr val="tx2"/>
              </a:solidFill>
              <a:latin typeface="Times New Roman" pitchFamily="18" charset="0"/>
              <a:ea typeface="方正正准黑简体"/>
            </a:endParaRPr>
          </a:p>
          <a:p>
            <a:pPr marL="514350" indent="-514350" eaLnBrk="1" hangingPunct="1">
              <a:spcBef>
                <a:spcPts val="1200"/>
              </a:spcBef>
              <a:buAutoNum type="arabicPeriod" startAt="3"/>
            </a:pPr>
            <a:r>
              <a:rPr kumimoji="1" lang="zh-CN" altLang="en-US" sz="2800" b="1" dirty="0">
                <a:solidFill>
                  <a:schemeClr val="tx2"/>
                </a:solidFill>
                <a:latin typeface="Times New Roman" pitchFamily="18" charset="0"/>
                <a:ea typeface="方正正准黑简体"/>
              </a:rPr>
              <a:t>预习并掌握麦芽糖、乳糖、蔗糖的单糖组成、糖苷键，是否为还原糖等性质。</a:t>
            </a:r>
            <a:endParaRPr kumimoji="1" lang="en-US" altLang="zh-CN" sz="2800" b="1" dirty="0">
              <a:solidFill>
                <a:schemeClr val="tx2"/>
              </a:solidFill>
              <a:latin typeface="Times New Roman" pitchFamily="18" charset="0"/>
              <a:ea typeface="方正正准黑简体"/>
            </a:endParaRPr>
          </a:p>
          <a:p>
            <a:pPr marL="514350" indent="-514350" eaLnBrk="1" hangingPunct="1">
              <a:spcBef>
                <a:spcPts val="1200"/>
              </a:spcBef>
              <a:buAutoNum type="arabicPeriod" startAt="3"/>
            </a:pPr>
            <a:r>
              <a:rPr kumimoji="1" lang="zh-CN" altLang="en-US" sz="2800" b="1" dirty="0">
                <a:solidFill>
                  <a:schemeClr val="tx2"/>
                </a:solidFill>
                <a:latin typeface="Times New Roman" pitchFamily="18" charset="0"/>
                <a:ea typeface="方正正准黑简体"/>
              </a:rPr>
              <a:t>预习并掌握低聚果糖、低聚木糖、甲壳低聚糖的制备方法、性质、生理活性等性质。</a:t>
            </a:r>
            <a:endParaRPr kumimoji="1" lang="zh-CN" altLang="en-US" sz="2800" b="1" dirty="0">
              <a:solidFill>
                <a:srgbClr val="FF0000"/>
              </a:solidFill>
              <a:latin typeface="Times New Roman" pitchFamily="18" charset="0"/>
              <a:ea typeface="方正正准黑简体"/>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8458200" cy="14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2"/>
          <p:cNvGrpSpPr>
            <a:grpSpLocks/>
          </p:cNvGrpSpPr>
          <p:nvPr/>
        </p:nvGrpSpPr>
        <p:grpSpPr bwMode="auto">
          <a:xfrm>
            <a:off x="685800" y="525463"/>
            <a:ext cx="10896600" cy="676275"/>
            <a:chOff x="685800" y="525465"/>
            <a:chExt cx="10896600" cy="676275"/>
          </a:xfrm>
        </p:grpSpPr>
        <p:grpSp>
          <p:nvGrpSpPr>
            <p:cNvPr id="6" name="组合 1"/>
            <p:cNvGrpSpPr>
              <a:grpSpLocks/>
            </p:cNvGrpSpPr>
            <p:nvPr/>
          </p:nvGrpSpPr>
          <p:grpSpPr bwMode="auto">
            <a:xfrm>
              <a:off x="685800" y="609600"/>
              <a:ext cx="886570" cy="400110"/>
              <a:chOff x="685800" y="609600"/>
              <a:chExt cx="886570" cy="400110"/>
            </a:xfrm>
          </p:grpSpPr>
          <p:sp>
            <p:nvSpPr>
              <p:cNvPr id="8" name="矩形 7"/>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9"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6102556"/>
      </p:ext>
    </p:extLst>
  </p:cSld>
  <p:clrMapOvr>
    <a:masterClrMapping/>
  </p:clrMapOvr>
  <p:transition>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762000"/>
            <a:ext cx="2971800" cy="1143000"/>
          </a:xfrm>
        </p:spPr>
        <p:txBody>
          <a:bodyPr/>
          <a:lstStyle/>
          <a:p>
            <a:pPr eaLnBrk="1" hangingPunct="1"/>
            <a:r>
              <a:rPr kumimoji="1" lang="zh-CN" altLang="en-US" b="1" dirty="0">
                <a:solidFill>
                  <a:srgbClr val="FF3399"/>
                </a:solidFill>
                <a:latin typeface="Times New Roman" pitchFamily="18" charset="0"/>
                <a:ea typeface="方正正准黑简体"/>
              </a:rPr>
              <a:t>课后要求</a:t>
            </a:r>
            <a:r>
              <a:rPr kumimoji="1" lang="zh-CN" altLang="en-US" sz="2100" b="1" dirty="0">
                <a:solidFill>
                  <a:srgbClr val="0066FF"/>
                </a:solidFill>
                <a:latin typeface="Times New Roman" pitchFamily="18" charset="0"/>
              </a:rPr>
              <a:t> </a:t>
            </a:r>
            <a:br>
              <a:rPr kumimoji="1" lang="zh-CN" altLang="en-US" sz="2100" b="1" dirty="0">
                <a:solidFill>
                  <a:srgbClr val="0066FF"/>
                </a:solidFill>
                <a:latin typeface="Times New Roman" pitchFamily="18" charset="0"/>
              </a:rPr>
            </a:br>
            <a:endParaRPr kumimoji="1" lang="zh-CN" altLang="en-US" sz="2100" b="1" dirty="0">
              <a:solidFill>
                <a:srgbClr val="0066FF"/>
              </a:solidFill>
              <a:latin typeface="Times New Roman" pitchFamily="18" charset="0"/>
            </a:endParaRPr>
          </a:p>
        </p:txBody>
      </p:sp>
      <p:sp>
        <p:nvSpPr>
          <p:cNvPr id="26627" name="Text Box 3"/>
          <p:cNvSpPr txBox="1">
            <a:spLocks noChangeArrowheads="1"/>
          </p:cNvSpPr>
          <p:nvPr/>
        </p:nvSpPr>
        <p:spPr bwMode="auto">
          <a:xfrm>
            <a:off x="1905000" y="1646283"/>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ts val="1200"/>
              </a:spcBef>
            </a:pPr>
            <a:r>
              <a:rPr kumimoji="1" lang="zh-CN" altLang="en-US" sz="2800" b="1" dirty="0">
                <a:solidFill>
                  <a:srgbClr val="FF0000"/>
                </a:solidFill>
                <a:latin typeface="Times New Roman" pitchFamily="18" charset="0"/>
                <a:ea typeface="方正正准黑简体"/>
              </a:rPr>
              <a:t>一、预习如下内容</a:t>
            </a:r>
            <a:endParaRPr kumimoji="1" lang="en-US" altLang="zh-CN" sz="2800" b="1" dirty="0">
              <a:solidFill>
                <a:srgbClr val="FF0000"/>
              </a:solidFill>
              <a:latin typeface="Times New Roman" pitchFamily="18" charset="0"/>
              <a:ea typeface="方正正准黑简体"/>
            </a:endParaRPr>
          </a:p>
          <a:p>
            <a:pPr eaLnBrk="1" hangingPunct="1">
              <a:spcBef>
                <a:spcPts val="1200"/>
              </a:spcBef>
            </a:pPr>
            <a:r>
              <a:rPr kumimoji="1" lang="en-US" altLang="zh-CN" sz="2800" b="1" dirty="0">
                <a:solidFill>
                  <a:schemeClr val="tx2"/>
                </a:solidFill>
                <a:latin typeface="Times New Roman" pitchFamily="18" charset="0"/>
                <a:ea typeface="方正正准黑简体"/>
              </a:rPr>
              <a:t>5.  </a:t>
            </a:r>
            <a:r>
              <a:rPr kumimoji="1" lang="zh-CN" altLang="en-US" sz="2800" b="1" dirty="0">
                <a:solidFill>
                  <a:schemeClr val="tx2"/>
                </a:solidFill>
                <a:latin typeface="Times New Roman" pitchFamily="18" charset="0"/>
                <a:ea typeface="方正正准黑简体"/>
              </a:rPr>
              <a:t>预习并掌握环状糊精的制备方法，了解其结构特点，以及由其结构特点使其具有的食品加工用途。</a:t>
            </a:r>
            <a:endParaRPr kumimoji="1" lang="en-US" altLang="zh-CN" sz="2800" b="1" dirty="0">
              <a:solidFill>
                <a:schemeClr val="tx2"/>
              </a:solidFill>
              <a:latin typeface="Times New Roman" pitchFamily="18" charset="0"/>
              <a:ea typeface="方正正准黑简体"/>
            </a:endParaRPr>
          </a:p>
          <a:p>
            <a:pPr eaLnBrk="1" hangingPunct="1">
              <a:spcBef>
                <a:spcPts val="1200"/>
              </a:spcBef>
            </a:pPr>
            <a:r>
              <a:rPr kumimoji="1" lang="en-US" altLang="zh-CN" sz="2800" b="1" dirty="0">
                <a:solidFill>
                  <a:schemeClr val="tx2"/>
                </a:solidFill>
                <a:latin typeface="Times New Roman" pitchFamily="18" charset="0"/>
                <a:ea typeface="方正正准黑简体"/>
              </a:rPr>
              <a:t>6.  </a:t>
            </a:r>
            <a:r>
              <a:rPr kumimoji="1" lang="zh-CN" altLang="en-US" sz="2800" b="1" dirty="0">
                <a:solidFill>
                  <a:schemeClr val="tx2"/>
                </a:solidFill>
                <a:latin typeface="Times New Roman" pitchFamily="18" charset="0"/>
                <a:ea typeface="方正正准黑简体"/>
              </a:rPr>
              <a:t>试归纳提出单糖、低聚糖在食品中的作用，并分别举例说明。</a:t>
            </a:r>
            <a:endParaRPr kumimoji="1" lang="en-US" altLang="zh-CN" sz="2800" b="1" dirty="0">
              <a:solidFill>
                <a:schemeClr val="tx2"/>
              </a:solidFill>
              <a:latin typeface="Times New Roman" pitchFamily="18" charset="0"/>
              <a:ea typeface="方正正准黑简体"/>
            </a:endParaRPr>
          </a:p>
          <a:p>
            <a:pPr marL="514350" indent="-514350" eaLnBrk="1" hangingPunct="1">
              <a:spcBef>
                <a:spcPts val="1200"/>
              </a:spcBef>
              <a:buAutoNum type="arabicPeriod" startAt="3"/>
            </a:pPr>
            <a:r>
              <a:rPr kumimoji="1" lang="zh-CN" altLang="en-US" sz="2800" b="1" dirty="0">
                <a:solidFill>
                  <a:schemeClr val="tx2"/>
                </a:solidFill>
                <a:latin typeface="Times New Roman" pitchFamily="18" charset="0"/>
                <a:ea typeface="方正正准黑简体"/>
              </a:rPr>
              <a:t>预习并掌握糖苷的结构组成、分类，了解其对食品加工的影响。</a:t>
            </a:r>
            <a:endParaRPr kumimoji="1" lang="en-US" altLang="zh-CN" sz="2800" b="1" dirty="0">
              <a:solidFill>
                <a:schemeClr val="tx2"/>
              </a:solidFill>
              <a:latin typeface="Times New Roman" pitchFamily="18" charset="0"/>
              <a:ea typeface="方正正准黑简体"/>
            </a:endParaRPr>
          </a:p>
          <a:p>
            <a:pPr eaLnBrk="1" hangingPunct="1">
              <a:spcBef>
                <a:spcPts val="1200"/>
              </a:spcBef>
            </a:pPr>
            <a:r>
              <a:rPr kumimoji="1" lang="zh-CN" altLang="en-US" sz="2800" b="1" dirty="0">
                <a:solidFill>
                  <a:srgbClr val="FF0000"/>
                </a:solidFill>
                <a:latin typeface="Times New Roman" pitchFamily="18" charset="0"/>
                <a:ea typeface="方正正准黑简体"/>
              </a:rPr>
              <a:t>二、根据预习情况，提出自己的疑问</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8458200" cy="14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2"/>
          <p:cNvGrpSpPr>
            <a:grpSpLocks/>
          </p:cNvGrpSpPr>
          <p:nvPr/>
        </p:nvGrpSpPr>
        <p:grpSpPr bwMode="auto">
          <a:xfrm>
            <a:off x="685800" y="525463"/>
            <a:ext cx="10896600" cy="676275"/>
            <a:chOff x="685800" y="525465"/>
            <a:chExt cx="10896600" cy="676275"/>
          </a:xfrm>
        </p:grpSpPr>
        <p:grpSp>
          <p:nvGrpSpPr>
            <p:cNvPr id="6" name="组合 1"/>
            <p:cNvGrpSpPr>
              <a:grpSpLocks/>
            </p:cNvGrpSpPr>
            <p:nvPr/>
          </p:nvGrpSpPr>
          <p:grpSpPr bwMode="auto">
            <a:xfrm>
              <a:off x="685800" y="609600"/>
              <a:ext cx="886570" cy="400110"/>
              <a:chOff x="685800" y="609600"/>
              <a:chExt cx="886570" cy="400110"/>
            </a:xfrm>
          </p:grpSpPr>
          <p:sp>
            <p:nvSpPr>
              <p:cNvPr id="8" name="矩形 7"/>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9"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37897513"/>
      </p:ext>
    </p:extLst>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水和冰的结构与性质</a:t>
            </a:r>
          </a:p>
        </p:txBody>
      </p:sp>
      <p:grpSp>
        <p:nvGrpSpPr>
          <p:cNvPr id="13" name="组合 12"/>
          <p:cNvGrpSpPr/>
          <p:nvPr/>
        </p:nvGrpSpPr>
        <p:grpSpPr>
          <a:xfrm>
            <a:off x="2438400" y="1447800"/>
            <a:ext cx="8024813" cy="4876800"/>
            <a:chOff x="2514600" y="838200"/>
            <a:chExt cx="8024813" cy="4876800"/>
          </a:xfrm>
        </p:grpSpPr>
        <p:sp>
          <p:nvSpPr>
            <p:cNvPr id="14" name="Text Box 3"/>
            <p:cNvSpPr txBox="1">
              <a:spLocks noChangeArrowheads="1"/>
            </p:cNvSpPr>
            <p:nvPr/>
          </p:nvSpPr>
          <p:spPr bwMode="auto">
            <a:xfrm>
              <a:off x="7239000" y="4572000"/>
              <a:ext cx="152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dirty="0">
                <a:ea typeface="方正正准黑简体"/>
              </a:endParaRPr>
            </a:p>
            <a:p>
              <a:endParaRPr lang="en-US" altLang="zh-CN" dirty="0">
                <a:ea typeface="方正正准黑简体"/>
              </a:endParaRPr>
            </a:p>
            <a:p>
              <a:endParaRPr kumimoji="1" lang="en-US" altLang="zh-CN" b="1" dirty="0">
                <a:solidFill>
                  <a:srgbClr val="CC3300"/>
                </a:solidFill>
                <a:ea typeface="方正正准黑简体"/>
              </a:endParaRPr>
            </a:p>
          </p:txBody>
        </p:sp>
        <p:sp>
          <p:nvSpPr>
            <p:cNvPr id="15" name="Rectangle 29"/>
            <p:cNvSpPr>
              <a:spLocks noChangeArrowheads="1"/>
            </p:cNvSpPr>
            <p:nvPr/>
          </p:nvSpPr>
          <p:spPr bwMode="auto">
            <a:xfrm>
              <a:off x="2523744" y="2514600"/>
              <a:ext cx="3395006" cy="32004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65000"/>
              </a:pPr>
              <a:r>
                <a:rPr lang="en-US" altLang="zh-CN" sz="2400" b="1" dirty="0">
                  <a:latin typeface="Times New Roman" panose="02020603050405020304" pitchFamily="18" charset="0"/>
                  <a:ea typeface="方正正准黑简体"/>
                </a:rPr>
                <a:t>1. H-O</a:t>
              </a:r>
              <a:r>
                <a:rPr lang="zh-CN" altLang="en-US" sz="2400" b="1" dirty="0">
                  <a:latin typeface="Times New Roman" panose="02020603050405020304" pitchFamily="18" charset="0"/>
                  <a:ea typeface="方正正准黑简体"/>
                </a:rPr>
                <a:t>键间电荷的非对称分布使</a:t>
              </a:r>
              <a:r>
                <a:rPr lang="en-US" altLang="zh-CN" sz="2400" b="1" dirty="0">
                  <a:latin typeface="Times New Roman" panose="02020603050405020304" pitchFamily="18" charset="0"/>
                  <a:ea typeface="方正正准黑简体"/>
                </a:rPr>
                <a:t>H-O</a:t>
              </a:r>
              <a:r>
                <a:rPr lang="zh-CN" altLang="en-US" sz="2400" b="1" dirty="0">
                  <a:latin typeface="Times New Roman" panose="02020603050405020304" pitchFamily="18" charset="0"/>
                  <a:ea typeface="方正正准黑简体"/>
                </a:rPr>
                <a:t>键具有极性</a:t>
              </a:r>
              <a:r>
                <a:rPr lang="en-US" altLang="zh-CN" sz="2400" b="1" dirty="0">
                  <a:latin typeface="Times New Roman" panose="02020603050405020304" pitchFamily="18" charset="0"/>
                  <a:ea typeface="方正正准黑简体"/>
                </a:rPr>
                <a:t>,</a:t>
              </a:r>
              <a:r>
                <a:rPr lang="zh-CN" altLang="en-US" sz="2400" b="1" dirty="0">
                  <a:latin typeface="Times New Roman" panose="02020603050405020304" pitchFamily="18" charset="0"/>
                  <a:ea typeface="方正正准黑简体"/>
                </a:rPr>
                <a:t>这种极性使分子之间产生引力</a:t>
              </a:r>
              <a:r>
                <a:rPr lang="en-US" altLang="zh-CN" sz="2400" b="1" dirty="0">
                  <a:latin typeface="Times New Roman" panose="02020603050405020304" pitchFamily="18" charset="0"/>
                  <a:ea typeface="方正正准黑简体"/>
                </a:rPr>
                <a:t>.</a:t>
              </a:r>
            </a:p>
            <a:p>
              <a:pPr marL="342900" indent="-342900">
                <a:spcBef>
                  <a:spcPct val="20000"/>
                </a:spcBef>
                <a:buClr>
                  <a:schemeClr val="accent1"/>
                </a:buClr>
                <a:buSzPct val="65000"/>
              </a:pPr>
              <a:r>
                <a:rPr lang="en-US" altLang="zh-CN" sz="2400" b="1" dirty="0">
                  <a:latin typeface="Times New Roman" panose="02020603050405020304" pitchFamily="18" charset="0"/>
                  <a:ea typeface="方正正准黑简体"/>
                </a:rPr>
                <a:t>2. </a:t>
              </a:r>
              <a:r>
                <a:rPr lang="zh-CN" altLang="en-US" sz="2400" b="1" dirty="0">
                  <a:latin typeface="Times New Roman" panose="02020603050405020304" pitchFamily="18" charset="0"/>
                  <a:ea typeface="方正正准黑简体"/>
                </a:rPr>
                <a:t>由于每个水分子具有数目相等的氢键供体和受体</a:t>
              </a:r>
              <a:r>
                <a:rPr lang="en-US" altLang="zh-CN" sz="2400" b="1" dirty="0">
                  <a:latin typeface="Times New Roman" panose="02020603050405020304" pitchFamily="18" charset="0"/>
                  <a:ea typeface="方正正准黑简体"/>
                </a:rPr>
                <a:t>,</a:t>
              </a:r>
              <a:r>
                <a:rPr lang="zh-CN" altLang="en-US" sz="2400" b="1" dirty="0">
                  <a:latin typeface="Times New Roman" panose="02020603050405020304" pitchFamily="18" charset="0"/>
                  <a:ea typeface="方正正准黑简体"/>
                </a:rPr>
                <a:t>因此可以在三维空间形成多重氢键</a:t>
              </a:r>
              <a:r>
                <a:rPr lang="en-US" altLang="zh-CN" sz="2400" b="1" dirty="0">
                  <a:latin typeface="Times New Roman" panose="02020603050405020304" pitchFamily="18" charset="0"/>
                  <a:ea typeface="方正正准黑简体"/>
                </a:rPr>
                <a:t>.</a:t>
              </a:r>
              <a:endParaRPr kumimoji="1" lang="en-US" altLang="zh-CN" sz="2400" b="1" dirty="0">
                <a:solidFill>
                  <a:srgbClr val="0033CC"/>
                </a:solidFill>
                <a:latin typeface="Times New Roman" panose="02020603050405020304" pitchFamily="18" charset="0"/>
                <a:ea typeface="方正正准黑简体"/>
              </a:endParaRPr>
            </a:p>
          </p:txBody>
        </p:sp>
        <p:pic>
          <p:nvPicPr>
            <p:cNvPr id="16" name="Picture 2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50" b="8696"/>
            <a:stretch/>
          </p:blipFill>
          <p:spPr bwMode="auto">
            <a:xfrm>
              <a:off x="6729413" y="838200"/>
              <a:ext cx="3810000" cy="47244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Group 24"/>
            <p:cNvGrpSpPr>
              <a:grpSpLocks/>
            </p:cNvGrpSpPr>
            <p:nvPr/>
          </p:nvGrpSpPr>
          <p:grpSpPr bwMode="auto">
            <a:xfrm>
              <a:off x="8024813" y="1222375"/>
              <a:ext cx="1324303" cy="838200"/>
              <a:chOff x="4032" y="1296"/>
              <a:chExt cx="1008" cy="528"/>
            </a:xfrm>
          </p:grpSpPr>
          <p:sp>
            <p:nvSpPr>
              <p:cNvPr id="40" name="Text Box 26"/>
              <p:cNvSpPr txBox="1">
                <a:spLocks noChangeArrowheads="1"/>
              </p:cNvSpPr>
              <p:nvPr/>
            </p:nvSpPr>
            <p:spPr bwMode="auto">
              <a:xfrm>
                <a:off x="4080" y="1296"/>
                <a:ext cx="960" cy="288"/>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400" b="1" dirty="0">
                    <a:solidFill>
                      <a:srgbClr val="FF9900"/>
                    </a:solidFill>
                    <a:latin typeface="Times New Roman" pitchFamily="18" charset="0"/>
                    <a:ea typeface="方正正准黑简体"/>
                  </a:rPr>
                  <a:t>氢键供</a:t>
                </a:r>
                <a:endParaRPr lang="zh-CN" altLang="en-US" dirty="0">
                  <a:ea typeface="方正正准黑简体"/>
                </a:endParaRPr>
              </a:p>
            </p:txBody>
          </p:sp>
          <p:sp>
            <p:nvSpPr>
              <p:cNvPr id="41" name="Line 25"/>
              <p:cNvSpPr>
                <a:spLocks noChangeShapeType="1"/>
              </p:cNvSpPr>
              <p:nvPr/>
            </p:nvSpPr>
            <p:spPr bwMode="auto">
              <a:xfrm flipH="1">
                <a:off x="4032" y="1584"/>
                <a:ext cx="288" cy="240"/>
              </a:xfrm>
              <a:prstGeom prst="line">
                <a:avLst/>
              </a:prstGeom>
              <a:noFill/>
              <a:ln w="38100">
                <a:solidFill>
                  <a:srgbClr val="FF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sp>
          <p:nvSpPr>
            <p:cNvPr id="23" name="Line 23"/>
            <p:cNvSpPr>
              <a:spLocks noChangeShapeType="1"/>
            </p:cNvSpPr>
            <p:nvPr/>
          </p:nvSpPr>
          <p:spPr bwMode="auto">
            <a:xfrm>
              <a:off x="8939213" y="1679575"/>
              <a:ext cx="126124" cy="609600"/>
            </a:xfrm>
            <a:prstGeom prst="line">
              <a:avLst/>
            </a:prstGeom>
            <a:noFill/>
            <a:ln w="38100">
              <a:solidFill>
                <a:srgbClr val="FF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24" name="Line 22"/>
            <p:cNvSpPr>
              <a:spLocks noChangeShapeType="1"/>
            </p:cNvSpPr>
            <p:nvPr/>
          </p:nvSpPr>
          <p:spPr bwMode="auto">
            <a:xfrm>
              <a:off x="7491413" y="3127375"/>
              <a:ext cx="693683" cy="0"/>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nvGrpSpPr>
            <p:cNvPr id="25" name="Group 19"/>
            <p:cNvGrpSpPr>
              <a:grpSpLocks/>
            </p:cNvGrpSpPr>
            <p:nvPr/>
          </p:nvGrpSpPr>
          <p:grpSpPr bwMode="auto">
            <a:xfrm>
              <a:off x="6119813" y="2441575"/>
              <a:ext cx="1639614" cy="838200"/>
              <a:chOff x="2832" y="2064"/>
              <a:chExt cx="1248" cy="528"/>
            </a:xfrm>
          </p:grpSpPr>
          <p:sp>
            <p:nvSpPr>
              <p:cNvPr id="38" name="Text Box 21"/>
              <p:cNvSpPr txBox="1">
                <a:spLocks noChangeArrowheads="1"/>
              </p:cNvSpPr>
              <p:nvPr/>
            </p:nvSpPr>
            <p:spPr bwMode="auto">
              <a:xfrm>
                <a:off x="2832" y="2304"/>
                <a:ext cx="1152" cy="288"/>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400" b="1" dirty="0">
                    <a:solidFill>
                      <a:srgbClr val="CC3300"/>
                    </a:solidFill>
                    <a:latin typeface="Times New Roman" pitchFamily="18" charset="0"/>
                    <a:ea typeface="方正正准黑简体"/>
                  </a:rPr>
                  <a:t>氢键受体</a:t>
                </a:r>
                <a:endParaRPr lang="zh-CN" altLang="en-US" dirty="0">
                  <a:ea typeface="方正正准黑简体"/>
                </a:endParaRPr>
              </a:p>
            </p:txBody>
          </p:sp>
          <p:sp>
            <p:nvSpPr>
              <p:cNvPr id="39" name="Line 20"/>
              <p:cNvSpPr>
                <a:spLocks noChangeShapeType="1"/>
              </p:cNvSpPr>
              <p:nvPr/>
            </p:nvSpPr>
            <p:spPr bwMode="auto">
              <a:xfrm flipV="1">
                <a:off x="3696" y="2064"/>
                <a:ext cx="384" cy="336"/>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sp>
          <p:nvSpPr>
            <p:cNvPr id="26" name="Text Box 18"/>
            <p:cNvSpPr txBox="1">
              <a:spLocks noChangeArrowheads="1"/>
            </p:cNvSpPr>
            <p:nvPr/>
          </p:nvSpPr>
          <p:spPr bwMode="auto">
            <a:xfrm>
              <a:off x="8101013" y="1222375"/>
              <a:ext cx="1261241" cy="461665"/>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wrap="square">
              <a:spAutoFit/>
            </a:bodyPr>
            <a:lstStyle/>
            <a:p>
              <a:pPr>
                <a:spcBef>
                  <a:spcPct val="50000"/>
                </a:spcBef>
              </a:pPr>
              <a:r>
                <a:rPr kumimoji="1" lang="zh-CN" altLang="en-US" sz="2400" b="1" dirty="0">
                  <a:solidFill>
                    <a:srgbClr val="FF9900"/>
                  </a:solidFill>
                  <a:latin typeface="Times New Roman" pitchFamily="18" charset="0"/>
                  <a:ea typeface="方正正准黑简体"/>
                </a:rPr>
                <a:t>氢键供</a:t>
              </a:r>
              <a:endParaRPr lang="zh-CN" altLang="en-US" dirty="0">
                <a:ea typeface="方正正准黑简体"/>
              </a:endParaRPr>
            </a:p>
          </p:txBody>
        </p:sp>
        <p:sp>
          <p:nvSpPr>
            <p:cNvPr id="27" name="Line 17"/>
            <p:cNvSpPr>
              <a:spLocks noChangeShapeType="1"/>
            </p:cNvSpPr>
            <p:nvPr/>
          </p:nvSpPr>
          <p:spPr bwMode="auto">
            <a:xfrm flipH="1">
              <a:off x="8024813" y="1679575"/>
              <a:ext cx="378372" cy="381000"/>
            </a:xfrm>
            <a:prstGeom prst="line">
              <a:avLst/>
            </a:prstGeom>
            <a:noFill/>
            <a:ln w="38100">
              <a:solidFill>
                <a:srgbClr val="FF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sp>
          <p:nvSpPr>
            <p:cNvPr id="28" name="Line 16"/>
            <p:cNvSpPr>
              <a:spLocks noChangeShapeType="1"/>
            </p:cNvSpPr>
            <p:nvPr/>
          </p:nvSpPr>
          <p:spPr bwMode="auto">
            <a:xfrm>
              <a:off x="8939213" y="1679575"/>
              <a:ext cx="126124" cy="609600"/>
            </a:xfrm>
            <a:prstGeom prst="line">
              <a:avLst/>
            </a:prstGeom>
            <a:noFill/>
            <a:ln w="38100">
              <a:solidFill>
                <a:srgbClr val="FF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nvGrpSpPr>
            <p:cNvPr id="29" name="Group 13"/>
            <p:cNvGrpSpPr>
              <a:grpSpLocks/>
            </p:cNvGrpSpPr>
            <p:nvPr/>
          </p:nvGrpSpPr>
          <p:grpSpPr bwMode="auto">
            <a:xfrm>
              <a:off x="8024812" y="1222375"/>
              <a:ext cx="1881351" cy="838200"/>
              <a:chOff x="4032" y="1296"/>
              <a:chExt cx="1432" cy="528"/>
            </a:xfrm>
          </p:grpSpPr>
          <p:sp>
            <p:nvSpPr>
              <p:cNvPr id="36" name="Text Box 15"/>
              <p:cNvSpPr txBox="1">
                <a:spLocks noChangeArrowheads="1"/>
              </p:cNvSpPr>
              <p:nvPr/>
            </p:nvSpPr>
            <p:spPr bwMode="auto">
              <a:xfrm>
                <a:off x="4080" y="1296"/>
                <a:ext cx="1384" cy="288"/>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wrap="square">
                <a:spAutoFit/>
              </a:bodyPr>
              <a:lstStyle/>
              <a:p>
                <a:pPr>
                  <a:spcBef>
                    <a:spcPct val="50000"/>
                  </a:spcBef>
                </a:pPr>
                <a:r>
                  <a:rPr kumimoji="1" lang="zh-CN" altLang="en-US" sz="2400" b="1" dirty="0">
                    <a:solidFill>
                      <a:srgbClr val="FF9900"/>
                    </a:solidFill>
                    <a:latin typeface="Times New Roman" pitchFamily="18" charset="0"/>
                    <a:ea typeface="方正正准黑简体"/>
                  </a:rPr>
                  <a:t>氢键供体</a:t>
                </a:r>
              </a:p>
            </p:txBody>
          </p:sp>
          <p:sp>
            <p:nvSpPr>
              <p:cNvPr id="37" name="Line 14"/>
              <p:cNvSpPr>
                <a:spLocks noChangeShapeType="1"/>
              </p:cNvSpPr>
              <p:nvPr/>
            </p:nvSpPr>
            <p:spPr bwMode="auto">
              <a:xfrm flipH="1">
                <a:off x="4032" y="1584"/>
                <a:ext cx="288" cy="240"/>
              </a:xfrm>
              <a:prstGeom prst="line">
                <a:avLst/>
              </a:prstGeom>
              <a:noFill/>
              <a:ln w="38100">
                <a:solidFill>
                  <a:srgbClr val="FF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sp>
          <p:nvSpPr>
            <p:cNvPr id="30" name="Text Box 12"/>
            <p:cNvSpPr txBox="1">
              <a:spLocks noChangeArrowheads="1"/>
            </p:cNvSpPr>
            <p:nvPr/>
          </p:nvSpPr>
          <p:spPr bwMode="auto">
            <a:xfrm>
              <a:off x="6119813" y="2822575"/>
              <a:ext cx="1513490" cy="457200"/>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wrap="square">
              <a:spAutoFit/>
            </a:bodyPr>
            <a:lstStyle/>
            <a:p>
              <a:pPr>
                <a:spcBef>
                  <a:spcPct val="50000"/>
                </a:spcBef>
              </a:pPr>
              <a:r>
                <a:rPr kumimoji="1" lang="zh-CN" altLang="en-US" sz="2400" b="1" dirty="0">
                  <a:solidFill>
                    <a:srgbClr val="CC3300"/>
                  </a:solidFill>
                  <a:latin typeface="Times New Roman" pitchFamily="18" charset="0"/>
                  <a:ea typeface="方正正准黑简体"/>
                </a:rPr>
                <a:t>氢键受体</a:t>
              </a:r>
              <a:endParaRPr lang="zh-CN" altLang="en-US" dirty="0">
                <a:ea typeface="方正正准黑简体"/>
              </a:endParaRPr>
            </a:p>
          </p:txBody>
        </p:sp>
        <p:sp>
          <p:nvSpPr>
            <p:cNvPr id="31" name="Line 11"/>
            <p:cNvSpPr>
              <a:spLocks noChangeShapeType="1"/>
            </p:cNvSpPr>
            <p:nvPr/>
          </p:nvSpPr>
          <p:spPr bwMode="auto">
            <a:xfrm flipV="1">
              <a:off x="7491413" y="2441575"/>
              <a:ext cx="504497" cy="533400"/>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nvGrpSpPr>
            <p:cNvPr id="32" name="Group 8"/>
            <p:cNvGrpSpPr>
              <a:grpSpLocks/>
            </p:cNvGrpSpPr>
            <p:nvPr/>
          </p:nvGrpSpPr>
          <p:grpSpPr bwMode="auto">
            <a:xfrm>
              <a:off x="6119813" y="2441575"/>
              <a:ext cx="1639614" cy="838200"/>
              <a:chOff x="2832" y="2064"/>
              <a:chExt cx="1248" cy="528"/>
            </a:xfrm>
          </p:grpSpPr>
          <p:sp>
            <p:nvSpPr>
              <p:cNvPr id="34" name="Text Box 10"/>
              <p:cNvSpPr txBox="1">
                <a:spLocks noChangeArrowheads="1"/>
              </p:cNvSpPr>
              <p:nvPr/>
            </p:nvSpPr>
            <p:spPr bwMode="auto">
              <a:xfrm>
                <a:off x="2832" y="2304"/>
                <a:ext cx="1152" cy="288"/>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5490A8"/>
                      </a:outerShdw>
                    </a:effectLst>
                  </a14:hiddenEffects>
                </a:ext>
              </a:extLst>
            </p:spPr>
            <p:txBody>
              <a:bodyPr>
                <a:spAutoFit/>
              </a:bodyPr>
              <a:lstStyle/>
              <a:p>
                <a:pPr>
                  <a:spcBef>
                    <a:spcPct val="50000"/>
                  </a:spcBef>
                </a:pPr>
                <a:r>
                  <a:rPr kumimoji="1" lang="zh-CN" altLang="en-US" sz="2400" b="1" dirty="0">
                    <a:solidFill>
                      <a:srgbClr val="CC3300"/>
                    </a:solidFill>
                    <a:latin typeface="Times New Roman" pitchFamily="18" charset="0"/>
                    <a:ea typeface="方正正准黑简体"/>
                  </a:rPr>
                  <a:t>氢键受体</a:t>
                </a:r>
                <a:endParaRPr lang="zh-CN" altLang="en-US" dirty="0">
                  <a:ea typeface="方正正准黑简体"/>
                </a:endParaRPr>
              </a:p>
            </p:txBody>
          </p:sp>
          <p:sp>
            <p:nvSpPr>
              <p:cNvPr id="35" name="Line 9"/>
              <p:cNvSpPr>
                <a:spLocks noChangeShapeType="1"/>
              </p:cNvSpPr>
              <p:nvPr/>
            </p:nvSpPr>
            <p:spPr bwMode="auto">
              <a:xfrm flipV="1">
                <a:off x="3696" y="2064"/>
                <a:ext cx="384" cy="336"/>
              </a:xfrm>
              <a:prstGeom prst="line">
                <a:avLst/>
              </a:prstGeom>
              <a:noFill/>
              <a:ln w="38100">
                <a:solidFill>
                  <a:srgbClr val="CC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490A8"/>
                      </a:outerShdw>
                    </a:effectLst>
                  </a14:hiddenEffects>
                </a:ext>
              </a:extLst>
            </p:spPr>
            <p:txBody>
              <a:bodyPr wrap="none"/>
              <a:lstStyle/>
              <a:p>
                <a:endParaRPr lang="zh-CN" altLang="en-US" dirty="0">
                  <a:ea typeface="方正正准黑简体"/>
                </a:endParaRPr>
              </a:p>
            </p:txBody>
          </p:sp>
        </p:grpSp>
        <p:sp>
          <p:nvSpPr>
            <p:cNvPr id="33" name="Text Box 7" descr="羊皮纸"/>
            <p:cNvSpPr txBox="1">
              <a:spLocks noChangeArrowheads="1"/>
            </p:cNvSpPr>
            <p:nvPr/>
          </p:nvSpPr>
          <p:spPr bwMode="auto">
            <a:xfrm>
              <a:off x="2514600" y="1176516"/>
              <a:ext cx="3774008" cy="1261884"/>
            </a:xfrm>
            <a:prstGeom prst="rect">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800" b="1" dirty="0">
                  <a:solidFill>
                    <a:schemeClr val="tx2"/>
                  </a:solidFill>
                  <a:ea typeface="方正正准黑简体"/>
                </a:rPr>
                <a:t>水分子的缔合</a:t>
              </a:r>
            </a:p>
            <a:p>
              <a:pPr algn="ctr"/>
              <a:r>
                <a:rPr kumimoji="1" lang="en-US" altLang="zh-CN" sz="2400" b="1" dirty="0">
                  <a:solidFill>
                    <a:srgbClr val="D60093"/>
                  </a:solidFill>
                  <a:latin typeface="Comic Sans MS" pitchFamily="66" charset="0"/>
                  <a:ea typeface="方正正准黑简体"/>
                </a:rPr>
                <a:t>Association of water molecules</a:t>
              </a:r>
            </a:p>
          </p:txBody>
        </p:sp>
      </p:grpSp>
    </p:spTree>
    <p:extLst>
      <p:ext uri="{BB962C8B-B14F-4D97-AF65-F5344CB8AC3E}">
        <p14:creationId xmlns:p14="http://schemas.microsoft.com/office/powerpoint/2010/main" val="27829201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
          <p:cNvGrpSpPr>
            <a:grpSpLocks/>
          </p:cNvGrpSpPr>
          <p:nvPr/>
        </p:nvGrpSpPr>
        <p:grpSpPr bwMode="auto">
          <a:xfrm>
            <a:off x="685800" y="525463"/>
            <a:ext cx="10896600" cy="676275"/>
            <a:chOff x="685800" y="525465"/>
            <a:chExt cx="10896600" cy="676275"/>
          </a:xfrm>
        </p:grpSpPr>
        <p:grpSp>
          <p:nvGrpSpPr>
            <p:cNvPr id="7" name="组合 1"/>
            <p:cNvGrpSpPr>
              <a:grpSpLocks/>
            </p:cNvGrpSpPr>
            <p:nvPr/>
          </p:nvGrpSpPr>
          <p:grpSpPr bwMode="auto">
            <a:xfrm>
              <a:off x="685800" y="609600"/>
              <a:ext cx="886570" cy="400110"/>
              <a:chOff x="685800" y="609600"/>
              <a:chExt cx="886570" cy="400110"/>
            </a:xfrm>
          </p:grpSpPr>
          <p:sp>
            <p:nvSpPr>
              <p:cNvPr id="9" name="矩形 8"/>
              <p:cNvSpPr/>
              <p:nvPr/>
            </p:nvSpPr>
            <p:spPr>
              <a:xfrm flipV="1">
                <a:off x="685800" y="609602"/>
                <a:ext cx="185738" cy="369888"/>
              </a:xfrm>
              <a:prstGeom prst="rect">
                <a:avLst/>
              </a:prstGeom>
              <a:solidFill>
                <a:srgbClr val="2D77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字魂58号-创中黑" panose="00000500000000000000" charset="-122"/>
                  <a:ea typeface="字魂58号-创中黑" panose="00000500000000000000" charset="-122"/>
                  <a:cs typeface="字魂58号-创中黑" panose="00000500000000000000" charset="-122"/>
                </a:endParaRPr>
              </a:p>
            </p:txBody>
          </p:sp>
          <p:sp>
            <p:nvSpPr>
              <p:cNvPr id="10" name="矩形 6"/>
              <p:cNvSpPr>
                <a:spLocks noChangeArrowheads="1"/>
              </p:cNvSpPr>
              <p:nvPr/>
            </p:nvSpPr>
            <p:spPr bwMode="auto">
              <a:xfrm>
                <a:off x="871537" y="6096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2D7732"/>
                    </a:solidFill>
                    <a:latin typeface="方正正准黑简体" charset="-122"/>
                    <a:ea typeface="方正正准黑简体" charset="-122"/>
                  </a:rPr>
                  <a:t>水分</a:t>
                </a:r>
                <a:endParaRPr lang="en-US" altLang="zh-CN" sz="2000" b="1" dirty="0">
                  <a:solidFill>
                    <a:srgbClr val="2D7732"/>
                  </a:solidFill>
                  <a:latin typeface="方正正准黑简体" charset="-122"/>
                  <a:ea typeface="方正正准黑简体"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25" y="525465"/>
              <a:ext cx="1755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3"/>
          <p:cNvSpPr>
            <a:spLocks noChangeArrowheads="1"/>
          </p:cNvSpPr>
          <p:nvPr/>
        </p:nvSpPr>
        <p:spPr bwMode="auto">
          <a:xfrm>
            <a:off x="592549" y="1111256"/>
            <a:ext cx="6029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800" b="1" dirty="0">
                <a:solidFill>
                  <a:srgbClr val="663300"/>
                </a:solidFill>
                <a:latin typeface="方正正准黑简体" charset="-122"/>
                <a:ea typeface="方正正准黑简体" charset="-122"/>
              </a:rPr>
              <a:t>水和冰的结构与性质</a:t>
            </a:r>
          </a:p>
        </p:txBody>
      </p:sp>
      <p:grpSp>
        <p:nvGrpSpPr>
          <p:cNvPr id="42" name="组合 41"/>
          <p:cNvGrpSpPr/>
          <p:nvPr/>
        </p:nvGrpSpPr>
        <p:grpSpPr>
          <a:xfrm>
            <a:off x="1828800" y="1129544"/>
            <a:ext cx="8415338" cy="5335588"/>
            <a:chOff x="2133600" y="990600"/>
            <a:chExt cx="8415338" cy="5335588"/>
          </a:xfrm>
        </p:grpSpPr>
        <p:sp>
          <p:nvSpPr>
            <p:cNvPr id="43" name="Text Box 3"/>
            <p:cNvSpPr txBox="1">
              <a:spLocks noChangeArrowheads="1"/>
            </p:cNvSpPr>
            <p:nvPr/>
          </p:nvSpPr>
          <p:spPr bwMode="auto">
            <a:xfrm>
              <a:off x="7239000" y="5410200"/>
              <a:ext cx="1841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dirty="0">
                <a:ea typeface="方正正准黑简体"/>
              </a:endParaRPr>
            </a:p>
            <a:p>
              <a:endParaRPr lang="en-US" altLang="zh-CN" dirty="0">
                <a:ea typeface="方正正准黑简体"/>
              </a:endParaRPr>
            </a:p>
            <a:p>
              <a:endParaRPr kumimoji="1" lang="en-US" altLang="zh-CN" b="1" dirty="0">
                <a:solidFill>
                  <a:srgbClr val="CC3300"/>
                </a:solidFill>
                <a:ea typeface="方正正准黑简体"/>
              </a:endParaRPr>
            </a:p>
          </p:txBody>
        </p:sp>
        <p:sp>
          <p:nvSpPr>
            <p:cNvPr id="44" name="Rectangle 4"/>
            <p:cNvSpPr>
              <a:spLocks noChangeArrowheads="1"/>
            </p:cNvSpPr>
            <p:nvPr/>
          </p:nvSpPr>
          <p:spPr bwMode="auto">
            <a:xfrm>
              <a:off x="2133600" y="2667000"/>
              <a:ext cx="3581400" cy="2971800"/>
            </a:xfrm>
            <a:prstGeom prst="rect">
              <a:avLst/>
            </a:prstGeom>
            <a:noFill/>
            <a:ln>
              <a:noFill/>
            </a:ln>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0" hangingPunct="0">
                <a:lnSpc>
                  <a:spcPct val="85000"/>
                </a:lnSpc>
                <a:spcBef>
                  <a:spcPct val="50000"/>
                </a:spcBef>
                <a:buClr>
                  <a:schemeClr val="accent1"/>
                </a:buClr>
                <a:buSzPct val="65000"/>
              </a:pPr>
              <a:r>
                <a:rPr lang="zh-CN" altLang="en-US" sz="2800" b="1" dirty="0">
                  <a:solidFill>
                    <a:schemeClr val="tx2"/>
                  </a:solidFill>
                  <a:ea typeface="方正正准黑简体"/>
                </a:rPr>
                <a:t>六方冰晶形成条件：</a:t>
              </a:r>
            </a:p>
            <a:p>
              <a:pPr marL="342900" indent="-342900">
                <a:spcBef>
                  <a:spcPct val="20000"/>
                </a:spcBef>
                <a:buClr>
                  <a:schemeClr val="accent1"/>
                </a:buClr>
                <a:buSzPct val="65000"/>
              </a:pPr>
              <a:endParaRPr lang="zh-CN" altLang="en-US" sz="1200" dirty="0">
                <a:ea typeface="方正正准黑简体"/>
              </a:endParaRPr>
            </a:p>
            <a:p>
              <a:pPr marL="342900" indent="-342900">
                <a:spcBef>
                  <a:spcPct val="20000"/>
                </a:spcBef>
                <a:buClr>
                  <a:schemeClr val="accent1"/>
                </a:buClr>
                <a:buSzPct val="65000"/>
              </a:pPr>
              <a:r>
                <a:rPr lang="zh-CN" altLang="en-US" sz="2400" b="1" dirty="0">
                  <a:latin typeface="楷体_GB2312" pitchFamily="49" charset="-122"/>
                  <a:ea typeface="方正正准黑简体"/>
                </a:rPr>
                <a:t>① 在最适度的低温冷却剂中缓慢冷冻</a:t>
              </a:r>
              <a:r>
                <a:rPr lang="en-US" altLang="zh-CN" sz="2400" b="1" dirty="0">
                  <a:latin typeface="楷体_GB2312" pitchFamily="49" charset="-122"/>
                  <a:ea typeface="方正正准黑简体"/>
                </a:rPr>
                <a:t>;</a:t>
              </a:r>
            </a:p>
            <a:p>
              <a:pPr marL="342900" indent="-342900">
                <a:spcBef>
                  <a:spcPct val="20000"/>
                </a:spcBef>
                <a:buClr>
                  <a:schemeClr val="accent1"/>
                </a:buClr>
                <a:buSzPct val="65000"/>
              </a:pPr>
              <a:r>
                <a:rPr lang="en-US" altLang="zh-CN" sz="2400" b="1" dirty="0">
                  <a:latin typeface="楷体_GB2312" pitchFamily="49" charset="-122"/>
                  <a:ea typeface="方正正准黑简体"/>
                </a:rPr>
                <a:t>② </a:t>
              </a:r>
              <a:r>
                <a:rPr lang="zh-CN" altLang="en-US" sz="2400" b="1" dirty="0">
                  <a:latin typeface="楷体_GB2312" pitchFamily="49" charset="-122"/>
                  <a:ea typeface="方正正准黑简体"/>
                </a:rPr>
                <a:t>溶质的性质及浓度均不严重干扰水分子的迁移。</a:t>
              </a:r>
            </a:p>
          </p:txBody>
        </p:sp>
        <p:sp>
          <p:nvSpPr>
            <p:cNvPr id="45" name="Text Box 25" descr="羊皮纸"/>
            <p:cNvSpPr txBox="1">
              <a:spLocks noChangeArrowheads="1"/>
            </p:cNvSpPr>
            <p:nvPr/>
          </p:nvSpPr>
          <p:spPr bwMode="auto">
            <a:xfrm>
              <a:off x="2133600" y="1731413"/>
              <a:ext cx="3505200" cy="766762"/>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50000"/>
                </a:spcBef>
                <a:buSzPct val="100000"/>
                <a:buFont typeface="Symbol" pitchFamily="18" charset="2"/>
                <a:buNone/>
              </a:pPr>
              <a:r>
                <a:rPr kumimoji="1" lang="zh-CN" altLang="en-US" sz="2800" b="1" dirty="0">
                  <a:solidFill>
                    <a:schemeClr val="tx2"/>
                  </a:solidFill>
                  <a:ea typeface="方正正准黑简体"/>
                </a:rPr>
                <a:t>冰的结构</a:t>
              </a:r>
              <a:br>
                <a:rPr kumimoji="1" lang="zh-CN" altLang="en-US" dirty="0">
                  <a:solidFill>
                    <a:srgbClr val="D60093"/>
                  </a:solidFill>
                  <a:ea typeface="方正正准黑简体"/>
                </a:rPr>
              </a:br>
              <a:r>
                <a:rPr kumimoji="1" lang="en-US" altLang="zh-CN" sz="2400" b="1" dirty="0">
                  <a:solidFill>
                    <a:srgbClr val="D60093"/>
                  </a:solidFill>
                  <a:latin typeface="Comic Sans MS" pitchFamily="66" charset="0"/>
                  <a:ea typeface="方正正准黑简体"/>
                </a:rPr>
                <a:t>Structure of ice</a:t>
              </a:r>
            </a:p>
          </p:txBody>
        </p:sp>
        <p:pic>
          <p:nvPicPr>
            <p:cNvPr id="46" name="Picture 26" descr="图3"/>
            <p:cNvPicPr>
              <a:picLocks noChangeAspect="1" noChangeArrowheads="1"/>
            </p:cNvPicPr>
            <p:nvPr/>
          </p:nvPicPr>
          <p:blipFill>
            <a:blip r:embed="rId4">
              <a:clrChange>
                <a:clrFrom>
                  <a:srgbClr val="FEFEFE"/>
                </a:clrFrom>
                <a:clrTo>
                  <a:srgbClr val="FEFEFE">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990600"/>
              <a:ext cx="4605338" cy="511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3366FF"/>
                  </a:solidFill>
                  <a:miter lim="800000"/>
                  <a:headEnd/>
                  <a:tailEnd/>
                </a14:hiddenLine>
              </a:ext>
            </a:extLst>
          </p:spPr>
        </p:pic>
      </p:grpSp>
    </p:spTree>
    <p:extLst>
      <p:ext uri="{BB962C8B-B14F-4D97-AF65-F5344CB8AC3E}">
        <p14:creationId xmlns:p14="http://schemas.microsoft.com/office/powerpoint/2010/main" val="86244785"/>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rgbClr val="0D0C0C"/>
      </a:dk1>
      <a:lt1>
        <a:srgbClr val="FFFFFF"/>
      </a:lt1>
      <a:dk2>
        <a:srgbClr val="3B596F"/>
      </a:dk2>
      <a:lt2>
        <a:srgbClr val="E6E4E4"/>
      </a:lt2>
      <a:accent1>
        <a:srgbClr val="6B0DA7"/>
      </a:accent1>
      <a:accent2>
        <a:srgbClr val="603C76"/>
      </a:accent2>
      <a:accent3>
        <a:srgbClr val="451EAD"/>
      </a:accent3>
      <a:accent4>
        <a:srgbClr val="50456D"/>
      </a:accent4>
      <a:accent5>
        <a:srgbClr val="A41C92"/>
      </a:accent5>
      <a:accent6>
        <a:srgbClr val="704069"/>
      </a:accent6>
      <a:hlink>
        <a:srgbClr val="7408AA"/>
      </a:hlink>
      <a:folHlink>
        <a:srgbClr val="3914AA"/>
      </a:folHlink>
    </a:clrScheme>
    <a:fontScheme name="Temp">
      <a:majorFont>
        <a:latin typeface="字魂59号-创粗黑"/>
        <a:ea typeface="字魂7号-温暖童稚体"/>
        <a:cs typeface=""/>
      </a:majorFont>
      <a:minorFont>
        <a:latin typeface="字魂59号-创粗黑"/>
        <a:ea typeface="字魂7号-温暖童稚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样板PPT-01绪论" id="{FEC09BEE-B0A6-4DEC-A79E-E4AB69411BB9}" vid="{14582D92-2985-4B56-9D5F-815ED691599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2605</TotalTime>
  <Words>4238</Words>
  <Application>Microsoft Office PowerPoint</Application>
  <PresentationFormat>宽屏</PresentationFormat>
  <Paragraphs>562</Paragraphs>
  <Slides>73</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93" baseType="lpstr">
      <vt:lpstr>等线</vt:lpstr>
      <vt:lpstr>方正正准黑简体</vt:lpstr>
      <vt:lpstr>仿宋_GB2312</vt:lpstr>
      <vt:lpstr>黑体</vt:lpstr>
      <vt:lpstr>楷体_GB2312</vt:lpstr>
      <vt:lpstr>宋体</vt:lpstr>
      <vt:lpstr>字魂58号-创中黑</vt:lpstr>
      <vt:lpstr>字魂59号-创粗黑</vt:lpstr>
      <vt:lpstr>Arial</vt:lpstr>
      <vt:lpstr>Calibri</vt:lpstr>
      <vt:lpstr>Comic Sans MS</vt:lpstr>
      <vt:lpstr>Garamond</vt:lpstr>
      <vt:lpstr>Open Sans</vt:lpstr>
      <vt:lpstr>Symbol</vt:lpstr>
      <vt:lpstr>Times New Roman</vt:lpstr>
      <vt:lpstr>Wingdings</vt:lpstr>
      <vt:lpstr>Office 主题​​</vt:lpstr>
      <vt:lpstr>公式</vt:lpstr>
      <vt:lpstr>Equation</vt:lpstr>
      <vt:lpstr>Photo Editor 照片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课后要求  </vt:lpstr>
      <vt:lpstr>课后要求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zm010</dc:creator>
  <cp:lastModifiedBy>he zhihao</cp:lastModifiedBy>
  <cp:revision>378</cp:revision>
  <cp:lastPrinted>1601-01-01T00:00:00Z</cp:lastPrinted>
  <dcterms:created xsi:type="dcterms:W3CDTF">1601-01-01T00:00:00Z</dcterms:created>
  <dcterms:modified xsi:type="dcterms:W3CDTF">2022-03-02T12:28:48Z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