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9" r:id="rId3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4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72200" y="1825625"/>
            <a:ext cx="5181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F3AA-EE0E-4584-A04B-FD5AB71AB7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CB44-E786-4E5E-A4A4-F8118D3520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69250" y="3685540"/>
            <a:ext cx="1543050" cy="75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雷晓凌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6278880"/>
            <a:ext cx="12338473" cy="57912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/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55373" y="101600"/>
            <a:ext cx="3868121" cy="770377"/>
            <a:chOff x="10018" y="120"/>
            <a:chExt cx="5104" cy="1017"/>
          </a:xfrm>
        </p:grpSpPr>
        <p:pic>
          <p:nvPicPr>
            <p:cNvPr id="7" name="Picture 4" descr="http://www.gdou.edu.cn/html/%E6%A0%A1%E5%BE%BD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8" y="120"/>
              <a:ext cx="1017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10912" y="190"/>
              <a:ext cx="4210" cy="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 dirty="0">
                  <a:solidFill>
                    <a:srgbClr val="0070C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广东海洋大学</a:t>
              </a:r>
              <a:endParaRPr lang="en-US" altLang="zh-CN" sz="2135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en-US" altLang="zh-CN" sz="1335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GUANGDONG OCEAN UNIVERSTIY</a:t>
              </a:r>
              <a:endParaRPr lang="en-US" altLang="zh-CN" sz="1335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38200" y="6383020"/>
            <a:ext cx="533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广东海洋大学 食品科技学院 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72200" y="1790700"/>
            <a:ext cx="5695315" cy="9759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支原体等原核微生物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5171" name="图片 135170" descr="f24"/>
          <p:cNvPicPr>
            <a:picLocks noChangeAspect="1"/>
          </p:cNvPicPr>
          <p:nvPr/>
        </p:nvPicPr>
        <p:blipFill>
          <a:blip r:embed="rId2"/>
          <a:srcRect b="24753"/>
          <a:stretch>
            <a:fillRect/>
          </a:stretch>
        </p:blipFill>
        <p:spPr>
          <a:xfrm>
            <a:off x="990600" y="1205230"/>
            <a:ext cx="5032375" cy="338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文本占位符 139265"/>
          <p:cNvSpPr>
            <a:spLocks noGrp="1"/>
          </p:cNvSpPr>
          <p:nvPr>
            <p:ph type="body" idx="1"/>
          </p:nvPr>
        </p:nvSpPr>
        <p:spPr>
          <a:xfrm>
            <a:off x="2208213" y="1196975"/>
            <a:ext cx="7772400" cy="5099050"/>
          </a:xfrm>
        </p:spPr>
        <p:txBody>
          <a:bodyPr/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a．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具有细胞构造及含肽聚糖的细胞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b．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细胞内同时含有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DNA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RNA；</a:t>
            </a:r>
            <a:endParaRPr lang="en-GB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c.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酶系统不完整，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尤其缺乏产能代谢的酶系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；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d．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二等分裂方式繁殖；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e.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通常对抑制细菌的一些抗生素如青霉素和磺胺等都很敏感；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568325" indent="-568325">
              <a:lnSpc>
                <a:spcPct val="120000"/>
              </a:lnSpc>
              <a:buNone/>
            </a:pP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f．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衣原体可以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培养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在鸡胚卵黄囊膜、小白鼠腹腔或组织培养细胞上。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39267" name="矩形 139266"/>
          <p:cNvSpPr/>
          <p:nvPr/>
        </p:nvSpPr>
        <p:spPr>
          <a:xfrm>
            <a:off x="1774825" y="404813"/>
            <a:ext cx="350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衣原体的特点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6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6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6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6">
                                            <p:txEl>
                                              <p:charRg st="5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7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6">
                                            <p:txEl>
                                              <p:charRg st="7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6">
                                            <p:txEl>
                                              <p:charRg st="7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6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6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0290" name="图片 140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1" name="文本框 140290"/>
          <p:cNvSpPr txBox="1"/>
          <p:nvPr/>
        </p:nvSpPr>
        <p:spPr>
          <a:xfrm>
            <a:off x="5087938" y="3716338"/>
            <a:ext cx="1295400" cy="3987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有感染力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0292" name="文本框 140291"/>
          <p:cNvSpPr txBox="1"/>
          <p:nvPr/>
        </p:nvSpPr>
        <p:spPr>
          <a:xfrm>
            <a:off x="6240463" y="2636838"/>
            <a:ext cx="1295400" cy="3987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无感染力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0293" name="文本框 140292"/>
          <p:cNvSpPr txBox="1"/>
          <p:nvPr/>
        </p:nvSpPr>
        <p:spPr>
          <a:xfrm>
            <a:off x="8328025" y="0"/>
            <a:ext cx="2339975" cy="58356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40294" name="文本框 140293"/>
          <p:cNvSpPr txBox="1"/>
          <p:nvPr/>
        </p:nvSpPr>
        <p:spPr>
          <a:xfrm>
            <a:off x="6262688" y="6272213"/>
            <a:ext cx="4356100" cy="58356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40295" name="文本框 140294"/>
          <p:cNvSpPr txBox="1"/>
          <p:nvPr/>
        </p:nvSpPr>
        <p:spPr>
          <a:xfrm>
            <a:off x="6167438" y="5516563"/>
            <a:ext cx="4356100" cy="58356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文本占位符 141313"/>
          <p:cNvSpPr>
            <a:spLocks noGrp="1"/>
          </p:cNvSpPr>
          <p:nvPr>
            <p:ph type="body" idx="1"/>
          </p:nvPr>
        </p:nvSpPr>
        <p:spPr>
          <a:xfrm>
            <a:off x="1797685" y="1916430"/>
            <a:ext cx="8348345" cy="4419600"/>
          </a:xfrm>
        </p:spPr>
        <p:txBody>
          <a:bodyPr/>
          <a:p>
            <a:pPr algn="just">
              <a:lnSpc>
                <a:spcPct val="110000"/>
              </a:lnSpc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子实黏细菌，为滑行，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产子实体细菌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特点：具有独特的生活史，细胞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DNA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中含有很高的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G+C％(67％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一71％)。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营养细胞是单细胞杆状，有的细长、弯曲和顶端逐渐变细，称为细胞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型；或是圆柱形，较坚韧，具有钝圆的末端，称细胞Ⅱ型。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营养细胞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缺乏坚硬的细胞壁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外，其他均类似于细菌。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1315" name="矩形 141314"/>
          <p:cNvSpPr/>
          <p:nvPr/>
        </p:nvSpPr>
        <p:spPr>
          <a:xfrm>
            <a:off x="1797844" y="981075"/>
            <a:ext cx="55702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</a:pPr>
            <a:r>
              <a:rPr lang="en-GB" altLang="en-US" sz="4000" dirty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4000" dirty="0">
                <a:solidFill>
                  <a:srgbClr val="0070C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</a:rPr>
              <a:t>黏细菌(</a:t>
            </a:r>
            <a:r>
              <a:rPr lang="en-GB" altLang="en-US" sz="4000" dirty="0">
                <a:solidFill>
                  <a:srgbClr val="0070C0"/>
                </a:solidFill>
                <a:latin typeface="Times New Roman" panose="02020603050405020304" pitchFamily="18" charset="0"/>
              </a:rPr>
              <a:t>myxobacteria)</a:t>
            </a:r>
            <a:endParaRPr lang="en-GB" altLang="en-US" sz="4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2338" name="图片 142337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404813"/>
            <a:ext cx="8599488" cy="513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62" name="图片 143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88913"/>
            <a:ext cx="9144000" cy="658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文本占位符 144385"/>
          <p:cNvSpPr>
            <a:spLocks noGrp="1"/>
          </p:cNvSpPr>
          <p:nvPr>
            <p:ph type="body" idx="1"/>
          </p:nvPr>
        </p:nvSpPr>
        <p:spPr>
          <a:xfrm>
            <a:off x="1920875" y="1676400"/>
            <a:ext cx="8092440" cy="4114800"/>
          </a:xfrm>
        </p:spPr>
        <p:txBody>
          <a:bodyPr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蛭弧菌(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Bdellovibrio)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是寄生于其他细菌并能导致其裂解的一类细菌，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是一类能“吃掉”细菌的细菌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，有类似于噬菌体的作用，但不是病毒。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菌体大小为0.3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1" charset="-122"/>
              </a:rPr>
              <a:t>—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0.6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μm</a:t>
            </a:r>
            <a:r>
              <a:rPr lang="en-GB" altLang="en-US" b="1" dirty="0"/>
              <a:t>×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0.8</a:t>
            </a:r>
            <a:r>
              <a:rPr lang="en-GB" altLang="en-US" sz="2800" b="1" dirty="0">
                <a:latin typeface="Times New Roman" panose="02020603050405020304" pitchFamily="18" charset="0"/>
                <a:ea typeface="楷体_GB2312" panose="02010609030101010101" pitchFamily="1" charset="-122"/>
              </a:rPr>
              <a:t>—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12μm，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能通过细菌滤器。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4387" name="矩形 144386"/>
          <p:cNvSpPr/>
          <p:nvPr/>
        </p:nvSpPr>
        <p:spPr>
          <a:xfrm>
            <a:off x="1920558" y="693738"/>
            <a:ext cx="293528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GB" altLang="en-US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GB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蛭弧菌</a:t>
            </a:r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6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6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文本占位符 145409"/>
          <p:cNvSpPr>
            <a:spLocks noGrp="1"/>
          </p:cNvSpPr>
          <p:nvPr>
            <p:ph type="body" idx="1"/>
          </p:nvPr>
        </p:nvSpPr>
        <p:spPr>
          <a:xfrm>
            <a:off x="2208530" y="1196975"/>
            <a:ext cx="8337550" cy="4800600"/>
          </a:xfrm>
        </p:spPr>
        <p:txBody>
          <a:bodyPr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菌体弧状、逗点状，有时螺旋状。蛭弧菌有一根粗的鞘鞭毛，比其他细菌鞭毛粗3--4倍。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菌体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DNA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</a:t>
            </a:r>
            <a:r>
              <a:rPr lang="en-GB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G％+C％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为42％～51％。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蛭弧菌进入寄主细胞后失去鞭毛，菌体伸长成为螺旋形细胞，并进行分裂繁殖，形成许多带鞭毛的子细胞。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0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charRg st="6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charRg st="6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charRg st="6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703705" y="520065"/>
            <a:ext cx="9089390" cy="5429250"/>
            <a:chOff x="2683" y="819"/>
            <a:chExt cx="14314" cy="8550"/>
          </a:xfrm>
        </p:grpSpPr>
        <p:grpSp>
          <p:nvGrpSpPr>
            <p:cNvPr id="4" name="组合 3"/>
            <p:cNvGrpSpPr/>
            <p:nvPr/>
          </p:nvGrpSpPr>
          <p:grpSpPr>
            <a:xfrm>
              <a:off x="2683" y="819"/>
              <a:ext cx="14314" cy="8551"/>
              <a:chOff x="2683" y="819"/>
              <a:chExt cx="14314" cy="855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683" y="819"/>
                <a:ext cx="14315" cy="7923"/>
                <a:chOff x="2683" y="819"/>
                <a:chExt cx="14315" cy="7923"/>
              </a:xfrm>
            </p:grpSpPr>
            <p:pic>
              <p:nvPicPr>
                <p:cNvPr id="146434" name="图片 146433" descr="f1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2683" y="1430"/>
                  <a:ext cx="12720" cy="73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46437" name="文本框 146436"/>
                <p:cNvSpPr txBox="1"/>
                <p:nvPr/>
              </p:nvSpPr>
              <p:spPr>
                <a:xfrm>
                  <a:off x="13294" y="819"/>
                  <a:ext cx="3705" cy="1113"/>
                </a:xfrm>
                <a:prstGeom prst="rect">
                  <a:avLst/>
                </a:prstGeom>
                <a:solidFill>
                  <a:srgbClr val="008000"/>
                </a:solidFill>
                <a:ln w="9525" cap="flat" cmpd="sng">
                  <a:solidFill>
                    <a:srgbClr val="FF66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1、高速猛烈碰撞、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附着于宿主细胞；</a:t>
                  </a:r>
                  <a:endParaRPr lang="zh-CN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5455" y="6604"/>
                <a:ext cx="6518" cy="2767"/>
                <a:chOff x="5479" y="6604"/>
                <a:chExt cx="6518" cy="2767"/>
              </a:xfrm>
            </p:grpSpPr>
            <p:sp>
              <p:nvSpPr>
                <p:cNvPr id="146438" name="文本框 146437"/>
                <p:cNvSpPr txBox="1"/>
                <p:nvPr/>
              </p:nvSpPr>
              <p:spPr>
                <a:xfrm>
                  <a:off x="5479" y="8743"/>
                  <a:ext cx="6518" cy="628"/>
                </a:xfrm>
                <a:prstGeom prst="rect">
                  <a:avLst/>
                </a:prstGeom>
                <a:solidFill>
                  <a:srgbClr val="008000"/>
                </a:solidFill>
                <a:ln w="952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3、生长繁殖，并使宿主细胞裂解；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6439" name="上箭头 146438"/>
                <p:cNvSpPr/>
                <p:nvPr/>
              </p:nvSpPr>
              <p:spPr>
                <a:xfrm>
                  <a:off x="8498" y="6604"/>
                  <a:ext cx="480" cy="1920"/>
                </a:xfrm>
                <a:prstGeom prst="upArrow">
                  <a:avLst>
                    <a:gd name="adj1" fmla="val 50000"/>
                    <a:gd name="adj2" fmla="val 100000"/>
                  </a:avLst>
                </a:prstGeom>
                <a:solidFill>
                  <a:srgbClr val="00F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46435" name="文本框 146434"/>
            <p:cNvSpPr txBox="1"/>
            <p:nvPr/>
          </p:nvSpPr>
          <p:spPr>
            <a:xfrm>
              <a:off x="12490" y="7349"/>
              <a:ext cx="4365" cy="1598"/>
            </a:xfrm>
            <a:prstGeom prst="rect">
              <a:avLst/>
            </a:prstGeom>
            <a:solidFill>
              <a:srgbClr val="0080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2、100转/秒以上转速“钻孔”、收缩、进入宿主，同时失去鞭毛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31073"/>
          <p:cNvSpPr>
            <a:spLocks noGrp="1"/>
          </p:cNvSpPr>
          <p:nvPr>
            <p:ph type="title"/>
          </p:nvPr>
        </p:nvSpPr>
        <p:spPr>
          <a:xfrm>
            <a:off x="2208213" y="223838"/>
            <a:ext cx="7772400" cy="863600"/>
          </a:xfrm>
        </p:spPr>
        <p:txBody>
          <a:bodyPr anchor="ctr"/>
          <a:p>
            <a:r>
              <a:rPr lang="en-GB" altLang="en-US" sz="3600" b="1" dirty="0">
                <a:solidFill>
                  <a:srgbClr val="0070C0"/>
                </a:solidFill>
              </a:rPr>
              <a:t>  </a:t>
            </a:r>
            <a:r>
              <a:rPr lang="zh-CN" altLang="en-GB" sz="3600" b="1" dirty="0">
                <a:solidFill>
                  <a:srgbClr val="0070C0"/>
                </a:solidFill>
              </a:rPr>
              <a:t>支原体等</a:t>
            </a:r>
            <a:r>
              <a:rPr lang="zh-CN" altLang="en-US" sz="3600" b="1" dirty="0">
                <a:solidFill>
                  <a:srgbClr val="0070C0"/>
                </a:solidFill>
              </a:rPr>
              <a:t>原核微生物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>
          <a:xfrm>
            <a:off x="1467485" y="1282700"/>
            <a:ext cx="9253855" cy="5471795"/>
          </a:xfrm>
        </p:spPr>
        <p:txBody>
          <a:bodyPr>
            <a:normAutofit lnSpcReduction="20000"/>
          </a:bodyPr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简要介绍</a:t>
            </a:r>
            <a:r>
              <a:rPr lang="zh-CN" altLang="en-US" sz="2400" b="1" dirty="0">
                <a:solidFill>
                  <a:srgbClr val="FF0000"/>
                </a:solidFill>
              </a:rPr>
              <a:t>某些形态、结构或生理等特征较为特殊的支原体等原核微生物类群。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支原体、立克次氏体和衣原体是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类同属</a:t>
            </a:r>
            <a:r>
              <a:rPr lang="en-US" altLang="zh-CN" sz="2400" b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细菌，代谢能力差，主要营细胞内寄生的小型原核生物。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从支原体、立克次氏体至衣原体其寄生性逐步增强，因此它们</a:t>
            </a:r>
            <a:r>
              <a:rPr lang="zh-CN" altLang="en-US" sz="2400" b="1" dirty="0">
                <a:solidFill>
                  <a:srgbClr val="FF0000"/>
                </a:solidFill>
              </a:rPr>
              <a:t>是介于细菌与病毒间的一类原核生物。</a:t>
            </a:r>
            <a:endParaRPr lang="zh-CN" alt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黏细菌和蛭弧菌也属</a:t>
            </a:r>
            <a:r>
              <a:rPr lang="en-US" altLang="zh-CN" sz="2400" b="1" dirty="0"/>
              <a:t>G</a:t>
            </a:r>
            <a:r>
              <a:rPr lang="en-US" altLang="zh-CN" sz="2400" b="1" baseline="30000" dirty="0"/>
              <a:t>-</a:t>
            </a:r>
            <a:r>
              <a:rPr lang="zh-CN" altLang="en-US" sz="2400" b="1" dirty="0"/>
              <a:t>细菌，但黏细菌能产生子实体，具有复杂的行为模型和生活周期；蛭弧菌可以寄生和裂解其它细菌。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文本框 132097"/>
          <p:cNvSpPr txBox="1"/>
          <p:nvPr/>
        </p:nvSpPr>
        <p:spPr>
          <a:xfrm>
            <a:off x="2476500" y="126365"/>
            <a:ext cx="754856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支原体、立克次氏体、衣原体与细菌、病毒的比较</a:t>
            </a:r>
            <a:endParaRPr lang="zh-CN" altLang="en-US" sz="24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2099" name="对象 132098"/>
          <p:cNvGraphicFramePr>
            <a:graphicFrameLocks noChangeAspect="1"/>
          </p:cNvGraphicFramePr>
          <p:nvPr/>
        </p:nvGraphicFramePr>
        <p:xfrm>
          <a:off x="1661160" y="680085"/>
          <a:ext cx="8869363" cy="602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728970" imgH="6272530" progId="Word.Document.8">
                  <p:embed/>
                </p:oleObj>
              </mc:Choice>
              <mc:Fallback>
                <p:oleObj name="" r:id="rId1" imgW="5728970" imgH="627253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rcRect b="38040"/>
                      <a:stretch>
                        <a:fillRect/>
                      </a:stretch>
                    </p:blipFill>
                    <p:spPr>
                      <a:xfrm>
                        <a:off x="1661160" y="680085"/>
                        <a:ext cx="8869363" cy="602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文本占位符 133121"/>
          <p:cNvSpPr>
            <a:spLocks noGrp="1"/>
          </p:cNvSpPr>
          <p:nvPr>
            <p:ph type="body" idx="1"/>
          </p:nvPr>
        </p:nvSpPr>
        <p:spPr>
          <a:xfrm>
            <a:off x="1837055" y="1168400"/>
            <a:ext cx="7986395" cy="4114800"/>
          </a:xfrm>
        </p:spPr>
        <p:txBody>
          <a:bodyPr/>
          <a:p>
            <a:pPr algn="just">
              <a:lnSpc>
                <a:spcPct val="110000"/>
              </a:lnSpc>
              <a:buNone/>
            </a:pPr>
            <a:r>
              <a:rPr lang="en-GB" altLang="en-US" sz="4000" b="1" dirty="0">
                <a:solidFill>
                  <a:srgbClr val="0070C0"/>
                </a:solidFill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</a:rPr>
              <a:t>、支原体 (</a:t>
            </a:r>
            <a:r>
              <a:rPr lang="en-GB" altLang="en-US" sz="4000" b="1" dirty="0">
                <a:solidFill>
                  <a:srgbClr val="0070C0"/>
                </a:solidFill>
              </a:rPr>
              <a:t>Mycoplasma)</a:t>
            </a:r>
            <a:endParaRPr lang="zh-CN" altLang="en-US" sz="4000" b="1" dirty="0">
              <a:solidFill>
                <a:srgbClr val="0070C0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/>
              <a:t>         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又名类菌质体，是介于细菌与病毒之间的一类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无细胞壁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的，也是已知可以独立生活的最小的细胞生物。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广泛分布于土壤、污水、昆虫、脊椎动物和人体中，有些支原体可引起动物---牛、猪、禽和人的病害。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文本占位符 134145"/>
          <p:cNvSpPr>
            <a:spLocks noGrp="1"/>
          </p:cNvSpPr>
          <p:nvPr>
            <p:ph type="body" idx="1"/>
          </p:nvPr>
        </p:nvSpPr>
        <p:spPr>
          <a:xfrm>
            <a:off x="2063750" y="1196975"/>
            <a:ext cx="8208963" cy="5181600"/>
          </a:xfrm>
        </p:spPr>
        <p:txBody>
          <a:bodyPr/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无细胞壁，</a:t>
            </a:r>
            <a:r>
              <a:rPr lang="zh-CN" altLang="en-US" sz="2800" b="1" dirty="0">
                <a:ea typeface="楷体_GB2312" panose="02010609030101010101" pitchFamily="1" charset="-122"/>
              </a:rPr>
              <a:t>菌体表面为细胞膜，故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细胞柔软，形态多变；</a:t>
            </a:r>
            <a:endParaRPr lang="zh-CN" altLang="en-US" sz="2800" b="1" dirty="0">
              <a:solidFill>
                <a:srgbClr val="FF0000"/>
              </a:solidFill>
              <a:ea typeface="楷体_GB2312" panose="02010609030101010101" pitchFamily="1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球状体直径150-300</a:t>
            </a:r>
            <a:r>
              <a:rPr lang="en-GB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nm</a:t>
            </a:r>
            <a:r>
              <a:rPr lang="en-GB" altLang="en-US" sz="2800" b="1" dirty="0">
                <a:ea typeface="楷体_GB2312" panose="02010609030101010101" pitchFamily="1" charset="-122"/>
              </a:rPr>
              <a:t>，</a:t>
            </a:r>
            <a:r>
              <a:rPr lang="zh-CN" altLang="en-US" sz="2800" b="1" dirty="0">
                <a:ea typeface="楷体_GB2312" panose="02010609030101010101" pitchFamily="1" charset="-122"/>
              </a:rPr>
              <a:t>能通过细菌滤器，对渗透压、表面活性剂和醇类敏感，对抑制细胞壁合成的青霉素、环丝氨酸等抗生素不敏感，革兰氏染色阴性。</a:t>
            </a:r>
            <a:endParaRPr lang="zh-CN" altLang="en-US" sz="2800" b="1" dirty="0">
              <a:ea typeface="楷体_GB2312" panose="02010609030101010101" pitchFamily="1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菌落微小，直径0.1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1.0</a:t>
            </a:r>
            <a:r>
              <a:rPr lang="en-GB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mm</a:t>
            </a:r>
            <a:r>
              <a:rPr lang="en-GB" altLang="en-US" sz="2800" b="1" dirty="0">
                <a:ea typeface="楷体_GB2312" panose="02010609030101010101" pitchFamily="1" charset="-122"/>
              </a:rPr>
              <a:t>，</a:t>
            </a:r>
            <a:r>
              <a:rPr lang="zh-CN" altLang="en-US" sz="2800" b="1" dirty="0">
                <a:ea typeface="楷体_GB2312" panose="02010609030101010101" pitchFamily="1" charset="-122"/>
              </a:rPr>
              <a:t>呈特有的“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1" charset="-122"/>
              </a:rPr>
              <a:t>油煎荷包蛋</a:t>
            </a:r>
            <a:r>
              <a:rPr lang="zh-CN" altLang="en-US" sz="2800" b="1" dirty="0">
                <a:ea typeface="楷体_GB2312" panose="02010609030101010101" pitchFamily="1" charset="-122"/>
              </a:rPr>
              <a:t>”状，中央厚且色深，边缘薄而透明，色浅。</a:t>
            </a:r>
            <a:endParaRPr lang="zh-CN" altLang="en-US" sz="2800" b="1" dirty="0">
              <a:ea typeface="楷体_GB2312" panose="02010609030101010101" pitchFamily="1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ea typeface="楷体_GB2312" panose="02010609030101010101" pitchFamily="1" charset="-122"/>
              </a:rPr>
              <a:t> 一般以二等分裂方式进行繁殖。</a:t>
            </a:r>
            <a:r>
              <a:rPr lang="zh-CN" altLang="en-US" sz="2800" b="1" dirty="0">
                <a:solidFill>
                  <a:srgbClr val="0000CC"/>
                </a:solidFill>
                <a:ea typeface="楷体_GB2312" panose="02010609030101010101" pitchFamily="1" charset="-122"/>
              </a:rPr>
              <a:t> </a:t>
            </a:r>
            <a:endParaRPr lang="zh-CN" altLang="en-US" sz="2800" b="1" dirty="0">
              <a:solidFill>
                <a:srgbClr val="0000CC"/>
              </a:solidFill>
              <a:ea typeface="楷体_GB2312" panose="02010609030101010101" pitchFamily="1" charset="-122"/>
            </a:endParaRPr>
          </a:p>
        </p:txBody>
      </p:sp>
      <p:sp>
        <p:nvSpPr>
          <p:cNvPr id="134147" name="矩形 134146"/>
          <p:cNvSpPr/>
          <p:nvPr/>
        </p:nvSpPr>
        <p:spPr>
          <a:xfrm>
            <a:off x="2142808" y="411798"/>
            <a:ext cx="3089275" cy="589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支原体的特点:</a:t>
            </a:r>
            <a:endParaRPr lang="zh-CN" altLang="en-US" sz="3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6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6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6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6">
                                            <p:txEl>
                                              <p:char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6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6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5170" name="图片 135169" descr="f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0" y="914400"/>
            <a:ext cx="4381500" cy="419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171" name="图片 135170" descr="f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4829175" cy="4319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矩形 136193"/>
          <p:cNvSpPr/>
          <p:nvPr/>
        </p:nvSpPr>
        <p:spPr>
          <a:xfrm>
            <a:off x="1703388" y="1628775"/>
            <a:ext cx="85344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立克次氏体(</a:t>
            </a:r>
            <a:r>
              <a:rPr lang="en-GB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Rickettsia)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是一类</a:t>
            </a:r>
            <a:r>
              <a:rPr lang="zh-CN" altLang="en-US" sz="2800" dirty="0">
                <a:solidFill>
                  <a:srgbClr val="FF0000"/>
                </a:solidFill>
                <a:ea typeface="楷体_GB2312" panose="02010609030101010101" pitchFamily="1" charset="-122"/>
              </a:rPr>
              <a:t>只能寄生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在真核细胞内的</a:t>
            </a:r>
            <a:r>
              <a:rPr lang="en-GB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G</a:t>
            </a:r>
            <a:r>
              <a:rPr lang="en-GB" altLang="en-US" sz="2800" baseline="30000" dirty="0">
                <a:solidFill>
                  <a:schemeClr val="tx1"/>
                </a:solidFill>
                <a:ea typeface="楷体_GB2312" panose="02010609030101010101" pitchFamily="1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原核微生物。</a:t>
            </a:r>
            <a:endParaRPr lang="zh-CN" altLang="en-US" sz="2800" dirty="0">
              <a:solidFill>
                <a:schemeClr val="tx1"/>
              </a:solidFill>
              <a:ea typeface="楷体_GB2312" panose="02010609030101010101" pitchFamily="1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特点：细胞呈球状、杆状或丝状，球状直径0.2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0.5</a:t>
            </a:r>
            <a:r>
              <a:rPr lang="en-GB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μm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；有细胞壁，</a:t>
            </a:r>
            <a:r>
              <a:rPr lang="en-GB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G</a:t>
            </a:r>
            <a:r>
              <a:rPr lang="en-GB" altLang="en-US" sz="2800" baseline="30000" dirty="0">
                <a:solidFill>
                  <a:schemeClr val="tx1"/>
                </a:solidFill>
                <a:ea typeface="楷体_GB2312" panose="02010609030101010101" pitchFamily="1" charset="-122"/>
              </a:rPr>
              <a:t>-</a:t>
            </a:r>
            <a:r>
              <a:rPr lang="en-GB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；</a:t>
            </a:r>
            <a:r>
              <a:rPr lang="zh-CN" altLang="en-US" sz="2800" dirty="0">
                <a:solidFill>
                  <a:schemeClr val="tx1"/>
                </a:solidFill>
                <a:ea typeface="楷体_GB2312" panose="02010609030101010101" pitchFamily="1" charset="-122"/>
              </a:rPr>
              <a:t>通常在真核细胞内专性寄生；二等分裂方式繁殖；对青霉素和四环素等抗生素敏感；具有不完整的产能代谢途径；不耐热，但耐低温。</a:t>
            </a:r>
            <a:endParaRPr lang="zh-CN" altLang="en-US" sz="2800" dirty="0">
              <a:solidFill>
                <a:schemeClr val="tx1"/>
              </a:solidFill>
              <a:ea typeface="楷体_GB2312" panose="02010609030101010101" pitchFamily="1" charset="-122"/>
            </a:endParaRPr>
          </a:p>
        </p:txBody>
      </p:sp>
      <p:sp>
        <p:nvSpPr>
          <p:cNvPr id="136195" name="矩形 136194"/>
          <p:cNvSpPr/>
          <p:nvPr/>
        </p:nvSpPr>
        <p:spPr>
          <a:xfrm>
            <a:off x="1432878" y="613728"/>
            <a:ext cx="43926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GB" altLang="en-US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GB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立克次氏体</a:t>
            </a:r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4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4">
                                            <p:txEl>
                                              <p:charRg st="4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4">
                                            <p:txEl>
                                              <p:charRg st="4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文本框 137217"/>
          <p:cNvSpPr txBox="1"/>
          <p:nvPr/>
        </p:nvSpPr>
        <p:spPr>
          <a:xfrm>
            <a:off x="2057400" y="436563"/>
            <a:ext cx="5692140" cy="460375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从一种宿主传至另一宿主的特殊生活方式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1" charset="-122"/>
            </a:endParaRPr>
          </a:p>
        </p:txBody>
      </p:sp>
      <p:pic>
        <p:nvPicPr>
          <p:cNvPr id="137219" name="图片 137218" descr="f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1125538"/>
            <a:ext cx="6781800" cy="526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7220" name="文本框 137219"/>
          <p:cNvSpPr txBox="1"/>
          <p:nvPr/>
        </p:nvSpPr>
        <p:spPr>
          <a:xfrm>
            <a:off x="8610600" y="1219200"/>
            <a:ext cx="1752600" cy="4523105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主要以节肢动物（虱、蜱、螨等）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1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为媒介，寄生在它们的消化道表皮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1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细胞中，然后通过节肢动物叮咬和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1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1" charset="-122"/>
              </a:rPr>
              <a:t>排泄物传播给人和其他动物。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文本占位符 138241"/>
          <p:cNvSpPr>
            <a:spLocks noGrp="1"/>
          </p:cNvSpPr>
          <p:nvPr>
            <p:ph type="body" idx="1"/>
          </p:nvPr>
        </p:nvSpPr>
        <p:spPr>
          <a:xfrm>
            <a:off x="2007235" y="982345"/>
            <a:ext cx="8294688" cy="5562600"/>
          </a:xfrm>
        </p:spPr>
        <p:txBody>
          <a:bodyPr/>
          <a:p>
            <a:pPr>
              <a:lnSpc>
                <a:spcPct val="115000"/>
              </a:lnSpc>
              <a:spcBef>
                <a:spcPct val="40000"/>
              </a:spcBef>
              <a:buNone/>
            </a:pPr>
            <a:r>
              <a:rPr lang="en-GB" altLang="en-US" sz="4000" dirty="0">
                <a:solidFill>
                  <a:srgbClr val="0070C0"/>
                </a:solidFill>
              </a:rPr>
              <a:t>3</a:t>
            </a:r>
            <a:r>
              <a:rPr lang="zh-CN" altLang="en-GB" sz="4000" dirty="0">
                <a:solidFill>
                  <a:srgbClr val="0070C0"/>
                </a:solidFill>
              </a:rPr>
              <a:t>、</a:t>
            </a:r>
            <a:r>
              <a:rPr lang="zh-CN" altLang="en-US" sz="4000" dirty="0">
                <a:solidFill>
                  <a:srgbClr val="0070C0"/>
                </a:solidFill>
              </a:rPr>
              <a:t>衣原体</a:t>
            </a:r>
            <a:endParaRPr lang="zh-CN" altLang="en-US" sz="4000" dirty="0">
              <a:solidFill>
                <a:srgbClr val="0070C0"/>
              </a:solidFill>
            </a:endParaRP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一类在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真核细胞内营专性能量寄生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的小型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革兰氏阴性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原核生物。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1907年两位捷克学者在患沙眼病人的结膜细胞内发现了包涵体，1970年在美国波士顿召开的沙跟及有关疾病的习际会议上，正式将这类病原微生物称为衣原体。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www.33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演示</Application>
  <PresentationFormat>宽屏</PresentationFormat>
  <Paragraphs>86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华文新魏</vt:lpstr>
      <vt:lpstr>楷体_GB2312</vt:lpstr>
      <vt:lpstr>新宋体</vt:lpstr>
      <vt:lpstr>Calibri</vt:lpstr>
      <vt:lpstr>Arial Unicode MS</vt:lpstr>
      <vt:lpstr>Calibri Light</vt:lpstr>
      <vt:lpstr>www.33ppt.com</vt:lpstr>
      <vt:lpstr>Word.Document.8</vt:lpstr>
      <vt:lpstr>支原体等原核微生物  </vt:lpstr>
      <vt:lpstr>  支原体等原核微生物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张小飞</cp:lastModifiedBy>
  <cp:revision>34</cp:revision>
  <dcterms:created xsi:type="dcterms:W3CDTF">2019-06-19T02:08:00Z</dcterms:created>
  <dcterms:modified xsi:type="dcterms:W3CDTF">2020-02-21T09:24:51Z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