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9601200" cy="12801600" type="A3"/>
  <p:notesSz cx="6858000" cy="9144000"/>
  <p:defaultText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32">
          <p15:clr>
            <a:srgbClr val="A4A3A4"/>
          </p15:clr>
        </p15:guide>
        <p15:guide id="2" pos="30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56C"/>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32"/>
    <p:restoredTop sz="94774"/>
  </p:normalViewPr>
  <p:slideViewPr>
    <p:cSldViewPr showGuides="1">
      <p:cViewPr>
        <p:scale>
          <a:sx n="135" d="100"/>
          <a:sy n="135" d="100"/>
        </p:scale>
        <p:origin x="592" y="-3368"/>
      </p:cViewPr>
      <p:guideLst>
        <p:guide orient="horz" pos="4032"/>
        <p:guide pos="30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A2018F-E2A8-ED4D-A348-3E0EECE98219}" type="datetimeFigureOut">
              <a:rPr kumimoji="1" lang="ja-JP" altLang="en-US" smtClean="0"/>
              <a:t>2022/10/15</a:t>
            </a:fld>
            <a:endParaRPr kumimoji="1" lang="ja-JP" altLang="en-US"/>
          </a:p>
        </p:txBody>
      </p:sp>
      <p:sp>
        <p:nvSpPr>
          <p:cNvPr id="4" name="スライド イメージ プレースホルダー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80E27F-F5B4-B149-84AA-F7ABB91A876C}" type="slidenum">
              <a:rPr kumimoji="1" lang="ja-JP" altLang="en-US" smtClean="0"/>
              <a:t>‹#›</a:t>
            </a:fld>
            <a:endParaRPr kumimoji="1" lang="ja-JP" altLang="en-US"/>
          </a:p>
        </p:txBody>
      </p:sp>
    </p:spTree>
    <p:extLst>
      <p:ext uri="{BB962C8B-B14F-4D97-AF65-F5344CB8AC3E}">
        <p14:creationId xmlns:p14="http://schemas.microsoft.com/office/powerpoint/2010/main" val="93363567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左の</a:t>
            </a:r>
            <a:r>
              <a:rPr kumimoji="1" lang="en-US" altLang="ja-JP" dirty="0"/>
              <a:t>1/3</a:t>
            </a:r>
            <a:r>
              <a:rPr kumimoji="1" lang="ja-JP" altLang="en-US"/>
              <a:t>くらいにテキスト縮めといね</a:t>
            </a:r>
            <a:br>
              <a:rPr kumimoji="1" lang="en-US" altLang="ja-JP" dirty="0"/>
            </a:br>
            <a:endParaRPr kumimoji="1" lang="ja-JP" altLang="en-US"/>
          </a:p>
        </p:txBody>
      </p:sp>
      <p:sp>
        <p:nvSpPr>
          <p:cNvPr id="4" name="スライド番号プレースホルダー 3"/>
          <p:cNvSpPr>
            <a:spLocks noGrp="1"/>
          </p:cNvSpPr>
          <p:nvPr>
            <p:ph type="sldNum" sz="quarter" idx="5"/>
          </p:nvPr>
        </p:nvSpPr>
        <p:spPr/>
        <p:txBody>
          <a:bodyPr/>
          <a:lstStyle/>
          <a:p>
            <a:fld id="{0E80E27F-F5B4-B149-84AA-F7ABB91A876C}" type="slidenum">
              <a:rPr kumimoji="1" lang="ja-JP" altLang="en-US" smtClean="0"/>
              <a:t>1</a:t>
            </a:fld>
            <a:endParaRPr kumimoji="1" lang="ja-JP" altLang="en-US"/>
          </a:p>
        </p:txBody>
      </p:sp>
    </p:spTree>
    <p:extLst>
      <p:ext uri="{BB962C8B-B14F-4D97-AF65-F5344CB8AC3E}">
        <p14:creationId xmlns:p14="http://schemas.microsoft.com/office/powerpoint/2010/main" val="3427503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20090" y="3976795"/>
            <a:ext cx="8161020" cy="2744047"/>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440180" y="7254240"/>
            <a:ext cx="6720840" cy="3271520"/>
          </a:xfrm>
        </p:spPr>
        <p:txBody>
          <a:bodyPr/>
          <a:lstStyle>
            <a:lvl1pPr marL="0" indent="0" algn="ctr">
              <a:buNone/>
              <a:defRPr>
                <a:solidFill>
                  <a:schemeClr val="tx1">
                    <a:tint val="75000"/>
                  </a:schemeClr>
                </a:solidFill>
              </a:defRPr>
            </a:lvl1pPr>
            <a:lvl2pPr marL="640080" indent="0" algn="ctr">
              <a:buNone/>
              <a:defRPr>
                <a:solidFill>
                  <a:schemeClr val="tx1">
                    <a:tint val="75000"/>
                  </a:schemeClr>
                </a:solidFill>
              </a:defRPr>
            </a:lvl2pPr>
            <a:lvl3pPr marL="1280160" indent="0" algn="ctr">
              <a:buNone/>
              <a:defRPr>
                <a:solidFill>
                  <a:schemeClr val="tx1">
                    <a:tint val="75000"/>
                  </a:schemeClr>
                </a:solidFill>
              </a:defRPr>
            </a:lvl3pPr>
            <a:lvl4pPr marL="1920240" indent="0" algn="ctr">
              <a:buNone/>
              <a:defRPr>
                <a:solidFill>
                  <a:schemeClr val="tx1">
                    <a:tint val="75000"/>
                  </a:schemeClr>
                </a:solidFill>
              </a:defRPr>
            </a:lvl4pPr>
            <a:lvl5pPr marL="2560320" indent="0" algn="ctr">
              <a:buNone/>
              <a:defRPr>
                <a:solidFill>
                  <a:schemeClr val="tx1">
                    <a:tint val="75000"/>
                  </a:schemeClr>
                </a:solidFill>
              </a:defRPr>
            </a:lvl5pPr>
            <a:lvl6pPr marL="3200400" indent="0" algn="ctr">
              <a:buNone/>
              <a:defRPr>
                <a:solidFill>
                  <a:schemeClr val="tx1">
                    <a:tint val="75000"/>
                  </a:schemeClr>
                </a:solidFill>
              </a:defRPr>
            </a:lvl6pPr>
            <a:lvl7pPr marL="3840480" indent="0" algn="ctr">
              <a:buNone/>
              <a:defRPr>
                <a:solidFill>
                  <a:schemeClr val="tx1">
                    <a:tint val="75000"/>
                  </a:schemeClr>
                </a:solidFill>
              </a:defRPr>
            </a:lvl7pPr>
            <a:lvl8pPr marL="4480560" indent="0" algn="ctr">
              <a:buNone/>
              <a:defRPr>
                <a:solidFill>
                  <a:schemeClr val="tx1">
                    <a:tint val="75000"/>
                  </a:schemeClr>
                </a:solidFill>
              </a:defRPr>
            </a:lvl8pPr>
            <a:lvl9pPr marL="512064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41C63ABA-7AD4-414B-BAC9-9FD2A004AC76}" type="datetimeFigureOut">
              <a:rPr kumimoji="1" lang="ja-JP" altLang="en-US" smtClean="0"/>
              <a:t>2022/10/15</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224047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41C63ABA-7AD4-414B-BAC9-9FD2A004AC76}" type="datetimeFigureOut">
              <a:rPr kumimoji="1" lang="ja-JP" altLang="en-US" smtClean="0"/>
              <a:t>2022/10/15</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894721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746220" y="717127"/>
            <a:ext cx="3023711" cy="15293764"/>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71751" y="717127"/>
            <a:ext cx="8914448" cy="15293764"/>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41C63ABA-7AD4-414B-BAC9-9FD2A004AC76}" type="datetimeFigureOut">
              <a:rPr kumimoji="1" lang="ja-JP" altLang="en-US" smtClean="0"/>
              <a:t>2022/10/15</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2738879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41C63ABA-7AD4-414B-BAC9-9FD2A004AC76}" type="datetimeFigureOut">
              <a:rPr kumimoji="1" lang="ja-JP" altLang="en-US" smtClean="0"/>
              <a:t>2022/10/15</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3178325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58429" y="8226215"/>
            <a:ext cx="8161020" cy="2542540"/>
          </a:xfrm>
        </p:spPr>
        <p:txBody>
          <a:bodyPr anchor="t"/>
          <a:lstStyle>
            <a:lvl1pPr algn="l">
              <a:defRPr sz="56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58429" y="5425866"/>
            <a:ext cx="8161020" cy="2800349"/>
          </a:xfrm>
        </p:spPr>
        <p:txBody>
          <a:bodyPr anchor="b"/>
          <a:lstStyle>
            <a:lvl1pPr marL="0" indent="0">
              <a:buNone/>
              <a:defRPr sz="2800">
                <a:solidFill>
                  <a:schemeClr val="tx1">
                    <a:tint val="75000"/>
                  </a:schemeClr>
                </a:solidFill>
              </a:defRPr>
            </a:lvl1pPr>
            <a:lvl2pPr marL="640080" indent="0">
              <a:buNone/>
              <a:defRPr sz="2500">
                <a:solidFill>
                  <a:schemeClr val="tx1">
                    <a:tint val="75000"/>
                  </a:schemeClr>
                </a:solidFill>
              </a:defRPr>
            </a:lvl2pPr>
            <a:lvl3pPr marL="1280160" indent="0">
              <a:buNone/>
              <a:defRPr sz="2200">
                <a:solidFill>
                  <a:schemeClr val="tx1">
                    <a:tint val="75000"/>
                  </a:schemeClr>
                </a:solidFill>
              </a:defRPr>
            </a:lvl3pPr>
            <a:lvl4pPr marL="1920240" indent="0">
              <a:buNone/>
              <a:defRPr sz="2000">
                <a:solidFill>
                  <a:schemeClr val="tx1">
                    <a:tint val="75000"/>
                  </a:schemeClr>
                </a:solidFill>
              </a:defRPr>
            </a:lvl4pPr>
            <a:lvl5pPr marL="2560320" indent="0">
              <a:buNone/>
              <a:defRPr sz="2000">
                <a:solidFill>
                  <a:schemeClr val="tx1">
                    <a:tint val="75000"/>
                  </a:schemeClr>
                </a:solidFill>
              </a:defRPr>
            </a:lvl5pPr>
            <a:lvl6pPr marL="3200400" indent="0">
              <a:buNone/>
              <a:defRPr sz="2000">
                <a:solidFill>
                  <a:schemeClr val="tx1">
                    <a:tint val="75000"/>
                  </a:schemeClr>
                </a:solidFill>
              </a:defRPr>
            </a:lvl6pPr>
            <a:lvl7pPr marL="3840480" indent="0">
              <a:buNone/>
              <a:defRPr sz="2000">
                <a:solidFill>
                  <a:schemeClr val="tx1">
                    <a:tint val="75000"/>
                  </a:schemeClr>
                </a:solidFill>
              </a:defRPr>
            </a:lvl7pPr>
            <a:lvl8pPr marL="4480560" indent="0">
              <a:buNone/>
              <a:defRPr sz="2000">
                <a:solidFill>
                  <a:schemeClr val="tx1">
                    <a:tint val="75000"/>
                  </a:schemeClr>
                </a:solidFill>
              </a:defRPr>
            </a:lvl8pPr>
            <a:lvl9pPr marL="5120640" indent="0">
              <a:buNone/>
              <a:defRPr sz="20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41C63ABA-7AD4-414B-BAC9-9FD2A004AC76}" type="datetimeFigureOut">
              <a:rPr kumimoji="1" lang="ja-JP" altLang="en-US" smtClean="0"/>
              <a:t>2022/10/15</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3848137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71752" y="4181264"/>
            <a:ext cx="5969079" cy="11829627"/>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800850" y="4181264"/>
            <a:ext cx="5969080" cy="11829627"/>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41C63ABA-7AD4-414B-BAC9-9FD2A004AC76}" type="datetimeFigureOut">
              <a:rPr kumimoji="1" lang="ja-JP" altLang="en-US" smtClean="0"/>
              <a:t>2022/10/15</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2735216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80060" y="512657"/>
            <a:ext cx="8641080" cy="2133600"/>
          </a:xfrm>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80061" y="2865545"/>
            <a:ext cx="4242197" cy="1194223"/>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80061" y="4059768"/>
            <a:ext cx="4242197" cy="7375737"/>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877277" y="2865545"/>
            <a:ext cx="4243864" cy="1194223"/>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877277" y="4059768"/>
            <a:ext cx="4243864" cy="7375737"/>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41C63ABA-7AD4-414B-BAC9-9FD2A004AC76}" type="datetimeFigureOut">
              <a:rPr kumimoji="1" lang="ja-JP" altLang="en-US" smtClean="0"/>
              <a:t>2022/10/15</a:t>
            </a:fld>
            <a:endParaRPr kumimoji="1" lang="ja-JP" altLang="en-US" dirty="0"/>
          </a:p>
        </p:txBody>
      </p:sp>
      <p:sp>
        <p:nvSpPr>
          <p:cNvPr id="8" name="フッター プレースホルダー 7"/>
          <p:cNvSpPr>
            <a:spLocks noGrp="1"/>
          </p:cNvSpPr>
          <p:nvPr>
            <p:ph type="ftr" sz="quarter" idx="11"/>
          </p:nvPr>
        </p:nvSpPr>
        <p:spPr/>
        <p:txBody>
          <a:bodyPr/>
          <a:lstStyle/>
          <a:p>
            <a:endParaRPr kumimoji="1" lang="ja-JP" altLang="en-US" dirty="0"/>
          </a:p>
        </p:txBody>
      </p:sp>
      <p:sp>
        <p:nvSpPr>
          <p:cNvPr id="9" name="スライド番号プレースホルダー 8"/>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3748554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41C63ABA-7AD4-414B-BAC9-9FD2A004AC76}" type="datetimeFigureOut">
              <a:rPr kumimoji="1" lang="ja-JP" altLang="en-US" smtClean="0"/>
              <a:t>2022/10/15</a:t>
            </a:fld>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dirty="0"/>
          </a:p>
        </p:txBody>
      </p:sp>
      <p:sp>
        <p:nvSpPr>
          <p:cNvPr id="5" name="スライド番号プレースホルダー 4"/>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2649558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41C63ABA-7AD4-414B-BAC9-9FD2A004AC76}" type="datetimeFigureOut">
              <a:rPr kumimoji="1" lang="ja-JP" altLang="en-US" smtClean="0"/>
              <a:t>2022/10/15</a:t>
            </a:fld>
            <a:endParaRPr kumimoji="1" lang="ja-JP" altLang="en-US" dirty="0"/>
          </a:p>
        </p:txBody>
      </p:sp>
      <p:sp>
        <p:nvSpPr>
          <p:cNvPr id="3" name="フッター プレースホルダー 2"/>
          <p:cNvSpPr>
            <a:spLocks noGrp="1"/>
          </p:cNvSpPr>
          <p:nvPr>
            <p:ph type="ftr" sz="quarter" idx="1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3560844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80061" y="509693"/>
            <a:ext cx="3158729" cy="2169160"/>
          </a:xfrm>
        </p:spPr>
        <p:txBody>
          <a:bodyPr anchor="b"/>
          <a:lstStyle>
            <a:lvl1pPr algn="l">
              <a:defRPr sz="28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753802" y="509695"/>
            <a:ext cx="5367338" cy="10925811"/>
          </a:xfrm>
        </p:spPr>
        <p:txBody>
          <a:bodyPr/>
          <a:lstStyle>
            <a:lvl1pPr>
              <a:defRPr sz="4500"/>
            </a:lvl1pPr>
            <a:lvl2pPr>
              <a:defRPr sz="3900"/>
            </a:lvl2pPr>
            <a:lvl3pPr>
              <a:defRPr sz="3400"/>
            </a:lvl3pPr>
            <a:lvl4pPr>
              <a:defRPr sz="2800"/>
            </a:lvl4pPr>
            <a:lvl5pPr>
              <a:defRPr sz="2800"/>
            </a:lvl5pPr>
            <a:lvl6pPr>
              <a:defRPr sz="2800"/>
            </a:lvl6pPr>
            <a:lvl7pPr>
              <a:defRPr sz="2800"/>
            </a:lvl7pPr>
            <a:lvl8pPr>
              <a:defRPr sz="2800"/>
            </a:lvl8pPr>
            <a:lvl9pPr>
              <a:defRPr sz="2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80061" y="2678855"/>
            <a:ext cx="3158729" cy="8756651"/>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41C63ABA-7AD4-414B-BAC9-9FD2A004AC76}" type="datetimeFigureOut">
              <a:rPr kumimoji="1" lang="ja-JP" altLang="en-US" smtClean="0"/>
              <a:t>2022/10/15</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986530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881902" y="8961121"/>
            <a:ext cx="5760720" cy="1057911"/>
          </a:xfrm>
        </p:spPr>
        <p:txBody>
          <a:bodyPr anchor="b"/>
          <a:lstStyle>
            <a:lvl1pPr algn="l">
              <a:defRPr sz="2800" b="1"/>
            </a:lvl1pPr>
          </a:lstStyle>
          <a:p>
            <a:r>
              <a:rPr kumimoji="1" lang="ja-JP" altLang="en-US"/>
              <a:t>マスター タイトルの書式設定</a:t>
            </a:r>
          </a:p>
        </p:txBody>
      </p:sp>
      <p:sp>
        <p:nvSpPr>
          <p:cNvPr id="3" name="図プレースホルダー 2"/>
          <p:cNvSpPr>
            <a:spLocks noGrp="1"/>
          </p:cNvSpPr>
          <p:nvPr>
            <p:ph type="pic" idx="1"/>
          </p:nvPr>
        </p:nvSpPr>
        <p:spPr>
          <a:xfrm>
            <a:off x="1881902" y="1143847"/>
            <a:ext cx="5760720" cy="7680960"/>
          </a:xfrm>
        </p:spPr>
        <p:txBody>
          <a:bodyPr/>
          <a:lstStyle>
            <a:lvl1pPr marL="0" indent="0">
              <a:buNone/>
              <a:defRPr sz="4500"/>
            </a:lvl1pPr>
            <a:lvl2pPr marL="640080" indent="0">
              <a:buNone/>
              <a:defRPr sz="3900"/>
            </a:lvl2pPr>
            <a:lvl3pPr marL="1280160" indent="0">
              <a:buNone/>
              <a:defRPr sz="340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endParaRPr kumimoji="1" lang="ja-JP" altLang="en-US" dirty="0"/>
          </a:p>
        </p:txBody>
      </p:sp>
      <p:sp>
        <p:nvSpPr>
          <p:cNvPr id="4" name="テキスト プレースホルダー 3"/>
          <p:cNvSpPr>
            <a:spLocks noGrp="1"/>
          </p:cNvSpPr>
          <p:nvPr>
            <p:ph type="body" sz="half" idx="2"/>
          </p:nvPr>
        </p:nvSpPr>
        <p:spPr>
          <a:xfrm>
            <a:off x="1881902" y="10019032"/>
            <a:ext cx="5760720" cy="1502409"/>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41C63ABA-7AD4-414B-BAC9-9FD2A004AC76}" type="datetimeFigureOut">
              <a:rPr kumimoji="1" lang="ja-JP" altLang="en-US" smtClean="0"/>
              <a:t>2022/10/15</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2823623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80060" y="512657"/>
            <a:ext cx="8641080" cy="2133600"/>
          </a:xfrm>
          <a:prstGeom prst="rect">
            <a:avLst/>
          </a:prstGeom>
        </p:spPr>
        <p:txBody>
          <a:bodyPr vert="horz" lIns="128016" tIns="64008" rIns="128016" bIns="64008"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80060" y="2987041"/>
            <a:ext cx="8641080" cy="8448464"/>
          </a:xfrm>
          <a:prstGeom prst="rect">
            <a:avLst/>
          </a:prstGeom>
        </p:spPr>
        <p:txBody>
          <a:bodyPr vert="horz" lIns="128016" tIns="64008" rIns="128016" bIns="64008"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80060" y="11865189"/>
            <a:ext cx="2240280" cy="681567"/>
          </a:xfrm>
          <a:prstGeom prst="rect">
            <a:avLst/>
          </a:prstGeom>
        </p:spPr>
        <p:txBody>
          <a:bodyPr vert="horz" lIns="128016" tIns="64008" rIns="128016" bIns="64008" rtlCol="0" anchor="ctr"/>
          <a:lstStyle>
            <a:lvl1pPr algn="l">
              <a:defRPr sz="1700">
                <a:solidFill>
                  <a:schemeClr val="tx1">
                    <a:tint val="75000"/>
                  </a:schemeClr>
                </a:solidFill>
              </a:defRPr>
            </a:lvl1pPr>
          </a:lstStyle>
          <a:p>
            <a:fld id="{41C63ABA-7AD4-414B-BAC9-9FD2A004AC76}" type="datetimeFigureOut">
              <a:rPr kumimoji="1" lang="ja-JP" altLang="en-US" smtClean="0"/>
              <a:t>2022/10/15</a:t>
            </a:fld>
            <a:endParaRPr kumimoji="1" lang="ja-JP" altLang="en-US" dirty="0"/>
          </a:p>
        </p:txBody>
      </p:sp>
      <p:sp>
        <p:nvSpPr>
          <p:cNvPr id="5" name="フッター プレースホルダー 4"/>
          <p:cNvSpPr>
            <a:spLocks noGrp="1"/>
          </p:cNvSpPr>
          <p:nvPr>
            <p:ph type="ftr" sz="quarter" idx="3"/>
          </p:nvPr>
        </p:nvSpPr>
        <p:spPr>
          <a:xfrm>
            <a:off x="3280410" y="11865189"/>
            <a:ext cx="3040380" cy="681567"/>
          </a:xfrm>
          <a:prstGeom prst="rect">
            <a:avLst/>
          </a:prstGeom>
        </p:spPr>
        <p:txBody>
          <a:bodyPr vert="horz" lIns="128016" tIns="64008" rIns="128016" bIns="64008" rtlCol="0" anchor="ctr"/>
          <a:lstStyle>
            <a:lvl1pPr algn="ctr">
              <a:defRPr sz="17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6880860" y="11865189"/>
            <a:ext cx="2240280" cy="681567"/>
          </a:xfrm>
          <a:prstGeom prst="rect">
            <a:avLst/>
          </a:prstGeom>
        </p:spPr>
        <p:txBody>
          <a:bodyPr vert="horz" lIns="128016" tIns="64008" rIns="128016" bIns="64008" rtlCol="0" anchor="ctr"/>
          <a:lstStyle>
            <a:lvl1pPr algn="r">
              <a:defRPr sz="1700">
                <a:solidFill>
                  <a:schemeClr val="tx1">
                    <a:tint val="75000"/>
                  </a:schemeClr>
                </a:solidFill>
              </a:defRPr>
            </a:lvl1p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2049898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280160" rtl="0" eaLnBrk="1" latinLnBrk="0" hangingPunct="1">
        <a:spcBef>
          <a:spcPct val="0"/>
        </a:spcBef>
        <a:buNone/>
        <a:defRPr kumimoji="1" sz="6200" kern="1200">
          <a:solidFill>
            <a:schemeClr val="tx1"/>
          </a:solidFill>
          <a:latin typeface="+mj-lt"/>
          <a:ea typeface="+mj-ea"/>
          <a:cs typeface="+mj-cs"/>
        </a:defRPr>
      </a:lvl1pPr>
    </p:titleStyle>
    <p:bodyStyle>
      <a:lvl1pPr marL="480060" indent="-480060" algn="l" defTabSz="1280160" rtl="0" eaLnBrk="1" latinLnBrk="0" hangingPunct="1">
        <a:spcBef>
          <a:spcPct val="20000"/>
        </a:spcBef>
        <a:buFont typeface="Arial" panose="020B0604020202020204" pitchFamily="34" charset="0"/>
        <a:buChar char="•"/>
        <a:defRPr kumimoji="1" sz="4500" kern="1200">
          <a:solidFill>
            <a:schemeClr val="tx1"/>
          </a:solidFill>
          <a:latin typeface="+mn-lt"/>
          <a:ea typeface="+mn-ea"/>
          <a:cs typeface="+mn-cs"/>
        </a:defRPr>
      </a:lvl1pPr>
      <a:lvl2pPr marL="1040130" indent="-400050" algn="l" defTabSz="1280160" rtl="0" eaLnBrk="1" latinLnBrk="0" hangingPunct="1">
        <a:spcBef>
          <a:spcPct val="20000"/>
        </a:spcBef>
        <a:buFont typeface="Arial" panose="020B0604020202020204" pitchFamily="34" charset="0"/>
        <a:buChar char="–"/>
        <a:defRPr kumimoji="1" sz="3900" kern="1200">
          <a:solidFill>
            <a:schemeClr val="tx1"/>
          </a:solidFill>
          <a:latin typeface="+mn-lt"/>
          <a:ea typeface="+mn-ea"/>
          <a:cs typeface="+mn-cs"/>
        </a:defRPr>
      </a:lvl2pPr>
      <a:lvl3pPr marL="1600200" indent="-320040" algn="l" defTabSz="1280160" rtl="0" eaLnBrk="1" latinLnBrk="0" hangingPunct="1">
        <a:spcBef>
          <a:spcPct val="20000"/>
        </a:spcBef>
        <a:buFont typeface="Arial" panose="020B0604020202020204" pitchFamily="34" charset="0"/>
        <a:buChar char="•"/>
        <a:defRPr kumimoji="1" sz="3400" kern="1200">
          <a:solidFill>
            <a:schemeClr val="tx1"/>
          </a:solidFill>
          <a:latin typeface="+mn-lt"/>
          <a:ea typeface="+mn-ea"/>
          <a:cs typeface="+mn-cs"/>
        </a:defRPr>
      </a:lvl3pPr>
      <a:lvl4pPr marL="2240280" indent="-320040" algn="l" defTabSz="128016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4pPr>
      <a:lvl5pPr marL="2880360" indent="-320040" algn="l" defTabSz="128016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5pPr>
      <a:lvl6pPr marL="3520440" indent="-320040" algn="l" defTabSz="128016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9pPr>
    </p:bodyStyle>
    <p:other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ms.lroc.asu.edu/lroc/rdr_product_select" TargetMode="External"/><Relationship Id="rId13" Type="http://schemas.openxmlformats.org/officeDocument/2006/relationships/image" Target="../media/image6.png"/><Relationship Id="rId3" Type="http://schemas.openxmlformats.org/officeDocument/2006/relationships/image" Target="../media/image1.emf"/><Relationship Id="rId7" Type="http://schemas.openxmlformats.org/officeDocument/2006/relationships/hyperlink" Target="http://imbrium.mit.edu/EXTRAS/SLDEM2015/" TargetMode="External"/><Relationship Id="rId12"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doi.org/10.1109/CVPR.2017.632" TargetMode="External"/><Relationship Id="rId11" Type="http://schemas.openxmlformats.org/officeDocument/2006/relationships/image" Target="../media/image4.emf"/><Relationship Id="rId5" Type="http://schemas.openxmlformats.org/officeDocument/2006/relationships/hyperlink" Target="http://doi.org/10.20637/JAXA-RR-19-006/0003" TargetMode="External"/><Relationship Id="rId10" Type="http://schemas.openxmlformats.org/officeDocument/2006/relationships/image" Target="../media/image3.png"/><Relationship Id="rId4" Type="http://schemas.openxmlformats.org/officeDocument/2006/relationships/hyperlink" Target="https://doi.org/10.1016/j.icarus.2015.07.039" TargetMode="External"/><Relationship Id="rId9"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図 36">
            <a:extLst>
              <a:ext uri="{FF2B5EF4-FFF2-40B4-BE49-F238E27FC236}">
                <a16:creationId xmlns:a16="http://schemas.microsoft.com/office/drawing/2014/main" id="{D326250C-022C-9B4D-C602-0C145E8AFE77}"/>
              </a:ext>
            </a:extLst>
          </p:cNvPr>
          <p:cNvPicPr>
            <a:picLocks noChangeAspect="1"/>
          </p:cNvPicPr>
          <p:nvPr/>
        </p:nvPicPr>
        <p:blipFill>
          <a:blip r:embed="rId3"/>
          <a:stretch>
            <a:fillRect/>
          </a:stretch>
        </p:blipFill>
        <p:spPr>
          <a:xfrm>
            <a:off x="5022950" y="7074190"/>
            <a:ext cx="4330848" cy="1860166"/>
          </a:xfrm>
          <a:prstGeom prst="rect">
            <a:avLst/>
          </a:prstGeom>
        </p:spPr>
      </p:pic>
      <p:sp>
        <p:nvSpPr>
          <p:cNvPr id="2" name="タイトル 1"/>
          <p:cNvSpPr>
            <a:spLocks noGrp="1"/>
          </p:cNvSpPr>
          <p:nvPr>
            <p:ph type="ctrTitle"/>
          </p:nvPr>
        </p:nvSpPr>
        <p:spPr>
          <a:xfrm>
            <a:off x="128592" y="104920"/>
            <a:ext cx="9375100" cy="1287165"/>
          </a:xfrm>
          <a:ln>
            <a:solidFill>
              <a:schemeClr val="tx1"/>
            </a:solidFill>
            <a:prstDash val="solid"/>
          </a:ln>
        </p:spPr>
        <p:txBody>
          <a:bodyPr>
            <a:normAutofit/>
          </a:bodyPr>
          <a:lstStyle/>
          <a:p>
            <a:r>
              <a:rPr lang="en-US" altLang="ja-JP" sz="2400" b="1" dirty="0">
                <a:latin typeface="Arial" panose="020B0604020202020204" pitchFamily="34" charset="0"/>
                <a:cs typeface="Arial" panose="020B0604020202020204" pitchFamily="34" charset="0"/>
              </a:rPr>
              <a:t>Depth Estimation Based on Monocular Image for the Moon </a:t>
            </a:r>
            <a:br>
              <a:rPr lang="en-US" altLang="ja-JP" sz="2400" b="1" dirty="0">
                <a:latin typeface="Arial" panose="020B0604020202020204" pitchFamily="34" charset="0"/>
                <a:cs typeface="Arial" panose="020B0604020202020204" pitchFamily="34" charset="0"/>
              </a:rPr>
            </a:br>
            <a:r>
              <a:rPr lang="en-US" altLang="ja-JP" sz="2400" b="1" dirty="0">
                <a:latin typeface="Arial" panose="020B0604020202020204" pitchFamily="34" charset="0"/>
                <a:cs typeface="Arial" panose="020B0604020202020204" pitchFamily="34" charset="0"/>
              </a:rPr>
              <a:t>With Machine Leaning and Shape-From-Shading</a:t>
            </a:r>
            <a:br>
              <a:rPr kumimoji="1" lang="en-US" altLang="ja-JP" b="1" dirty="0">
                <a:latin typeface="Arial" panose="020B0604020202020204" pitchFamily="34" charset="0"/>
                <a:cs typeface="Arial" panose="020B0604020202020204" pitchFamily="34" charset="0"/>
              </a:rPr>
            </a:br>
            <a:r>
              <a:rPr kumimoji="1" lang="en-US" altLang="ja-JP" sz="2000" dirty="0">
                <a:latin typeface="Arial" panose="020B0604020202020204" pitchFamily="34" charset="0"/>
                <a:cs typeface="Arial" panose="020B0604020202020204" pitchFamily="34" charset="0"/>
              </a:rPr>
              <a:t>s1270087 IBUKA. Koichiro, Supervisor: Prof. DEMURA. </a:t>
            </a:r>
            <a:r>
              <a:rPr kumimoji="1" lang="en-US" altLang="ja-JP" sz="2000" dirty="0" err="1">
                <a:latin typeface="Arial" panose="020B0604020202020204" pitchFamily="34" charset="0"/>
                <a:cs typeface="Arial" panose="020B0604020202020204" pitchFamily="34" charset="0"/>
              </a:rPr>
              <a:t>Hirohide</a:t>
            </a:r>
            <a:endParaRPr kumimoji="1" lang="ja-JP" altLang="en-US" sz="2000" dirty="0">
              <a:latin typeface="Arial" panose="020B0604020202020204" pitchFamily="34" charset="0"/>
              <a:cs typeface="Arial" panose="020B0604020202020204" pitchFamily="34" charset="0"/>
            </a:endParaRPr>
          </a:p>
        </p:txBody>
      </p:sp>
      <p:sp>
        <p:nvSpPr>
          <p:cNvPr id="5" name="タイトル 1"/>
          <p:cNvSpPr txBox="1">
            <a:spLocks/>
          </p:cNvSpPr>
          <p:nvPr/>
        </p:nvSpPr>
        <p:spPr>
          <a:xfrm>
            <a:off x="182907" y="1297438"/>
            <a:ext cx="4372833" cy="670455"/>
          </a:xfrm>
          <a:prstGeom prst="rect">
            <a:avLst/>
          </a:prstGeom>
        </p:spPr>
        <p:txBody>
          <a:bodyPr vert="horz" lIns="128016" tIns="64008" rIns="128016" bIns="64008" rtlCol="0" anchor="ctr">
            <a:noAutofit/>
          </a:bodyPr>
          <a:lstStyle>
            <a:lvl1pPr algn="ctr" defTabSz="1280160" rtl="0" eaLnBrk="1" latinLnBrk="0" hangingPunct="1">
              <a:spcBef>
                <a:spcPct val="0"/>
              </a:spcBef>
              <a:buNone/>
              <a:defRPr kumimoji="1" sz="6200" kern="1200">
                <a:solidFill>
                  <a:schemeClr val="tx1"/>
                </a:solidFill>
                <a:latin typeface="+mj-lt"/>
                <a:ea typeface="+mj-ea"/>
                <a:cs typeface="+mj-cs"/>
              </a:defRPr>
            </a:lvl1pPr>
          </a:lstStyle>
          <a:p>
            <a:pPr algn="l"/>
            <a:r>
              <a:rPr lang="en-US" altLang="ja-JP" sz="2400" dirty="0">
                <a:latin typeface="Arial" panose="020B0604020202020204" pitchFamily="34" charset="0"/>
                <a:cs typeface="Arial" panose="020B0604020202020204" pitchFamily="34" charset="0"/>
              </a:rPr>
              <a:t>1. Introduction</a:t>
            </a:r>
            <a:endParaRPr lang="ja-JP" altLang="en-US" sz="2400" dirty="0">
              <a:latin typeface="Arial" panose="020B0604020202020204" pitchFamily="34" charset="0"/>
              <a:cs typeface="Arial" panose="020B0604020202020204" pitchFamily="34" charset="0"/>
            </a:endParaRPr>
          </a:p>
        </p:txBody>
      </p:sp>
      <p:sp>
        <p:nvSpPr>
          <p:cNvPr id="6" name="タイトル 1"/>
          <p:cNvSpPr txBox="1">
            <a:spLocks/>
          </p:cNvSpPr>
          <p:nvPr/>
        </p:nvSpPr>
        <p:spPr>
          <a:xfrm>
            <a:off x="273105" y="7181318"/>
            <a:ext cx="3519830" cy="670455"/>
          </a:xfrm>
          <a:prstGeom prst="rect">
            <a:avLst/>
          </a:prstGeom>
        </p:spPr>
        <p:txBody>
          <a:bodyPr vert="horz" lIns="128016" tIns="64008" rIns="128016" bIns="64008" rtlCol="0" anchor="ctr">
            <a:normAutofit fontScale="97500"/>
          </a:bodyPr>
          <a:lstStyle>
            <a:lvl1pPr algn="ctr" defTabSz="1280160" rtl="0" eaLnBrk="1" latinLnBrk="0" hangingPunct="1">
              <a:spcBef>
                <a:spcPct val="0"/>
              </a:spcBef>
              <a:buNone/>
              <a:defRPr kumimoji="1" sz="6200" kern="1200">
                <a:solidFill>
                  <a:schemeClr val="tx1"/>
                </a:solidFill>
                <a:latin typeface="+mj-lt"/>
                <a:ea typeface="+mj-ea"/>
                <a:cs typeface="+mj-cs"/>
              </a:defRPr>
            </a:lvl1pPr>
          </a:lstStyle>
          <a:p>
            <a:pPr algn="l"/>
            <a:r>
              <a:rPr lang="en-US" altLang="ja-JP" sz="2400" dirty="0">
                <a:latin typeface="Arial" panose="020B0604020202020204" pitchFamily="34" charset="0"/>
                <a:cs typeface="Arial" panose="020B0604020202020204" pitchFamily="34" charset="0"/>
              </a:rPr>
              <a:t>2. Methodology</a:t>
            </a:r>
            <a:endParaRPr lang="ja-JP" altLang="en-US" sz="2400" dirty="0">
              <a:latin typeface="Arial" panose="020B0604020202020204" pitchFamily="34" charset="0"/>
              <a:cs typeface="Arial" panose="020B0604020202020204" pitchFamily="34" charset="0"/>
            </a:endParaRPr>
          </a:p>
        </p:txBody>
      </p:sp>
      <p:sp>
        <p:nvSpPr>
          <p:cNvPr id="7" name="タイトル 1"/>
          <p:cNvSpPr txBox="1">
            <a:spLocks/>
          </p:cNvSpPr>
          <p:nvPr/>
        </p:nvSpPr>
        <p:spPr>
          <a:xfrm>
            <a:off x="4872617" y="1260382"/>
            <a:ext cx="4523287" cy="716272"/>
          </a:xfrm>
          <a:prstGeom prst="rect">
            <a:avLst/>
          </a:prstGeom>
        </p:spPr>
        <p:txBody>
          <a:bodyPr vert="horz" lIns="128016" tIns="64008" rIns="128016" bIns="64008" rtlCol="0" anchor="ctr">
            <a:noAutofit/>
          </a:bodyPr>
          <a:lstStyle>
            <a:lvl1pPr algn="ctr" defTabSz="1280160" rtl="0" eaLnBrk="1" latinLnBrk="0" hangingPunct="1">
              <a:spcBef>
                <a:spcPct val="0"/>
              </a:spcBef>
              <a:buNone/>
              <a:defRPr kumimoji="1" sz="6200" kern="1200">
                <a:solidFill>
                  <a:schemeClr val="tx1"/>
                </a:solidFill>
                <a:latin typeface="+mj-lt"/>
                <a:ea typeface="+mj-ea"/>
                <a:cs typeface="+mj-cs"/>
              </a:defRPr>
            </a:lvl1pPr>
          </a:lstStyle>
          <a:p>
            <a:pPr algn="l"/>
            <a:r>
              <a:rPr lang="en-US" altLang="ja-JP" sz="2400" dirty="0">
                <a:latin typeface="Arial" panose="020B0604020202020204" pitchFamily="34" charset="0"/>
                <a:cs typeface="Arial" panose="020B0604020202020204" pitchFamily="34" charset="0"/>
              </a:rPr>
              <a:t>3. Current Status</a:t>
            </a:r>
            <a:endParaRPr lang="ja-JP" altLang="en-US" sz="2400" dirty="0">
              <a:latin typeface="Arial" panose="020B0604020202020204" pitchFamily="34" charset="0"/>
              <a:cs typeface="Arial" panose="020B0604020202020204" pitchFamily="34" charset="0"/>
            </a:endParaRPr>
          </a:p>
        </p:txBody>
      </p:sp>
      <p:sp>
        <p:nvSpPr>
          <p:cNvPr id="14" name="テキスト ボックス 13"/>
          <p:cNvSpPr txBox="1"/>
          <p:nvPr/>
        </p:nvSpPr>
        <p:spPr>
          <a:xfrm>
            <a:off x="427004" y="1899887"/>
            <a:ext cx="3950925" cy="5339923"/>
          </a:xfrm>
          <a:prstGeom prst="rect">
            <a:avLst/>
          </a:prstGeom>
          <a:noFill/>
        </p:spPr>
        <p:txBody>
          <a:bodyPr wrap="square" rtlCol="0">
            <a:spAutoFit/>
          </a:bodyPr>
          <a:lstStyle/>
          <a:p>
            <a:pPr algn="just">
              <a:spcAft>
                <a:spcPts val="600"/>
              </a:spcAft>
            </a:pPr>
            <a:r>
              <a:rPr kumimoji="1" lang="en-US" altLang="ja-JP" sz="1600" dirty="0">
                <a:latin typeface="Arial" panose="020B0604020202020204" pitchFamily="34" charset="0"/>
                <a:cs typeface="Arial" panose="020B0604020202020204" pitchFamily="34" charset="0"/>
              </a:rPr>
              <a:t>    Digital Terrain Models (DTMs) of the lunar surface are widely used for lunar exploration planning and studies of topography and geology [1]. LRO NAC DTMs with the highest resolution (~2 m/pix) cover small percentage with 470 pieces [2] . This is due to the time required to create DTMs by manual and the few data available to create them [3].          </a:t>
            </a:r>
          </a:p>
          <a:p>
            <a:pPr algn="just">
              <a:spcAft>
                <a:spcPts val="600"/>
              </a:spcAft>
            </a:pPr>
            <a:r>
              <a:rPr lang="en-US" altLang="ja-JP" sz="1600" dirty="0">
                <a:latin typeface="Arial" panose="020B0604020202020204" pitchFamily="34" charset="0"/>
                <a:cs typeface="Arial" panose="020B0604020202020204" pitchFamily="34" charset="0"/>
              </a:rPr>
              <a:t>    The purpose of this study is to generate high-resolution DTMs automatically with limited data</a:t>
            </a:r>
            <a:r>
              <a:rPr kumimoji="1" lang="en-US" altLang="ja-JP" sz="1600" dirty="0">
                <a:latin typeface="Arial" panose="020B0604020202020204" pitchFamily="34" charset="0"/>
                <a:cs typeface="Arial" panose="020B0604020202020204" pitchFamily="34" charset="0"/>
              </a:rPr>
              <a:t>. This research proposes a method to complement LRO NAC DTMs by generating the almost the same resolution using Machine Learning &amp; Shape-From-Shading (SFS) [4]. The goal of this study is to implement a pipeline generate DTMs that combines machine learning with SFS and evaluate the generated DTM.</a:t>
            </a:r>
          </a:p>
        </p:txBody>
      </p:sp>
      <p:sp>
        <p:nvSpPr>
          <p:cNvPr id="15" name="テキスト ボックス 14"/>
          <p:cNvSpPr txBox="1"/>
          <p:nvPr/>
        </p:nvSpPr>
        <p:spPr>
          <a:xfrm>
            <a:off x="471357" y="7808724"/>
            <a:ext cx="3918315" cy="2708434"/>
          </a:xfrm>
          <a:prstGeom prst="rect">
            <a:avLst/>
          </a:prstGeom>
          <a:noFill/>
        </p:spPr>
        <p:txBody>
          <a:bodyPr wrap="square" rtlCol="0">
            <a:spAutoFit/>
          </a:bodyPr>
          <a:lstStyle/>
          <a:p>
            <a:pPr algn="just">
              <a:lnSpc>
                <a:spcPts val="1800"/>
              </a:lnSpc>
              <a:spcAft>
                <a:spcPts val="600"/>
              </a:spcAft>
            </a:pPr>
            <a:r>
              <a:rPr lang="en-US" altLang="ja-JP" sz="1600" dirty="0">
                <a:latin typeface="Arial" panose="020B0604020202020204" pitchFamily="34" charset="0"/>
                <a:cs typeface="Arial" panose="020B0604020202020204" pitchFamily="34" charset="0"/>
              </a:rPr>
              <a:t>    This study uses a Pix2Pix [5] as machine learning model. This model can transform the type of image by learning the relationship between two sets of images. DTMs can be created from abundant visible images by training Pix2Pix on both DTMs and visible images.</a:t>
            </a:r>
          </a:p>
          <a:p>
            <a:pPr algn="just">
              <a:lnSpc>
                <a:spcPts val="1800"/>
              </a:lnSpc>
              <a:spcAft>
                <a:spcPts val="600"/>
              </a:spcAft>
            </a:pPr>
            <a:r>
              <a:rPr lang="en-US" altLang="ja-JP" sz="1600" dirty="0">
                <a:latin typeface="Arial" panose="020B0604020202020204" pitchFamily="34" charset="0"/>
                <a:cs typeface="Arial" panose="020B0604020202020204" pitchFamily="34" charset="0"/>
              </a:rPr>
              <a:t>   SFS is a technique for estimating the shape of an object from a single shaded image. We improve DTMs generated from Pix2Pix adapting SFS.</a:t>
            </a:r>
          </a:p>
        </p:txBody>
      </p:sp>
      <p:sp>
        <p:nvSpPr>
          <p:cNvPr id="16" name="テキスト ボックス 15"/>
          <p:cNvSpPr txBox="1"/>
          <p:nvPr/>
        </p:nvSpPr>
        <p:spPr>
          <a:xfrm>
            <a:off x="5060820" y="1876790"/>
            <a:ext cx="4440560" cy="2308324"/>
          </a:xfrm>
          <a:prstGeom prst="rect">
            <a:avLst/>
          </a:prstGeom>
          <a:noFill/>
        </p:spPr>
        <p:txBody>
          <a:bodyPr wrap="square" rtlCol="0">
            <a:spAutoFit/>
          </a:bodyPr>
          <a:lstStyle/>
          <a:p>
            <a:pPr algn="just"/>
            <a:r>
              <a:rPr kumimoji="1" lang="en-US" altLang="ja-JP" sz="1600" dirty="0">
                <a:latin typeface="Arial" panose="020B0604020202020204" pitchFamily="34" charset="0"/>
                <a:cs typeface="Arial" panose="020B0604020202020204" pitchFamily="34" charset="0"/>
              </a:rPr>
              <a:t>    Figure 2 shows the process of creating Pix2Pix training data. This research select SLDEM 2015 [6] &amp; LRO NAC Orthoimage [7] as dataset. First, LRO NAC Orthoimages are </a:t>
            </a:r>
            <a:r>
              <a:rPr kumimoji="1" lang="en-US" altLang="ja-JP" sz="1600" dirty="0" err="1">
                <a:latin typeface="Arial" panose="020B0604020202020204" pitchFamily="34" charset="0"/>
                <a:cs typeface="Arial" panose="020B0604020202020204" pitchFamily="34" charset="0"/>
              </a:rPr>
              <a:t>downsampled</a:t>
            </a:r>
            <a:r>
              <a:rPr kumimoji="1" lang="en-US" altLang="ja-JP" sz="1600" dirty="0">
                <a:latin typeface="Arial" panose="020B0604020202020204" pitchFamily="34" charset="0"/>
                <a:cs typeface="Arial" panose="020B0604020202020204" pitchFamily="34" charset="0"/>
              </a:rPr>
              <a:t> to match the resolution of SLDEM 2015. Next, the images are cut and shaped to 256x256 pixel. Finally, histogram smoothing is applied to images and aligned into a 512x256 pixel image.   </a:t>
            </a:r>
          </a:p>
        </p:txBody>
      </p:sp>
      <p:sp>
        <p:nvSpPr>
          <p:cNvPr id="13" name="タイトル 1"/>
          <p:cNvSpPr txBox="1">
            <a:spLocks/>
          </p:cNvSpPr>
          <p:nvPr/>
        </p:nvSpPr>
        <p:spPr>
          <a:xfrm>
            <a:off x="4980843" y="9069678"/>
            <a:ext cx="4415061" cy="512992"/>
          </a:xfrm>
          <a:prstGeom prst="rect">
            <a:avLst/>
          </a:prstGeom>
        </p:spPr>
        <p:txBody>
          <a:bodyPr vert="horz" lIns="128016" tIns="64008" rIns="128016" bIns="64008" rtlCol="0" anchor="ctr">
            <a:noAutofit/>
          </a:bodyPr>
          <a:lstStyle>
            <a:lvl1pPr algn="ctr" defTabSz="1280160" rtl="0" eaLnBrk="1" latinLnBrk="0" hangingPunct="1">
              <a:spcBef>
                <a:spcPct val="0"/>
              </a:spcBef>
              <a:buNone/>
              <a:defRPr kumimoji="1" sz="6200" kern="1200">
                <a:solidFill>
                  <a:schemeClr val="tx1"/>
                </a:solidFill>
                <a:latin typeface="+mj-lt"/>
                <a:ea typeface="+mj-ea"/>
                <a:cs typeface="+mj-cs"/>
              </a:defRPr>
            </a:lvl1pPr>
          </a:lstStyle>
          <a:p>
            <a:pPr algn="l"/>
            <a:r>
              <a:rPr lang="en-US" altLang="ja-JP" sz="2000" dirty="0">
                <a:latin typeface="Arial" panose="020B0604020202020204" pitchFamily="34" charset="0"/>
                <a:cs typeface="Arial" panose="020B0604020202020204" pitchFamily="34" charset="0"/>
              </a:rPr>
              <a:t>References</a:t>
            </a:r>
            <a:endParaRPr lang="ja-JP" altLang="en-US" sz="2000" dirty="0">
              <a:latin typeface="Arial" panose="020B0604020202020204" pitchFamily="34" charset="0"/>
              <a:cs typeface="Arial" panose="020B0604020202020204" pitchFamily="34" charset="0"/>
            </a:endParaRPr>
          </a:p>
        </p:txBody>
      </p:sp>
      <p:sp>
        <p:nvSpPr>
          <p:cNvPr id="17" name="タイトル 1"/>
          <p:cNvSpPr txBox="1">
            <a:spLocks/>
          </p:cNvSpPr>
          <p:nvPr/>
        </p:nvSpPr>
        <p:spPr>
          <a:xfrm>
            <a:off x="4950821" y="6481137"/>
            <a:ext cx="4210754" cy="716272"/>
          </a:xfrm>
          <a:prstGeom prst="rect">
            <a:avLst/>
          </a:prstGeom>
        </p:spPr>
        <p:txBody>
          <a:bodyPr vert="horz" lIns="128016" tIns="64008" rIns="128016" bIns="64008" rtlCol="0" anchor="ctr">
            <a:noAutofit/>
          </a:bodyPr>
          <a:lstStyle>
            <a:lvl1pPr algn="ctr" defTabSz="1280160" rtl="0" eaLnBrk="1" latinLnBrk="0" hangingPunct="1">
              <a:spcBef>
                <a:spcPct val="0"/>
              </a:spcBef>
              <a:buNone/>
              <a:defRPr kumimoji="1" sz="6200" kern="1200">
                <a:solidFill>
                  <a:schemeClr val="tx1"/>
                </a:solidFill>
                <a:latin typeface="+mj-lt"/>
                <a:ea typeface="+mj-ea"/>
                <a:cs typeface="+mj-cs"/>
              </a:defRPr>
            </a:lvl1pPr>
          </a:lstStyle>
          <a:p>
            <a:pPr algn="l"/>
            <a:r>
              <a:rPr lang="en-US" altLang="ja-JP" sz="2400" dirty="0">
                <a:latin typeface="Arial" panose="020B0604020202020204" pitchFamily="34" charset="0"/>
                <a:cs typeface="Arial" panose="020B0604020202020204" pitchFamily="34" charset="0"/>
              </a:rPr>
              <a:t>4. Schedule</a:t>
            </a:r>
            <a:endParaRPr lang="ja-JP" altLang="en-US" sz="2400" dirty="0">
              <a:latin typeface="Arial" panose="020B0604020202020204" pitchFamily="34" charset="0"/>
              <a:cs typeface="Arial" panose="020B0604020202020204" pitchFamily="34" charset="0"/>
            </a:endParaRPr>
          </a:p>
        </p:txBody>
      </p:sp>
      <p:sp>
        <p:nvSpPr>
          <p:cNvPr id="19" name="正方形/長方形 18"/>
          <p:cNvSpPr/>
          <p:nvPr/>
        </p:nvSpPr>
        <p:spPr>
          <a:xfrm>
            <a:off x="5029171" y="9493248"/>
            <a:ext cx="4440560" cy="1569660"/>
          </a:xfrm>
          <a:prstGeom prst="rect">
            <a:avLst/>
          </a:prstGeom>
        </p:spPr>
        <p:txBody>
          <a:bodyPr wrap="square">
            <a:spAutoFit/>
          </a:bodyPr>
          <a:lstStyle/>
          <a:p>
            <a:r>
              <a:rPr lang="en-US" altLang="ja-JP" sz="800" dirty="0">
                <a:latin typeface="Arial" panose="020B0604020202020204" pitchFamily="34" charset="0"/>
                <a:cs typeface="Arial" panose="020B0604020202020204" pitchFamily="34" charset="0"/>
              </a:rPr>
              <a:t>[1] Barker, M. K., et al., A new lunar digital elevation model from the Lunar Orbiter Laser Altimeter and SELENE Terrain Camera, 2016. doi:</a:t>
            </a:r>
            <a:r>
              <a:rPr lang="en-US" altLang="ja-JP" sz="800" dirty="0">
                <a:latin typeface="Arial" panose="020B0604020202020204" pitchFamily="34" charset="0"/>
                <a:cs typeface="Arial" panose="020B0604020202020204" pitchFamily="34" charset="0"/>
                <a:hlinkClick r:id="rId4"/>
              </a:rPr>
              <a:t>10.1016/j.icarus.2015.07.039</a:t>
            </a:r>
            <a:endParaRPr lang="en-US" altLang="ja-JP" sz="800" dirty="0">
              <a:latin typeface="Arial" panose="020B0604020202020204" pitchFamily="34" charset="0"/>
              <a:cs typeface="Arial" panose="020B0604020202020204" pitchFamily="34" charset="0"/>
            </a:endParaRPr>
          </a:p>
          <a:p>
            <a:r>
              <a:rPr lang="en-US" altLang="ja-JP" sz="800" dirty="0">
                <a:latin typeface="Arial" panose="020B0604020202020204" pitchFamily="34" charset="0"/>
                <a:cs typeface="Arial" panose="020B0604020202020204" pitchFamily="34" charset="0"/>
              </a:rPr>
              <a:t>[2] Henriksen, M., et al., LROC NAC Digital Terrain Models: Production and Availability, 2020. In Proceedings of the Lunar </a:t>
            </a:r>
            <a:r>
              <a:rPr lang="en-US" altLang="ja-JP" sz="800" dirty="0" err="1">
                <a:latin typeface="Arial" panose="020B0604020202020204" pitchFamily="34" charset="0"/>
                <a:cs typeface="Arial" panose="020B0604020202020204" pitchFamily="34" charset="0"/>
              </a:rPr>
              <a:t>Surace</a:t>
            </a:r>
            <a:r>
              <a:rPr lang="en-US" altLang="ja-JP" sz="800" dirty="0">
                <a:latin typeface="Arial" panose="020B0604020202020204" pitchFamily="34" charset="0"/>
                <a:cs typeface="Arial" panose="020B0604020202020204" pitchFamily="34" charset="0"/>
              </a:rPr>
              <a:t> Science Workshop, virtual meeting, 28–29 May 2020; LPI Contribution 2241. p. 5084.</a:t>
            </a:r>
          </a:p>
          <a:p>
            <a:r>
              <a:rPr lang="en-US" altLang="ja-JP" sz="800" dirty="0">
                <a:latin typeface="Arial" panose="020B0604020202020204" pitchFamily="34" charset="0"/>
                <a:cs typeface="Arial" panose="020B0604020202020204" pitchFamily="34" charset="0"/>
              </a:rPr>
              <a:t>[3]Onodera, K., et al., Resolution enhancement of DEM of the lunar surface using machine learning, 2020. doi:</a:t>
            </a:r>
            <a:r>
              <a:rPr lang="en-US" altLang="ja-JP" sz="800" dirty="0">
                <a:latin typeface="Arial" panose="020B0604020202020204" pitchFamily="34" charset="0"/>
                <a:cs typeface="Arial" panose="020B0604020202020204" pitchFamily="34" charset="0"/>
                <a:hlinkClick r:id="rId5"/>
              </a:rPr>
              <a:t>10.20637/JAXA-RR-19-006/0003</a:t>
            </a:r>
            <a:endParaRPr lang="en-US" altLang="ja-JP" sz="800" dirty="0">
              <a:latin typeface="Arial" panose="020B0604020202020204" pitchFamily="34" charset="0"/>
              <a:cs typeface="Arial" panose="020B0604020202020204" pitchFamily="34" charset="0"/>
            </a:endParaRPr>
          </a:p>
          <a:p>
            <a:r>
              <a:rPr lang="en-US" altLang="ja-JP" sz="800" dirty="0">
                <a:latin typeface="Arial" panose="020B0604020202020204" pitchFamily="34" charset="0"/>
                <a:cs typeface="Arial" panose="020B0604020202020204" pitchFamily="34" charset="0"/>
              </a:rPr>
              <a:t>[4] </a:t>
            </a:r>
          </a:p>
          <a:p>
            <a:r>
              <a:rPr lang="en-US" altLang="ja-JP" sz="800" dirty="0">
                <a:latin typeface="Arial" panose="020B0604020202020204" pitchFamily="34" charset="0"/>
                <a:cs typeface="Arial" panose="020B0604020202020204" pitchFamily="34" charset="0"/>
              </a:rPr>
              <a:t>[5] Isola, P., et al., Image-to-Image Translation with Conditional Adversarial Networks, 2016. doi:</a:t>
            </a:r>
            <a:r>
              <a:rPr lang="en-US" altLang="ja-JP" sz="800" dirty="0">
                <a:latin typeface="Arial" panose="020B0604020202020204" pitchFamily="34" charset="0"/>
                <a:cs typeface="Arial" panose="020B0604020202020204" pitchFamily="34" charset="0"/>
                <a:hlinkClick r:id="rId6"/>
              </a:rPr>
              <a:t>10.1109/CVPR.2017.632</a:t>
            </a:r>
            <a:r>
              <a:rPr lang="en-US" altLang="ja-JP" sz="800" dirty="0">
                <a:latin typeface="Arial" panose="020B0604020202020204" pitchFamily="34" charset="0"/>
                <a:cs typeface="Arial" panose="020B0604020202020204" pitchFamily="34" charset="0"/>
              </a:rPr>
              <a:t> </a:t>
            </a:r>
          </a:p>
          <a:p>
            <a:r>
              <a:rPr lang="en-US" altLang="ja-JP" sz="800" dirty="0">
                <a:latin typeface="Arial" panose="020B0604020202020204" pitchFamily="34" charset="0"/>
                <a:cs typeface="Arial" panose="020B0604020202020204" pitchFamily="34" charset="0"/>
              </a:rPr>
              <a:t>[6] </a:t>
            </a:r>
            <a:r>
              <a:rPr lang="en" altLang="ja-JP" sz="800" b="0" i="0" dirty="0">
                <a:effectLst/>
                <a:latin typeface="Arial" panose="020B0604020202020204" pitchFamily="34" charset="0"/>
                <a:cs typeface="Arial" panose="020B0604020202020204" pitchFamily="34" charset="0"/>
                <a:hlinkClick r:id="rId7"/>
              </a:rPr>
              <a:t>http://imbrium.mit.edu/EXTRAS/SLDEM2015/</a:t>
            </a:r>
            <a:endParaRPr lang="en" altLang="ja-JP" sz="800" b="0" i="0" dirty="0">
              <a:effectLst/>
              <a:latin typeface="Arial" panose="020B0604020202020204" pitchFamily="34" charset="0"/>
              <a:cs typeface="Arial" panose="020B0604020202020204" pitchFamily="34" charset="0"/>
            </a:endParaRPr>
          </a:p>
          <a:p>
            <a:r>
              <a:rPr lang="en" altLang="ja-JP" sz="800" dirty="0">
                <a:latin typeface="Arial" panose="020B0604020202020204" pitchFamily="34" charset="0"/>
                <a:cs typeface="Arial" panose="020B0604020202020204" pitchFamily="34" charset="0"/>
              </a:rPr>
              <a:t>[7] </a:t>
            </a:r>
            <a:r>
              <a:rPr lang="en" altLang="ja-JP" sz="800" b="0" i="0" dirty="0">
                <a:effectLst/>
                <a:latin typeface="Arial" panose="020B0604020202020204" pitchFamily="34" charset="0"/>
                <a:cs typeface="Arial" panose="020B0604020202020204" pitchFamily="34" charset="0"/>
                <a:hlinkClick r:id="rId8"/>
              </a:rPr>
              <a:t>https://wms.lroc.asu.edu/lroc/rdr_product_select</a:t>
            </a:r>
            <a:endParaRPr lang="en" altLang="ja-JP" sz="800" b="0" i="0" dirty="0">
              <a:effectLst/>
              <a:latin typeface="Arial" panose="020B0604020202020204" pitchFamily="34" charset="0"/>
              <a:cs typeface="Arial" panose="020B0604020202020204" pitchFamily="34" charset="0"/>
            </a:endParaRPr>
          </a:p>
        </p:txBody>
      </p:sp>
      <p:cxnSp>
        <p:nvCxnSpPr>
          <p:cNvPr id="10" name="直線コネクタ 9"/>
          <p:cNvCxnSpPr>
            <a:cxnSpLocks/>
          </p:cNvCxnSpPr>
          <p:nvPr/>
        </p:nvCxnSpPr>
        <p:spPr>
          <a:xfrm>
            <a:off x="4800599" y="1392085"/>
            <a:ext cx="0" cy="9214702"/>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7B9D58E8-A7E2-4BB8-0997-FBD93FC16807}"/>
              </a:ext>
            </a:extLst>
          </p:cNvPr>
          <p:cNvSpPr txBox="1"/>
          <p:nvPr/>
        </p:nvSpPr>
        <p:spPr>
          <a:xfrm>
            <a:off x="3762887" y="12478166"/>
            <a:ext cx="3525874" cy="338554"/>
          </a:xfrm>
          <a:prstGeom prst="rect">
            <a:avLst/>
          </a:prstGeom>
          <a:noFill/>
        </p:spPr>
        <p:txBody>
          <a:bodyPr wrap="square" rtlCol="0">
            <a:spAutoFit/>
          </a:bodyPr>
          <a:lstStyle/>
          <a:p>
            <a:pPr algn="just"/>
            <a:r>
              <a:rPr kumimoji="1" lang="en-US" altLang="ja-JP" sz="1600" b="1" dirty="0">
                <a:latin typeface="Arial" panose="020B0604020202020204" pitchFamily="34" charset="0"/>
                <a:cs typeface="Arial" panose="020B0604020202020204" pitchFamily="34" charset="0"/>
              </a:rPr>
              <a:t>Figure 1. Pipeline of  </a:t>
            </a:r>
            <a:r>
              <a:rPr lang="en-US" altLang="ja-JP" sz="1600" b="1" dirty="0">
                <a:latin typeface="Arial" panose="020B0604020202020204" pitchFamily="34" charset="0"/>
                <a:cs typeface="Arial" panose="020B0604020202020204" pitchFamily="34" charset="0"/>
              </a:rPr>
              <a:t>Methodology</a:t>
            </a:r>
            <a:endParaRPr kumimoji="1" lang="en-US" altLang="ja-JP" sz="1600" b="1" dirty="0">
              <a:latin typeface="Arial" panose="020B0604020202020204" pitchFamily="34" charset="0"/>
              <a:cs typeface="Arial" panose="020B0604020202020204" pitchFamily="34" charset="0"/>
            </a:endParaRPr>
          </a:p>
        </p:txBody>
      </p:sp>
      <p:sp>
        <p:nvSpPr>
          <p:cNvPr id="11" name="正方形/長方形 10">
            <a:extLst>
              <a:ext uri="{FF2B5EF4-FFF2-40B4-BE49-F238E27FC236}">
                <a16:creationId xmlns:a16="http://schemas.microsoft.com/office/drawing/2014/main" id="{A711C768-76C1-3128-F1C0-2CC035E847D3}"/>
              </a:ext>
            </a:extLst>
          </p:cNvPr>
          <p:cNvSpPr/>
          <p:nvPr/>
        </p:nvSpPr>
        <p:spPr>
          <a:xfrm>
            <a:off x="7056198" y="7474919"/>
            <a:ext cx="193319" cy="15093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05FA0E82-E0C1-3F5D-77E7-21608B35E804}"/>
              </a:ext>
            </a:extLst>
          </p:cNvPr>
          <p:cNvSpPr/>
          <p:nvPr/>
        </p:nvSpPr>
        <p:spPr>
          <a:xfrm>
            <a:off x="7536904" y="8004273"/>
            <a:ext cx="288032" cy="12704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EC0EA42A-BF2F-10FE-7676-85D16FD408C4}"/>
              </a:ext>
            </a:extLst>
          </p:cNvPr>
          <p:cNvSpPr/>
          <p:nvPr/>
        </p:nvSpPr>
        <p:spPr>
          <a:xfrm>
            <a:off x="7901247" y="8186972"/>
            <a:ext cx="393249" cy="12765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654D1222-8364-0A74-B490-CE8D3A8D61DF}"/>
              </a:ext>
            </a:extLst>
          </p:cNvPr>
          <p:cNvSpPr/>
          <p:nvPr/>
        </p:nvSpPr>
        <p:spPr>
          <a:xfrm>
            <a:off x="7968952" y="8383201"/>
            <a:ext cx="512369" cy="11327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F2961071-30EC-9AEA-223D-CFF6215CBF29}"/>
              </a:ext>
            </a:extLst>
          </p:cNvPr>
          <p:cNvSpPr/>
          <p:nvPr/>
        </p:nvSpPr>
        <p:spPr>
          <a:xfrm>
            <a:off x="7243646" y="7733256"/>
            <a:ext cx="301551" cy="15093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 name="直線コネクタ 32">
            <a:extLst>
              <a:ext uri="{FF2B5EF4-FFF2-40B4-BE49-F238E27FC236}">
                <a16:creationId xmlns:a16="http://schemas.microsoft.com/office/drawing/2014/main" id="{42DCF502-75AA-B7A6-B29E-381C55ABDAA0}"/>
              </a:ext>
            </a:extLst>
          </p:cNvPr>
          <p:cNvCxnSpPr>
            <a:cxnSpLocks/>
          </p:cNvCxnSpPr>
          <p:nvPr/>
        </p:nvCxnSpPr>
        <p:spPr>
          <a:xfrm>
            <a:off x="8291083" y="7461065"/>
            <a:ext cx="0" cy="1486950"/>
          </a:xfrm>
          <a:prstGeom prst="line">
            <a:avLst/>
          </a:prstGeom>
          <a:ln w="28575">
            <a:solidFill>
              <a:srgbClr val="FF456C"/>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26441E0E-CCED-6F1A-CCE8-898B80829948}"/>
              </a:ext>
            </a:extLst>
          </p:cNvPr>
          <p:cNvCxnSpPr>
            <a:cxnSpLocks/>
          </p:cNvCxnSpPr>
          <p:nvPr/>
        </p:nvCxnSpPr>
        <p:spPr>
          <a:xfrm>
            <a:off x="8481321" y="7470673"/>
            <a:ext cx="0" cy="1477342"/>
          </a:xfrm>
          <a:prstGeom prst="line">
            <a:avLst/>
          </a:prstGeom>
          <a:ln w="28575">
            <a:solidFill>
              <a:srgbClr val="FF456C"/>
            </a:solidFill>
          </a:ln>
        </p:spPr>
        <p:style>
          <a:lnRef idx="1">
            <a:schemeClr val="accent1"/>
          </a:lnRef>
          <a:fillRef idx="0">
            <a:schemeClr val="accent1"/>
          </a:fillRef>
          <a:effectRef idx="0">
            <a:schemeClr val="accent1"/>
          </a:effectRef>
          <a:fontRef idx="minor">
            <a:schemeClr val="tx1"/>
          </a:fontRef>
        </p:style>
      </p:cxnSp>
      <p:sp>
        <p:nvSpPr>
          <p:cNvPr id="41" name="正方形/長方形 40">
            <a:extLst>
              <a:ext uri="{FF2B5EF4-FFF2-40B4-BE49-F238E27FC236}">
                <a16:creationId xmlns:a16="http://schemas.microsoft.com/office/drawing/2014/main" id="{7200AC6F-251D-3CAE-C11E-045683A8316D}"/>
              </a:ext>
            </a:extLst>
          </p:cNvPr>
          <p:cNvSpPr/>
          <p:nvPr/>
        </p:nvSpPr>
        <p:spPr>
          <a:xfrm>
            <a:off x="8495607" y="8587090"/>
            <a:ext cx="337439" cy="11946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コネクタ 41">
            <a:extLst>
              <a:ext uri="{FF2B5EF4-FFF2-40B4-BE49-F238E27FC236}">
                <a16:creationId xmlns:a16="http://schemas.microsoft.com/office/drawing/2014/main" id="{22D57862-741F-E6FF-458D-90FB7DFE59D7}"/>
              </a:ext>
            </a:extLst>
          </p:cNvPr>
          <p:cNvCxnSpPr>
            <a:cxnSpLocks/>
          </p:cNvCxnSpPr>
          <p:nvPr/>
        </p:nvCxnSpPr>
        <p:spPr>
          <a:xfrm>
            <a:off x="8833046" y="7452550"/>
            <a:ext cx="0" cy="1477342"/>
          </a:xfrm>
          <a:prstGeom prst="line">
            <a:avLst/>
          </a:prstGeom>
          <a:ln w="28575">
            <a:solidFill>
              <a:srgbClr val="FF456C"/>
            </a:solidFill>
          </a:ln>
        </p:spPr>
        <p:style>
          <a:lnRef idx="1">
            <a:schemeClr val="accent1"/>
          </a:lnRef>
          <a:fillRef idx="0">
            <a:schemeClr val="accent1"/>
          </a:fillRef>
          <a:effectRef idx="0">
            <a:schemeClr val="accent1"/>
          </a:effectRef>
          <a:fontRef idx="minor">
            <a:schemeClr val="tx1"/>
          </a:fontRef>
        </p:style>
      </p:cxnSp>
      <p:sp>
        <p:nvSpPr>
          <p:cNvPr id="43" name="正方形/長方形 42">
            <a:extLst>
              <a:ext uri="{FF2B5EF4-FFF2-40B4-BE49-F238E27FC236}">
                <a16:creationId xmlns:a16="http://schemas.microsoft.com/office/drawing/2014/main" id="{07FB34E1-2B5C-C64C-5BD4-ACAF071F56BE}"/>
              </a:ext>
            </a:extLst>
          </p:cNvPr>
          <p:cNvSpPr/>
          <p:nvPr/>
        </p:nvSpPr>
        <p:spPr>
          <a:xfrm>
            <a:off x="8846912" y="8762043"/>
            <a:ext cx="328540" cy="1263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4" name="直線コネクタ 43">
            <a:extLst>
              <a:ext uri="{FF2B5EF4-FFF2-40B4-BE49-F238E27FC236}">
                <a16:creationId xmlns:a16="http://schemas.microsoft.com/office/drawing/2014/main" id="{9FE19CE8-B115-6EF0-C40A-F13B76F04E0C}"/>
              </a:ext>
            </a:extLst>
          </p:cNvPr>
          <p:cNvCxnSpPr>
            <a:cxnSpLocks/>
          </p:cNvCxnSpPr>
          <p:nvPr/>
        </p:nvCxnSpPr>
        <p:spPr>
          <a:xfrm>
            <a:off x="9175452" y="7461065"/>
            <a:ext cx="0" cy="1477342"/>
          </a:xfrm>
          <a:prstGeom prst="line">
            <a:avLst/>
          </a:prstGeom>
          <a:ln w="28575">
            <a:solidFill>
              <a:srgbClr val="FF456C"/>
            </a:solidFill>
          </a:ln>
        </p:spPr>
        <p:style>
          <a:lnRef idx="1">
            <a:schemeClr val="accent1"/>
          </a:lnRef>
          <a:fillRef idx="0">
            <a:schemeClr val="accent1"/>
          </a:fillRef>
          <a:effectRef idx="0">
            <a:schemeClr val="accent1"/>
          </a:effectRef>
          <a:fontRef idx="minor">
            <a:schemeClr val="tx1"/>
          </a:fontRef>
        </p:style>
      </p:cxnSp>
      <p:pic>
        <p:nvPicPr>
          <p:cNvPr id="46" name="図 45" descr="座る, 食品, テーブル, 皿 が含まれている画像&#10;&#10;自動的に生成された説明">
            <a:extLst>
              <a:ext uri="{FF2B5EF4-FFF2-40B4-BE49-F238E27FC236}">
                <a16:creationId xmlns:a16="http://schemas.microsoft.com/office/drawing/2014/main" id="{9F79D3D7-9B2B-65ED-60BD-F5CBAF826B15}"/>
              </a:ext>
            </a:extLst>
          </p:cNvPr>
          <p:cNvPicPr>
            <a:picLocks/>
          </p:cNvPicPr>
          <p:nvPr/>
        </p:nvPicPr>
        <p:blipFill rotWithShape="1">
          <a:blip r:embed="rId9">
            <a:extLst>
              <a:ext uri="{28A0092B-C50C-407E-A947-70E740481C1C}">
                <a14:useLocalDpi xmlns:a14="http://schemas.microsoft.com/office/drawing/2010/main" val="0"/>
              </a:ext>
            </a:extLst>
          </a:blip>
          <a:srcRect l="15983" b="12804"/>
          <a:stretch/>
        </p:blipFill>
        <p:spPr>
          <a:xfrm rot="5400000">
            <a:off x="7933105" y="4597965"/>
            <a:ext cx="792000" cy="792000"/>
          </a:xfrm>
          <a:prstGeom prst="rect">
            <a:avLst/>
          </a:prstGeom>
        </p:spPr>
      </p:pic>
      <p:pic>
        <p:nvPicPr>
          <p:cNvPr id="48" name="図 47" descr="白黒の写真&#10;&#10;中程度の精度で自動的に生成された説明">
            <a:extLst>
              <a:ext uri="{FF2B5EF4-FFF2-40B4-BE49-F238E27FC236}">
                <a16:creationId xmlns:a16="http://schemas.microsoft.com/office/drawing/2014/main" id="{203511BD-6058-020F-A6A4-0CD11D3908A5}"/>
              </a:ext>
            </a:extLst>
          </p:cNvPr>
          <p:cNvPicPr>
            <a:picLocks noChangeAspect="1"/>
          </p:cNvPicPr>
          <p:nvPr/>
        </p:nvPicPr>
        <p:blipFill rotWithShape="1">
          <a:blip r:embed="rId10">
            <a:extLst>
              <a:ext uri="{28A0092B-C50C-407E-A947-70E740481C1C}">
                <a14:useLocalDpi xmlns:a14="http://schemas.microsoft.com/office/drawing/2010/main" val="0"/>
              </a:ext>
            </a:extLst>
          </a:blip>
          <a:srcRect t="7228" b="8364"/>
          <a:stretch/>
        </p:blipFill>
        <p:spPr>
          <a:xfrm rot="5400000">
            <a:off x="8726372" y="4593334"/>
            <a:ext cx="790647" cy="793181"/>
          </a:xfrm>
          <a:prstGeom prst="rect">
            <a:avLst/>
          </a:prstGeom>
        </p:spPr>
      </p:pic>
      <p:sp>
        <p:nvSpPr>
          <p:cNvPr id="88" name="テキスト ボックス 87">
            <a:extLst>
              <a:ext uri="{FF2B5EF4-FFF2-40B4-BE49-F238E27FC236}">
                <a16:creationId xmlns:a16="http://schemas.microsoft.com/office/drawing/2014/main" id="{68B2D2B2-7ACC-74E6-6BFE-D2FCCB3974E9}"/>
              </a:ext>
            </a:extLst>
          </p:cNvPr>
          <p:cNvSpPr txBox="1"/>
          <p:nvPr/>
        </p:nvSpPr>
        <p:spPr>
          <a:xfrm>
            <a:off x="250669" y="12269192"/>
            <a:ext cx="2554058" cy="338554"/>
          </a:xfrm>
          <a:prstGeom prst="rect">
            <a:avLst/>
          </a:prstGeom>
          <a:noFill/>
        </p:spPr>
        <p:txBody>
          <a:bodyPr wrap="square" rtlCol="0">
            <a:spAutoFit/>
          </a:bodyPr>
          <a:lstStyle/>
          <a:p>
            <a:r>
              <a:rPr lang="en-US" altLang="ja-JP" sz="1600" b="1" dirty="0">
                <a:latin typeface="Arial" panose="020B0604020202020204" pitchFamily="34" charset="0"/>
                <a:cs typeface="Arial" panose="020B0604020202020204" pitchFamily="34" charset="0"/>
              </a:rPr>
              <a:t>LRO NAC Orthoimage</a:t>
            </a:r>
            <a:endParaRPr kumimoji="1" lang="ja-JP" altLang="en-US" sz="1600" b="1">
              <a:latin typeface="Arial" panose="020B0604020202020204" pitchFamily="34" charset="0"/>
              <a:cs typeface="Arial" panose="020B0604020202020204" pitchFamily="34" charset="0"/>
            </a:endParaRPr>
          </a:p>
        </p:txBody>
      </p:sp>
      <p:pic>
        <p:nvPicPr>
          <p:cNvPr id="91" name="図 90">
            <a:extLst>
              <a:ext uri="{FF2B5EF4-FFF2-40B4-BE49-F238E27FC236}">
                <a16:creationId xmlns:a16="http://schemas.microsoft.com/office/drawing/2014/main" id="{63238ED6-9FA1-FDAF-411A-70A0775EC00B}"/>
              </a:ext>
            </a:extLst>
          </p:cNvPr>
          <p:cNvPicPr>
            <a:picLocks noChangeAspect="1"/>
          </p:cNvPicPr>
          <p:nvPr/>
        </p:nvPicPr>
        <p:blipFill>
          <a:blip r:embed="rId11"/>
          <a:stretch>
            <a:fillRect/>
          </a:stretch>
        </p:blipFill>
        <p:spPr>
          <a:xfrm>
            <a:off x="376327" y="10885606"/>
            <a:ext cx="8848545" cy="1431265"/>
          </a:xfrm>
          <a:prstGeom prst="rect">
            <a:avLst/>
          </a:prstGeom>
        </p:spPr>
      </p:pic>
      <p:sp>
        <p:nvSpPr>
          <p:cNvPr id="89" name="テキスト ボックス 88">
            <a:extLst>
              <a:ext uri="{FF2B5EF4-FFF2-40B4-BE49-F238E27FC236}">
                <a16:creationId xmlns:a16="http://schemas.microsoft.com/office/drawing/2014/main" id="{606EF1A6-6193-423E-BFF2-1D739EA35CFD}"/>
              </a:ext>
            </a:extLst>
          </p:cNvPr>
          <p:cNvSpPr txBox="1"/>
          <p:nvPr/>
        </p:nvSpPr>
        <p:spPr>
          <a:xfrm>
            <a:off x="487663" y="11448642"/>
            <a:ext cx="1570538" cy="338554"/>
          </a:xfrm>
          <a:prstGeom prst="rect">
            <a:avLst/>
          </a:prstGeom>
          <a:noFill/>
        </p:spPr>
        <p:txBody>
          <a:bodyPr wrap="square" rtlCol="0">
            <a:spAutoFit/>
          </a:bodyPr>
          <a:lstStyle/>
          <a:p>
            <a:r>
              <a:rPr kumimoji="1" lang="en-US" altLang="ja-JP" sz="1600" b="1" dirty="0">
                <a:latin typeface="Arial" panose="020B0604020202020204" pitchFamily="34" charset="0"/>
                <a:cs typeface="Arial" panose="020B0604020202020204" pitchFamily="34" charset="0"/>
              </a:rPr>
              <a:t>SLDEM 2015</a:t>
            </a:r>
            <a:endParaRPr kumimoji="1" lang="ja-JP" altLang="en-US" sz="1600" b="1">
              <a:latin typeface="Arial" panose="020B0604020202020204" pitchFamily="34" charset="0"/>
              <a:cs typeface="Arial" panose="020B0604020202020204" pitchFamily="34" charset="0"/>
            </a:endParaRPr>
          </a:p>
        </p:txBody>
      </p:sp>
      <p:pic>
        <p:nvPicPr>
          <p:cNvPr id="105" name="図 104" descr="黒い背景とぼやけた写真&#10;&#10;中程度の精度で自動的に生成された説明">
            <a:extLst>
              <a:ext uri="{FF2B5EF4-FFF2-40B4-BE49-F238E27FC236}">
                <a16:creationId xmlns:a16="http://schemas.microsoft.com/office/drawing/2014/main" id="{CDB7F355-94B2-3604-ADC3-6FBD64F1CC6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rot="5400000">
            <a:off x="5623346" y="3653267"/>
            <a:ext cx="630440" cy="1678151"/>
          </a:xfrm>
          <a:prstGeom prst="rect">
            <a:avLst/>
          </a:prstGeom>
        </p:spPr>
      </p:pic>
      <p:pic>
        <p:nvPicPr>
          <p:cNvPr id="107" name="図 106" descr="黒い背景に白い文字がある&#10;&#10;中程度の精度で自動的に生成された説明">
            <a:extLst>
              <a:ext uri="{FF2B5EF4-FFF2-40B4-BE49-F238E27FC236}">
                <a16:creationId xmlns:a16="http://schemas.microsoft.com/office/drawing/2014/main" id="{46A47D85-6EBE-D9C7-6A32-AD108DED67CE}"/>
              </a:ext>
            </a:extLst>
          </p:cNvPr>
          <p:cNvPicPr>
            <a:picLocks noChangeAspect="1"/>
          </p:cNvPicPr>
          <p:nvPr/>
        </p:nvPicPr>
        <p:blipFill rotWithShape="1">
          <a:blip r:embed="rId13">
            <a:extLst>
              <a:ext uri="{28A0092B-C50C-407E-A947-70E740481C1C}">
                <a14:useLocalDpi xmlns:a14="http://schemas.microsoft.com/office/drawing/2010/main" val="0"/>
              </a:ext>
            </a:extLst>
          </a:blip>
          <a:srcRect l="44832" t="29535" r="45265" b="19115"/>
          <a:stretch/>
        </p:blipFill>
        <p:spPr>
          <a:xfrm rot="5400000">
            <a:off x="5644293" y="4794544"/>
            <a:ext cx="630441" cy="1720047"/>
          </a:xfrm>
          <a:prstGeom prst="rect">
            <a:avLst/>
          </a:prstGeom>
        </p:spPr>
      </p:pic>
      <p:sp>
        <p:nvSpPr>
          <p:cNvPr id="108" name="テキスト ボックス 107">
            <a:extLst>
              <a:ext uri="{FF2B5EF4-FFF2-40B4-BE49-F238E27FC236}">
                <a16:creationId xmlns:a16="http://schemas.microsoft.com/office/drawing/2014/main" id="{0539D216-C5D2-E39D-2259-666E34C60744}"/>
              </a:ext>
            </a:extLst>
          </p:cNvPr>
          <p:cNvSpPr txBox="1"/>
          <p:nvPr/>
        </p:nvSpPr>
        <p:spPr>
          <a:xfrm>
            <a:off x="5207104" y="4842728"/>
            <a:ext cx="1570538" cy="338554"/>
          </a:xfrm>
          <a:prstGeom prst="rect">
            <a:avLst/>
          </a:prstGeom>
          <a:noFill/>
        </p:spPr>
        <p:txBody>
          <a:bodyPr wrap="square" rtlCol="0">
            <a:spAutoFit/>
          </a:bodyPr>
          <a:lstStyle/>
          <a:p>
            <a:r>
              <a:rPr kumimoji="1" lang="en-US" altLang="ja-JP" sz="1600" dirty="0">
                <a:latin typeface="Arial" panose="020B0604020202020204" pitchFamily="34" charset="0"/>
                <a:cs typeface="Arial" panose="020B0604020202020204" pitchFamily="34" charset="0"/>
              </a:rPr>
              <a:t>SLDEM 2015</a:t>
            </a:r>
            <a:endParaRPr kumimoji="1" lang="ja-JP" altLang="en-US" sz="1600">
              <a:latin typeface="Arial" panose="020B0604020202020204" pitchFamily="34" charset="0"/>
              <a:cs typeface="Arial" panose="020B0604020202020204" pitchFamily="34" charset="0"/>
            </a:endParaRPr>
          </a:p>
        </p:txBody>
      </p:sp>
      <p:sp>
        <p:nvSpPr>
          <p:cNvPr id="109" name="テキスト ボックス 108">
            <a:extLst>
              <a:ext uri="{FF2B5EF4-FFF2-40B4-BE49-F238E27FC236}">
                <a16:creationId xmlns:a16="http://schemas.microsoft.com/office/drawing/2014/main" id="{C9CD092E-C289-9F62-5E32-15198ED535DC}"/>
              </a:ext>
            </a:extLst>
          </p:cNvPr>
          <p:cNvSpPr txBox="1"/>
          <p:nvPr/>
        </p:nvSpPr>
        <p:spPr>
          <a:xfrm>
            <a:off x="4895750" y="6095791"/>
            <a:ext cx="2554058" cy="338554"/>
          </a:xfrm>
          <a:prstGeom prst="rect">
            <a:avLst/>
          </a:prstGeom>
          <a:noFill/>
        </p:spPr>
        <p:txBody>
          <a:bodyPr wrap="square" rtlCol="0">
            <a:spAutoFit/>
          </a:bodyPr>
          <a:lstStyle/>
          <a:p>
            <a:r>
              <a:rPr lang="en-US" altLang="ja-JP" sz="1600" dirty="0">
                <a:latin typeface="Arial" panose="020B0604020202020204" pitchFamily="34" charset="0"/>
                <a:cs typeface="Arial" panose="020B0604020202020204" pitchFamily="34" charset="0"/>
              </a:rPr>
              <a:t>LRO NAC Orthoimage</a:t>
            </a:r>
            <a:endParaRPr kumimoji="1" lang="ja-JP" altLang="en-US" sz="1600">
              <a:latin typeface="Arial" panose="020B0604020202020204" pitchFamily="34" charset="0"/>
              <a:cs typeface="Arial" panose="020B0604020202020204" pitchFamily="34" charset="0"/>
            </a:endParaRPr>
          </a:p>
        </p:txBody>
      </p:sp>
      <p:sp>
        <p:nvSpPr>
          <p:cNvPr id="110" name="フレーム 109">
            <a:extLst>
              <a:ext uri="{FF2B5EF4-FFF2-40B4-BE49-F238E27FC236}">
                <a16:creationId xmlns:a16="http://schemas.microsoft.com/office/drawing/2014/main" id="{DA59B4B5-761F-2257-D344-954EF4BF7CA4}"/>
              </a:ext>
            </a:extLst>
          </p:cNvPr>
          <p:cNvSpPr/>
          <p:nvPr/>
        </p:nvSpPr>
        <p:spPr>
          <a:xfrm>
            <a:off x="5480779" y="4216415"/>
            <a:ext cx="558012" cy="555981"/>
          </a:xfrm>
          <a:prstGeom prst="frame">
            <a:avLst>
              <a:gd name="adj1" fmla="val 3722"/>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1" name="フレーム 110">
            <a:extLst>
              <a:ext uri="{FF2B5EF4-FFF2-40B4-BE49-F238E27FC236}">
                <a16:creationId xmlns:a16="http://schemas.microsoft.com/office/drawing/2014/main" id="{D822A745-89E2-30BD-29E5-3FE01DD58AA7}"/>
              </a:ext>
            </a:extLst>
          </p:cNvPr>
          <p:cNvSpPr/>
          <p:nvPr/>
        </p:nvSpPr>
        <p:spPr>
          <a:xfrm>
            <a:off x="5480779" y="5400617"/>
            <a:ext cx="584080" cy="523332"/>
          </a:xfrm>
          <a:prstGeom prst="frame">
            <a:avLst>
              <a:gd name="adj1" fmla="val 3722"/>
            </a:avLst>
          </a:prstGeom>
          <a:solidFill>
            <a:srgbClr val="FF45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2" name="フレーム 111">
            <a:extLst>
              <a:ext uri="{FF2B5EF4-FFF2-40B4-BE49-F238E27FC236}">
                <a16:creationId xmlns:a16="http://schemas.microsoft.com/office/drawing/2014/main" id="{937B0CB4-E0FE-27CD-F346-96FDE8223325}"/>
              </a:ext>
            </a:extLst>
          </p:cNvPr>
          <p:cNvSpPr/>
          <p:nvPr/>
        </p:nvSpPr>
        <p:spPr>
          <a:xfrm>
            <a:off x="8723922" y="4597446"/>
            <a:ext cx="788507" cy="804219"/>
          </a:xfrm>
          <a:prstGeom prst="frame">
            <a:avLst>
              <a:gd name="adj1" fmla="val 3722"/>
            </a:avLst>
          </a:prstGeom>
          <a:solidFill>
            <a:srgbClr val="FF45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3" name="フレーム 112">
            <a:extLst>
              <a:ext uri="{FF2B5EF4-FFF2-40B4-BE49-F238E27FC236}">
                <a16:creationId xmlns:a16="http://schemas.microsoft.com/office/drawing/2014/main" id="{0BB53B9F-A490-01AB-933E-2B1DFD2BA72E}"/>
              </a:ext>
            </a:extLst>
          </p:cNvPr>
          <p:cNvSpPr/>
          <p:nvPr/>
        </p:nvSpPr>
        <p:spPr>
          <a:xfrm>
            <a:off x="7950727" y="4597446"/>
            <a:ext cx="773195" cy="787801"/>
          </a:xfrm>
          <a:prstGeom prst="frame">
            <a:avLst>
              <a:gd name="adj1" fmla="val 3722"/>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4" name="下矢印 113">
            <a:extLst>
              <a:ext uri="{FF2B5EF4-FFF2-40B4-BE49-F238E27FC236}">
                <a16:creationId xmlns:a16="http://schemas.microsoft.com/office/drawing/2014/main" id="{2849A1CC-E456-AC08-605F-D0815E8B14E7}"/>
              </a:ext>
            </a:extLst>
          </p:cNvPr>
          <p:cNvSpPr/>
          <p:nvPr/>
        </p:nvSpPr>
        <p:spPr>
          <a:xfrm rot="16200000">
            <a:off x="7192455" y="4611661"/>
            <a:ext cx="398443" cy="79200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テキスト ボックス 114">
            <a:extLst>
              <a:ext uri="{FF2B5EF4-FFF2-40B4-BE49-F238E27FC236}">
                <a16:creationId xmlns:a16="http://schemas.microsoft.com/office/drawing/2014/main" id="{D6DAC723-9AFF-FD8C-8EAB-0D8F61C25FEC}"/>
              </a:ext>
            </a:extLst>
          </p:cNvPr>
          <p:cNvSpPr txBox="1"/>
          <p:nvPr/>
        </p:nvSpPr>
        <p:spPr>
          <a:xfrm>
            <a:off x="6893221" y="5282548"/>
            <a:ext cx="2419453" cy="584775"/>
          </a:xfrm>
          <a:prstGeom prst="rect">
            <a:avLst/>
          </a:prstGeom>
          <a:noFill/>
        </p:spPr>
        <p:txBody>
          <a:bodyPr wrap="square" rtlCol="0">
            <a:spAutoFit/>
          </a:bodyPr>
          <a:lstStyle/>
          <a:p>
            <a:r>
              <a:rPr kumimoji="1" lang="en-US" altLang="ja-JP" sz="1600" dirty="0">
                <a:latin typeface="Arial" panose="020B0604020202020204" pitchFamily="34" charset="0"/>
                <a:cs typeface="Arial" panose="020B0604020202020204" pitchFamily="34" charset="0"/>
              </a:rPr>
              <a:t>Cut &amp;</a:t>
            </a:r>
            <a:br>
              <a:rPr kumimoji="1" lang="en-US" altLang="ja-JP" sz="1600" dirty="0">
                <a:latin typeface="Arial" panose="020B0604020202020204" pitchFamily="34" charset="0"/>
                <a:cs typeface="Arial" panose="020B0604020202020204" pitchFamily="34" charset="0"/>
              </a:rPr>
            </a:br>
            <a:r>
              <a:rPr kumimoji="1" lang="en-US" altLang="ja-JP" sz="1600" dirty="0">
                <a:latin typeface="Arial" panose="020B0604020202020204" pitchFamily="34" charset="0"/>
                <a:cs typeface="Arial" panose="020B0604020202020204" pitchFamily="34" charset="0"/>
              </a:rPr>
              <a:t>histogram smoothing</a:t>
            </a:r>
            <a:endParaRPr kumimoji="1" lang="ja-JP" altLang="en-US" sz="1600">
              <a:latin typeface="Arial" panose="020B0604020202020204" pitchFamily="34" charset="0"/>
              <a:cs typeface="Arial" panose="020B0604020202020204" pitchFamily="34" charset="0"/>
            </a:endParaRPr>
          </a:p>
        </p:txBody>
      </p:sp>
      <p:sp>
        <p:nvSpPr>
          <p:cNvPr id="117" name="テキスト ボックス 116">
            <a:extLst>
              <a:ext uri="{FF2B5EF4-FFF2-40B4-BE49-F238E27FC236}">
                <a16:creationId xmlns:a16="http://schemas.microsoft.com/office/drawing/2014/main" id="{F7585E3A-6074-DEFA-909F-7E3D6F0B5E2E}"/>
              </a:ext>
            </a:extLst>
          </p:cNvPr>
          <p:cNvSpPr txBox="1"/>
          <p:nvPr/>
        </p:nvSpPr>
        <p:spPr>
          <a:xfrm>
            <a:off x="5704544" y="6340780"/>
            <a:ext cx="3433546" cy="338554"/>
          </a:xfrm>
          <a:prstGeom prst="rect">
            <a:avLst/>
          </a:prstGeom>
          <a:noFill/>
        </p:spPr>
        <p:txBody>
          <a:bodyPr wrap="square">
            <a:spAutoFit/>
          </a:bodyPr>
          <a:lstStyle/>
          <a:p>
            <a:r>
              <a:rPr kumimoji="1" lang="en-US" altLang="ja-JP" sz="1600" b="1" dirty="0">
                <a:latin typeface="Arial" panose="020B0604020202020204" pitchFamily="34" charset="0"/>
                <a:cs typeface="Arial" panose="020B0604020202020204" pitchFamily="34" charset="0"/>
              </a:rPr>
              <a:t>Figure 2. Preprocessing dataset</a:t>
            </a:r>
            <a:endParaRPr kumimoji="1" lang="ja-JP" altLang="en-US" sz="1600"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807964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3193</TotalTime>
  <Words>549</Words>
  <Application>Microsoft Macintosh PowerPoint</Application>
  <PresentationFormat>A3 297x420 mm</PresentationFormat>
  <Paragraphs>27</Paragraphs>
  <Slides>1</Slides>
  <Notes>1</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vt:i4>
      </vt:variant>
    </vt:vector>
  </HeadingPairs>
  <TitlesOfParts>
    <vt:vector size="5" baseType="lpstr">
      <vt:lpstr>游ゴシック</vt:lpstr>
      <vt:lpstr>Arial</vt:lpstr>
      <vt:lpstr>Calibri</vt:lpstr>
      <vt:lpstr>Office ​​テーマ</vt:lpstr>
      <vt:lpstr>Depth Estimation Based on Monocular Image for the Moon  With Machine Leaning and Shape-From-Shading s1270087 IBUKA. Koichiro, Supervisor: Prof. DEMURA. Hirohide</vt:lpstr>
    </vt:vector>
  </TitlesOfParts>
  <Manager/>
  <Company>Microsoft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of A3 Poster for Interim Presen.</dc:title>
  <dc:subject/>
  <dc:creator>miyazaki</dc:creator>
  <cp:keywords/>
  <dc:description/>
  <cp:lastModifiedBy>伊深 康一郎</cp:lastModifiedBy>
  <cp:revision>75</cp:revision>
  <dcterms:created xsi:type="dcterms:W3CDTF">2016-10-10T07:51:59Z</dcterms:created>
  <dcterms:modified xsi:type="dcterms:W3CDTF">2022-10-16T17:31:35Z</dcterms:modified>
  <cp:category/>
</cp:coreProperties>
</file>