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601200" cy="12801600" type="A3"/>
  <p:notesSz cx="6858000" cy="9144000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1"/>
    <p:restoredTop sz="94640"/>
  </p:normalViewPr>
  <p:slideViewPr>
    <p:cSldViewPr showGuides="1">
      <p:cViewPr>
        <p:scale>
          <a:sx n="82" d="100"/>
          <a:sy n="82" d="100"/>
        </p:scale>
        <p:origin x="192" y="14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714375620264807"/>
          <c:y val="0.1297417899591243"/>
          <c:w val="0.87363396509573255"/>
          <c:h val="0.4944490841539905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4F-45D8-8A98-8609FF52EF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4F-45D8-8A98-8609FF52EF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4F-45D8-8A98-8609FF52EF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36978496"/>
        <c:axId val="2036978912"/>
        <c:axId val="0"/>
      </c:bar3DChart>
      <c:catAx>
        <c:axId val="203697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2036978912"/>
        <c:crosses val="autoZero"/>
        <c:auto val="1"/>
        <c:lblAlgn val="ctr"/>
        <c:lblOffset val="100"/>
        <c:noMultiLvlLbl val="0"/>
      </c:catAx>
      <c:valAx>
        <c:axId val="203697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203697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9534020768281172"/>
          <c:y val="5.0449326729900462E-2"/>
          <c:w val="0.4953939437949314"/>
          <c:h val="0.136211740041928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4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72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746220" y="717127"/>
            <a:ext cx="3023711" cy="1529376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71751" y="717127"/>
            <a:ext cx="8914448" cy="1529376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8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832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813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71752" y="4181264"/>
            <a:ext cx="5969079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00850" y="4181264"/>
            <a:ext cx="5969080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21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855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5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08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53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62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3ABA-7AD4-414B-BAC9-9FD2A004AC76}" type="datetimeFigureOut">
              <a:rPr kumimoji="1" lang="ja-JP" altLang="en-US" smtClean="0"/>
              <a:t>2022/10/4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9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グラフ 23"/>
          <p:cNvGraphicFramePr/>
          <p:nvPr>
            <p:extLst>
              <p:ext uri="{D42A27DB-BD31-4B8C-83A1-F6EECF244321}">
                <p14:modId xmlns:p14="http://schemas.microsoft.com/office/powerpoint/2010/main" val="3227781356"/>
              </p:ext>
            </p:extLst>
          </p:nvPr>
        </p:nvGraphicFramePr>
        <p:xfrm>
          <a:off x="4872606" y="3648798"/>
          <a:ext cx="41313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83977" y="126162"/>
            <a:ext cx="10201200" cy="1287165"/>
          </a:xfrm>
          <a:ln>
            <a:solidFill>
              <a:schemeClr val="tx1"/>
            </a:solidFill>
            <a:prstDash val="solid"/>
          </a:ln>
        </p:spPr>
        <p:txBody>
          <a:bodyPr>
            <a:normAutofit/>
          </a:bodyPr>
          <a:lstStyle/>
          <a:p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Depth Estimation Based on Monocular Image for the Moon </a:t>
            </a:r>
            <a:b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With Machine Leaning and Shape-From-Shading</a:t>
            </a:r>
            <a:b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s1270087 Koichiro IBUKA, Supervisor: </a:t>
            </a:r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Hirohide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DEMURA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20080" y="1434570"/>
            <a:ext cx="4372833" cy="670455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23332" y="6964212"/>
            <a:ext cx="3519830" cy="67045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 fontScale="97500"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2.  Approach/Methodology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914309" y="1434570"/>
            <a:ext cx="4523287" cy="71627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3. Current Results and Status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0628" y="11214483"/>
            <a:ext cx="4002286" cy="130331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Figures and Tables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30671" y="9826148"/>
            <a:ext cx="4036727" cy="154600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Figures and Tables</a:t>
            </a:r>
          </a:p>
          <a:p>
            <a:pPr algn="ctr"/>
            <a:endParaRPr kumimoji="1"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 (Gantt Chart)</a:t>
            </a:r>
          </a:p>
          <a:p>
            <a:pPr algn="ctr"/>
            <a:r>
              <a:rPr lang="en-US" altLang="ja-JP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</a:t>
            </a: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6104" y="2050345"/>
            <a:ext cx="38374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月表面の数値地形モデル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:DTM(Digital Terrain Model) 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は、デジタル画像モデルと組み合わせて、月面探査機着陸地点の選定や地形・地質の研究に幅広く使われている。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画像分解能が高いほど、詳細な地形を把握できる。しかし、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の中で最も高い分解能（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~2 m/pix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である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DTM</a:t>
            </a:r>
            <a:r>
              <a:rPr kumimoji="1"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は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、データの数が約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枚程度しか存在せず、月全球の被覆範囲が非常に少ない。これは人力による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の作成に時間がかかることや、従来の手法では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を作成できる条件を満たす地域に限りがあるためである。本研究では、機械学習と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Shape-from-shading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を組み合わせる手法を用いて、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LRO NAC 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と同程度の分解能をもつ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を生成することにより、データの補完を行う。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6104" y="7504434"/>
            <a:ext cx="39604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本研究では、まず最初に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Pix2Pix-HD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という機械学習モデルを使って、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を作成する。このモデルは、二つの画像集合の対応関係を学習することにより、入力した画像をもう一つの画像の種類へ変換可能にする。このモデルに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と月面可視画像の二つを学習させ、一枚の可視画像から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を作成できるようにする。可視画像は月全域でデータが存在し、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においても、低解像度（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~ 10m/pix)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のものであればデータが豊富であるため、この手法で全域で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を作成することが可能になる。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次に、機械学習の手法で生成された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に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SFS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を適応する。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SFS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は</a:t>
            </a:r>
            <a:r>
              <a:rPr lang="ja-JP" altLang="en-US" sz="1600"/>
              <a:t>陰影を持つ画像から、物体の三次元構造を推定する手法である。これにより、生成された</a:t>
            </a:r>
            <a:r>
              <a:rPr lang="en-US" altLang="ja-JP" sz="1600" dirty="0"/>
              <a:t>DTM</a:t>
            </a:r>
            <a:r>
              <a:rPr lang="ja-JP" altLang="en-US" sz="1600"/>
              <a:t>をより精度を上げ、高解像度の</a:t>
            </a:r>
            <a:r>
              <a:rPr lang="en-US" altLang="ja-JP" sz="1600" dirty="0"/>
              <a:t>DTM</a:t>
            </a:r>
            <a:r>
              <a:rPr lang="ja-JP" altLang="en-US" sz="1600"/>
              <a:t>に近づける。</a:t>
            </a:r>
            <a:endParaRPr lang="en-US" altLang="ja-JP" sz="16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60640" y="1938626"/>
            <a:ext cx="400675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600" i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section, please report on the result of your preliminary study or describe current progress.</a:t>
            </a:r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Experimental/evaluation results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Preliminary results indicate that</a:t>
            </a:r>
            <a:r>
              <a:rPr lang="mr-I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Progress of development/formulation</a:t>
            </a:r>
          </a:p>
          <a:p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4914309" y="11301936"/>
            <a:ext cx="4415061" cy="51299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4907756" y="6970829"/>
            <a:ext cx="4210754" cy="71627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4. Remaining Tasks and Tentative Schedule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08287" y="7687101"/>
            <a:ext cx="4182837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600" i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section, please provide the tentative schedule (milestones) of your research. 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To-do list or Gantt Chart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Remaining issues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Alternative plans in case some problems occur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Discussion (if any)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5016623" y="5599283"/>
            <a:ext cx="4036726" cy="138494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1. Example of a table caption</a:t>
            </a:r>
          </a:p>
          <a:p>
            <a:pPr algn="ctr"/>
            <a:endParaRPr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ja-JP" altLang="ja-JP" dirty="0"/>
          </a:p>
        </p:txBody>
      </p:sp>
      <p:sp>
        <p:nvSpPr>
          <p:cNvPr id="19" name="正方形/長方形 18"/>
          <p:cNvSpPr/>
          <p:nvPr/>
        </p:nvSpPr>
        <p:spPr>
          <a:xfrm>
            <a:off x="5160640" y="11656025"/>
            <a:ext cx="44764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 Authors, “Paper title,” IEEE Trans.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on Computer, vol. 11, no. 4, pp.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–mm, April 2016. </a:t>
            </a: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 author a, and author b, “ ….,”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US" altLang="ja-JP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4800600" y="1434570"/>
            <a:ext cx="0" cy="109073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8365662" y="1037925"/>
            <a:ext cx="978714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Ｓｅａｌ　</a:t>
            </a:r>
            <a:endParaRPr lang="en-US" altLang="ja-JP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ja-JP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Ｓｉｇｎａｔｕｒｅ</a:t>
            </a:r>
            <a:endParaRPr kumimoji="1" lang="ja-JP" alt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016623" y="3580034"/>
            <a:ext cx="4036726" cy="191500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1. Example of a figure caption</a:t>
            </a: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31913"/>
              </p:ext>
            </p:extLst>
          </p:nvPr>
        </p:nvGraphicFramePr>
        <p:xfrm>
          <a:off x="5378312" y="6096922"/>
          <a:ext cx="3313347" cy="743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008">
                  <a:extLst>
                    <a:ext uri="{9D8B030D-6E8A-4147-A177-3AD203B41FA5}">
                      <a16:colId xmlns:a16="http://schemas.microsoft.com/office/drawing/2014/main" val="424968173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39840370"/>
                    </a:ext>
                  </a:extLst>
                </a:gridCol>
                <a:gridCol w="1203211">
                  <a:extLst>
                    <a:ext uri="{9D8B030D-6E8A-4147-A177-3AD203B41FA5}">
                      <a16:colId xmlns:a16="http://schemas.microsoft.com/office/drawing/2014/main" val="931929913"/>
                    </a:ext>
                  </a:extLst>
                </a:gridCol>
              </a:tblGrid>
              <a:tr h="24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Condition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L w="12700" cmpd="sng">
                      <a:noFill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Algorithm</a:t>
                      </a:r>
                      <a:r>
                        <a:rPr kumimoji="1" lang="en-US" altLang="ja-JP" sz="1300" baseline="0" dirty="0"/>
                        <a:t> 1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Algorithm</a:t>
                      </a:r>
                      <a:r>
                        <a:rPr kumimoji="1" lang="en-US" altLang="ja-JP" sz="1300" baseline="0" dirty="0"/>
                        <a:t> 2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859470"/>
                  </a:ext>
                </a:extLst>
              </a:tr>
              <a:tr h="24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 </a:t>
                      </a:r>
                      <a:r>
                        <a:rPr kumimoji="1" lang="en-US" altLang="ja-JP" sz="1300" baseline="0" dirty="0"/>
                        <a:t>1</a:t>
                      </a:r>
                      <a:endParaRPr kumimoji="1" lang="en-US" altLang="ja-JP" sz="1300" dirty="0"/>
                    </a:p>
                  </a:txBody>
                  <a:tcPr marL="47332" marR="47332" marT="23667" marB="23667">
                    <a:lnL w="12700" cmpd="sng">
                      <a:noFill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1.23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0.65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33579109"/>
                  </a:ext>
                </a:extLst>
              </a:tr>
              <a:tr h="24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aseline="0" dirty="0"/>
                        <a:t> 2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2.25</a:t>
                      </a:r>
                      <a:endParaRPr kumimoji="1" lang="ja-JP" altLang="en-US" sz="1300" dirty="0"/>
                    </a:p>
                  </a:txBody>
                  <a:tcPr marL="47332" marR="47332" marT="23667" marB="2366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1.02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340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07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568</Words>
  <Application>Microsoft Macintosh PowerPoint</Application>
  <PresentationFormat>A3 297x420 mm</PresentationFormat>
  <Paragraphs>48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​​テーマ</vt:lpstr>
      <vt:lpstr>Depth Estimation Based on Monocular Image for the Moon  With Machine Leaning and Shape-From-Shading s1270087 Koichiro IBUKA, Supervisor: Hirohide DEMURA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of A3 Poster for Interim Presen.</dc:title>
  <dc:subject/>
  <dc:creator>miyazaki</dc:creator>
  <cp:keywords/>
  <dc:description/>
  <cp:lastModifiedBy>伊深 康一郎</cp:lastModifiedBy>
  <cp:revision>58</cp:revision>
  <dcterms:created xsi:type="dcterms:W3CDTF">2016-10-10T07:51:59Z</dcterms:created>
  <dcterms:modified xsi:type="dcterms:W3CDTF">2022-10-04T12:58:44Z</dcterms:modified>
  <cp:category/>
</cp:coreProperties>
</file>