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9601200" cy="12801600" type="A3"/>
  <p:notesSz cx="6858000" cy="9144000"/>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p15:clr>
            <a:srgbClr val="A4A3A4"/>
          </p15:clr>
        </p15:guide>
        <p15:guide id="2" pos="30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56C"/>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33"/>
    <p:restoredTop sz="94774"/>
  </p:normalViewPr>
  <p:slideViewPr>
    <p:cSldViewPr showGuides="1">
      <p:cViewPr>
        <p:scale>
          <a:sx n="90" d="100"/>
          <a:sy n="90" d="100"/>
        </p:scale>
        <p:origin x="2248" y="-360"/>
      </p:cViewPr>
      <p:guideLst>
        <p:guide orient="horz" pos="4032"/>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A2018F-E2A8-ED4D-A348-3E0EECE98219}" type="datetimeFigureOut">
              <a:rPr kumimoji="1" lang="ja-JP" altLang="en-US" smtClean="0"/>
              <a:t>2022/10/15</a:t>
            </a:fld>
            <a:endParaRPr kumimoji="1" lang="ja-JP" altLang="en-US"/>
          </a:p>
        </p:txBody>
      </p:sp>
      <p:sp>
        <p:nvSpPr>
          <p:cNvPr id="4" name="スライド イメージ プレースホルダー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80E27F-F5B4-B149-84AA-F7ABB91A876C}" type="slidenum">
              <a:rPr kumimoji="1" lang="ja-JP" altLang="en-US" smtClean="0"/>
              <a:t>‹#›</a:t>
            </a:fld>
            <a:endParaRPr kumimoji="1" lang="ja-JP" altLang="en-US"/>
          </a:p>
        </p:txBody>
      </p:sp>
    </p:spTree>
    <p:extLst>
      <p:ext uri="{BB962C8B-B14F-4D97-AF65-F5344CB8AC3E}">
        <p14:creationId xmlns:p14="http://schemas.microsoft.com/office/powerpoint/2010/main" val="93363567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左の</a:t>
            </a:r>
            <a:r>
              <a:rPr kumimoji="1" lang="en-US" altLang="ja-JP" dirty="0"/>
              <a:t>1/3</a:t>
            </a:r>
            <a:r>
              <a:rPr kumimoji="1" lang="ja-JP" altLang="en-US"/>
              <a:t>くらいにテキスト縮めといね</a:t>
            </a:r>
            <a:br>
              <a:rPr kumimoji="1" lang="en-US" altLang="ja-JP" dirty="0"/>
            </a:br>
            <a:endParaRPr kumimoji="1" lang="ja-JP" altLang="en-US"/>
          </a:p>
        </p:txBody>
      </p:sp>
      <p:sp>
        <p:nvSpPr>
          <p:cNvPr id="4" name="スライド番号プレースホルダー 3"/>
          <p:cNvSpPr>
            <a:spLocks noGrp="1"/>
          </p:cNvSpPr>
          <p:nvPr>
            <p:ph type="sldNum" sz="quarter" idx="5"/>
          </p:nvPr>
        </p:nvSpPr>
        <p:spPr/>
        <p:txBody>
          <a:bodyPr/>
          <a:lstStyle/>
          <a:p>
            <a:fld id="{0E80E27F-F5B4-B149-84AA-F7ABB91A876C}" type="slidenum">
              <a:rPr kumimoji="1" lang="ja-JP" altLang="en-US" smtClean="0"/>
              <a:t>1</a:t>
            </a:fld>
            <a:endParaRPr kumimoji="1" lang="ja-JP" altLang="en-US"/>
          </a:p>
        </p:txBody>
      </p:sp>
    </p:spTree>
    <p:extLst>
      <p:ext uri="{BB962C8B-B14F-4D97-AF65-F5344CB8AC3E}">
        <p14:creationId xmlns:p14="http://schemas.microsoft.com/office/powerpoint/2010/main" val="3427503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20090" y="3976795"/>
            <a:ext cx="8161020" cy="2744047"/>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440180" y="7254240"/>
            <a:ext cx="6720840" cy="327152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2404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894721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746220" y="717127"/>
            <a:ext cx="3023711" cy="15293764"/>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71751" y="717127"/>
            <a:ext cx="8914448" cy="15293764"/>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738879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178325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58429" y="8226215"/>
            <a:ext cx="8161020" cy="2542540"/>
          </a:xfrm>
        </p:spPr>
        <p:txBody>
          <a:bodyPr anchor="t"/>
          <a:lstStyle>
            <a:lvl1pPr algn="l">
              <a:defRPr sz="56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58429" y="5425866"/>
            <a:ext cx="8161020" cy="2800349"/>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848137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71752" y="4181264"/>
            <a:ext cx="5969079" cy="11829627"/>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800850" y="4181264"/>
            <a:ext cx="5969080" cy="11829627"/>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735216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80060" y="512657"/>
            <a:ext cx="8641080" cy="2133600"/>
          </a:xfrm>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80061" y="2865545"/>
            <a:ext cx="4242197" cy="1194223"/>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80061" y="4059768"/>
            <a:ext cx="4242197" cy="7375737"/>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877277" y="2865545"/>
            <a:ext cx="4243864" cy="1194223"/>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877277" y="4059768"/>
            <a:ext cx="4243864" cy="7375737"/>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748554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64955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560844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80061" y="509693"/>
            <a:ext cx="3158729" cy="2169160"/>
          </a:xfrm>
        </p:spPr>
        <p:txBody>
          <a:bodyPr anchor="b"/>
          <a:lstStyle>
            <a:lvl1pPr algn="l">
              <a:defRPr sz="28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753802" y="509695"/>
            <a:ext cx="5367338" cy="10925811"/>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80061" y="2678855"/>
            <a:ext cx="3158729" cy="8756651"/>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986530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881902" y="8961121"/>
            <a:ext cx="5760720" cy="1057911"/>
          </a:xfrm>
        </p:spPr>
        <p:txBody>
          <a:bodyPr anchor="b"/>
          <a:lstStyle>
            <a:lvl1pPr algn="l">
              <a:defRPr sz="2800" b="1"/>
            </a:lvl1pPr>
          </a:lstStyle>
          <a:p>
            <a:r>
              <a:rPr kumimoji="1" lang="ja-JP" altLang="en-US"/>
              <a:t>マスター タイトルの書式設定</a:t>
            </a:r>
          </a:p>
        </p:txBody>
      </p:sp>
      <p:sp>
        <p:nvSpPr>
          <p:cNvPr id="3" name="図プレースホルダー 2"/>
          <p:cNvSpPr>
            <a:spLocks noGrp="1"/>
          </p:cNvSpPr>
          <p:nvPr>
            <p:ph type="pic" idx="1"/>
          </p:nvPr>
        </p:nvSpPr>
        <p:spPr>
          <a:xfrm>
            <a:off x="1881902" y="1143847"/>
            <a:ext cx="5760720" cy="768096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dirty="0"/>
          </a:p>
        </p:txBody>
      </p:sp>
      <p:sp>
        <p:nvSpPr>
          <p:cNvPr id="4" name="テキスト プレースホルダー 3"/>
          <p:cNvSpPr>
            <a:spLocks noGrp="1"/>
          </p:cNvSpPr>
          <p:nvPr>
            <p:ph type="body" sz="half" idx="2"/>
          </p:nvPr>
        </p:nvSpPr>
        <p:spPr>
          <a:xfrm>
            <a:off x="1881902" y="10019032"/>
            <a:ext cx="5760720" cy="1502409"/>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823623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80060" y="512657"/>
            <a:ext cx="8641080" cy="2133600"/>
          </a:xfrm>
          <a:prstGeom prst="rect">
            <a:avLst/>
          </a:prstGeom>
        </p:spPr>
        <p:txBody>
          <a:bodyPr vert="horz" lIns="128016" tIns="64008" rIns="128016" bIns="64008"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80060" y="2987041"/>
            <a:ext cx="8641080" cy="8448464"/>
          </a:xfrm>
          <a:prstGeom prst="rect">
            <a:avLst/>
          </a:prstGeom>
        </p:spPr>
        <p:txBody>
          <a:bodyPr vert="horz" lIns="128016" tIns="64008" rIns="128016" bIns="64008"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80060" y="11865189"/>
            <a:ext cx="2240280" cy="681567"/>
          </a:xfrm>
          <a:prstGeom prst="rect">
            <a:avLst/>
          </a:prstGeom>
        </p:spPr>
        <p:txBody>
          <a:bodyPr vert="horz" lIns="128016" tIns="64008" rIns="128016" bIns="64008" rtlCol="0" anchor="ctr"/>
          <a:lstStyle>
            <a:lvl1pPr algn="l">
              <a:defRPr sz="1700">
                <a:solidFill>
                  <a:schemeClr val="tx1">
                    <a:tint val="75000"/>
                  </a:schemeClr>
                </a:solidFill>
              </a:defRPr>
            </a:lvl1pPr>
          </a:lstStyle>
          <a:p>
            <a:fld id="{41C63ABA-7AD4-414B-BAC9-9FD2A004AC76}" type="datetimeFigureOut">
              <a:rPr kumimoji="1" lang="ja-JP" altLang="en-US" smtClean="0"/>
              <a:t>2022/10/15</a:t>
            </a:fld>
            <a:endParaRPr kumimoji="1" lang="ja-JP" altLang="en-US" dirty="0"/>
          </a:p>
        </p:txBody>
      </p:sp>
      <p:sp>
        <p:nvSpPr>
          <p:cNvPr id="5" name="フッター プレースホルダー 4"/>
          <p:cNvSpPr>
            <a:spLocks noGrp="1"/>
          </p:cNvSpPr>
          <p:nvPr>
            <p:ph type="ftr" sz="quarter" idx="3"/>
          </p:nvPr>
        </p:nvSpPr>
        <p:spPr>
          <a:xfrm>
            <a:off x="3280410" y="11865189"/>
            <a:ext cx="3040380" cy="681567"/>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6880860" y="11865189"/>
            <a:ext cx="2240280" cy="681567"/>
          </a:xfrm>
          <a:prstGeom prst="rect">
            <a:avLst/>
          </a:prstGeom>
        </p:spPr>
        <p:txBody>
          <a:bodyPr vert="horz" lIns="128016" tIns="64008" rIns="128016" bIns="64008" rtlCol="0" anchor="ctr"/>
          <a:lstStyle>
            <a:lvl1pPr algn="r">
              <a:defRPr sz="1700">
                <a:solidFill>
                  <a:schemeClr val="tx1">
                    <a:tint val="75000"/>
                  </a:schemeClr>
                </a:solidFill>
              </a:defRPr>
            </a:lvl1p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049898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80160" rtl="0" eaLnBrk="1" latinLnBrk="0" hangingPunct="1">
        <a:spcBef>
          <a:spcPct val="0"/>
        </a:spcBef>
        <a:buNone/>
        <a:defRPr kumimoji="1" sz="6200" kern="1200">
          <a:solidFill>
            <a:schemeClr val="tx1"/>
          </a:solidFill>
          <a:latin typeface="+mj-lt"/>
          <a:ea typeface="+mj-ea"/>
          <a:cs typeface="+mj-cs"/>
        </a:defRPr>
      </a:lvl1pPr>
    </p:titleStyle>
    <p:bodyStyle>
      <a:lvl1pPr marL="480060" indent="-480060" algn="l" defTabSz="1280160" rtl="0" eaLnBrk="1" latinLnBrk="0" hangingPunct="1">
        <a:spcBef>
          <a:spcPct val="20000"/>
        </a:spcBef>
        <a:buFont typeface="Arial" panose="020B0604020202020204"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anose="020B0604020202020204"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anose="020B0604020202020204"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quickmap.lroc.asu.edu/" TargetMode="External"/><Relationship Id="rId5" Type="http://schemas.openxmlformats.org/officeDocument/2006/relationships/hyperlink" Target="http://doi.org/10.20637/JAXA-RR-19-006/0003" TargetMode="External"/><Relationship Id="rId4" Type="http://schemas.openxmlformats.org/officeDocument/2006/relationships/hyperlink" Target="https://doi.org/10.1016/j.icarus.2015.07.03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図 36">
            <a:extLst>
              <a:ext uri="{FF2B5EF4-FFF2-40B4-BE49-F238E27FC236}">
                <a16:creationId xmlns:a16="http://schemas.microsoft.com/office/drawing/2014/main" id="{D326250C-022C-9B4D-C602-0C145E8AFE77}"/>
              </a:ext>
            </a:extLst>
          </p:cNvPr>
          <p:cNvPicPr>
            <a:picLocks noChangeAspect="1"/>
          </p:cNvPicPr>
          <p:nvPr/>
        </p:nvPicPr>
        <p:blipFill>
          <a:blip r:embed="rId3"/>
          <a:stretch>
            <a:fillRect/>
          </a:stretch>
        </p:blipFill>
        <p:spPr>
          <a:xfrm>
            <a:off x="5022950" y="7074190"/>
            <a:ext cx="4330848" cy="1860166"/>
          </a:xfrm>
          <a:prstGeom prst="rect">
            <a:avLst/>
          </a:prstGeom>
        </p:spPr>
      </p:pic>
      <p:sp>
        <p:nvSpPr>
          <p:cNvPr id="2" name="タイトル 1"/>
          <p:cNvSpPr>
            <a:spLocks noGrp="1"/>
          </p:cNvSpPr>
          <p:nvPr>
            <p:ph type="ctrTitle"/>
          </p:nvPr>
        </p:nvSpPr>
        <p:spPr>
          <a:xfrm>
            <a:off x="128592" y="104920"/>
            <a:ext cx="9375100" cy="1287165"/>
          </a:xfrm>
          <a:ln>
            <a:solidFill>
              <a:schemeClr val="tx1"/>
            </a:solidFill>
            <a:prstDash val="solid"/>
          </a:ln>
        </p:spPr>
        <p:txBody>
          <a:bodyPr>
            <a:normAutofit/>
          </a:bodyPr>
          <a:lstStyle/>
          <a:p>
            <a:r>
              <a:rPr lang="en-US" altLang="ja-JP" sz="2400" b="1" dirty="0">
                <a:latin typeface="Arial" panose="020B0604020202020204" pitchFamily="34" charset="0"/>
                <a:cs typeface="Arial" panose="020B0604020202020204" pitchFamily="34" charset="0"/>
              </a:rPr>
              <a:t>Depth Estimation Based on Monocular Image for the Moon </a:t>
            </a:r>
            <a:br>
              <a:rPr lang="en-US" altLang="ja-JP" sz="2400" b="1" dirty="0">
                <a:latin typeface="Arial" panose="020B0604020202020204" pitchFamily="34" charset="0"/>
                <a:cs typeface="Arial" panose="020B0604020202020204" pitchFamily="34" charset="0"/>
              </a:rPr>
            </a:br>
            <a:r>
              <a:rPr lang="en-US" altLang="ja-JP" sz="2400" b="1" dirty="0">
                <a:latin typeface="Arial" panose="020B0604020202020204" pitchFamily="34" charset="0"/>
                <a:cs typeface="Arial" panose="020B0604020202020204" pitchFamily="34" charset="0"/>
              </a:rPr>
              <a:t>With Machine Leaning and Shape-From-Shading</a:t>
            </a:r>
            <a:br>
              <a:rPr kumimoji="1" lang="en-US" altLang="ja-JP" b="1" dirty="0">
                <a:latin typeface="Arial" panose="020B0604020202020204" pitchFamily="34" charset="0"/>
                <a:cs typeface="Arial" panose="020B0604020202020204" pitchFamily="34" charset="0"/>
              </a:rPr>
            </a:br>
            <a:r>
              <a:rPr kumimoji="1" lang="en-US" altLang="ja-JP" sz="2000" dirty="0">
                <a:latin typeface="Arial" panose="020B0604020202020204" pitchFamily="34" charset="0"/>
                <a:cs typeface="Arial" panose="020B0604020202020204" pitchFamily="34" charset="0"/>
              </a:rPr>
              <a:t>s1270087 IBUKA. Koichiro, Supervisor: Prof. DEMURA. </a:t>
            </a:r>
            <a:r>
              <a:rPr kumimoji="1" lang="en-US" altLang="ja-JP" sz="2000" dirty="0" err="1">
                <a:latin typeface="Arial" panose="020B0604020202020204" pitchFamily="34" charset="0"/>
                <a:cs typeface="Arial" panose="020B0604020202020204" pitchFamily="34" charset="0"/>
              </a:rPr>
              <a:t>Hirohide</a:t>
            </a:r>
            <a:endParaRPr kumimoji="1" lang="ja-JP" altLang="en-US" sz="2000" dirty="0">
              <a:latin typeface="Arial" panose="020B0604020202020204" pitchFamily="34" charset="0"/>
              <a:cs typeface="Arial" panose="020B0604020202020204" pitchFamily="34" charset="0"/>
            </a:endParaRPr>
          </a:p>
        </p:txBody>
      </p:sp>
      <p:sp>
        <p:nvSpPr>
          <p:cNvPr id="5" name="タイトル 1"/>
          <p:cNvSpPr txBox="1">
            <a:spLocks/>
          </p:cNvSpPr>
          <p:nvPr/>
        </p:nvSpPr>
        <p:spPr>
          <a:xfrm>
            <a:off x="120080" y="1434570"/>
            <a:ext cx="4372833" cy="670455"/>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000" dirty="0">
                <a:latin typeface="Arial" panose="020B0604020202020204" pitchFamily="34" charset="0"/>
                <a:cs typeface="Arial" panose="020B0604020202020204" pitchFamily="34" charset="0"/>
              </a:rPr>
              <a:t>1. Introduction</a:t>
            </a:r>
            <a:endParaRPr lang="ja-JP" altLang="en-US" sz="2000" dirty="0">
              <a:latin typeface="Arial" panose="020B0604020202020204" pitchFamily="34" charset="0"/>
              <a:cs typeface="Arial" panose="020B0604020202020204" pitchFamily="34" charset="0"/>
            </a:endParaRPr>
          </a:p>
        </p:txBody>
      </p:sp>
      <p:sp>
        <p:nvSpPr>
          <p:cNvPr id="6" name="タイトル 1"/>
          <p:cNvSpPr txBox="1">
            <a:spLocks/>
          </p:cNvSpPr>
          <p:nvPr/>
        </p:nvSpPr>
        <p:spPr>
          <a:xfrm>
            <a:off x="250669" y="7198080"/>
            <a:ext cx="3519830" cy="670455"/>
          </a:xfrm>
          <a:prstGeom prst="rect">
            <a:avLst/>
          </a:prstGeom>
        </p:spPr>
        <p:txBody>
          <a:bodyPr vert="horz" lIns="128016" tIns="64008" rIns="128016" bIns="64008" rtlCol="0" anchor="ctr">
            <a:normAutofit fontScale="97500"/>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000" dirty="0">
                <a:latin typeface="Arial" panose="020B0604020202020204" pitchFamily="34" charset="0"/>
                <a:cs typeface="Arial" panose="020B0604020202020204" pitchFamily="34" charset="0"/>
              </a:rPr>
              <a:t>2. Methodology</a:t>
            </a:r>
            <a:endParaRPr lang="ja-JP" altLang="en-US" sz="2000" dirty="0">
              <a:latin typeface="Arial" panose="020B0604020202020204" pitchFamily="34" charset="0"/>
              <a:cs typeface="Arial" panose="020B0604020202020204" pitchFamily="34" charset="0"/>
            </a:endParaRPr>
          </a:p>
        </p:txBody>
      </p:sp>
      <p:sp>
        <p:nvSpPr>
          <p:cNvPr id="7" name="タイトル 1"/>
          <p:cNvSpPr txBox="1">
            <a:spLocks/>
          </p:cNvSpPr>
          <p:nvPr/>
        </p:nvSpPr>
        <p:spPr>
          <a:xfrm>
            <a:off x="4914309" y="1467895"/>
            <a:ext cx="4523287" cy="716272"/>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000" dirty="0">
                <a:latin typeface="Arial" panose="020B0604020202020204" pitchFamily="34" charset="0"/>
                <a:cs typeface="Arial" panose="020B0604020202020204" pitchFamily="34" charset="0"/>
              </a:rPr>
              <a:t>3. Current Results and Status</a:t>
            </a:r>
            <a:endParaRPr lang="ja-JP" altLang="en-US" sz="2000" dirty="0">
              <a:latin typeface="Arial" panose="020B0604020202020204" pitchFamily="34" charset="0"/>
              <a:cs typeface="Arial" panose="020B0604020202020204" pitchFamily="34" charset="0"/>
            </a:endParaRPr>
          </a:p>
        </p:txBody>
      </p:sp>
      <p:sp>
        <p:nvSpPr>
          <p:cNvPr id="9" name="正方形/長方形 8"/>
          <p:cNvSpPr/>
          <p:nvPr/>
        </p:nvSpPr>
        <p:spPr>
          <a:xfrm>
            <a:off x="181620" y="10892637"/>
            <a:ext cx="9322067" cy="1671091"/>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solidFill>
                  <a:schemeClr val="tx1"/>
                </a:solidFill>
                <a:latin typeface="Arial" panose="020B0604020202020204" pitchFamily="34" charset="0"/>
                <a:cs typeface="Arial" panose="020B0604020202020204" pitchFamily="34" charset="0"/>
              </a:rPr>
              <a:t>機械学習のネットワークの図</a:t>
            </a:r>
            <a:r>
              <a:rPr kumimoji="1" lang="en-US" altLang="ja-JP" sz="1600" dirty="0">
                <a:solidFill>
                  <a:schemeClr val="tx1"/>
                </a:solidFill>
                <a:latin typeface="Arial" panose="020B0604020202020204" pitchFamily="34" charset="0"/>
                <a:cs typeface="Arial" panose="020B0604020202020204" pitchFamily="34" charset="0"/>
              </a:rPr>
              <a:t>?</a:t>
            </a:r>
            <a:br>
              <a:rPr lang="en-US" altLang="ja-JP" sz="1600" dirty="0">
                <a:solidFill>
                  <a:schemeClr val="tx1"/>
                </a:solidFill>
                <a:latin typeface="Arial" panose="020B0604020202020204" pitchFamily="34" charset="0"/>
                <a:cs typeface="Arial" panose="020B0604020202020204" pitchFamily="34" charset="0"/>
              </a:rPr>
            </a:br>
            <a:r>
              <a:rPr lang="en-US" altLang="ja-JP" sz="1600" dirty="0">
                <a:solidFill>
                  <a:schemeClr val="tx1"/>
                </a:solidFill>
                <a:latin typeface="Arial" panose="020B0604020202020204" pitchFamily="34" charset="0"/>
                <a:cs typeface="Arial" panose="020B0604020202020204" pitchFamily="34" charset="0"/>
              </a:rPr>
              <a:t>Shape-From-Shading</a:t>
            </a:r>
            <a:r>
              <a:rPr lang="ja-JP" altLang="en-US" sz="1600">
                <a:solidFill>
                  <a:schemeClr val="tx1"/>
                </a:solidFill>
                <a:latin typeface="Arial" panose="020B0604020202020204" pitchFamily="34" charset="0"/>
                <a:cs typeface="Arial" panose="020B0604020202020204" pitchFamily="34" charset="0"/>
              </a:rPr>
              <a:t>の図</a:t>
            </a:r>
            <a:endParaRPr kumimoji="1" lang="ja-JP" altLang="en-US" sz="1600" dirty="0">
              <a:solidFill>
                <a:schemeClr val="tx1"/>
              </a:solidFill>
              <a:latin typeface="Arial" panose="020B0604020202020204" pitchFamily="34" charset="0"/>
              <a:cs typeface="Arial" panose="020B0604020202020204" pitchFamily="34" charset="0"/>
            </a:endParaRPr>
          </a:p>
        </p:txBody>
      </p:sp>
      <p:sp>
        <p:nvSpPr>
          <p:cNvPr id="14" name="テキスト ボックス 13"/>
          <p:cNvSpPr txBox="1"/>
          <p:nvPr/>
        </p:nvSpPr>
        <p:spPr>
          <a:xfrm>
            <a:off x="524326" y="1961473"/>
            <a:ext cx="3950925" cy="5509200"/>
          </a:xfrm>
          <a:prstGeom prst="rect">
            <a:avLst/>
          </a:prstGeom>
          <a:noFill/>
        </p:spPr>
        <p:txBody>
          <a:bodyPr wrap="square" rtlCol="0">
            <a:spAutoFit/>
          </a:bodyPr>
          <a:lstStyle/>
          <a:p>
            <a:pPr algn="just">
              <a:spcAft>
                <a:spcPts val="600"/>
              </a:spcAft>
            </a:pPr>
            <a:r>
              <a:rPr kumimoji="1" lang="en-US" altLang="ja-JP" sz="1600" dirty="0">
                <a:latin typeface="Arial" panose="020B0604020202020204" pitchFamily="34" charset="0"/>
                <a:cs typeface="Arial" panose="020B0604020202020204" pitchFamily="34" charset="0"/>
              </a:rPr>
              <a:t>    Digital Terrain Models (DTMs) of the lunar surface are widely used for lunar exploration planning and studies of topography and geology [1]. LRO NAC DTMs with the highest resolution (~2 m/pix). Coverage of the DTMs shows small percentage with 470 pieces [2]. This is due to the time-consuming human creation of DTMs and the limited data available as a source of generation [3]</a:t>
            </a:r>
            <a:r>
              <a:rPr lang="ja-JP" altLang="en-US" sz="1600">
                <a:latin typeface="Arial" panose="020B0604020202020204" pitchFamily="34" charset="0"/>
                <a:cs typeface="Arial" panose="020B0604020202020204" pitchFamily="34" charset="0"/>
              </a:rPr>
              <a:t>という課題があるためである</a:t>
            </a:r>
            <a:r>
              <a:rPr kumimoji="1" lang="en-US" altLang="ja-JP" sz="1600" dirty="0">
                <a:latin typeface="Arial" panose="020B0604020202020204" pitchFamily="34" charset="0"/>
                <a:cs typeface="Arial" panose="020B0604020202020204" pitchFamily="34" charset="0"/>
              </a:rPr>
              <a:t>. The purpose of this study is to generate high-resolution DTMs automatically and with limited data. This research proposes a method to complement LRO NAC DTMs by generating the almost the same resolution using Machine Learning &amp; Shape-From-Shading (SFS) [4]. The goal of this study is to implement a DTM generation pipeline that combines machine learning and SFS to evaluate the generated DTMs.</a:t>
            </a:r>
          </a:p>
        </p:txBody>
      </p:sp>
      <p:sp>
        <p:nvSpPr>
          <p:cNvPr id="15" name="テキスト ボックス 14"/>
          <p:cNvSpPr txBox="1"/>
          <p:nvPr/>
        </p:nvSpPr>
        <p:spPr>
          <a:xfrm>
            <a:off x="350077" y="7884109"/>
            <a:ext cx="4281031" cy="3093154"/>
          </a:xfrm>
          <a:prstGeom prst="rect">
            <a:avLst/>
          </a:prstGeom>
          <a:noFill/>
        </p:spPr>
        <p:txBody>
          <a:bodyPr wrap="square" rtlCol="0">
            <a:spAutoFit/>
          </a:bodyPr>
          <a:lstStyle/>
          <a:p>
            <a:pPr algn="dist">
              <a:lnSpc>
                <a:spcPts val="1800"/>
              </a:lnSpc>
              <a:spcAft>
                <a:spcPts val="600"/>
              </a:spcAft>
            </a:pPr>
            <a:r>
              <a:rPr lang="en-US" altLang="ja-JP" sz="1600" dirty="0">
                <a:latin typeface="Arial" panose="020B0604020202020204" pitchFamily="34" charset="0"/>
                <a:cs typeface="Arial" panose="020B0604020202020204" pitchFamily="34" charset="0"/>
              </a:rPr>
              <a:t>    This study uses a machine learning model called Pix2Pix. This model allows the transformation of image types by learning the relationship between two sets of images. This allows the model to learn the relationship between a visible lunar surface image and a DTM, and to create a DTM from the visible image. SFS is a method for estimating the shape of an object from a single shaded image. By adapting SFS to DTMs generated by machine learning models, the resolution of DTMs is improved. The pipeline is shown in Figure.1.</a:t>
            </a:r>
          </a:p>
        </p:txBody>
      </p:sp>
      <p:sp>
        <p:nvSpPr>
          <p:cNvPr id="16" name="テキスト ボックス 15"/>
          <p:cNvSpPr txBox="1"/>
          <p:nvPr/>
        </p:nvSpPr>
        <p:spPr>
          <a:xfrm>
            <a:off x="5095398" y="1984448"/>
            <a:ext cx="3915267" cy="3046988"/>
          </a:xfrm>
          <a:prstGeom prst="rect">
            <a:avLst/>
          </a:prstGeom>
          <a:noFill/>
        </p:spPr>
        <p:txBody>
          <a:bodyPr wrap="square" rtlCol="0">
            <a:spAutoFit/>
          </a:bodyPr>
          <a:lstStyle/>
          <a:p>
            <a:r>
              <a:rPr lang="ja-JP" altLang="en-US" sz="1600">
                <a:latin typeface="Arial" panose="020B0604020202020204" pitchFamily="34" charset="0"/>
                <a:cs typeface="Arial" panose="020B0604020202020204" pitchFamily="34" charset="0"/>
              </a:rPr>
              <a:t>元データおよび教師データの作成</a:t>
            </a:r>
            <a:r>
              <a:rPr kumimoji="1" lang="ja-JP" altLang="en-US" sz="1600">
                <a:latin typeface="Arial" panose="020B0604020202020204" pitchFamily="34" charset="0"/>
                <a:cs typeface="Arial" panose="020B0604020202020204" pitchFamily="34" charset="0"/>
              </a:rPr>
              <a:t>手順について書くつもり</a:t>
            </a:r>
            <a:endParaRPr kumimoji="1" lang="en-US" altLang="ja-JP" sz="1600" dirty="0">
              <a:latin typeface="Arial" panose="020B0604020202020204" pitchFamily="34" charset="0"/>
              <a:cs typeface="Arial" panose="020B0604020202020204" pitchFamily="34" charset="0"/>
            </a:endParaRPr>
          </a:p>
          <a:p>
            <a:r>
              <a:rPr lang="ja-JP" altLang="en-US" sz="1600">
                <a:latin typeface="Arial" panose="020B0604020202020204" pitchFamily="34" charset="0"/>
                <a:cs typeface="Arial" panose="020B0604020202020204" pitchFamily="34" charset="0"/>
              </a:rPr>
              <a:t>元データ</a:t>
            </a:r>
            <a:br>
              <a:rPr lang="en-US" altLang="ja-JP" sz="1600" dirty="0">
                <a:latin typeface="Arial" panose="020B0604020202020204" pitchFamily="34" charset="0"/>
                <a:cs typeface="Arial" panose="020B0604020202020204" pitchFamily="34" charset="0"/>
              </a:rPr>
            </a:br>
            <a:r>
              <a:rPr lang="ja-JP" altLang="en-US" sz="1600">
                <a:latin typeface="Arial" panose="020B0604020202020204" pitchFamily="34" charset="0"/>
                <a:cs typeface="Arial" panose="020B0604020202020204" pitchFamily="34" charset="0"/>
              </a:rPr>
              <a:t>・</a:t>
            </a:r>
            <a:r>
              <a:rPr lang="en-US" altLang="ja-JP" sz="1600" dirty="0">
                <a:latin typeface="Arial" panose="020B0604020202020204" pitchFamily="34" charset="0"/>
                <a:cs typeface="Arial" panose="020B0604020202020204" pitchFamily="34" charset="0"/>
              </a:rPr>
              <a:t>SLDEM 2015</a:t>
            </a:r>
          </a:p>
          <a:p>
            <a:r>
              <a:rPr lang="ja-JP" altLang="en-US" sz="1600">
                <a:latin typeface="Arial" panose="020B0604020202020204" pitchFamily="34" charset="0"/>
                <a:cs typeface="Arial" panose="020B0604020202020204" pitchFamily="34" charset="0"/>
              </a:rPr>
              <a:t>・</a:t>
            </a:r>
            <a:r>
              <a:rPr lang="en-US" altLang="ja-JP" sz="1600" dirty="0">
                <a:latin typeface="Arial" panose="020B0604020202020204" pitchFamily="34" charset="0"/>
                <a:cs typeface="Arial" panose="020B0604020202020204" pitchFamily="34" charset="0"/>
              </a:rPr>
              <a:t>LRO NAC STEREO PHOTO</a:t>
            </a:r>
          </a:p>
          <a:p>
            <a:r>
              <a:rPr kumimoji="1" lang="ja-JP" altLang="en-US" sz="1600">
                <a:latin typeface="Arial" panose="020B0604020202020204" pitchFamily="34" charset="0"/>
                <a:cs typeface="Arial" panose="020B0604020202020204" pitchFamily="34" charset="0"/>
              </a:rPr>
              <a:t>・</a:t>
            </a:r>
            <a:r>
              <a:rPr kumimoji="1" lang="en-US" altLang="ja-JP" sz="1600" dirty="0">
                <a:latin typeface="Arial" panose="020B0604020202020204" pitchFamily="34" charset="0"/>
                <a:cs typeface="Arial" panose="020B0604020202020204" pitchFamily="34" charset="0"/>
              </a:rPr>
              <a:t>LRO NAC DTM</a:t>
            </a:r>
          </a:p>
          <a:p>
            <a:endParaRPr kumimoji="1" lang="en-US" altLang="ja-JP" sz="1600" dirty="0">
              <a:latin typeface="Arial" panose="020B0604020202020204" pitchFamily="34" charset="0"/>
              <a:cs typeface="Arial" panose="020B0604020202020204" pitchFamily="34" charset="0"/>
            </a:endParaRPr>
          </a:p>
          <a:p>
            <a:r>
              <a:rPr lang="ja-JP" altLang="en-US" sz="1600">
                <a:latin typeface="Arial" panose="020B0604020202020204" pitchFamily="34" charset="0"/>
                <a:cs typeface="Arial" panose="020B0604020202020204" pitchFamily="34" charset="0"/>
              </a:rPr>
              <a:t>教師データ作成手順</a:t>
            </a:r>
            <a:br>
              <a:rPr kumimoji="1" lang="en-US" altLang="ja-JP" sz="1600" dirty="0">
                <a:latin typeface="Arial" panose="020B0604020202020204" pitchFamily="34" charset="0"/>
                <a:cs typeface="Arial" panose="020B0604020202020204" pitchFamily="34" charset="0"/>
              </a:rPr>
            </a:br>
            <a:r>
              <a:rPr kumimoji="1" lang="ja-JP" altLang="en-US" sz="1600">
                <a:latin typeface="Arial" panose="020B0604020202020204" pitchFamily="34" charset="0"/>
                <a:cs typeface="Arial" panose="020B0604020202020204" pitchFamily="34" charset="0"/>
              </a:rPr>
              <a:t>・</a:t>
            </a:r>
            <a:r>
              <a:rPr kumimoji="1" lang="en-US" altLang="ja-JP" sz="1600" dirty="0">
                <a:latin typeface="Arial" panose="020B0604020202020204" pitchFamily="34" charset="0"/>
                <a:cs typeface="Arial" panose="020B0604020202020204" pitchFamily="34" charset="0"/>
              </a:rPr>
              <a:t>LRO NAC </a:t>
            </a:r>
            <a:r>
              <a:rPr kumimoji="1" lang="ja-JP" altLang="en-US" sz="1600">
                <a:latin typeface="Arial" panose="020B0604020202020204" pitchFamily="34" charset="0"/>
                <a:cs typeface="Arial" panose="020B0604020202020204" pitchFamily="34" charset="0"/>
              </a:rPr>
              <a:t>を</a:t>
            </a:r>
            <a:r>
              <a:rPr lang="ja-JP" altLang="en-US" sz="1600">
                <a:latin typeface="Arial" panose="020B0604020202020204" pitchFamily="34" charset="0"/>
                <a:cs typeface="Arial" panose="020B0604020202020204" pitchFamily="34" charset="0"/>
              </a:rPr>
              <a:t>ダウンサンプリングし、</a:t>
            </a:r>
            <a:r>
              <a:rPr lang="en-US" altLang="ja-JP" sz="1600" dirty="0">
                <a:latin typeface="Arial" panose="020B0604020202020204" pitchFamily="34" charset="0"/>
                <a:cs typeface="Arial" panose="020B0604020202020204" pitchFamily="34" charset="0"/>
              </a:rPr>
              <a:t>SLDEM2015</a:t>
            </a:r>
            <a:r>
              <a:rPr lang="ja-JP" altLang="en-US" sz="1600">
                <a:latin typeface="Arial" panose="020B0604020202020204" pitchFamily="34" charset="0"/>
                <a:cs typeface="Arial" panose="020B0604020202020204" pitchFamily="34" charset="0"/>
              </a:rPr>
              <a:t>のデータ分解能と合わせる</a:t>
            </a:r>
            <a:endParaRPr lang="en-US" altLang="ja-JP" sz="1600" dirty="0">
              <a:latin typeface="Arial" panose="020B0604020202020204" pitchFamily="34" charset="0"/>
              <a:cs typeface="Arial" panose="020B0604020202020204" pitchFamily="34" charset="0"/>
            </a:endParaRPr>
          </a:p>
          <a:p>
            <a:r>
              <a:rPr kumimoji="1" lang="ja-JP" altLang="en-US" sz="1600">
                <a:latin typeface="Arial" panose="020B0604020202020204" pitchFamily="34" charset="0"/>
                <a:cs typeface="Arial" panose="020B0604020202020204" pitchFamily="34" charset="0"/>
              </a:rPr>
              <a:t>・</a:t>
            </a:r>
            <a:r>
              <a:rPr lang="en-US" altLang="ja-JP" sz="1600" dirty="0">
                <a:latin typeface="Arial" panose="020B0604020202020204" pitchFamily="34" charset="0"/>
                <a:cs typeface="Arial" panose="020B0604020202020204" pitchFamily="34" charset="0"/>
              </a:rPr>
              <a:t>LRO NAC, SLDEM2015</a:t>
            </a:r>
            <a:r>
              <a:rPr lang="ja-JP" altLang="en-US" sz="1600">
                <a:latin typeface="Arial" panose="020B0604020202020204" pitchFamily="34" charset="0"/>
                <a:cs typeface="Arial" panose="020B0604020202020204" pitchFamily="34" charset="0"/>
              </a:rPr>
              <a:t>から</a:t>
            </a:r>
            <a:r>
              <a:rPr lang="en-US" altLang="ja-JP" sz="1600" dirty="0">
                <a:latin typeface="Arial" panose="020B0604020202020204" pitchFamily="34" charset="0"/>
                <a:cs typeface="Arial" panose="020B0604020202020204" pitchFamily="34" charset="0"/>
              </a:rPr>
              <a:t>256 x 256px</a:t>
            </a:r>
            <a:r>
              <a:rPr lang="ja-JP" altLang="en-US" sz="1600">
                <a:latin typeface="Arial" panose="020B0604020202020204" pitchFamily="34" charset="0"/>
                <a:cs typeface="Arial" panose="020B0604020202020204" pitchFamily="34" charset="0"/>
              </a:rPr>
              <a:t>で切り出し二つの画像を結合</a:t>
            </a:r>
            <a:endParaRPr kumimoji="1" lang="en-US" altLang="ja-JP" sz="1600" dirty="0">
              <a:latin typeface="Arial" panose="020B0604020202020204" pitchFamily="34" charset="0"/>
              <a:cs typeface="Arial" panose="020B0604020202020204" pitchFamily="34" charset="0"/>
            </a:endParaRPr>
          </a:p>
        </p:txBody>
      </p:sp>
      <p:sp>
        <p:nvSpPr>
          <p:cNvPr id="13" name="タイトル 1"/>
          <p:cNvSpPr txBox="1">
            <a:spLocks/>
          </p:cNvSpPr>
          <p:nvPr/>
        </p:nvSpPr>
        <p:spPr>
          <a:xfrm>
            <a:off x="5005163" y="9017537"/>
            <a:ext cx="4415061" cy="512992"/>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000" dirty="0">
                <a:latin typeface="Arial" panose="020B0604020202020204" pitchFamily="34" charset="0"/>
                <a:cs typeface="Arial" panose="020B0604020202020204" pitchFamily="34" charset="0"/>
              </a:rPr>
              <a:t>References</a:t>
            </a:r>
            <a:endParaRPr lang="ja-JP" altLang="en-US" sz="2000" dirty="0">
              <a:latin typeface="Arial" panose="020B0604020202020204" pitchFamily="34" charset="0"/>
              <a:cs typeface="Arial" panose="020B0604020202020204" pitchFamily="34" charset="0"/>
            </a:endParaRPr>
          </a:p>
        </p:txBody>
      </p:sp>
      <p:sp>
        <p:nvSpPr>
          <p:cNvPr id="17" name="タイトル 1"/>
          <p:cNvSpPr txBox="1">
            <a:spLocks/>
          </p:cNvSpPr>
          <p:nvPr/>
        </p:nvSpPr>
        <p:spPr>
          <a:xfrm>
            <a:off x="4996035" y="6356247"/>
            <a:ext cx="4210754" cy="716272"/>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000" dirty="0">
                <a:latin typeface="Arial" panose="020B0604020202020204" pitchFamily="34" charset="0"/>
                <a:cs typeface="Arial" panose="020B0604020202020204" pitchFamily="34" charset="0"/>
              </a:rPr>
              <a:t>4. Schedule</a:t>
            </a:r>
            <a:endParaRPr lang="ja-JP" altLang="en-US" sz="2000" dirty="0">
              <a:latin typeface="Arial" panose="020B0604020202020204" pitchFamily="34" charset="0"/>
              <a:cs typeface="Arial" panose="020B0604020202020204" pitchFamily="34" charset="0"/>
            </a:endParaRPr>
          </a:p>
        </p:txBody>
      </p:sp>
      <p:sp>
        <p:nvSpPr>
          <p:cNvPr id="18" name="正方形/長方形 17"/>
          <p:cNvSpPr/>
          <p:nvPr/>
        </p:nvSpPr>
        <p:spPr>
          <a:xfrm>
            <a:off x="5061760" y="4982958"/>
            <a:ext cx="4036726" cy="138494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a:solidFill>
                  <a:schemeClr val="tx1"/>
                </a:solidFill>
                <a:latin typeface="Arial" panose="020B0604020202020204" pitchFamily="34" charset="0"/>
                <a:cs typeface="Arial" panose="020B0604020202020204" pitchFamily="34" charset="0"/>
              </a:rPr>
              <a:t>元データからのデータセット作成する図</a:t>
            </a:r>
            <a:endParaRPr lang="en-US" altLang="ja-JP" sz="1600" dirty="0">
              <a:solidFill>
                <a:schemeClr val="tx1"/>
              </a:solidFill>
              <a:latin typeface="Arial" panose="020B0604020202020204" pitchFamily="34" charset="0"/>
              <a:cs typeface="Arial" panose="020B0604020202020204" pitchFamily="34" charset="0"/>
            </a:endParaRPr>
          </a:p>
          <a:p>
            <a:pPr algn="ctr"/>
            <a:endParaRPr lang="en-US" altLang="ja-JP" sz="1600" dirty="0">
              <a:solidFill>
                <a:schemeClr val="tx1"/>
              </a:solidFill>
              <a:latin typeface="Arial" panose="020B0604020202020204" pitchFamily="34" charset="0"/>
              <a:cs typeface="Arial" panose="020B0604020202020204" pitchFamily="34" charset="0"/>
            </a:endParaRPr>
          </a:p>
          <a:p>
            <a:pPr algn="ctr"/>
            <a:endParaRPr lang="ja-JP" altLang="ja-JP" dirty="0"/>
          </a:p>
        </p:txBody>
      </p:sp>
      <p:sp>
        <p:nvSpPr>
          <p:cNvPr id="19" name="正方形/長方形 18"/>
          <p:cNvSpPr/>
          <p:nvPr/>
        </p:nvSpPr>
        <p:spPr>
          <a:xfrm>
            <a:off x="5019700" y="9474529"/>
            <a:ext cx="4440560" cy="1446550"/>
          </a:xfrm>
          <a:prstGeom prst="rect">
            <a:avLst/>
          </a:prstGeom>
        </p:spPr>
        <p:txBody>
          <a:bodyPr wrap="square">
            <a:spAutoFit/>
          </a:bodyPr>
          <a:lstStyle/>
          <a:p>
            <a:r>
              <a:rPr lang="en-US" altLang="ja-JP" sz="1000" dirty="0">
                <a:latin typeface="Arial" panose="020B0604020202020204" pitchFamily="34" charset="0"/>
                <a:cs typeface="Arial" panose="020B0604020202020204" pitchFamily="34" charset="0"/>
              </a:rPr>
              <a:t>[1] Barker, M. K., et al., A new lunar digital elevation model from the Lunar Orbiter Laser Altimeter and SELENE Terrain Camera, 2016. </a:t>
            </a:r>
            <a:r>
              <a:rPr lang="en-US" altLang="ja-JP" sz="1000" dirty="0" err="1">
                <a:latin typeface="Arial" panose="020B0604020202020204" pitchFamily="34" charset="0"/>
                <a:cs typeface="Arial" panose="020B0604020202020204" pitchFamily="34" charset="0"/>
              </a:rPr>
              <a:t>doi</a:t>
            </a:r>
            <a:r>
              <a:rPr lang="en-US" altLang="ja-JP" sz="1000" dirty="0">
                <a:latin typeface="Arial" panose="020B0604020202020204" pitchFamily="34" charset="0"/>
                <a:cs typeface="Arial" panose="020B0604020202020204" pitchFamily="34" charset="0"/>
              </a:rPr>
              <a:t>: </a:t>
            </a:r>
            <a:r>
              <a:rPr lang="en-US" altLang="ja-JP" sz="1000" dirty="0">
                <a:latin typeface="Arial" panose="020B0604020202020204" pitchFamily="34" charset="0"/>
                <a:cs typeface="Arial" panose="020B0604020202020204" pitchFamily="34" charset="0"/>
                <a:hlinkClick r:id="rId4"/>
              </a:rPr>
              <a:t>10.1016/j.icarus.2015.07.039</a:t>
            </a:r>
            <a:endParaRPr lang="en-US" altLang="ja-JP" sz="1000" dirty="0">
              <a:latin typeface="Arial" panose="020B0604020202020204" pitchFamily="34" charset="0"/>
              <a:cs typeface="Arial" panose="020B0604020202020204" pitchFamily="34" charset="0"/>
            </a:endParaRPr>
          </a:p>
          <a:p>
            <a:r>
              <a:rPr lang="en-US" altLang="ja-JP" sz="1000" dirty="0">
                <a:latin typeface="Arial" panose="020B0604020202020204" pitchFamily="34" charset="0"/>
                <a:cs typeface="Arial" panose="020B0604020202020204" pitchFamily="34" charset="0"/>
              </a:rPr>
              <a:t>[2] LROC NAC Digital Terrain Models: Production and Availability</a:t>
            </a:r>
          </a:p>
          <a:p>
            <a:r>
              <a:rPr lang="en-US" altLang="ja-JP" sz="1000" dirty="0">
                <a:latin typeface="Arial" panose="020B0604020202020204" pitchFamily="34" charset="0"/>
                <a:cs typeface="Arial" panose="020B0604020202020204" pitchFamily="34" charset="0"/>
              </a:rPr>
              <a:t>[3]Onodera, K., et al., Resolution enhancement of DEM of the lunar surface using machine learning, 2020. doi:</a:t>
            </a:r>
            <a:r>
              <a:rPr lang="en-US" altLang="ja-JP" sz="1000" dirty="0">
                <a:latin typeface="Arial" panose="020B0604020202020204" pitchFamily="34" charset="0"/>
                <a:cs typeface="Arial" panose="020B0604020202020204" pitchFamily="34" charset="0"/>
                <a:hlinkClick r:id="rId5"/>
              </a:rPr>
              <a:t>10.20637/JAXA-RR-19-006/0003</a:t>
            </a:r>
            <a:endParaRPr lang="en-US" altLang="ja-JP" sz="1000" dirty="0">
              <a:latin typeface="Arial" panose="020B0604020202020204" pitchFamily="34" charset="0"/>
              <a:cs typeface="Arial" panose="020B0604020202020204" pitchFamily="34" charset="0"/>
            </a:endParaRPr>
          </a:p>
          <a:p>
            <a:r>
              <a:rPr lang="en-US" altLang="ja-JP" sz="1000" dirty="0">
                <a:latin typeface="Arial" panose="020B0604020202020204" pitchFamily="34" charset="0"/>
                <a:cs typeface="Arial" panose="020B0604020202020204" pitchFamily="34" charset="0"/>
              </a:rPr>
              <a:t>[4] LROC </a:t>
            </a:r>
            <a:r>
              <a:rPr lang="en-US" altLang="ja-JP" sz="1000" dirty="0" err="1">
                <a:latin typeface="Arial" panose="020B0604020202020204" pitchFamily="34" charset="0"/>
                <a:cs typeface="Arial" panose="020B0604020202020204" pitchFamily="34" charset="0"/>
              </a:rPr>
              <a:t>Quickmap</a:t>
            </a:r>
            <a:r>
              <a:rPr lang="en-US" altLang="ja-JP" sz="1000" dirty="0">
                <a:latin typeface="Arial" panose="020B0604020202020204" pitchFamily="34" charset="0"/>
                <a:cs typeface="Arial" panose="020B0604020202020204" pitchFamily="34" charset="0"/>
              </a:rPr>
              <a:t>. </a:t>
            </a:r>
            <a:r>
              <a:rPr lang="en-US" altLang="ja-JP" sz="1000" dirty="0">
                <a:latin typeface="Arial" panose="020B0604020202020204" pitchFamily="34" charset="0"/>
                <a:cs typeface="Arial" panose="020B0604020202020204" pitchFamily="34" charset="0"/>
                <a:hlinkClick r:id="rId6"/>
              </a:rPr>
              <a:t>https://quickmap.lroc.asu.edu/</a:t>
            </a:r>
            <a:endParaRPr lang="en-US" altLang="ja-JP" sz="1000" dirty="0">
              <a:latin typeface="Arial" panose="020B0604020202020204" pitchFamily="34" charset="0"/>
              <a:cs typeface="Arial" panose="020B0604020202020204" pitchFamily="34" charset="0"/>
            </a:endParaRPr>
          </a:p>
          <a:p>
            <a:r>
              <a:rPr lang="en-US" altLang="ja-JP" sz="1800" dirty="0">
                <a:latin typeface="Arial" panose="020B0604020202020204" pitchFamily="34" charset="0"/>
                <a:cs typeface="Arial" panose="020B0604020202020204" pitchFamily="34" charset="0"/>
              </a:rPr>
              <a:t> </a:t>
            </a:r>
            <a:endParaRPr lang="en-US" altLang="ja-JP" sz="1000" dirty="0">
              <a:latin typeface="Arial" panose="020B0604020202020204" pitchFamily="34" charset="0"/>
              <a:cs typeface="Arial" panose="020B0604020202020204" pitchFamily="34" charset="0"/>
            </a:endParaRPr>
          </a:p>
        </p:txBody>
      </p:sp>
      <p:cxnSp>
        <p:nvCxnSpPr>
          <p:cNvPr id="10" name="直線コネクタ 9"/>
          <p:cNvCxnSpPr>
            <a:cxnSpLocks/>
          </p:cNvCxnSpPr>
          <p:nvPr/>
        </p:nvCxnSpPr>
        <p:spPr>
          <a:xfrm>
            <a:off x="4800600" y="1434570"/>
            <a:ext cx="0" cy="8452101"/>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7C0E9BA1-6CB1-BF36-11CA-389144CF15CC}"/>
              </a:ext>
            </a:extLst>
          </p:cNvPr>
          <p:cNvSpPr txBox="1"/>
          <p:nvPr/>
        </p:nvSpPr>
        <p:spPr>
          <a:xfrm>
            <a:off x="8410558" y="6337985"/>
            <a:ext cx="3498874" cy="830997"/>
          </a:xfrm>
          <a:prstGeom prst="rect">
            <a:avLst/>
          </a:prstGeom>
          <a:noFill/>
        </p:spPr>
        <p:txBody>
          <a:bodyPr wrap="square" rtlCol="0">
            <a:spAutoFit/>
          </a:bodyPr>
          <a:lstStyle/>
          <a:p>
            <a:r>
              <a:rPr kumimoji="1" lang="ja-JP" altLang="en-US" sz="1600"/>
              <a:t>月幅デカすぎ</a:t>
            </a:r>
            <a:endParaRPr kumimoji="1" lang="en-US" altLang="ja-JP" sz="1600" dirty="0"/>
          </a:p>
          <a:p>
            <a:r>
              <a:rPr lang="en-US" altLang="ja-JP" sz="1600" dirty="0"/>
              <a:t>4</a:t>
            </a:r>
            <a:r>
              <a:rPr lang="ja-JP" altLang="en-US" sz="1600"/>
              <a:t>月からも入れておく</a:t>
            </a:r>
            <a:endParaRPr lang="en-US" altLang="ja-JP" sz="1600" dirty="0"/>
          </a:p>
          <a:p>
            <a:r>
              <a:rPr lang="ja-JP" altLang="en-US" sz="1600"/>
              <a:t>締め切り入れておく　</a:t>
            </a:r>
            <a:endParaRPr lang="en-US" altLang="ja-JP" sz="1600" dirty="0"/>
          </a:p>
        </p:txBody>
      </p:sp>
      <p:sp>
        <p:nvSpPr>
          <p:cNvPr id="8" name="テキスト ボックス 7">
            <a:extLst>
              <a:ext uri="{FF2B5EF4-FFF2-40B4-BE49-F238E27FC236}">
                <a16:creationId xmlns:a16="http://schemas.microsoft.com/office/drawing/2014/main" id="{7B9D58E8-A7E2-4BB8-0997-FBD93FC16807}"/>
              </a:ext>
            </a:extLst>
          </p:cNvPr>
          <p:cNvSpPr txBox="1"/>
          <p:nvPr/>
        </p:nvSpPr>
        <p:spPr>
          <a:xfrm>
            <a:off x="2712368" y="12521375"/>
            <a:ext cx="5188879" cy="338554"/>
          </a:xfrm>
          <a:prstGeom prst="rect">
            <a:avLst/>
          </a:prstGeom>
          <a:noFill/>
        </p:spPr>
        <p:txBody>
          <a:bodyPr wrap="square" rtlCol="0">
            <a:spAutoFit/>
          </a:bodyPr>
          <a:lstStyle/>
          <a:p>
            <a:pPr algn="just"/>
            <a:r>
              <a:rPr kumimoji="1" lang="en-US" altLang="ja-JP" sz="1600" b="1" dirty="0"/>
              <a:t>Figure 1. Footprints of  LRO NAC DTMs in red [4]</a:t>
            </a:r>
          </a:p>
        </p:txBody>
      </p:sp>
      <p:sp>
        <p:nvSpPr>
          <p:cNvPr id="11" name="正方形/長方形 10">
            <a:extLst>
              <a:ext uri="{FF2B5EF4-FFF2-40B4-BE49-F238E27FC236}">
                <a16:creationId xmlns:a16="http://schemas.microsoft.com/office/drawing/2014/main" id="{A711C768-76C1-3128-F1C0-2CC035E847D3}"/>
              </a:ext>
            </a:extLst>
          </p:cNvPr>
          <p:cNvSpPr/>
          <p:nvPr/>
        </p:nvSpPr>
        <p:spPr>
          <a:xfrm>
            <a:off x="7056198" y="7474919"/>
            <a:ext cx="193319" cy="15093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05FA0E82-E0C1-3F5D-77E7-21608B35E804}"/>
              </a:ext>
            </a:extLst>
          </p:cNvPr>
          <p:cNvSpPr/>
          <p:nvPr/>
        </p:nvSpPr>
        <p:spPr>
          <a:xfrm>
            <a:off x="7536904" y="8004273"/>
            <a:ext cx="288032" cy="1270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EC0EA42A-BF2F-10FE-7676-85D16FD408C4}"/>
              </a:ext>
            </a:extLst>
          </p:cNvPr>
          <p:cNvSpPr/>
          <p:nvPr/>
        </p:nvSpPr>
        <p:spPr>
          <a:xfrm>
            <a:off x="7901247" y="8186972"/>
            <a:ext cx="393249" cy="12765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654D1222-8364-0A74-B490-CE8D3A8D61DF}"/>
              </a:ext>
            </a:extLst>
          </p:cNvPr>
          <p:cNvSpPr/>
          <p:nvPr/>
        </p:nvSpPr>
        <p:spPr>
          <a:xfrm>
            <a:off x="7968952" y="8383201"/>
            <a:ext cx="512369" cy="11327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F2961071-30EC-9AEA-223D-CFF6215CBF29}"/>
              </a:ext>
            </a:extLst>
          </p:cNvPr>
          <p:cNvSpPr/>
          <p:nvPr/>
        </p:nvSpPr>
        <p:spPr>
          <a:xfrm>
            <a:off x="7243646" y="7733256"/>
            <a:ext cx="301551" cy="15093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a:extLst>
              <a:ext uri="{FF2B5EF4-FFF2-40B4-BE49-F238E27FC236}">
                <a16:creationId xmlns:a16="http://schemas.microsoft.com/office/drawing/2014/main" id="{42DCF502-75AA-B7A6-B29E-381C55ABDAA0}"/>
              </a:ext>
            </a:extLst>
          </p:cNvPr>
          <p:cNvCxnSpPr>
            <a:cxnSpLocks/>
          </p:cNvCxnSpPr>
          <p:nvPr/>
        </p:nvCxnSpPr>
        <p:spPr>
          <a:xfrm>
            <a:off x="8291083" y="7461065"/>
            <a:ext cx="0" cy="1486950"/>
          </a:xfrm>
          <a:prstGeom prst="line">
            <a:avLst/>
          </a:prstGeom>
          <a:ln w="28575">
            <a:solidFill>
              <a:srgbClr val="FF456C"/>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26441E0E-CCED-6F1A-CCE8-898B80829948}"/>
              </a:ext>
            </a:extLst>
          </p:cNvPr>
          <p:cNvCxnSpPr>
            <a:cxnSpLocks/>
          </p:cNvCxnSpPr>
          <p:nvPr/>
        </p:nvCxnSpPr>
        <p:spPr>
          <a:xfrm>
            <a:off x="8481321" y="7470673"/>
            <a:ext cx="0" cy="1477342"/>
          </a:xfrm>
          <a:prstGeom prst="line">
            <a:avLst/>
          </a:prstGeom>
          <a:ln w="28575">
            <a:solidFill>
              <a:srgbClr val="FF456C"/>
            </a:solidFill>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7200AC6F-251D-3CAE-C11E-045683A8316D}"/>
              </a:ext>
            </a:extLst>
          </p:cNvPr>
          <p:cNvSpPr/>
          <p:nvPr/>
        </p:nvSpPr>
        <p:spPr>
          <a:xfrm>
            <a:off x="8495607" y="8587090"/>
            <a:ext cx="337439" cy="11946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22D57862-741F-E6FF-458D-90FB7DFE59D7}"/>
              </a:ext>
            </a:extLst>
          </p:cNvPr>
          <p:cNvCxnSpPr>
            <a:cxnSpLocks/>
          </p:cNvCxnSpPr>
          <p:nvPr/>
        </p:nvCxnSpPr>
        <p:spPr>
          <a:xfrm>
            <a:off x="8833046" y="7452550"/>
            <a:ext cx="0" cy="1477342"/>
          </a:xfrm>
          <a:prstGeom prst="line">
            <a:avLst/>
          </a:prstGeom>
          <a:ln w="28575">
            <a:solidFill>
              <a:srgbClr val="FF456C"/>
            </a:solidFill>
          </a:ln>
        </p:spPr>
        <p:style>
          <a:lnRef idx="1">
            <a:schemeClr val="accent1"/>
          </a:lnRef>
          <a:fillRef idx="0">
            <a:schemeClr val="accent1"/>
          </a:fillRef>
          <a:effectRef idx="0">
            <a:schemeClr val="accent1"/>
          </a:effectRef>
          <a:fontRef idx="minor">
            <a:schemeClr val="tx1"/>
          </a:fontRef>
        </p:style>
      </p:cxnSp>
      <p:sp>
        <p:nvSpPr>
          <p:cNvPr id="43" name="正方形/長方形 42">
            <a:extLst>
              <a:ext uri="{FF2B5EF4-FFF2-40B4-BE49-F238E27FC236}">
                <a16:creationId xmlns:a16="http://schemas.microsoft.com/office/drawing/2014/main" id="{07FB34E1-2B5C-C64C-5BD4-ACAF071F56BE}"/>
              </a:ext>
            </a:extLst>
          </p:cNvPr>
          <p:cNvSpPr/>
          <p:nvPr/>
        </p:nvSpPr>
        <p:spPr>
          <a:xfrm>
            <a:off x="8846912" y="8762043"/>
            <a:ext cx="328540" cy="1263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直線コネクタ 43">
            <a:extLst>
              <a:ext uri="{FF2B5EF4-FFF2-40B4-BE49-F238E27FC236}">
                <a16:creationId xmlns:a16="http://schemas.microsoft.com/office/drawing/2014/main" id="{9FE19CE8-B115-6EF0-C40A-F13B76F04E0C}"/>
              </a:ext>
            </a:extLst>
          </p:cNvPr>
          <p:cNvCxnSpPr>
            <a:cxnSpLocks/>
          </p:cNvCxnSpPr>
          <p:nvPr/>
        </p:nvCxnSpPr>
        <p:spPr>
          <a:xfrm>
            <a:off x="9175452" y="7461065"/>
            <a:ext cx="0" cy="1477342"/>
          </a:xfrm>
          <a:prstGeom prst="line">
            <a:avLst/>
          </a:prstGeom>
          <a:ln w="28575">
            <a:solidFill>
              <a:srgbClr val="FF45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807964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1704</TotalTime>
  <Words>508</Words>
  <Application>Microsoft Macintosh PowerPoint</Application>
  <PresentationFormat>A3 297x420 mm</PresentationFormat>
  <Paragraphs>28</Paragraphs>
  <Slides>1</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游ゴシック</vt:lpstr>
      <vt:lpstr>Arial</vt:lpstr>
      <vt:lpstr>Calibri</vt:lpstr>
      <vt:lpstr>Office ​​テーマ</vt:lpstr>
      <vt:lpstr>Depth Estimation Based on Monocular Image for the Moon  With Machine Leaning and Shape-From-Shading s1270087 IBUKA. Koichiro, Supervisor: Prof. DEMURA. Hirohide</vt:lpstr>
    </vt:vector>
  </TitlesOfParts>
  <Manager/>
  <Company>Microsoft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of A3 Poster for Interim Presen.</dc:title>
  <dc:subject/>
  <dc:creator>miyazaki</dc:creator>
  <cp:keywords/>
  <dc:description/>
  <cp:lastModifiedBy>伊深 康一郎</cp:lastModifiedBy>
  <cp:revision>70</cp:revision>
  <dcterms:created xsi:type="dcterms:W3CDTF">2016-10-10T07:51:59Z</dcterms:created>
  <dcterms:modified xsi:type="dcterms:W3CDTF">2022-10-15T16:42:04Z</dcterms:modified>
  <cp:category/>
</cp:coreProperties>
</file>