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9601200" cy="12801600" type="A3"/>
  <p:notesSz cx="6858000" cy="9144000"/>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p15:clr>
            <a:srgbClr val="A4A3A4"/>
          </p15:clr>
        </p15:guide>
        <p15:guide id="2" pos="30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56C"/>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13"/>
    <p:restoredTop sz="97030"/>
  </p:normalViewPr>
  <p:slideViewPr>
    <p:cSldViewPr showGuides="1">
      <p:cViewPr>
        <p:scale>
          <a:sx n="65" d="100"/>
          <a:sy n="65" d="100"/>
        </p:scale>
        <p:origin x="2952" y="128"/>
      </p:cViewPr>
      <p:guideLst>
        <p:guide orient="horz" pos="4032"/>
        <p:guide pos="3024"/>
      </p:guideLst>
    </p:cSldViewPr>
  </p:slideViewPr>
  <p:notesTextViewPr>
    <p:cViewPr>
      <p:scale>
        <a:sx n="155" d="100"/>
        <a:sy n="155"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A2018F-E2A8-ED4D-A348-3E0EECE98219}" type="datetimeFigureOut">
              <a:rPr kumimoji="1" lang="ja-JP" altLang="en-US" smtClean="0"/>
              <a:t>2022/10/19</a:t>
            </a:fld>
            <a:endParaRPr kumimoji="1" lang="ja-JP" altLang="en-US"/>
          </a:p>
        </p:txBody>
      </p:sp>
      <p:sp>
        <p:nvSpPr>
          <p:cNvPr id="4" name="スライド イメージ プレースホルダー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80E27F-F5B4-B149-84AA-F7ABB91A876C}" type="slidenum">
              <a:rPr kumimoji="1" lang="ja-JP" altLang="en-US" smtClean="0"/>
              <a:t>‹#›</a:t>
            </a:fld>
            <a:endParaRPr kumimoji="1" lang="ja-JP" altLang="en-US"/>
          </a:p>
        </p:txBody>
      </p:sp>
    </p:spTree>
    <p:extLst>
      <p:ext uri="{BB962C8B-B14F-4D97-AF65-F5344CB8AC3E}">
        <p14:creationId xmlns:p14="http://schemas.microsoft.com/office/powerpoint/2010/main" val="93363567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数値地形空間か画像空間に</a:t>
            </a:r>
            <a:r>
              <a:rPr kumimoji="1" lang="en-US" altLang="ja-JP" dirty="0"/>
              <a:t>SFS</a:t>
            </a:r>
            <a:r>
              <a:rPr kumimoji="1" lang="ja-JP" altLang="en-US"/>
              <a:t>をやるのかがわからない</a:t>
            </a:r>
            <a:endParaRPr kumimoji="1" lang="en-US" altLang="ja-JP" dirty="0"/>
          </a:p>
          <a:p>
            <a:r>
              <a:rPr kumimoji="1" lang="en-US" altLang="ja-JP" dirty="0"/>
              <a:t>Fig1</a:t>
            </a:r>
            <a:r>
              <a:rPr kumimoji="1" lang="ja-JP" altLang="en-US"/>
              <a:t>が分かりづらい</a:t>
            </a:r>
            <a:endParaRPr kumimoji="1" lang="en-US" altLang="ja-JP" dirty="0"/>
          </a:p>
          <a:p>
            <a:r>
              <a:rPr kumimoji="1" lang="en-US" altLang="ja-JP" dirty="0"/>
              <a:t>SFS</a:t>
            </a:r>
            <a:r>
              <a:rPr kumimoji="1" lang="ja-JP" altLang="en-US"/>
              <a:t>をどう使うかに書く</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0E80E27F-F5B4-B149-84AA-F7ABB91A876C}" type="slidenum">
              <a:rPr kumimoji="1" lang="ja-JP" altLang="en-US" smtClean="0"/>
              <a:t>1</a:t>
            </a:fld>
            <a:endParaRPr kumimoji="1" lang="ja-JP" altLang="en-US"/>
          </a:p>
        </p:txBody>
      </p:sp>
    </p:spTree>
    <p:extLst>
      <p:ext uri="{BB962C8B-B14F-4D97-AF65-F5344CB8AC3E}">
        <p14:creationId xmlns:p14="http://schemas.microsoft.com/office/powerpoint/2010/main" val="3427503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20090" y="3976795"/>
            <a:ext cx="8161020" cy="2744047"/>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440180" y="7254240"/>
            <a:ext cx="6720840" cy="327152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2022/10/19</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2404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2022/10/19</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894721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746220" y="717127"/>
            <a:ext cx="3023711" cy="15293764"/>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71751" y="717127"/>
            <a:ext cx="8914448" cy="15293764"/>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2022/10/19</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738879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2022/10/19</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178325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58429" y="8226215"/>
            <a:ext cx="8161020" cy="2542540"/>
          </a:xfrm>
        </p:spPr>
        <p:txBody>
          <a:bodyPr anchor="t"/>
          <a:lstStyle>
            <a:lvl1pPr algn="l">
              <a:defRPr sz="56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58429" y="5425866"/>
            <a:ext cx="8161020" cy="2800349"/>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2022/10/19</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848137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71752" y="4181264"/>
            <a:ext cx="5969079" cy="11829627"/>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800850" y="4181264"/>
            <a:ext cx="5969080" cy="11829627"/>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41C63ABA-7AD4-414B-BAC9-9FD2A004AC76}" type="datetimeFigureOut">
              <a:rPr kumimoji="1" lang="ja-JP" altLang="en-US" smtClean="0"/>
              <a:t>2022/10/19</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735216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80060" y="512657"/>
            <a:ext cx="8641080" cy="2133600"/>
          </a:xfrm>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80061" y="2865545"/>
            <a:ext cx="4242197" cy="1194223"/>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80061" y="4059768"/>
            <a:ext cx="4242197" cy="7375737"/>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877277" y="2865545"/>
            <a:ext cx="4243864" cy="1194223"/>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877277" y="4059768"/>
            <a:ext cx="4243864" cy="7375737"/>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41C63ABA-7AD4-414B-BAC9-9FD2A004AC76}" type="datetimeFigureOut">
              <a:rPr kumimoji="1" lang="ja-JP" altLang="en-US" smtClean="0"/>
              <a:t>2022/10/19</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748554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41C63ABA-7AD4-414B-BAC9-9FD2A004AC76}" type="datetimeFigureOut">
              <a:rPr kumimoji="1" lang="ja-JP" altLang="en-US" smtClean="0"/>
              <a:t>2022/10/19</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64955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1C63ABA-7AD4-414B-BAC9-9FD2A004AC76}" type="datetimeFigureOut">
              <a:rPr kumimoji="1" lang="ja-JP" altLang="en-US" smtClean="0"/>
              <a:t>2022/10/19</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560844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80061" y="509693"/>
            <a:ext cx="3158729" cy="2169160"/>
          </a:xfrm>
        </p:spPr>
        <p:txBody>
          <a:bodyPr anchor="b"/>
          <a:lstStyle>
            <a:lvl1pPr algn="l">
              <a:defRPr sz="28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753802" y="509695"/>
            <a:ext cx="5367338" cy="10925811"/>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80061" y="2678855"/>
            <a:ext cx="3158729" cy="8756651"/>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41C63ABA-7AD4-414B-BAC9-9FD2A004AC76}" type="datetimeFigureOut">
              <a:rPr kumimoji="1" lang="ja-JP" altLang="en-US" smtClean="0"/>
              <a:t>2022/10/19</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986530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881902" y="8961121"/>
            <a:ext cx="5760720" cy="1057911"/>
          </a:xfrm>
        </p:spPr>
        <p:txBody>
          <a:bodyPr anchor="b"/>
          <a:lstStyle>
            <a:lvl1pPr algn="l">
              <a:defRPr sz="2800" b="1"/>
            </a:lvl1pPr>
          </a:lstStyle>
          <a:p>
            <a:r>
              <a:rPr kumimoji="1" lang="ja-JP" altLang="en-US"/>
              <a:t>マスター タイトルの書式設定</a:t>
            </a:r>
          </a:p>
        </p:txBody>
      </p:sp>
      <p:sp>
        <p:nvSpPr>
          <p:cNvPr id="3" name="図プレースホルダー 2"/>
          <p:cNvSpPr>
            <a:spLocks noGrp="1"/>
          </p:cNvSpPr>
          <p:nvPr>
            <p:ph type="pic" idx="1"/>
          </p:nvPr>
        </p:nvSpPr>
        <p:spPr>
          <a:xfrm>
            <a:off x="1881902" y="1143847"/>
            <a:ext cx="5760720" cy="768096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dirty="0"/>
          </a:p>
        </p:txBody>
      </p:sp>
      <p:sp>
        <p:nvSpPr>
          <p:cNvPr id="4" name="テキスト プレースホルダー 3"/>
          <p:cNvSpPr>
            <a:spLocks noGrp="1"/>
          </p:cNvSpPr>
          <p:nvPr>
            <p:ph type="body" sz="half" idx="2"/>
          </p:nvPr>
        </p:nvSpPr>
        <p:spPr>
          <a:xfrm>
            <a:off x="1881902" y="10019032"/>
            <a:ext cx="5760720" cy="1502409"/>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41C63ABA-7AD4-414B-BAC9-9FD2A004AC76}" type="datetimeFigureOut">
              <a:rPr kumimoji="1" lang="ja-JP" altLang="en-US" smtClean="0"/>
              <a:t>2022/10/19</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823623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80060" y="512657"/>
            <a:ext cx="8641080" cy="2133600"/>
          </a:xfrm>
          <a:prstGeom prst="rect">
            <a:avLst/>
          </a:prstGeom>
        </p:spPr>
        <p:txBody>
          <a:bodyPr vert="horz" lIns="128016" tIns="64008" rIns="128016" bIns="64008"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80060" y="2987041"/>
            <a:ext cx="8641080" cy="8448464"/>
          </a:xfrm>
          <a:prstGeom prst="rect">
            <a:avLst/>
          </a:prstGeom>
        </p:spPr>
        <p:txBody>
          <a:bodyPr vert="horz" lIns="128016" tIns="64008" rIns="128016" bIns="64008"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80060" y="11865189"/>
            <a:ext cx="2240280" cy="681567"/>
          </a:xfrm>
          <a:prstGeom prst="rect">
            <a:avLst/>
          </a:prstGeom>
        </p:spPr>
        <p:txBody>
          <a:bodyPr vert="horz" lIns="128016" tIns="64008" rIns="128016" bIns="64008" rtlCol="0" anchor="ctr"/>
          <a:lstStyle>
            <a:lvl1pPr algn="l">
              <a:defRPr sz="1700">
                <a:solidFill>
                  <a:schemeClr val="tx1">
                    <a:tint val="75000"/>
                  </a:schemeClr>
                </a:solidFill>
              </a:defRPr>
            </a:lvl1pPr>
          </a:lstStyle>
          <a:p>
            <a:fld id="{41C63ABA-7AD4-414B-BAC9-9FD2A004AC76}" type="datetimeFigureOut">
              <a:rPr kumimoji="1" lang="ja-JP" altLang="en-US" smtClean="0"/>
              <a:t>2022/10/19</a:t>
            </a:fld>
            <a:endParaRPr kumimoji="1" lang="ja-JP" altLang="en-US" dirty="0"/>
          </a:p>
        </p:txBody>
      </p:sp>
      <p:sp>
        <p:nvSpPr>
          <p:cNvPr id="5" name="フッター プレースホルダー 4"/>
          <p:cNvSpPr>
            <a:spLocks noGrp="1"/>
          </p:cNvSpPr>
          <p:nvPr>
            <p:ph type="ftr" sz="quarter" idx="3"/>
          </p:nvPr>
        </p:nvSpPr>
        <p:spPr>
          <a:xfrm>
            <a:off x="3280410" y="11865189"/>
            <a:ext cx="3040380" cy="681567"/>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6880860" y="11865189"/>
            <a:ext cx="2240280" cy="681567"/>
          </a:xfrm>
          <a:prstGeom prst="rect">
            <a:avLst/>
          </a:prstGeom>
        </p:spPr>
        <p:txBody>
          <a:bodyPr vert="horz" lIns="128016" tIns="64008" rIns="128016" bIns="64008" rtlCol="0" anchor="ctr"/>
          <a:lstStyle>
            <a:lvl1pPr algn="r">
              <a:defRPr sz="1700">
                <a:solidFill>
                  <a:schemeClr val="tx1">
                    <a:tint val="75000"/>
                  </a:schemeClr>
                </a:solidFill>
              </a:defRPr>
            </a:lvl1p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049898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80160" rtl="0" eaLnBrk="1" latinLnBrk="0" hangingPunct="1">
        <a:spcBef>
          <a:spcPct val="0"/>
        </a:spcBef>
        <a:buNone/>
        <a:defRPr kumimoji="1" sz="6200" kern="1200">
          <a:solidFill>
            <a:schemeClr val="tx1"/>
          </a:solidFill>
          <a:latin typeface="+mj-lt"/>
          <a:ea typeface="+mj-ea"/>
          <a:cs typeface="+mj-cs"/>
        </a:defRPr>
      </a:lvl1pPr>
    </p:titleStyle>
    <p:bodyStyle>
      <a:lvl1pPr marL="480060" indent="-480060" algn="l" defTabSz="1280160" rtl="0" eaLnBrk="1" latinLnBrk="0" hangingPunct="1">
        <a:spcBef>
          <a:spcPct val="20000"/>
        </a:spcBef>
        <a:buFont typeface="Arial" panose="020B0604020202020204"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anose="020B0604020202020204"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anose="020B0604020202020204"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ms.lroc.asu.edu/lroc/rdr_product_select" TargetMode="External"/><Relationship Id="rId13"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hyperlink" Target="http://imbrium.mit.edu/EXTRAS/SLDEM2015/" TargetMode="External"/><Relationship Id="rId12"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doi.org/10.1109/CVPR.2017.632" TargetMode="External"/><Relationship Id="rId11" Type="http://schemas.openxmlformats.org/officeDocument/2006/relationships/image" Target="../media/image4.png"/><Relationship Id="rId5" Type="http://schemas.openxmlformats.org/officeDocument/2006/relationships/hyperlink" Target="http://doi.org/10.20637/JAXA-RR-19-006/0003" TargetMode="External"/><Relationship Id="rId10" Type="http://schemas.openxmlformats.org/officeDocument/2006/relationships/image" Target="../media/image3.png"/><Relationship Id="rId4" Type="http://schemas.openxmlformats.org/officeDocument/2006/relationships/hyperlink" Target="https://doi.org/10.1016/j.icarus.2015.07.039" TargetMode="Externa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図 36">
            <a:extLst>
              <a:ext uri="{FF2B5EF4-FFF2-40B4-BE49-F238E27FC236}">
                <a16:creationId xmlns:a16="http://schemas.microsoft.com/office/drawing/2014/main" id="{D326250C-022C-9B4D-C602-0C145E8AFE77}"/>
              </a:ext>
            </a:extLst>
          </p:cNvPr>
          <p:cNvPicPr>
            <a:picLocks noChangeAspect="1"/>
          </p:cNvPicPr>
          <p:nvPr/>
        </p:nvPicPr>
        <p:blipFill>
          <a:blip r:embed="rId3"/>
          <a:stretch>
            <a:fillRect/>
          </a:stretch>
        </p:blipFill>
        <p:spPr>
          <a:xfrm>
            <a:off x="4865528" y="7045868"/>
            <a:ext cx="4330848" cy="1860166"/>
          </a:xfrm>
          <a:prstGeom prst="rect">
            <a:avLst/>
          </a:prstGeom>
        </p:spPr>
      </p:pic>
      <p:sp>
        <p:nvSpPr>
          <p:cNvPr id="2" name="タイトル 1"/>
          <p:cNvSpPr>
            <a:spLocks noGrp="1"/>
          </p:cNvSpPr>
          <p:nvPr>
            <p:ph type="ctrTitle"/>
          </p:nvPr>
        </p:nvSpPr>
        <p:spPr>
          <a:xfrm>
            <a:off x="128592" y="104920"/>
            <a:ext cx="9375100" cy="1287165"/>
          </a:xfrm>
          <a:ln>
            <a:solidFill>
              <a:schemeClr val="tx1"/>
            </a:solidFill>
            <a:prstDash val="solid"/>
          </a:ln>
        </p:spPr>
        <p:txBody>
          <a:bodyPr>
            <a:normAutofit/>
          </a:bodyPr>
          <a:lstStyle/>
          <a:p>
            <a:r>
              <a:rPr lang="en-US" altLang="ja-JP" sz="2400" b="1" dirty="0">
                <a:latin typeface="Arial" panose="020B0604020202020204" pitchFamily="34" charset="0"/>
                <a:cs typeface="Arial" panose="020B0604020202020204" pitchFamily="34" charset="0"/>
              </a:rPr>
              <a:t>Depth Estimation Based on Monocular Image for the Moon </a:t>
            </a:r>
            <a:br>
              <a:rPr lang="en-US" altLang="ja-JP" sz="2400" b="1" dirty="0">
                <a:latin typeface="Arial" panose="020B0604020202020204" pitchFamily="34" charset="0"/>
                <a:cs typeface="Arial" panose="020B0604020202020204" pitchFamily="34" charset="0"/>
              </a:rPr>
            </a:br>
            <a:r>
              <a:rPr lang="en-US" altLang="ja-JP" sz="2400" b="1" dirty="0">
                <a:latin typeface="Arial" panose="020B0604020202020204" pitchFamily="34" charset="0"/>
                <a:cs typeface="Arial" panose="020B0604020202020204" pitchFamily="34" charset="0"/>
              </a:rPr>
              <a:t>With Machine Leaning and Shape-From-Shading</a:t>
            </a:r>
            <a:br>
              <a:rPr kumimoji="1" lang="en-US" altLang="ja-JP" b="1" dirty="0">
                <a:latin typeface="Arial" panose="020B0604020202020204" pitchFamily="34" charset="0"/>
                <a:cs typeface="Arial" panose="020B0604020202020204" pitchFamily="34" charset="0"/>
              </a:rPr>
            </a:br>
            <a:r>
              <a:rPr kumimoji="1" lang="en-US" altLang="ja-JP" sz="2000" dirty="0">
                <a:latin typeface="Arial" panose="020B0604020202020204" pitchFamily="34" charset="0"/>
                <a:cs typeface="Arial" panose="020B0604020202020204" pitchFamily="34" charset="0"/>
              </a:rPr>
              <a:t>s1270087 IBUKA. Koichiro, Supervisor: Prof. DEMURA. </a:t>
            </a:r>
            <a:r>
              <a:rPr kumimoji="1" lang="en-US" altLang="ja-JP" sz="2000" dirty="0" err="1">
                <a:latin typeface="Arial" panose="020B0604020202020204" pitchFamily="34" charset="0"/>
                <a:cs typeface="Arial" panose="020B0604020202020204" pitchFamily="34" charset="0"/>
              </a:rPr>
              <a:t>Hirohide</a:t>
            </a:r>
            <a:endParaRPr kumimoji="1" lang="ja-JP" altLang="en-US" sz="2000" dirty="0">
              <a:latin typeface="Arial" panose="020B0604020202020204" pitchFamily="34" charset="0"/>
              <a:cs typeface="Arial" panose="020B0604020202020204" pitchFamily="34" charset="0"/>
            </a:endParaRPr>
          </a:p>
        </p:txBody>
      </p:sp>
      <p:sp>
        <p:nvSpPr>
          <p:cNvPr id="5" name="タイトル 1"/>
          <p:cNvSpPr txBox="1">
            <a:spLocks/>
          </p:cNvSpPr>
          <p:nvPr/>
        </p:nvSpPr>
        <p:spPr>
          <a:xfrm>
            <a:off x="182907" y="1297438"/>
            <a:ext cx="4372833" cy="670455"/>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400" dirty="0">
                <a:latin typeface="Arial" panose="020B0604020202020204" pitchFamily="34" charset="0"/>
                <a:cs typeface="Arial" panose="020B0604020202020204" pitchFamily="34" charset="0"/>
              </a:rPr>
              <a:t>1. Introduction</a:t>
            </a:r>
            <a:endParaRPr lang="ja-JP" altLang="en-US" sz="2400" dirty="0">
              <a:latin typeface="Arial" panose="020B0604020202020204" pitchFamily="34" charset="0"/>
              <a:cs typeface="Arial" panose="020B0604020202020204" pitchFamily="34" charset="0"/>
            </a:endParaRPr>
          </a:p>
        </p:txBody>
      </p:sp>
      <p:sp>
        <p:nvSpPr>
          <p:cNvPr id="6" name="タイトル 1"/>
          <p:cNvSpPr txBox="1">
            <a:spLocks/>
          </p:cNvSpPr>
          <p:nvPr/>
        </p:nvSpPr>
        <p:spPr>
          <a:xfrm>
            <a:off x="211890" y="6785735"/>
            <a:ext cx="1721992" cy="670455"/>
          </a:xfrm>
          <a:prstGeom prst="rect">
            <a:avLst/>
          </a:prstGeom>
        </p:spPr>
        <p:txBody>
          <a:bodyPr vert="horz" lIns="128016" tIns="64008" rIns="128016" bIns="64008" rtlCol="0" anchor="ctr">
            <a:normAutofit fontScale="97500"/>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400" dirty="0">
                <a:latin typeface="Arial" panose="020B0604020202020204" pitchFamily="34" charset="0"/>
                <a:cs typeface="Arial" panose="020B0604020202020204" pitchFamily="34" charset="0"/>
              </a:rPr>
              <a:t>2. Method</a:t>
            </a:r>
            <a:endParaRPr lang="ja-JP" altLang="en-US" sz="2400" dirty="0">
              <a:latin typeface="Arial" panose="020B0604020202020204" pitchFamily="34" charset="0"/>
              <a:cs typeface="Arial" panose="020B0604020202020204" pitchFamily="34" charset="0"/>
            </a:endParaRPr>
          </a:p>
        </p:txBody>
      </p:sp>
      <p:sp>
        <p:nvSpPr>
          <p:cNvPr id="7" name="タイトル 1"/>
          <p:cNvSpPr txBox="1">
            <a:spLocks/>
          </p:cNvSpPr>
          <p:nvPr/>
        </p:nvSpPr>
        <p:spPr>
          <a:xfrm>
            <a:off x="4824670" y="1307502"/>
            <a:ext cx="2598591" cy="716272"/>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400" dirty="0">
                <a:latin typeface="Arial" panose="020B0604020202020204" pitchFamily="34" charset="0"/>
                <a:cs typeface="Arial" panose="020B0604020202020204" pitchFamily="34" charset="0"/>
              </a:rPr>
              <a:t>3. Current Status</a:t>
            </a:r>
            <a:endParaRPr lang="ja-JP" altLang="en-US" sz="2400" dirty="0">
              <a:latin typeface="Arial" panose="020B0604020202020204" pitchFamily="34" charset="0"/>
              <a:cs typeface="Arial" panose="020B0604020202020204" pitchFamily="34" charset="0"/>
            </a:endParaRPr>
          </a:p>
        </p:txBody>
      </p:sp>
      <p:sp>
        <p:nvSpPr>
          <p:cNvPr id="14" name="テキスト ボックス 13"/>
          <p:cNvSpPr txBox="1"/>
          <p:nvPr/>
        </p:nvSpPr>
        <p:spPr>
          <a:xfrm>
            <a:off x="447417" y="1856206"/>
            <a:ext cx="4041249" cy="5093702"/>
          </a:xfrm>
          <a:prstGeom prst="rect">
            <a:avLst/>
          </a:prstGeom>
          <a:noFill/>
        </p:spPr>
        <p:txBody>
          <a:bodyPr wrap="square" rtlCol="0">
            <a:spAutoFit/>
          </a:bodyPr>
          <a:lstStyle/>
          <a:p>
            <a:pPr algn="just">
              <a:spcAft>
                <a:spcPts val="600"/>
              </a:spcAft>
            </a:pPr>
            <a:r>
              <a:rPr kumimoji="1" lang="en-US" altLang="ja-JP" sz="1600" dirty="0">
                <a:latin typeface="Arial" panose="020B0604020202020204" pitchFamily="34" charset="0"/>
                <a:cs typeface="Arial" panose="020B0604020202020204" pitchFamily="34" charset="0"/>
              </a:rPr>
              <a:t>    Digital Terrain Models (DTMs) of the lunar surface are widely used for lunar exploration planning and studies </a:t>
            </a:r>
            <a:r>
              <a:rPr lang="en-US" altLang="ja-JP" sz="1600" dirty="0">
                <a:latin typeface="Arial" panose="020B0604020202020204" pitchFamily="34" charset="0"/>
                <a:cs typeface="Arial" panose="020B0604020202020204" pitchFamily="34" charset="0"/>
              </a:rPr>
              <a:t>based on</a:t>
            </a:r>
            <a:r>
              <a:rPr kumimoji="1" lang="en-US" altLang="ja-JP" sz="1600" dirty="0">
                <a:latin typeface="Arial" panose="020B0604020202020204" pitchFamily="34" charset="0"/>
                <a:cs typeface="Arial" panose="020B0604020202020204" pitchFamily="34" charset="0"/>
              </a:rPr>
              <a:t> topography and geology [1]. LRO NAC DTMs with the highest resolution (~2 m/pix) show little coverage with only 470 pieces [2], because suitable geometry for stereo-</a:t>
            </a:r>
            <a:r>
              <a:rPr kumimoji="1" lang="en-US" altLang="ja-JP" sz="1600" dirty="0" err="1">
                <a:latin typeface="Arial" panose="020B0604020202020204" pitchFamily="34" charset="0"/>
                <a:cs typeface="Arial" panose="020B0604020202020204" pitchFamily="34" charset="0"/>
              </a:rPr>
              <a:t>grammetry</a:t>
            </a:r>
            <a:r>
              <a:rPr kumimoji="1" lang="en-US" altLang="ja-JP" sz="1600" dirty="0">
                <a:latin typeface="Arial" panose="020B0604020202020204" pitchFamily="34" charset="0"/>
                <a:cs typeface="Arial" panose="020B0604020202020204" pitchFamily="34" charset="0"/>
              </a:rPr>
              <a:t> is rare. </a:t>
            </a:r>
            <a:r>
              <a:rPr lang="en-US" altLang="ja-JP" sz="1600" dirty="0">
                <a:latin typeface="Arial" panose="020B0604020202020204" pitchFamily="34" charset="0"/>
                <a:cs typeface="Arial" panose="020B0604020202020204" pitchFamily="34" charset="0"/>
              </a:rPr>
              <a:t>Time consuming process for making DTMs manually also prevents from generating larger coverage of DTMs</a:t>
            </a:r>
            <a:r>
              <a:rPr kumimoji="1" lang="en-US" altLang="ja-JP" sz="1600" dirty="0">
                <a:latin typeface="Arial" panose="020B0604020202020204" pitchFamily="34" charset="0"/>
                <a:cs typeface="Arial" panose="020B0604020202020204" pitchFamily="34" charset="0"/>
              </a:rPr>
              <a:t> [3].               </a:t>
            </a:r>
          </a:p>
          <a:p>
            <a:pPr algn="just">
              <a:spcAft>
                <a:spcPts val="600"/>
              </a:spcAft>
            </a:pPr>
            <a:r>
              <a:rPr lang="en-US" altLang="ja-JP" sz="1600" dirty="0">
                <a:latin typeface="Arial" panose="020B0604020202020204" pitchFamily="34" charset="0"/>
                <a:cs typeface="Arial" panose="020B0604020202020204" pitchFamily="34" charset="0"/>
              </a:rPr>
              <a:t>    The purpose of this study is to generate high-resolution DTMs automatically with the restrictions</a:t>
            </a:r>
            <a:r>
              <a:rPr kumimoji="1" lang="en-US" altLang="ja-JP" sz="1600" dirty="0">
                <a:latin typeface="Arial" panose="020B0604020202020204" pitchFamily="34" charset="0"/>
                <a:cs typeface="Arial" panose="020B0604020202020204" pitchFamily="34" charset="0"/>
              </a:rPr>
              <a:t>. This research proposes a method to complement LRO NAC DTMs by generating image patches with almost the same resolution using Machine Learning &amp; Shape-From-Shading (SFS) [4]. The goal of this study is to implement and to evaluate a pipeline for generating DTMs</a:t>
            </a:r>
            <a:r>
              <a:rPr lang="en-US" altLang="ja-JP" sz="1600" dirty="0">
                <a:latin typeface="Arial" panose="020B0604020202020204" pitchFamily="34" charset="0"/>
                <a:cs typeface="Arial" panose="020B0604020202020204" pitchFamily="34" charset="0"/>
              </a:rPr>
              <a:t>.</a:t>
            </a:r>
            <a:r>
              <a:rPr kumimoji="1" lang="en-US" altLang="ja-JP" sz="1600" dirty="0">
                <a:latin typeface="Arial" panose="020B0604020202020204" pitchFamily="34" charset="0"/>
                <a:cs typeface="Arial" panose="020B0604020202020204" pitchFamily="34" charset="0"/>
              </a:rPr>
              <a:t> </a:t>
            </a:r>
          </a:p>
        </p:txBody>
      </p:sp>
      <p:sp>
        <p:nvSpPr>
          <p:cNvPr id="15" name="テキスト ボックス 14"/>
          <p:cNvSpPr txBox="1"/>
          <p:nvPr/>
        </p:nvSpPr>
        <p:spPr>
          <a:xfrm>
            <a:off x="499314" y="7281444"/>
            <a:ext cx="3918315" cy="3616375"/>
          </a:xfrm>
          <a:prstGeom prst="rect">
            <a:avLst/>
          </a:prstGeom>
          <a:noFill/>
        </p:spPr>
        <p:txBody>
          <a:bodyPr wrap="square" rtlCol="0">
            <a:spAutoFit/>
          </a:bodyPr>
          <a:lstStyle/>
          <a:p>
            <a:pPr algn="just">
              <a:spcAft>
                <a:spcPts val="600"/>
              </a:spcAft>
            </a:pPr>
            <a:r>
              <a:rPr lang="en-US" altLang="ja-JP" sz="1600" dirty="0">
                <a:latin typeface="Arial" panose="020B0604020202020204" pitchFamily="34" charset="0"/>
                <a:cs typeface="Arial" panose="020B0604020202020204" pitchFamily="34" charset="0"/>
              </a:rPr>
              <a:t>    </a:t>
            </a:r>
            <a:r>
              <a:rPr kumimoji="1" lang="en-US" altLang="ja-JP" sz="1600" dirty="0">
                <a:latin typeface="Arial" panose="020B0604020202020204" pitchFamily="34" charset="0"/>
                <a:cs typeface="Arial" panose="020B0604020202020204" pitchFamily="34" charset="0"/>
              </a:rPr>
              <a:t>This proposed system is integrated with machine learning and SFS in </a:t>
            </a:r>
            <a:r>
              <a:rPr lang="en-US" altLang="ja-JP" sz="1600" dirty="0">
                <a:latin typeface="Arial" panose="020B0604020202020204" pitchFamily="34" charset="0"/>
                <a:cs typeface="Arial" panose="020B0604020202020204" pitchFamily="34" charset="0"/>
              </a:rPr>
              <a:t>Figure 1. We use a Pix2Pix [5] as this machine learning model. This model can transform the type of image by learning the relationship between two sets of images. DTMs are generated from massive datasets by training Pix2Pix on both DTMs and visible images.</a:t>
            </a:r>
          </a:p>
          <a:p>
            <a:pPr algn="just">
              <a:spcAft>
                <a:spcPts val="600"/>
              </a:spcAft>
            </a:pPr>
            <a:r>
              <a:rPr lang="en-US" altLang="ja-JP" sz="1600" dirty="0">
                <a:latin typeface="Arial" panose="020B0604020202020204" pitchFamily="34" charset="0"/>
                <a:cs typeface="Arial" panose="020B0604020202020204" pitchFamily="34" charset="0"/>
              </a:rPr>
              <a:t>   SFS is a technique for estimating the shape of an object from a single shaded image. We improve DTMs generated from Pix2Pix adapting SFS likely to previous studies [5].</a:t>
            </a:r>
          </a:p>
        </p:txBody>
      </p:sp>
      <p:sp>
        <p:nvSpPr>
          <p:cNvPr id="16" name="テキスト ボックス 15"/>
          <p:cNvSpPr txBox="1"/>
          <p:nvPr/>
        </p:nvSpPr>
        <p:spPr>
          <a:xfrm>
            <a:off x="5046038" y="1809956"/>
            <a:ext cx="4440560" cy="2554545"/>
          </a:xfrm>
          <a:prstGeom prst="rect">
            <a:avLst/>
          </a:prstGeom>
          <a:noFill/>
        </p:spPr>
        <p:txBody>
          <a:bodyPr wrap="square" rtlCol="0">
            <a:spAutoFit/>
          </a:bodyPr>
          <a:lstStyle/>
          <a:p>
            <a:pPr algn="just">
              <a:spcAft>
                <a:spcPts val="600"/>
              </a:spcAft>
            </a:pPr>
            <a:r>
              <a:rPr kumimoji="1" lang="en-US" altLang="ja-JP" sz="1600" dirty="0">
                <a:latin typeface="Arial" panose="020B0604020202020204" pitchFamily="34" charset="0"/>
                <a:cs typeface="Arial" panose="020B0604020202020204" pitchFamily="34" charset="0"/>
              </a:rPr>
              <a:t>    This study has established procedures for preprocessing dataset. Figure 2 shows the processing Pix2Pix training data. This research selects SLDEM 2015 [6] &amp; LRO NAC Orthoimage [7] as dataset. First, LRO NAC Orthoimages are </a:t>
            </a:r>
            <a:r>
              <a:rPr kumimoji="1" lang="en-US" altLang="ja-JP" sz="1600" dirty="0" err="1">
                <a:latin typeface="Arial" panose="020B0604020202020204" pitchFamily="34" charset="0"/>
                <a:cs typeface="Arial" panose="020B0604020202020204" pitchFamily="34" charset="0"/>
              </a:rPr>
              <a:t>downsampled</a:t>
            </a:r>
            <a:r>
              <a:rPr kumimoji="1" lang="en-US" altLang="ja-JP" sz="1600" dirty="0">
                <a:latin typeface="Arial" panose="020B0604020202020204" pitchFamily="34" charset="0"/>
                <a:cs typeface="Arial" panose="020B0604020202020204" pitchFamily="34" charset="0"/>
              </a:rPr>
              <a:t> to match the resolution of SLDEM 2015. Next, the images are cut and shaped to 256x256 pixel. Finally, histogram smoothing is applied to images and aligned into a 512x256 pixel image.   </a:t>
            </a:r>
          </a:p>
        </p:txBody>
      </p:sp>
      <p:sp>
        <p:nvSpPr>
          <p:cNvPr id="13" name="タイトル 1"/>
          <p:cNvSpPr txBox="1">
            <a:spLocks/>
          </p:cNvSpPr>
          <p:nvPr/>
        </p:nvSpPr>
        <p:spPr>
          <a:xfrm>
            <a:off x="4903269" y="9328490"/>
            <a:ext cx="1649966" cy="512992"/>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000" dirty="0">
                <a:latin typeface="Arial" panose="020B0604020202020204" pitchFamily="34" charset="0"/>
                <a:cs typeface="Arial" panose="020B0604020202020204" pitchFamily="34" charset="0"/>
              </a:rPr>
              <a:t>References</a:t>
            </a:r>
            <a:endParaRPr lang="ja-JP" altLang="en-US" sz="2000" dirty="0">
              <a:latin typeface="Arial" panose="020B0604020202020204" pitchFamily="34" charset="0"/>
              <a:cs typeface="Arial" panose="020B0604020202020204" pitchFamily="34" charset="0"/>
            </a:endParaRPr>
          </a:p>
        </p:txBody>
      </p:sp>
      <p:sp>
        <p:nvSpPr>
          <p:cNvPr id="17" name="タイトル 1"/>
          <p:cNvSpPr txBox="1">
            <a:spLocks/>
          </p:cNvSpPr>
          <p:nvPr/>
        </p:nvSpPr>
        <p:spPr>
          <a:xfrm>
            <a:off x="4950821" y="6481137"/>
            <a:ext cx="4210754" cy="716272"/>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400" dirty="0">
                <a:latin typeface="Arial" panose="020B0604020202020204" pitchFamily="34" charset="0"/>
                <a:cs typeface="Arial" panose="020B0604020202020204" pitchFamily="34" charset="0"/>
              </a:rPr>
              <a:t>4. Schedule</a:t>
            </a:r>
            <a:endParaRPr lang="ja-JP" altLang="en-US" sz="2400" dirty="0">
              <a:latin typeface="Arial" panose="020B0604020202020204" pitchFamily="34" charset="0"/>
              <a:cs typeface="Arial" panose="020B0604020202020204" pitchFamily="34" charset="0"/>
            </a:endParaRPr>
          </a:p>
        </p:txBody>
      </p:sp>
      <p:sp>
        <p:nvSpPr>
          <p:cNvPr id="19" name="正方形/長方形 18"/>
          <p:cNvSpPr/>
          <p:nvPr/>
        </p:nvSpPr>
        <p:spPr>
          <a:xfrm>
            <a:off x="4950821" y="9728841"/>
            <a:ext cx="4393008" cy="1015663"/>
          </a:xfrm>
          <a:prstGeom prst="rect">
            <a:avLst/>
          </a:prstGeom>
        </p:spPr>
        <p:txBody>
          <a:bodyPr wrap="square">
            <a:spAutoFit/>
          </a:bodyPr>
          <a:lstStyle/>
          <a:p>
            <a:r>
              <a:rPr lang="en-US" altLang="ja-JP" sz="600" dirty="0">
                <a:latin typeface="Arial" panose="020B0604020202020204" pitchFamily="34" charset="0"/>
                <a:cs typeface="Arial" panose="020B0604020202020204" pitchFamily="34" charset="0"/>
              </a:rPr>
              <a:t>[1] Barker, M. K., et al., A new lunar digital elevation model from the Lunar Orbiter Laser Altimeter and SELENE Terrain Camera, 2016. doi:</a:t>
            </a:r>
            <a:r>
              <a:rPr lang="en-US" altLang="ja-JP" sz="600" dirty="0">
                <a:latin typeface="Arial" panose="020B0604020202020204" pitchFamily="34" charset="0"/>
                <a:cs typeface="Arial" panose="020B0604020202020204" pitchFamily="34" charset="0"/>
                <a:hlinkClick r:id="rId4"/>
              </a:rPr>
              <a:t>10.1016/j.icarus.2015.07.039</a:t>
            </a:r>
            <a:endParaRPr lang="en-US" altLang="ja-JP" sz="600" dirty="0">
              <a:latin typeface="Arial" panose="020B0604020202020204" pitchFamily="34" charset="0"/>
              <a:cs typeface="Arial" panose="020B0604020202020204" pitchFamily="34" charset="0"/>
            </a:endParaRPr>
          </a:p>
          <a:p>
            <a:r>
              <a:rPr lang="en-US" altLang="ja-JP" sz="600" dirty="0">
                <a:latin typeface="Arial" panose="020B0604020202020204" pitchFamily="34" charset="0"/>
                <a:cs typeface="Arial" panose="020B0604020202020204" pitchFamily="34" charset="0"/>
              </a:rPr>
              <a:t>[2] Henriksen, M., et al., LROC NAC Digital Terrain Models: Production and Availability, 2020. In Proceedings of the Lunar Surface Science Workshop, virtual meeting, 28–29 May 2020; LPI Contribution 2241. p. 5084.</a:t>
            </a:r>
          </a:p>
          <a:p>
            <a:r>
              <a:rPr lang="en-US" altLang="ja-JP" sz="600" dirty="0">
                <a:latin typeface="Arial" panose="020B0604020202020204" pitchFamily="34" charset="0"/>
                <a:cs typeface="Arial" panose="020B0604020202020204" pitchFamily="34" charset="0"/>
              </a:rPr>
              <a:t>[3]Onodera, K., et al., Resolution enhancement of DEM of the lunar surface using machine learning, 2020. doi:</a:t>
            </a:r>
            <a:r>
              <a:rPr lang="en-US" altLang="ja-JP" sz="600" dirty="0">
                <a:latin typeface="Arial" panose="020B0604020202020204" pitchFamily="34" charset="0"/>
                <a:cs typeface="Arial" panose="020B0604020202020204" pitchFamily="34" charset="0"/>
                <a:hlinkClick r:id="rId5"/>
              </a:rPr>
              <a:t>10.20637/JAXA-RR-19-006/0003</a:t>
            </a:r>
            <a:endParaRPr lang="en-US" altLang="ja-JP" sz="600" dirty="0">
              <a:latin typeface="Arial" panose="020B0604020202020204" pitchFamily="34" charset="0"/>
              <a:cs typeface="Arial" panose="020B0604020202020204" pitchFamily="34" charset="0"/>
            </a:endParaRPr>
          </a:p>
          <a:p>
            <a:r>
              <a:rPr lang="en-US" altLang="ja-JP" sz="600" dirty="0">
                <a:latin typeface="Arial" panose="020B0604020202020204" pitchFamily="34" charset="0"/>
                <a:cs typeface="Arial" panose="020B0604020202020204" pitchFamily="34" charset="0"/>
              </a:rPr>
              <a:t>[4] Horn V. K. P. &amp; Brooks M. J., SHAPE from SHADING, (London, MIT Press,1989).</a:t>
            </a:r>
          </a:p>
          <a:p>
            <a:r>
              <a:rPr lang="en-US" altLang="ja-JP" sz="600" dirty="0">
                <a:latin typeface="Arial" panose="020B0604020202020204" pitchFamily="34" charset="0"/>
                <a:cs typeface="Arial" panose="020B0604020202020204" pitchFamily="34" charset="0"/>
              </a:rPr>
              <a:t>[5] Isola, P., et al., Image-to-Image Translation with Conditional Adversarial Networks, 2016. doi:</a:t>
            </a:r>
            <a:r>
              <a:rPr lang="en-US" altLang="ja-JP" sz="600" dirty="0">
                <a:latin typeface="Arial" panose="020B0604020202020204" pitchFamily="34" charset="0"/>
                <a:cs typeface="Arial" panose="020B0604020202020204" pitchFamily="34" charset="0"/>
                <a:hlinkClick r:id="rId6"/>
              </a:rPr>
              <a:t>10.1109/CVPR</a:t>
            </a:r>
            <a:endParaRPr lang="en-US" altLang="ja-JP" sz="600" dirty="0">
              <a:latin typeface="Arial" panose="020B0604020202020204" pitchFamily="34" charset="0"/>
              <a:cs typeface="Arial" panose="020B0604020202020204" pitchFamily="34" charset="0"/>
            </a:endParaRPr>
          </a:p>
          <a:p>
            <a:r>
              <a:rPr lang="en-US" altLang="ja-JP" sz="600" dirty="0">
                <a:latin typeface="Arial" panose="020B0604020202020204" pitchFamily="34" charset="0"/>
                <a:cs typeface="Arial" panose="020B0604020202020204" pitchFamily="34" charset="0"/>
              </a:rPr>
              <a:t>[6] </a:t>
            </a:r>
            <a:r>
              <a:rPr lang="en" altLang="ja-JP" sz="600" b="0" i="0" dirty="0">
                <a:effectLst/>
                <a:latin typeface="Arial" panose="020B0604020202020204" pitchFamily="34" charset="0"/>
                <a:cs typeface="Arial" panose="020B0604020202020204" pitchFamily="34" charset="0"/>
                <a:hlinkClick r:id="rId7"/>
              </a:rPr>
              <a:t>http://imbrium.mit.edu/EXTRAS/SLDEM2015/</a:t>
            </a:r>
            <a:endParaRPr lang="en" altLang="ja-JP" sz="600" b="0" i="0" dirty="0">
              <a:effectLst/>
              <a:latin typeface="Arial" panose="020B0604020202020204" pitchFamily="34" charset="0"/>
              <a:cs typeface="Arial" panose="020B0604020202020204" pitchFamily="34" charset="0"/>
            </a:endParaRPr>
          </a:p>
          <a:p>
            <a:r>
              <a:rPr lang="en" altLang="ja-JP" sz="600" dirty="0">
                <a:latin typeface="Arial" panose="020B0604020202020204" pitchFamily="34" charset="0"/>
                <a:cs typeface="Arial" panose="020B0604020202020204" pitchFamily="34" charset="0"/>
              </a:rPr>
              <a:t>[7] </a:t>
            </a:r>
            <a:r>
              <a:rPr lang="en" altLang="ja-JP" sz="600" b="0" i="0" dirty="0">
                <a:effectLst/>
                <a:latin typeface="Arial" panose="020B0604020202020204" pitchFamily="34" charset="0"/>
                <a:cs typeface="Arial" panose="020B0604020202020204" pitchFamily="34" charset="0"/>
                <a:hlinkClick r:id="rId8"/>
              </a:rPr>
              <a:t>https://wms.lroc.asu.edu/lroc/rdr_product_select</a:t>
            </a:r>
            <a:endParaRPr lang="en" altLang="ja-JP" sz="600" b="0" i="0" dirty="0">
              <a:effectLst/>
              <a:latin typeface="Arial" panose="020B0604020202020204" pitchFamily="34" charset="0"/>
              <a:cs typeface="Arial" panose="020B0604020202020204" pitchFamily="34" charset="0"/>
            </a:endParaRPr>
          </a:p>
        </p:txBody>
      </p:sp>
      <p:cxnSp>
        <p:nvCxnSpPr>
          <p:cNvPr id="10" name="直線コネクタ 9"/>
          <p:cNvCxnSpPr>
            <a:cxnSpLocks/>
          </p:cNvCxnSpPr>
          <p:nvPr/>
        </p:nvCxnSpPr>
        <p:spPr>
          <a:xfrm>
            <a:off x="4800599" y="1392085"/>
            <a:ext cx="0" cy="921470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B9D58E8-A7E2-4BB8-0997-FBD93FC16807}"/>
              </a:ext>
            </a:extLst>
          </p:cNvPr>
          <p:cNvSpPr txBox="1"/>
          <p:nvPr/>
        </p:nvSpPr>
        <p:spPr>
          <a:xfrm>
            <a:off x="3272023" y="12452494"/>
            <a:ext cx="4584893" cy="338554"/>
          </a:xfrm>
          <a:prstGeom prst="rect">
            <a:avLst/>
          </a:prstGeom>
          <a:noFill/>
        </p:spPr>
        <p:txBody>
          <a:bodyPr wrap="square" rtlCol="0">
            <a:spAutoFit/>
          </a:bodyPr>
          <a:lstStyle/>
          <a:p>
            <a:pPr algn="just"/>
            <a:r>
              <a:rPr kumimoji="1" lang="en-US" altLang="ja-JP" sz="1600" b="1" dirty="0">
                <a:latin typeface="Arial" panose="020B0604020202020204" pitchFamily="34" charset="0"/>
                <a:cs typeface="Arial" panose="020B0604020202020204" pitchFamily="34" charset="0"/>
              </a:rPr>
              <a:t>Figure 1. DTM processing flow</a:t>
            </a:r>
          </a:p>
        </p:txBody>
      </p:sp>
      <p:sp>
        <p:nvSpPr>
          <p:cNvPr id="11" name="正方形/長方形 10">
            <a:extLst>
              <a:ext uri="{FF2B5EF4-FFF2-40B4-BE49-F238E27FC236}">
                <a16:creationId xmlns:a16="http://schemas.microsoft.com/office/drawing/2014/main" id="{A711C768-76C1-3128-F1C0-2CC035E847D3}"/>
              </a:ext>
            </a:extLst>
          </p:cNvPr>
          <p:cNvSpPr/>
          <p:nvPr/>
        </p:nvSpPr>
        <p:spPr>
          <a:xfrm>
            <a:off x="6853799" y="7452566"/>
            <a:ext cx="227827" cy="15093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05FA0E82-E0C1-3F5D-77E7-21608B35E804}"/>
              </a:ext>
            </a:extLst>
          </p:cNvPr>
          <p:cNvSpPr/>
          <p:nvPr/>
        </p:nvSpPr>
        <p:spPr>
          <a:xfrm>
            <a:off x="7405706" y="7982753"/>
            <a:ext cx="261803" cy="12023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EC0EA42A-BF2F-10FE-7676-85D16FD408C4}"/>
              </a:ext>
            </a:extLst>
          </p:cNvPr>
          <p:cNvSpPr/>
          <p:nvPr/>
        </p:nvSpPr>
        <p:spPr>
          <a:xfrm>
            <a:off x="7667514" y="8170533"/>
            <a:ext cx="451862" cy="108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654D1222-8364-0A74-B490-CE8D3A8D61DF}"/>
              </a:ext>
            </a:extLst>
          </p:cNvPr>
          <p:cNvSpPr/>
          <p:nvPr/>
        </p:nvSpPr>
        <p:spPr>
          <a:xfrm>
            <a:off x="7811530" y="8354879"/>
            <a:ext cx="512369" cy="11327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F2961071-30EC-9AEA-223D-CFF6215CBF29}"/>
              </a:ext>
            </a:extLst>
          </p:cNvPr>
          <p:cNvSpPr/>
          <p:nvPr/>
        </p:nvSpPr>
        <p:spPr>
          <a:xfrm>
            <a:off x="7104155" y="7704934"/>
            <a:ext cx="301551" cy="15093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a:extLst>
              <a:ext uri="{FF2B5EF4-FFF2-40B4-BE49-F238E27FC236}">
                <a16:creationId xmlns:a16="http://schemas.microsoft.com/office/drawing/2014/main" id="{42DCF502-75AA-B7A6-B29E-381C55ABDAA0}"/>
              </a:ext>
            </a:extLst>
          </p:cNvPr>
          <p:cNvCxnSpPr>
            <a:cxnSpLocks/>
          </p:cNvCxnSpPr>
          <p:nvPr/>
        </p:nvCxnSpPr>
        <p:spPr>
          <a:xfrm>
            <a:off x="8133661" y="7432743"/>
            <a:ext cx="0" cy="1486950"/>
          </a:xfrm>
          <a:prstGeom prst="line">
            <a:avLst/>
          </a:prstGeom>
          <a:ln w="28575">
            <a:solidFill>
              <a:srgbClr val="FF456C"/>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26441E0E-CCED-6F1A-CCE8-898B80829948}"/>
              </a:ext>
            </a:extLst>
          </p:cNvPr>
          <p:cNvCxnSpPr>
            <a:cxnSpLocks/>
          </p:cNvCxnSpPr>
          <p:nvPr/>
        </p:nvCxnSpPr>
        <p:spPr>
          <a:xfrm>
            <a:off x="8323899" y="7442351"/>
            <a:ext cx="0" cy="1477342"/>
          </a:xfrm>
          <a:prstGeom prst="line">
            <a:avLst/>
          </a:prstGeom>
          <a:ln w="28575">
            <a:solidFill>
              <a:srgbClr val="FF456C"/>
            </a:solidFill>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7200AC6F-251D-3CAE-C11E-045683A8316D}"/>
              </a:ext>
            </a:extLst>
          </p:cNvPr>
          <p:cNvSpPr/>
          <p:nvPr/>
        </p:nvSpPr>
        <p:spPr>
          <a:xfrm>
            <a:off x="8338185" y="8558768"/>
            <a:ext cx="337439" cy="11946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22D57862-741F-E6FF-458D-90FB7DFE59D7}"/>
              </a:ext>
            </a:extLst>
          </p:cNvPr>
          <p:cNvCxnSpPr>
            <a:cxnSpLocks/>
          </p:cNvCxnSpPr>
          <p:nvPr/>
        </p:nvCxnSpPr>
        <p:spPr>
          <a:xfrm>
            <a:off x="8675624" y="7424228"/>
            <a:ext cx="0" cy="1477342"/>
          </a:xfrm>
          <a:prstGeom prst="line">
            <a:avLst/>
          </a:prstGeom>
          <a:ln w="28575">
            <a:solidFill>
              <a:srgbClr val="FF456C"/>
            </a:solidFill>
          </a:ln>
        </p:spPr>
        <p:style>
          <a:lnRef idx="1">
            <a:schemeClr val="accent1"/>
          </a:lnRef>
          <a:fillRef idx="0">
            <a:schemeClr val="accent1"/>
          </a:fillRef>
          <a:effectRef idx="0">
            <a:schemeClr val="accent1"/>
          </a:effectRef>
          <a:fontRef idx="minor">
            <a:schemeClr val="tx1"/>
          </a:fontRef>
        </p:style>
      </p:cxnSp>
      <p:sp>
        <p:nvSpPr>
          <p:cNvPr id="43" name="正方形/長方形 42">
            <a:extLst>
              <a:ext uri="{FF2B5EF4-FFF2-40B4-BE49-F238E27FC236}">
                <a16:creationId xmlns:a16="http://schemas.microsoft.com/office/drawing/2014/main" id="{07FB34E1-2B5C-C64C-5BD4-ACAF071F56BE}"/>
              </a:ext>
            </a:extLst>
          </p:cNvPr>
          <p:cNvSpPr/>
          <p:nvPr/>
        </p:nvSpPr>
        <p:spPr>
          <a:xfrm>
            <a:off x="8689489" y="8733721"/>
            <a:ext cx="359579" cy="1263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4" name="直線コネクタ 43">
            <a:extLst>
              <a:ext uri="{FF2B5EF4-FFF2-40B4-BE49-F238E27FC236}">
                <a16:creationId xmlns:a16="http://schemas.microsoft.com/office/drawing/2014/main" id="{9FE19CE8-B115-6EF0-C40A-F13B76F04E0C}"/>
              </a:ext>
            </a:extLst>
          </p:cNvPr>
          <p:cNvCxnSpPr>
            <a:cxnSpLocks/>
          </p:cNvCxnSpPr>
          <p:nvPr/>
        </p:nvCxnSpPr>
        <p:spPr>
          <a:xfrm>
            <a:off x="9049072" y="7432743"/>
            <a:ext cx="0" cy="1477342"/>
          </a:xfrm>
          <a:prstGeom prst="line">
            <a:avLst/>
          </a:prstGeom>
          <a:ln w="28575">
            <a:solidFill>
              <a:srgbClr val="FF456C"/>
            </a:solidFill>
          </a:ln>
        </p:spPr>
        <p:style>
          <a:lnRef idx="1">
            <a:schemeClr val="accent1"/>
          </a:lnRef>
          <a:fillRef idx="0">
            <a:schemeClr val="accent1"/>
          </a:fillRef>
          <a:effectRef idx="0">
            <a:schemeClr val="accent1"/>
          </a:effectRef>
          <a:fontRef idx="minor">
            <a:schemeClr val="tx1"/>
          </a:fontRef>
        </p:style>
      </p:cxnSp>
      <p:pic>
        <p:nvPicPr>
          <p:cNvPr id="46" name="図 45" descr="座る, 食品, テーブル, 皿 が含まれている画像&#10;&#10;自動的に生成された説明">
            <a:extLst>
              <a:ext uri="{FF2B5EF4-FFF2-40B4-BE49-F238E27FC236}">
                <a16:creationId xmlns:a16="http://schemas.microsoft.com/office/drawing/2014/main" id="{9F79D3D7-9B2B-65ED-60BD-F5CBAF826B15}"/>
              </a:ext>
            </a:extLst>
          </p:cNvPr>
          <p:cNvPicPr>
            <a:picLocks/>
          </p:cNvPicPr>
          <p:nvPr/>
        </p:nvPicPr>
        <p:blipFill rotWithShape="1">
          <a:blip r:embed="rId9">
            <a:extLst>
              <a:ext uri="{28A0092B-C50C-407E-A947-70E740481C1C}">
                <a14:useLocalDpi xmlns:a14="http://schemas.microsoft.com/office/drawing/2010/main" val="0"/>
              </a:ext>
            </a:extLst>
          </a:blip>
          <a:srcRect l="15983" b="12804"/>
          <a:stretch/>
        </p:blipFill>
        <p:spPr>
          <a:xfrm rot="5400000">
            <a:off x="7921639" y="4769614"/>
            <a:ext cx="792000" cy="792000"/>
          </a:xfrm>
          <a:prstGeom prst="rect">
            <a:avLst/>
          </a:prstGeom>
        </p:spPr>
      </p:pic>
      <p:pic>
        <p:nvPicPr>
          <p:cNvPr id="48" name="図 47" descr="白黒の写真&#10;&#10;中程度の精度で自動的に生成された説明">
            <a:extLst>
              <a:ext uri="{FF2B5EF4-FFF2-40B4-BE49-F238E27FC236}">
                <a16:creationId xmlns:a16="http://schemas.microsoft.com/office/drawing/2014/main" id="{203511BD-6058-020F-A6A4-0CD11D3908A5}"/>
              </a:ext>
            </a:extLst>
          </p:cNvPr>
          <p:cNvPicPr>
            <a:picLocks noChangeAspect="1"/>
          </p:cNvPicPr>
          <p:nvPr/>
        </p:nvPicPr>
        <p:blipFill rotWithShape="1">
          <a:blip r:embed="rId10">
            <a:extLst>
              <a:ext uri="{28A0092B-C50C-407E-A947-70E740481C1C}">
                <a14:useLocalDpi xmlns:a14="http://schemas.microsoft.com/office/drawing/2010/main" val="0"/>
              </a:ext>
            </a:extLst>
          </a:blip>
          <a:srcRect t="7228" b="8364"/>
          <a:stretch/>
        </p:blipFill>
        <p:spPr>
          <a:xfrm rot="5400000">
            <a:off x="8714906" y="4764983"/>
            <a:ext cx="790647" cy="793181"/>
          </a:xfrm>
          <a:prstGeom prst="rect">
            <a:avLst/>
          </a:prstGeom>
        </p:spPr>
      </p:pic>
      <p:pic>
        <p:nvPicPr>
          <p:cNvPr id="105" name="図 104" descr="黒い背景とぼやけた写真&#10;&#10;中程度の精度で自動的に生成された説明">
            <a:extLst>
              <a:ext uri="{FF2B5EF4-FFF2-40B4-BE49-F238E27FC236}">
                <a16:creationId xmlns:a16="http://schemas.microsoft.com/office/drawing/2014/main" id="{CDB7F355-94B2-3604-ADC3-6FBD64F1CC6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5400000">
            <a:off x="5611880" y="3824916"/>
            <a:ext cx="630440" cy="1678151"/>
          </a:xfrm>
          <a:prstGeom prst="rect">
            <a:avLst/>
          </a:prstGeom>
        </p:spPr>
      </p:pic>
      <p:pic>
        <p:nvPicPr>
          <p:cNvPr id="107" name="図 106" descr="黒い背景に白い文字がある&#10;&#10;中程度の精度で自動的に生成された説明">
            <a:extLst>
              <a:ext uri="{FF2B5EF4-FFF2-40B4-BE49-F238E27FC236}">
                <a16:creationId xmlns:a16="http://schemas.microsoft.com/office/drawing/2014/main" id="{46A47D85-6EBE-D9C7-6A32-AD108DED67CE}"/>
              </a:ext>
            </a:extLst>
          </p:cNvPr>
          <p:cNvPicPr>
            <a:picLocks noChangeAspect="1"/>
          </p:cNvPicPr>
          <p:nvPr/>
        </p:nvPicPr>
        <p:blipFill rotWithShape="1">
          <a:blip r:embed="rId12">
            <a:extLst>
              <a:ext uri="{28A0092B-C50C-407E-A947-70E740481C1C}">
                <a14:useLocalDpi xmlns:a14="http://schemas.microsoft.com/office/drawing/2010/main" val="0"/>
              </a:ext>
            </a:extLst>
          </a:blip>
          <a:srcRect l="44832" t="29535" r="45265" b="19115"/>
          <a:stretch/>
        </p:blipFill>
        <p:spPr>
          <a:xfrm rot="5400000">
            <a:off x="5632827" y="4966193"/>
            <a:ext cx="630441" cy="1720047"/>
          </a:xfrm>
          <a:prstGeom prst="rect">
            <a:avLst/>
          </a:prstGeom>
        </p:spPr>
      </p:pic>
      <p:sp>
        <p:nvSpPr>
          <p:cNvPr id="108" name="テキスト ボックス 107">
            <a:extLst>
              <a:ext uri="{FF2B5EF4-FFF2-40B4-BE49-F238E27FC236}">
                <a16:creationId xmlns:a16="http://schemas.microsoft.com/office/drawing/2014/main" id="{0539D216-C5D2-E39D-2259-666E34C60744}"/>
              </a:ext>
            </a:extLst>
          </p:cNvPr>
          <p:cNvSpPr txBox="1"/>
          <p:nvPr/>
        </p:nvSpPr>
        <p:spPr>
          <a:xfrm>
            <a:off x="5195638" y="5014377"/>
            <a:ext cx="1570538" cy="338554"/>
          </a:xfrm>
          <a:prstGeom prst="rect">
            <a:avLst/>
          </a:prstGeom>
          <a:noFill/>
        </p:spPr>
        <p:txBody>
          <a:bodyPr wrap="square" rtlCol="0">
            <a:spAutoFit/>
          </a:bodyPr>
          <a:lstStyle/>
          <a:p>
            <a:r>
              <a:rPr kumimoji="1" lang="en-US" altLang="ja-JP" sz="1600" dirty="0">
                <a:latin typeface="Arial" panose="020B0604020202020204" pitchFamily="34" charset="0"/>
                <a:cs typeface="Arial" panose="020B0604020202020204" pitchFamily="34" charset="0"/>
              </a:rPr>
              <a:t>SLDEM 2015</a:t>
            </a:r>
            <a:endParaRPr kumimoji="1" lang="ja-JP" altLang="en-US" sz="1600">
              <a:latin typeface="Arial" panose="020B0604020202020204" pitchFamily="34" charset="0"/>
              <a:cs typeface="Arial" panose="020B0604020202020204" pitchFamily="34" charset="0"/>
            </a:endParaRPr>
          </a:p>
        </p:txBody>
      </p:sp>
      <p:sp>
        <p:nvSpPr>
          <p:cNvPr id="109" name="テキスト ボックス 108">
            <a:extLst>
              <a:ext uri="{FF2B5EF4-FFF2-40B4-BE49-F238E27FC236}">
                <a16:creationId xmlns:a16="http://schemas.microsoft.com/office/drawing/2014/main" id="{C9CD092E-C289-9F62-5E32-15198ED535DC}"/>
              </a:ext>
            </a:extLst>
          </p:cNvPr>
          <p:cNvSpPr txBox="1"/>
          <p:nvPr/>
        </p:nvSpPr>
        <p:spPr>
          <a:xfrm>
            <a:off x="4895750" y="6095791"/>
            <a:ext cx="2554058" cy="338554"/>
          </a:xfrm>
          <a:prstGeom prst="rect">
            <a:avLst/>
          </a:prstGeom>
          <a:noFill/>
        </p:spPr>
        <p:txBody>
          <a:bodyPr wrap="square" rtlCol="0">
            <a:spAutoFit/>
          </a:bodyPr>
          <a:lstStyle/>
          <a:p>
            <a:r>
              <a:rPr lang="en-US" altLang="ja-JP" sz="1600" dirty="0">
                <a:latin typeface="Arial" panose="020B0604020202020204" pitchFamily="34" charset="0"/>
                <a:cs typeface="Arial" panose="020B0604020202020204" pitchFamily="34" charset="0"/>
              </a:rPr>
              <a:t>LRO NAC Orthoimage</a:t>
            </a:r>
            <a:endParaRPr kumimoji="1" lang="ja-JP" altLang="en-US" sz="1600">
              <a:latin typeface="Arial" panose="020B0604020202020204" pitchFamily="34" charset="0"/>
              <a:cs typeface="Arial" panose="020B0604020202020204" pitchFamily="34" charset="0"/>
            </a:endParaRPr>
          </a:p>
        </p:txBody>
      </p:sp>
      <p:sp>
        <p:nvSpPr>
          <p:cNvPr id="110" name="フレーム 109">
            <a:extLst>
              <a:ext uri="{FF2B5EF4-FFF2-40B4-BE49-F238E27FC236}">
                <a16:creationId xmlns:a16="http://schemas.microsoft.com/office/drawing/2014/main" id="{DA59B4B5-761F-2257-D344-954EF4BF7CA4}"/>
              </a:ext>
            </a:extLst>
          </p:cNvPr>
          <p:cNvSpPr/>
          <p:nvPr/>
        </p:nvSpPr>
        <p:spPr>
          <a:xfrm>
            <a:off x="5469313" y="4388064"/>
            <a:ext cx="558012" cy="555981"/>
          </a:xfrm>
          <a:prstGeom prst="frame">
            <a:avLst>
              <a:gd name="adj1" fmla="val 37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1" name="フレーム 110">
            <a:extLst>
              <a:ext uri="{FF2B5EF4-FFF2-40B4-BE49-F238E27FC236}">
                <a16:creationId xmlns:a16="http://schemas.microsoft.com/office/drawing/2014/main" id="{D822A745-89E2-30BD-29E5-3FE01DD58AA7}"/>
              </a:ext>
            </a:extLst>
          </p:cNvPr>
          <p:cNvSpPr/>
          <p:nvPr/>
        </p:nvSpPr>
        <p:spPr>
          <a:xfrm>
            <a:off x="5469313" y="5572266"/>
            <a:ext cx="584080" cy="523332"/>
          </a:xfrm>
          <a:prstGeom prst="frame">
            <a:avLst>
              <a:gd name="adj1" fmla="val 3722"/>
            </a:avLst>
          </a:prstGeom>
          <a:solidFill>
            <a:srgbClr val="FF45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2" name="フレーム 111">
            <a:extLst>
              <a:ext uri="{FF2B5EF4-FFF2-40B4-BE49-F238E27FC236}">
                <a16:creationId xmlns:a16="http://schemas.microsoft.com/office/drawing/2014/main" id="{937B0CB4-E0FE-27CD-F346-96FDE8223325}"/>
              </a:ext>
            </a:extLst>
          </p:cNvPr>
          <p:cNvSpPr/>
          <p:nvPr/>
        </p:nvSpPr>
        <p:spPr>
          <a:xfrm>
            <a:off x="8712456" y="4769095"/>
            <a:ext cx="788507" cy="804219"/>
          </a:xfrm>
          <a:prstGeom prst="frame">
            <a:avLst>
              <a:gd name="adj1" fmla="val 3722"/>
            </a:avLst>
          </a:prstGeom>
          <a:solidFill>
            <a:srgbClr val="FF45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3" name="フレーム 112">
            <a:extLst>
              <a:ext uri="{FF2B5EF4-FFF2-40B4-BE49-F238E27FC236}">
                <a16:creationId xmlns:a16="http://schemas.microsoft.com/office/drawing/2014/main" id="{0BB53B9F-A490-01AB-933E-2B1DFD2BA72E}"/>
              </a:ext>
            </a:extLst>
          </p:cNvPr>
          <p:cNvSpPr/>
          <p:nvPr/>
        </p:nvSpPr>
        <p:spPr>
          <a:xfrm>
            <a:off x="7939261" y="4769095"/>
            <a:ext cx="773195" cy="787801"/>
          </a:xfrm>
          <a:prstGeom prst="frame">
            <a:avLst>
              <a:gd name="adj1" fmla="val 37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4" name="下矢印 113">
            <a:extLst>
              <a:ext uri="{FF2B5EF4-FFF2-40B4-BE49-F238E27FC236}">
                <a16:creationId xmlns:a16="http://schemas.microsoft.com/office/drawing/2014/main" id="{2849A1CC-E456-AC08-605F-D0815E8B14E7}"/>
              </a:ext>
            </a:extLst>
          </p:cNvPr>
          <p:cNvSpPr/>
          <p:nvPr/>
        </p:nvSpPr>
        <p:spPr>
          <a:xfrm rot="16200000">
            <a:off x="7180989" y="4783310"/>
            <a:ext cx="398443" cy="79200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テキスト ボックス 114">
            <a:extLst>
              <a:ext uri="{FF2B5EF4-FFF2-40B4-BE49-F238E27FC236}">
                <a16:creationId xmlns:a16="http://schemas.microsoft.com/office/drawing/2014/main" id="{D6DAC723-9AFF-FD8C-8EAB-0D8F61C25FEC}"/>
              </a:ext>
            </a:extLst>
          </p:cNvPr>
          <p:cNvSpPr txBox="1"/>
          <p:nvPr/>
        </p:nvSpPr>
        <p:spPr>
          <a:xfrm>
            <a:off x="6881755" y="5454197"/>
            <a:ext cx="2419453" cy="584775"/>
          </a:xfrm>
          <a:prstGeom prst="rect">
            <a:avLst/>
          </a:prstGeom>
          <a:noFill/>
        </p:spPr>
        <p:txBody>
          <a:bodyPr wrap="square" rtlCol="0">
            <a:spAutoFit/>
          </a:bodyPr>
          <a:lstStyle/>
          <a:p>
            <a:r>
              <a:rPr kumimoji="1" lang="en-US" altLang="ja-JP" sz="1600" dirty="0">
                <a:latin typeface="Arial" panose="020B0604020202020204" pitchFamily="34" charset="0"/>
                <a:cs typeface="Arial" panose="020B0604020202020204" pitchFamily="34" charset="0"/>
              </a:rPr>
              <a:t>Cut &amp;</a:t>
            </a:r>
            <a:br>
              <a:rPr kumimoji="1" lang="en-US" altLang="ja-JP" sz="1600" dirty="0">
                <a:latin typeface="Arial" panose="020B0604020202020204" pitchFamily="34" charset="0"/>
                <a:cs typeface="Arial" panose="020B0604020202020204" pitchFamily="34" charset="0"/>
              </a:rPr>
            </a:br>
            <a:r>
              <a:rPr kumimoji="1" lang="en-US" altLang="ja-JP" sz="1600" dirty="0">
                <a:latin typeface="Arial" panose="020B0604020202020204" pitchFamily="34" charset="0"/>
                <a:cs typeface="Arial" panose="020B0604020202020204" pitchFamily="34" charset="0"/>
              </a:rPr>
              <a:t>histogram smoothing</a:t>
            </a:r>
            <a:endParaRPr kumimoji="1" lang="ja-JP" altLang="en-US" sz="1600">
              <a:latin typeface="Arial" panose="020B0604020202020204" pitchFamily="34" charset="0"/>
              <a:cs typeface="Arial" panose="020B0604020202020204" pitchFamily="34" charset="0"/>
            </a:endParaRPr>
          </a:p>
        </p:txBody>
      </p:sp>
      <p:sp>
        <p:nvSpPr>
          <p:cNvPr id="117" name="テキスト ボックス 116">
            <a:extLst>
              <a:ext uri="{FF2B5EF4-FFF2-40B4-BE49-F238E27FC236}">
                <a16:creationId xmlns:a16="http://schemas.microsoft.com/office/drawing/2014/main" id="{F7585E3A-6074-DEFA-909F-7E3D6F0B5E2E}"/>
              </a:ext>
            </a:extLst>
          </p:cNvPr>
          <p:cNvSpPr txBox="1"/>
          <p:nvPr/>
        </p:nvSpPr>
        <p:spPr>
          <a:xfrm>
            <a:off x="5704544" y="6340780"/>
            <a:ext cx="3433546" cy="338554"/>
          </a:xfrm>
          <a:prstGeom prst="rect">
            <a:avLst/>
          </a:prstGeom>
          <a:noFill/>
        </p:spPr>
        <p:txBody>
          <a:bodyPr wrap="square">
            <a:spAutoFit/>
          </a:bodyPr>
          <a:lstStyle/>
          <a:p>
            <a:r>
              <a:rPr kumimoji="1" lang="en-US" altLang="ja-JP" sz="1600" b="1" dirty="0">
                <a:latin typeface="Arial" panose="020B0604020202020204" pitchFamily="34" charset="0"/>
                <a:cs typeface="Arial" panose="020B0604020202020204" pitchFamily="34" charset="0"/>
              </a:rPr>
              <a:t>Figure 2. Preprocessing dataset</a:t>
            </a:r>
            <a:endParaRPr kumimoji="1" lang="ja-JP" altLang="en-US" sz="1600" b="1">
              <a:latin typeface="Arial" panose="020B0604020202020204" pitchFamily="34" charset="0"/>
              <a:cs typeface="Arial" panose="020B0604020202020204" pitchFamily="34" charset="0"/>
            </a:endParaRPr>
          </a:p>
        </p:txBody>
      </p:sp>
      <p:sp>
        <p:nvSpPr>
          <p:cNvPr id="118" name="角丸四角形吹き出し 117">
            <a:extLst>
              <a:ext uri="{FF2B5EF4-FFF2-40B4-BE49-F238E27FC236}">
                <a16:creationId xmlns:a16="http://schemas.microsoft.com/office/drawing/2014/main" id="{A6A10932-D87A-75EE-4997-B9E51574F460}"/>
              </a:ext>
            </a:extLst>
          </p:cNvPr>
          <p:cNvSpPr/>
          <p:nvPr/>
        </p:nvSpPr>
        <p:spPr>
          <a:xfrm rot="10800000">
            <a:off x="5183062" y="8967180"/>
            <a:ext cx="1260303" cy="270848"/>
          </a:xfrm>
          <a:prstGeom prst="wedgeRoundRectCallout">
            <a:avLst>
              <a:gd name="adj1" fmla="val -181873"/>
              <a:gd name="adj2" fmla="val 72195"/>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テキスト ボックス 119">
            <a:extLst>
              <a:ext uri="{FF2B5EF4-FFF2-40B4-BE49-F238E27FC236}">
                <a16:creationId xmlns:a16="http://schemas.microsoft.com/office/drawing/2014/main" id="{5AE1D1EE-8C11-E3D7-FA67-EA3E2359FD97}"/>
              </a:ext>
            </a:extLst>
          </p:cNvPr>
          <p:cNvSpPr txBox="1"/>
          <p:nvPr/>
        </p:nvSpPr>
        <p:spPr>
          <a:xfrm>
            <a:off x="5195596" y="8934765"/>
            <a:ext cx="1344412" cy="338554"/>
          </a:xfrm>
          <a:prstGeom prst="rect">
            <a:avLst/>
          </a:prstGeom>
          <a:noFill/>
        </p:spPr>
        <p:txBody>
          <a:bodyPr wrap="square" rtlCol="0">
            <a:spAutoFit/>
          </a:bodyPr>
          <a:lstStyle/>
          <a:p>
            <a:r>
              <a:rPr kumimoji="1" lang="en-US" altLang="ja-JP" sz="800" dirty="0">
                <a:latin typeface="Arial" panose="020B0604020202020204" pitchFamily="34" charset="0"/>
                <a:cs typeface="Arial" panose="020B0604020202020204" pitchFamily="34" charset="0"/>
              </a:rPr>
              <a:t>1/10</a:t>
            </a:r>
          </a:p>
          <a:p>
            <a:r>
              <a:rPr lang="en-US" altLang="ja-JP" sz="800" dirty="0">
                <a:latin typeface="Arial" panose="020B0604020202020204" pitchFamily="34" charset="0"/>
                <a:cs typeface="Arial" panose="020B0604020202020204" pitchFamily="34" charset="0"/>
              </a:rPr>
              <a:t>LPSC abstract deadline</a:t>
            </a:r>
            <a:endParaRPr kumimoji="1" lang="ja-JP" altLang="en-US" sz="800">
              <a:latin typeface="Arial" panose="020B0604020202020204" pitchFamily="34" charset="0"/>
              <a:cs typeface="Arial" panose="020B0604020202020204" pitchFamily="34" charset="0"/>
            </a:endParaRPr>
          </a:p>
        </p:txBody>
      </p:sp>
      <p:sp>
        <p:nvSpPr>
          <p:cNvPr id="121" name="角丸四角形吹き出し 120">
            <a:extLst>
              <a:ext uri="{FF2B5EF4-FFF2-40B4-BE49-F238E27FC236}">
                <a16:creationId xmlns:a16="http://schemas.microsoft.com/office/drawing/2014/main" id="{D046F48E-E44C-E81C-0F8C-1DCA1A334855}"/>
              </a:ext>
            </a:extLst>
          </p:cNvPr>
          <p:cNvSpPr/>
          <p:nvPr/>
        </p:nvSpPr>
        <p:spPr>
          <a:xfrm rot="10800000">
            <a:off x="6533001" y="9090380"/>
            <a:ext cx="1097253" cy="270848"/>
          </a:xfrm>
          <a:prstGeom prst="wedgeRoundRectCallout">
            <a:avLst>
              <a:gd name="adj1" fmla="val -113372"/>
              <a:gd name="adj2" fmla="val 110481"/>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テキスト ボックス 123">
            <a:extLst>
              <a:ext uri="{FF2B5EF4-FFF2-40B4-BE49-F238E27FC236}">
                <a16:creationId xmlns:a16="http://schemas.microsoft.com/office/drawing/2014/main" id="{094947AF-F6F9-F153-D6FD-3878C7E3E3F3}"/>
              </a:ext>
            </a:extLst>
          </p:cNvPr>
          <p:cNvSpPr txBox="1"/>
          <p:nvPr/>
        </p:nvSpPr>
        <p:spPr>
          <a:xfrm>
            <a:off x="6541634" y="9061649"/>
            <a:ext cx="1010969" cy="338554"/>
          </a:xfrm>
          <a:prstGeom prst="rect">
            <a:avLst/>
          </a:prstGeom>
          <a:noFill/>
        </p:spPr>
        <p:txBody>
          <a:bodyPr wrap="square">
            <a:spAutoFit/>
          </a:bodyPr>
          <a:lstStyle/>
          <a:p>
            <a:r>
              <a:rPr kumimoji="1" lang="en-US" altLang="ja-JP" sz="800" dirty="0">
                <a:latin typeface="Arial" panose="020B0604020202020204" pitchFamily="34" charset="0"/>
                <a:cs typeface="Arial" panose="020B0604020202020204" pitchFamily="34" charset="0"/>
              </a:rPr>
              <a:t>1/20</a:t>
            </a:r>
          </a:p>
          <a:p>
            <a:r>
              <a:rPr lang="en-US" altLang="ja-JP" sz="800" dirty="0">
                <a:latin typeface="Arial" panose="020B0604020202020204" pitchFamily="34" charset="0"/>
                <a:cs typeface="Arial" panose="020B0604020202020204" pitchFamily="34" charset="0"/>
              </a:rPr>
              <a:t>GT draft deadline</a:t>
            </a:r>
            <a:endParaRPr kumimoji="1" lang="ja-JP" altLang="en-US" sz="800">
              <a:latin typeface="Arial" panose="020B0604020202020204" pitchFamily="34" charset="0"/>
              <a:cs typeface="Arial" panose="020B0604020202020204" pitchFamily="34" charset="0"/>
            </a:endParaRPr>
          </a:p>
        </p:txBody>
      </p:sp>
      <p:sp>
        <p:nvSpPr>
          <p:cNvPr id="127" name="角丸四角形吹き出し 126">
            <a:extLst>
              <a:ext uri="{FF2B5EF4-FFF2-40B4-BE49-F238E27FC236}">
                <a16:creationId xmlns:a16="http://schemas.microsoft.com/office/drawing/2014/main" id="{0472C2A9-5AE9-E7BE-50B3-F3FA78D37CE8}"/>
              </a:ext>
            </a:extLst>
          </p:cNvPr>
          <p:cNvSpPr/>
          <p:nvPr/>
        </p:nvSpPr>
        <p:spPr>
          <a:xfrm rot="10800000">
            <a:off x="7410162" y="9390287"/>
            <a:ext cx="928023" cy="290068"/>
          </a:xfrm>
          <a:prstGeom prst="wedgeRoundRectCallout">
            <a:avLst>
              <a:gd name="adj1" fmla="val -83265"/>
              <a:gd name="adj2" fmla="val 220487"/>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テキスト ボックス 127">
            <a:extLst>
              <a:ext uri="{FF2B5EF4-FFF2-40B4-BE49-F238E27FC236}">
                <a16:creationId xmlns:a16="http://schemas.microsoft.com/office/drawing/2014/main" id="{FA947274-4021-9014-6735-50C810FA5EF3}"/>
              </a:ext>
            </a:extLst>
          </p:cNvPr>
          <p:cNvSpPr txBox="1"/>
          <p:nvPr/>
        </p:nvSpPr>
        <p:spPr>
          <a:xfrm>
            <a:off x="7383660" y="9371003"/>
            <a:ext cx="946512" cy="338554"/>
          </a:xfrm>
          <a:prstGeom prst="rect">
            <a:avLst/>
          </a:prstGeom>
          <a:noFill/>
        </p:spPr>
        <p:txBody>
          <a:bodyPr wrap="square">
            <a:spAutoFit/>
          </a:bodyPr>
          <a:lstStyle/>
          <a:p>
            <a:r>
              <a:rPr kumimoji="1" lang="en-US" altLang="ja-JP" sz="800" dirty="0">
                <a:latin typeface="Arial" panose="020B0604020202020204" pitchFamily="34" charset="0"/>
                <a:cs typeface="Arial" panose="020B0604020202020204" pitchFamily="34" charset="0"/>
              </a:rPr>
              <a:t>2/15,16</a:t>
            </a:r>
          </a:p>
          <a:p>
            <a:r>
              <a:rPr lang="en-US" altLang="ja-JP" sz="800" dirty="0">
                <a:latin typeface="Arial" panose="020B0604020202020204" pitchFamily="34" charset="0"/>
                <a:cs typeface="Arial" panose="020B0604020202020204" pitchFamily="34" charset="0"/>
              </a:rPr>
              <a:t>GT Presentation</a:t>
            </a:r>
            <a:endParaRPr kumimoji="1" lang="ja-JP" altLang="en-US" sz="800">
              <a:latin typeface="Arial" panose="020B0604020202020204" pitchFamily="34" charset="0"/>
              <a:cs typeface="Arial" panose="020B0604020202020204" pitchFamily="34" charset="0"/>
            </a:endParaRPr>
          </a:p>
        </p:txBody>
      </p:sp>
      <p:sp>
        <p:nvSpPr>
          <p:cNvPr id="129" name="角丸四角形吹き出し 128">
            <a:extLst>
              <a:ext uri="{FF2B5EF4-FFF2-40B4-BE49-F238E27FC236}">
                <a16:creationId xmlns:a16="http://schemas.microsoft.com/office/drawing/2014/main" id="{0FA6A682-D2CC-0FAC-A2A3-35F532841A5B}"/>
              </a:ext>
            </a:extLst>
          </p:cNvPr>
          <p:cNvSpPr/>
          <p:nvPr/>
        </p:nvSpPr>
        <p:spPr>
          <a:xfrm rot="10800000">
            <a:off x="8430692" y="9212996"/>
            <a:ext cx="946511" cy="257136"/>
          </a:xfrm>
          <a:prstGeom prst="wedgeRoundRectCallout">
            <a:avLst>
              <a:gd name="adj1" fmla="val -15266"/>
              <a:gd name="adj2" fmla="val 164884"/>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テキスト ボックス 130">
            <a:extLst>
              <a:ext uri="{FF2B5EF4-FFF2-40B4-BE49-F238E27FC236}">
                <a16:creationId xmlns:a16="http://schemas.microsoft.com/office/drawing/2014/main" id="{02FAD01A-B938-6E23-2712-6C9E67F3A407}"/>
              </a:ext>
            </a:extLst>
          </p:cNvPr>
          <p:cNvSpPr txBox="1"/>
          <p:nvPr/>
        </p:nvSpPr>
        <p:spPr>
          <a:xfrm>
            <a:off x="8385858" y="9180389"/>
            <a:ext cx="1207508" cy="338554"/>
          </a:xfrm>
          <a:prstGeom prst="rect">
            <a:avLst/>
          </a:prstGeom>
          <a:noFill/>
        </p:spPr>
        <p:txBody>
          <a:bodyPr wrap="square">
            <a:spAutoFit/>
          </a:bodyPr>
          <a:lstStyle/>
          <a:p>
            <a:r>
              <a:rPr lang="en-US" altLang="ja-JP" sz="800" dirty="0">
                <a:latin typeface="Arial" panose="020B0604020202020204" pitchFamily="34" charset="0"/>
                <a:cs typeface="Arial" panose="020B0604020202020204" pitchFamily="34" charset="0"/>
              </a:rPr>
              <a:t>3/13 ~ 17</a:t>
            </a:r>
          </a:p>
          <a:p>
            <a:r>
              <a:rPr lang="en-US" altLang="ja-JP" sz="800" dirty="0">
                <a:latin typeface="Arial" panose="020B0604020202020204" pitchFamily="34" charset="0"/>
                <a:cs typeface="Arial" panose="020B0604020202020204" pitchFamily="34" charset="0"/>
              </a:rPr>
              <a:t>LPSC Presentation</a:t>
            </a:r>
            <a:endParaRPr lang="ja-JP" altLang="en-US" sz="800"/>
          </a:p>
        </p:txBody>
      </p:sp>
      <p:pic>
        <p:nvPicPr>
          <p:cNvPr id="133" name="図 132">
            <a:extLst>
              <a:ext uri="{FF2B5EF4-FFF2-40B4-BE49-F238E27FC236}">
                <a16:creationId xmlns:a16="http://schemas.microsoft.com/office/drawing/2014/main" id="{C5690029-4D6F-5F39-DB0C-413D698A4B83}"/>
              </a:ext>
            </a:extLst>
          </p:cNvPr>
          <p:cNvPicPr>
            <a:picLocks noChangeAspect="1"/>
          </p:cNvPicPr>
          <p:nvPr/>
        </p:nvPicPr>
        <p:blipFill>
          <a:blip r:embed="rId13"/>
          <a:stretch>
            <a:fillRect/>
          </a:stretch>
        </p:blipFill>
        <p:spPr>
          <a:xfrm>
            <a:off x="1238575" y="10882814"/>
            <a:ext cx="7075668" cy="1675623"/>
          </a:xfrm>
          <a:prstGeom prst="rect">
            <a:avLst/>
          </a:prstGeom>
        </p:spPr>
      </p:pic>
    </p:spTree>
    <p:extLst>
      <p:ext uri="{BB962C8B-B14F-4D97-AF65-F5344CB8AC3E}">
        <p14:creationId xmlns:p14="http://schemas.microsoft.com/office/powerpoint/2010/main" val="411807964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6001</TotalTime>
  <Words>621</Words>
  <Application>Microsoft Macintosh PowerPoint</Application>
  <PresentationFormat>A3 297x420 mm</PresentationFormat>
  <Paragraphs>35</Paragraphs>
  <Slides>1</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游ゴシック</vt:lpstr>
      <vt:lpstr>Arial</vt:lpstr>
      <vt:lpstr>Calibri</vt:lpstr>
      <vt:lpstr>Office ​​テーマ</vt:lpstr>
      <vt:lpstr>Depth Estimation Based on Monocular Image for the Moon  With Machine Leaning and Shape-From-Shading s1270087 IBUKA. Koichiro, Supervisor: Prof. DEMURA. Hirohide</vt:lpstr>
    </vt:vector>
  </TitlesOfParts>
  <Manager/>
  <Company>Microsoft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of A3 Poster for Interim Presen.</dc:title>
  <dc:subject/>
  <dc:creator>miyazaki</dc:creator>
  <cp:keywords/>
  <dc:description/>
  <cp:lastModifiedBy>伊深 康一郎</cp:lastModifiedBy>
  <cp:revision>99</cp:revision>
  <cp:lastPrinted>2022-10-18T11:13:53Z</cp:lastPrinted>
  <dcterms:created xsi:type="dcterms:W3CDTF">2016-10-10T07:51:59Z</dcterms:created>
  <dcterms:modified xsi:type="dcterms:W3CDTF">2022-10-19T08:54:14Z</dcterms:modified>
  <cp:category/>
</cp:coreProperties>
</file>