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6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5"/>
    <p:restoredTop sz="94698"/>
  </p:normalViewPr>
  <p:slideViewPr>
    <p:cSldViewPr showGuides="1">
      <p:cViewPr>
        <p:scale>
          <a:sx n="56" d="100"/>
          <a:sy n="56" d="100"/>
        </p:scale>
        <p:origin x="2416" y="328"/>
      </p:cViewPr>
      <p:guideLst>
        <p:guide orient="horz" pos="4032"/>
        <p:guide pos="3024"/>
      </p:guideLst>
    </p:cSldViewPr>
  </p:slideViewPr>
  <p:notesTextViewPr>
    <p:cViewPr>
      <p:scale>
        <a:sx n="155" d="100"/>
        <a:sy n="155" d="100"/>
      </p:scale>
      <p:origin x="0" y="-1144"/>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2018F-E2A8-ED4D-A348-3E0EECE98219}" type="datetimeFigureOut">
              <a:rPr kumimoji="1" lang="ja-JP" altLang="en-US" smtClean="0"/>
              <a:t>2022/10/15</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0E27F-F5B4-B149-84AA-F7ABB91A876C}" type="slidenum">
              <a:rPr kumimoji="1" lang="ja-JP" altLang="en-US" smtClean="0"/>
              <a:t>‹#›</a:t>
            </a:fld>
            <a:endParaRPr kumimoji="1" lang="ja-JP" altLang="en-US"/>
          </a:p>
        </p:txBody>
      </p:sp>
    </p:spTree>
    <p:extLst>
      <p:ext uri="{BB962C8B-B14F-4D97-AF65-F5344CB8AC3E}">
        <p14:creationId xmlns:p14="http://schemas.microsoft.com/office/powerpoint/2010/main" val="9336356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reference </a:t>
            </a:r>
            <a:r>
              <a:rPr kumimoji="1" lang="ja-JP" altLang="en-US"/>
              <a:t>行間狭める</a:t>
            </a:r>
            <a:endParaRPr kumimoji="1" lang="en-US" altLang="ja-JP" dirty="0"/>
          </a:p>
          <a:p>
            <a:r>
              <a:rPr kumimoji="1" lang="ja-JP" altLang="en-US"/>
              <a:t>図版はは本文で言及する</a:t>
            </a:r>
            <a:endParaRPr kumimoji="1" lang="en-US" altLang="ja-JP" dirty="0"/>
          </a:p>
          <a:p>
            <a:r>
              <a:rPr kumimoji="1" lang="ja-JP" altLang="en-US"/>
              <a:t>行間揃える</a:t>
            </a:r>
            <a:endParaRPr kumimoji="1" lang="en-US" altLang="ja-JP" dirty="0"/>
          </a:p>
          <a:p>
            <a:r>
              <a:rPr kumimoji="1" lang="ja-JP" altLang="en-US"/>
              <a:t>数値地形空間か画像空間に</a:t>
            </a:r>
            <a:r>
              <a:rPr kumimoji="1" lang="en-US" altLang="ja-JP" dirty="0"/>
              <a:t>SFS</a:t>
            </a:r>
            <a:r>
              <a:rPr kumimoji="1" lang="ja-JP" altLang="en-US"/>
              <a:t>をやるのかがわからない</a:t>
            </a:r>
            <a:endParaRPr kumimoji="1" lang="en-US" altLang="ja-JP" dirty="0"/>
          </a:p>
          <a:p>
            <a:r>
              <a:rPr kumimoji="1" lang="en-US" altLang="ja-JP" dirty="0"/>
              <a:t>Fig1</a:t>
            </a:r>
            <a:r>
              <a:rPr kumimoji="1" lang="ja-JP" altLang="en-US"/>
              <a:t>が分かりづらい</a:t>
            </a:r>
            <a:endParaRPr kumimoji="1" lang="en-US" altLang="ja-JP" dirty="0"/>
          </a:p>
          <a:p>
            <a:r>
              <a:rPr kumimoji="1" lang="en-US" altLang="ja-JP" dirty="0"/>
              <a:t>SFS</a:t>
            </a:r>
            <a:r>
              <a:rPr kumimoji="1" lang="ja-JP" altLang="en-US"/>
              <a:t>をどう使うかに書く</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E80E27F-F5B4-B149-84AA-F7ABB91A876C}" type="slidenum">
              <a:rPr kumimoji="1" lang="ja-JP" altLang="en-US" smtClean="0"/>
              <a:t>1</a:t>
            </a:fld>
            <a:endParaRPr kumimoji="1" lang="ja-JP" altLang="en-US"/>
          </a:p>
        </p:txBody>
      </p:sp>
    </p:spTree>
    <p:extLst>
      <p:ext uri="{BB962C8B-B14F-4D97-AF65-F5344CB8AC3E}">
        <p14:creationId xmlns:p14="http://schemas.microsoft.com/office/powerpoint/2010/main" val="342750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2022/10/15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2022/10/15</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ms.lroc.asu.edu/lroc/rdr_product_select" TargetMode="External"/><Relationship Id="rId13"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hyperlink" Target="http://imbrium.mit.edu/EXTRAS/SLDEM2015/"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doi.org/10.20637/JAXA-RR-19-006/0003" TargetMode="External"/><Relationship Id="rId11" Type="http://schemas.openxmlformats.org/officeDocument/2006/relationships/image" Target="../media/image4.emf"/><Relationship Id="rId5" Type="http://schemas.openxmlformats.org/officeDocument/2006/relationships/hyperlink" Target="https://doi.org/10.1016/j.icarus.2015.07.039" TargetMode="External"/><Relationship Id="rId10" Type="http://schemas.openxmlformats.org/officeDocument/2006/relationships/image" Target="../media/image3.png"/><Relationship Id="rId4" Type="http://schemas.openxmlformats.org/officeDocument/2006/relationships/hyperlink" Target="https://doi.org/10.1109/CVPR.2017.632"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D326250C-022C-9B4D-C602-0C145E8AFE77}"/>
              </a:ext>
            </a:extLst>
          </p:cNvPr>
          <p:cNvPicPr>
            <a:picLocks noChangeAspect="1"/>
          </p:cNvPicPr>
          <p:nvPr/>
        </p:nvPicPr>
        <p:blipFill>
          <a:blip r:embed="rId3"/>
          <a:stretch>
            <a:fillRect/>
          </a:stretch>
        </p:blipFill>
        <p:spPr>
          <a:xfrm>
            <a:off x="4865528" y="7045868"/>
            <a:ext cx="4330848" cy="1860166"/>
          </a:xfrm>
          <a:prstGeom prst="rect">
            <a:avLst/>
          </a:prstGeom>
        </p:spPr>
      </p:pic>
      <p:sp>
        <p:nvSpPr>
          <p:cNvPr id="2" name="タイトル 1"/>
          <p:cNvSpPr>
            <a:spLocks noGrp="1"/>
          </p:cNvSpPr>
          <p:nvPr>
            <p:ph type="ctrTitle"/>
          </p:nvPr>
        </p:nvSpPr>
        <p:spPr>
          <a:xfrm>
            <a:off x="128592" y="104920"/>
            <a:ext cx="9375100" cy="1287165"/>
          </a:xfrm>
          <a:ln>
            <a:solidFill>
              <a:schemeClr val="tx1"/>
            </a:solidFill>
            <a:prstDash val="solid"/>
          </a:ln>
        </p:spPr>
        <p:txBody>
          <a:bodyPr>
            <a:normAutofit/>
          </a:bodyPr>
          <a:lstStyle/>
          <a:p>
            <a:r>
              <a:rPr lang="en-US" altLang="ja-JP" sz="2400" b="1" dirty="0">
                <a:latin typeface="Arial" panose="020B0604020202020204" pitchFamily="34" charset="0"/>
                <a:cs typeface="Arial" panose="020B0604020202020204" pitchFamily="34" charset="0"/>
              </a:rPr>
              <a:t>Depth Estimation Based on Monocular Image for the Moon </a:t>
            </a:r>
            <a:br>
              <a:rPr lang="en-US" altLang="ja-JP" sz="2400" b="1" dirty="0">
                <a:latin typeface="Arial" panose="020B0604020202020204" pitchFamily="34" charset="0"/>
                <a:cs typeface="Arial" panose="020B0604020202020204" pitchFamily="34" charset="0"/>
              </a:rPr>
            </a:br>
            <a:r>
              <a:rPr lang="en-US" altLang="ja-JP" sz="2400" b="1" dirty="0">
                <a:latin typeface="Arial" panose="020B0604020202020204" pitchFamily="34" charset="0"/>
                <a:cs typeface="Arial" panose="020B0604020202020204" pitchFamily="34" charset="0"/>
              </a:rPr>
              <a:t>With Machine Leaning and Shape-From-Shading</a:t>
            </a:r>
            <a:br>
              <a:rPr kumimoji="1" lang="en-US" altLang="ja-JP" b="1" dirty="0">
                <a:latin typeface="Arial" panose="020B0604020202020204" pitchFamily="34" charset="0"/>
                <a:cs typeface="Arial" panose="020B0604020202020204" pitchFamily="34" charset="0"/>
              </a:rPr>
            </a:br>
            <a:r>
              <a:rPr kumimoji="1" lang="en-US" altLang="ja-JP" sz="2000" dirty="0">
                <a:latin typeface="Arial" panose="020B0604020202020204" pitchFamily="34" charset="0"/>
                <a:cs typeface="Arial" panose="020B0604020202020204" pitchFamily="34" charset="0"/>
              </a:rPr>
              <a:t>s1270087 IBUKA. Koichiro, Supervisor: Prof. DEMURA. </a:t>
            </a:r>
            <a:r>
              <a:rPr kumimoji="1" lang="en-US" altLang="ja-JP" sz="2000" dirty="0" err="1">
                <a:latin typeface="Arial" panose="020B0604020202020204" pitchFamily="34" charset="0"/>
                <a:cs typeface="Arial" panose="020B0604020202020204" pitchFamily="34" charset="0"/>
              </a:rPr>
              <a:t>Hirohide</a:t>
            </a:r>
            <a:endParaRPr kumimoji="1" lang="ja-JP" altLang="en-US" sz="20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82907" y="1297438"/>
            <a:ext cx="437283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Introduction</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273105" y="7181318"/>
            <a:ext cx="3519830" cy="670455"/>
          </a:xfrm>
          <a:prstGeom prst="rect">
            <a:avLst/>
          </a:prstGeom>
        </p:spPr>
        <p:txBody>
          <a:bodyPr vert="horz" lIns="128016" tIns="64008" rIns="128016" bIns="64008" rtlCol="0" anchor="ctr">
            <a:normAutofit fontScale="97500"/>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 Methodology</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824670" y="1307502"/>
            <a:ext cx="2598591"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427004" y="1899887"/>
            <a:ext cx="4041249" cy="5093702"/>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Digital Terrain Models (DTMs) of the lunar surface are widely used for lunar exploration planning and studies of topography and geology [1]. LRO NAC DTMs with the highest resolution (~2 m/pix) cover small percentage with 470 pieces [2] . This is due to the time required to create DTMs by manual and the few data available to create them [3].               </a:t>
            </a:r>
          </a:p>
          <a:p>
            <a:pPr algn="just">
              <a:spcAft>
                <a:spcPts val="600"/>
              </a:spcAft>
            </a:pPr>
            <a:r>
              <a:rPr lang="en-US" altLang="ja-JP" sz="1600" dirty="0">
                <a:latin typeface="Arial" panose="020B0604020202020204" pitchFamily="34" charset="0"/>
                <a:cs typeface="Arial" panose="020B0604020202020204" pitchFamily="34" charset="0"/>
              </a:rPr>
              <a:t>    The purpose of this study is to generate high-resolution DTMs automatically with limited data</a:t>
            </a:r>
            <a:r>
              <a:rPr kumimoji="1" lang="en-US" altLang="ja-JP" sz="1600" dirty="0">
                <a:latin typeface="Arial" panose="020B0604020202020204" pitchFamily="34" charset="0"/>
                <a:cs typeface="Arial" panose="020B0604020202020204" pitchFamily="34" charset="0"/>
              </a:rPr>
              <a:t>. This research proposes a method to complement LRO NAC DTMs by generating the almost the same resolution using Machine Learning &amp; Shape-From-Shading (SFS) [4]. The goal of this study is to implement a pipeline generate DTMs that combines machine learning with SFS and evaluate the generated DTM.</a:t>
            </a:r>
          </a:p>
        </p:txBody>
      </p:sp>
      <p:sp>
        <p:nvSpPr>
          <p:cNvPr id="15" name="テキスト ボックス 14"/>
          <p:cNvSpPr txBox="1"/>
          <p:nvPr/>
        </p:nvSpPr>
        <p:spPr>
          <a:xfrm>
            <a:off x="471357" y="7808724"/>
            <a:ext cx="3918315" cy="2877711"/>
          </a:xfrm>
          <a:prstGeom prst="rect">
            <a:avLst/>
          </a:prstGeom>
          <a:noFill/>
        </p:spPr>
        <p:txBody>
          <a:bodyPr wrap="square" rtlCol="0">
            <a:spAutoFit/>
          </a:bodyPr>
          <a:lstStyle/>
          <a:p>
            <a:pPr algn="just">
              <a:spcAft>
                <a:spcPts val="600"/>
              </a:spcAft>
            </a:pPr>
            <a:r>
              <a:rPr lang="en-US" altLang="ja-JP" sz="1600" dirty="0">
                <a:latin typeface="Arial" panose="020B0604020202020204" pitchFamily="34" charset="0"/>
                <a:cs typeface="Arial" panose="020B0604020202020204" pitchFamily="34" charset="0"/>
              </a:rPr>
              <a:t>    This study uses a Pix2Pix [5] as machine learning model. This model can transform the type of image by learning the relationship between two sets of images. DTMs can be generated from abundant visible images by training Pix2Pix on both DTMs and visible images.</a:t>
            </a:r>
          </a:p>
          <a:p>
            <a:pPr algn="just">
              <a:spcAft>
                <a:spcPts val="600"/>
              </a:spcAft>
            </a:pPr>
            <a:r>
              <a:rPr lang="en-US" altLang="ja-JP" sz="1600" dirty="0">
                <a:latin typeface="Arial" panose="020B0604020202020204" pitchFamily="34" charset="0"/>
                <a:cs typeface="Arial" panose="020B0604020202020204" pitchFamily="34" charset="0"/>
              </a:rPr>
              <a:t>   SFS is a technique for estimating the shape of an object from a single shaded image. We improve DTMs generated from Pix2Pix adapting SFS.</a:t>
            </a:r>
          </a:p>
        </p:txBody>
      </p:sp>
      <p:sp>
        <p:nvSpPr>
          <p:cNvPr id="16" name="テキスト ボックス 15"/>
          <p:cNvSpPr txBox="1"/>
          <p:nvPr/>
        </p:nvSpPr>
        <p:spPr>
          <a:xfrm>
            <a:off x="5060820" y="1876790"/>
            <a:ext cx="4440560" cy="2308324"/>
          </a:xfrm>
          <a:prstGeom prst="rect">
            <a:avLst/>
          </a:prstGeom>
          <a:noFill/>
        </p:spPr>
        <p:txBody>
          <a:bodyPr wrap="square" rtlCol="0">
            <a:spAutoFit/>
          </a:bodyPr>
          <a:lstStyle/>
          <a:p>
            <a:pPr algn="just">
              <a:spcAft>
                <a:spcPts val="600"/>
              </a:spcAft>
            </a:pPr>
            <a:r>
              <a:rPr kumimoji="1" lang="en-US" altLang="ja-JP" sz="1600" dirty="0">
                <a:latin typeface="Arial" panose="020B0604020202020204" pitchFamily="34" charset="0"/>
                <a:cs typeface="Arial" panose="020B0604020202020204" pitchFamily="34" charset="0"/>
              </a:rPr>
              <a:t>    Figure 2 shows the process of creating Pix2Pix training data. This research select SLDEM 2015 [6] &amp; LRO NAC Orthoimage [7] as dataset. First, LRO NAC Orthoimages are </a:t>
            </a:r>
            <a:r>
              <a:rPr kumimoji="1" lang="en-US" altLang="ja-JP" sz="1600" dirty="0" err="1">
                <a:latin typeface="Arial" panose="020B0604020202020204" pitchFamily="34" charset="0"/>
                <a:cs typeface="Arial" panose="020B0604020202020204" pitchFamily="34" charset="0"/>
              </a:rPr>
              <a:t>downsampled</a:t>
            </a:r>
            <a:r>
              <a:rPr kumimoji="1" lang="en-US" altLang="ja-JP" sz="1600" dirty="0">
                <a:latin typeface="Arial" panose="020B0604020202020204" pitchFamily="34" charset="0"/>
                <a:cs typeface="Arial" panose="020B0604020202020204" pitchFamily="34" charset="0"/>
              </a:rPr>
              <a:t> to match the resolution of SLDEM 2015. Next, the images are cut and shaped to 256x256 pixel. Finally, histogram smoothing is applied to images and aligned into a 512x256 pixel image.   </a:t>
            </a:r>
          </a:p>
        </p:txBody>
      </p:sp>
      <p:sp>
        <p:nvSpPr>
          <p:cNvPr id="13" name="タイトル 1"/>
          <p:cNvSpPr txBox="1">
            <a:spLocks/>
          </p:cNvSpPr>
          <p:nvPr/>
        </p:nvSpPr>
        <p:spPr>
          <a:xfrm>
            <a:off x="4902074" y="9476700"/>
            <a:ext cx="1649966"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950821" y="6481137"/>
            <a:ext cx="4210754"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4916247" y="9891508"/>
            <a:ext cx="4440560" cy="1015663"/>
          </a:xfrm>
          <a:prstGeom prst="rect">
            <a:avLst/>
          </a:prstGeom>
        </p:spPr>
        <p:txBody>
          <a:bodyPr wrap="square">
            <a:spAutoFit/>
          </a:bodyPr>
          <a:lstStyle/>
          <a:p>
            <a:r>
              <a:rPr lang="en-US" altLang="ja-JP" sz="600" dirty="0">
                <a:latin typeface="Arial" panose="020B0604020202020204" pitchFamily="34" charset="0"/>
                <a:cs typeface="Arial" panose="020B0604020202020204" pitchFamily="34" charset="0"/>
              </a:rPr>
              <a:t>[1] Barker, M. K., et al., A new lunar digital elevation model from the Lunar Orbiter Laser</a:t>
            </a:r>
            <a:r>
              <a:rPr lang="en-US" altLang="ja-JP" sz="600" dirty="0">
                <a:latin typeface="Arial" panose="020B0604020202020204" pitchFamily="34" charset="0"/>
                <a:cs typeface="Arial" panose="020B0604020202020204" pitchFamily="34" charset="0"/>
                <a:hlinkClick r:id="rId4"/>
              </a:rPr>
              <a:t>.2017.632</a:t>
            </a:r>
            <a:r>
              <a:rPr lang="en-US" altLang="ja-JP" sz="600" dirty="0">
                <a:latin typeface="Arial" panose="020B0604020202020204" pitchFamily="34" charset="0"/>
                <a:cs typeface="Arial" panose="020B0604020202020204" pitchFamily="34" charset="0"/>
              </a:rPr>
              <a:t> Altimeter and SELENE Terrain Camera, 2016. doi:</a:t>
            </a:r>
            <a:r>
              <a:rPr lang="en-US" altLang="ja-JP" sz="600" dirty="0">
                <a:latin typeface="Arial" panose="020B0604020202020204" pitchFamily="34" charset="0"/>
                <a:cs typeface="Arial" panose="020B0604020202020204" pitchFamily="34" charset="0"/>
                <a:hlinkClick r:id="rId5"/>
              </a:rPr>
              <a:t>10.1016/j.icarus.2015.07.039</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[2] Henriksen, M., et al., LROC NAC Digital Terrain Models: Production and Availability, 2020. In Proceedings of the Lunar </a:t>
            </a:r>
            <a:r>
              <a:rPr lang="en-US" altLang="ja-JP" sz="600" dirty="0" err="1">
                <a:latin typeface="Arial" panose="020B0604020202020204" pitchFamily="34" charset="0"/>
                <a:cs typeface="Arial" panose="020B0604020202020204" pitchFamily="34" charset="0"/>
              </a:rPr>
              <a:t>Surace</a:t>
            </a:r>
            <a:r>
              <a:rPr lang="en-US" altLang="ja-JP" sz="600" dirty="0">
                <a:latin typeface="Arial" panose="020B0604020202020204" pitchFamily="34" charset="0"/>
                <a:cs typeface="Arial" panose="020B0604020202020204" pitchFamily="34" charset="0"/>
              </a:rPr>
              <a:t> Science Workshop, virtual meeting, 28–29 May 2020; LPI Contribution 2241. p. 5084.</a:t>
            </a:r>
          </a:p>
          <a:p>
            <a:r>
              <a:rPr lang="en-US" altLang="ja-JP" sz="600" dirty="0">
                <a:latin typeface="Arial" panose="020B0604020202020204" pitchFamily="34" charset="0"/>
                <a:cs typeface="Arial" panose="020B0604020202020204" pitchFamily="34" charset="0"/>
              </a:rPr>
              <a:t>[3]Onodera, K., et al., Resolution enhancement of DEM of the lunar surface using machine learning, 2020. doi:</a:t>
            </a:r>
            <a:r>
              <a:rPr lang="en-US" altLang="ja-JP" sz="600" dirty="0">
                <a:latin typeface="Arial" panose="020B0604020202020204" pitchFamily="34" charset="0"/>
                <a:cs typeface="Arial" panose="020B0604020202020204" pitchFamily="34" charset="0"/>
                <a:hlinkClick r:id="rId6"/>
              </a:rPr>
              <a:t>10.20637/JAXA-RR-19-006/0003</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[4] Horn V. K. P. &amp; Brooks M. J., SHAPE from SHADING, (London, MIT Press,1989).</a:t>
            </a:r>
          </a:p>
          <a:p>
            <a:r>
              <a:rPr lang="en-US" altLang="ja-JP" sz="600" dirty="0">
                <a:latin typeface="Arial" panose="020B0604020202020204" pitchFamily="34" charset="0"/>
                <a:cs typeface="Arial" panose="020B0604020202020204" pitchFamily="34" charset="0"/>
              </a:rPr>
              <a:t>[5] Isola, P., et al., Image-to-Image Translation with Conditional Adversarial Networks, 2016. doi:</a:t>
            </a:r>
            <a:r>
              <a:rPr lang="en-US" altLang="ja-JP" sz="600" dirty="0">
                <a:latin typeface="Arial" panose="020B0604020202020204" pitchFamily="34" charset="0"/>
                <a:cs typeface="Arial" panose="020B0604020202020204" pitchFamily="34" charset="0"/>
                <a:hlinkClick r:id="rId4"/>
              </a:rPr>
              <a:t>10.1109/CVPR</a:t>
            </a:r>
            <a:endParaRPr lang="en-US" altLang="ja-JP" sz="600" dirty="0">
              <a:latin typeface="Arial" panose="020B0604020202020204" pitchFamily="34" charset="0"/>
              <a:cs typeface="Arial" panose="020B0604020202020204" pitchFamily="34" charset="0"/>
            </a:endParaRPr>
          </a:p>
          <a:p>
            <a:r>
              <a:rPr lang="en-US" altLang="ja-JP" sz="600" dirty="0">
                <a:latin typeface="Arial" panose="020B0604020202020204" pitchFamily="34" charset="0"/>
                <a:cs typeface="Arial" panose="020B0604020202020204" pitchFamily="34" charset="0"/>
              </a:rPr>
              <a:t>[6] </a:t>
            </a:r>
            <a:r>
              <a:rPr lang="en" altLang="ja-JP" sz="600" b="0" i="0" dirty="0">
                <a:effectLst/>
                <a:latin typeface="Arial" panose="020B0604020202020204" pitchFamily="34" charset="0"/>
                <a:cs typeface="Arial" panose="020B0604020202020204" pitchFamily="34" charset="0"/>
                <a:hlinkClick r:id="rId7"/>
              </a:rPr>
              <a:t>http://imbrium.mit.edu/EXTRAS/SLDEM2015/</a:t>
            </a:r>
            <a:endParaRPr lang="en" altLang="ja-JP" sz="600" b="0" i="0" dirty="0">
              <a:effectLst/>
              <a:latin typeface="Arial" panose="020B0604020202020204" pitchFamily="34" charset="0"/>
              <a:cs typeface="Arial" panose="020B0604020202020204" pitchFamily="34" charset="0"/>
            </a:endParaRPr>
          </a:p>
          <a:p>
            <a:r>
              <a:rPr lang="en" altLang="ja-JP" sz="600" dirty="0">
                <a:latin typeface="Arial" panose="020B0604020202020204" pitchFamily="34" charset="0"/>
                <a:cs typeface="Arial" panose="020B0604020202020204" pitchFamily="34" charset="0"/>
              </a:rPr>
              <a:t>[7] </a:t>
            </a:r>
            <a:r>
              <a:rPr lang="en" altLang="ja-JP" sz="600" b="0" i="0" dirty="0">
                <a:effectLst/>
                <a:latin typeface="Arial" panose="020B0604020202020204" pitchFamily="34" charset="0"/>
                <a:cs typeface="Arial" panose="020B0604020202020204" pitchFamily="34" charset="0"/>
                <a:hlinkClick r:id="rId8"/>
              </a:rPr>
              <a:t>https://wms.lroc.asu.edu/lroc/rdr_product_select</a:t>
            </a:r>
            <a:endParaRPr lang="en" altLang="ja-JP" sz="600" b="0" i="0" dirty="0">
              <a:effectLst/>
              <a:latin typeface="Arial" panose="020B0604020202020204" pitchFamily="34" charset="0"/>
              <a:cs typeface="Arial" panose="020B0604020202020204" pitchFamily="34" charset="0"/>
            </a:endParaRPr>
          </a:p>
        </p:txBody>
      </p:sp>
      <p:cxnSp>
        <p:nvCxnSpPr>
          <p:cNvPr id="10" name="直線コネクタ 9"/>
          <p:cNvCxnSpPr>
            <a:cxnSpLocks/>
          </p:cNvCxnSpPr>
          <p:nvPr/>
        </p:nvCxnSpPr>
        <p:spPr>
          <a:xfrm>
            <a:off x="4800599" y="1392085"/>
            <a:ext cx="0" cy="92147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B9D58E8-A7E2-4BB8-0997-FBD93FC16807}"/>
              </a:ext>
            </a:extLst>
          </p:cNvPr>
          <p:cNvSpPr txBox="1"/>
          <p:nvPr/>
        </p:nvSpPr>
        <p:spPr>
          <a:xfrm>
            <a:off x="3762887" y="12478166"/>
            <a:ext cx="3525874" cy="338554"/>
          </a:xfrm>
          <a:prstGeom prst="rect">
            <a:avLst/>
          </a:prstGeom>
          <a:noFill/>
        </p:spPr>
        <p:txBody>
          <a:bodyPr wrap="square" rtlCol="0">
            <a:spAutoFit/>
          </a:bodyPr>
          <a:lstStyle/>
          <a:p>
            <a:pPr algn="just"/>
            <a:r>
              <a:rPr kumimoji="1" lang="en-US" altLang="ja-JP" sz="1600" b="1" dirty="0">
                <a:latin typeface="Arial" panose="020B0604020202020204" pitchFamily="34" charset="0"/>
                <a:cs typeface="Arial" panose="020B0604020202020204" pitchFamily="34" charset="0"/>
              </a:rPr>
              <a:t>Figure 1. Pipeline of  </a:t>
            </a:r>
            <a:r>
              <a:rPr lang="en-US" altLang="ja-JP" sz="1600" b="1" dirty="0">
                <a:latin typeface="Arial" panose="020B0604020202020204" pitchFamily="34" charset="0"/>
                <a:cs typeface="Arial" panose="020B0604020202020204" pitchFamily="34" charset="0"/>
              </a:rPr>
              <a:t>Methodology</a:t>
            </a:r>
            <a:endParaRPr kumimoji="1" lang="en-US" altLang="ja-JP" sz="1600" b="1" dirty="0">
              <a:latin typeface="Arial" panose="020B0604020202020204" pitchFamily="34" charset="0"/>
              <a:cs typeface="Arial" panose="020B0604020202020204" pitchFamily="34" charset="0"/>
            </a:endParaRPr>
          </a:p>
        </p:txBody>
      </p:sp>
      <p:sp>
        <p:nvSpPr>
          <p:cNvPr id="11" name="正方形/長方形 10">
            <a:extLst>
              <a:ext uri="{FF2B5EF4-FFF2-40B4-BE49-F238E27FC236}">
                <a16:creationId xmlns:a16="http://schemas.microsoft.com/office/drawing/2014/main" id="{A711C768-76C1-3128-F1C0-2CC035E847D3}"/>
              </a:ext>
            </a:extLst>
          </p:cNvPr>
          <p:cNvSpPr/>
          <p:nvPr/>
        </p:nvSpPr>
        <p:spPr>
          <a:xfrm>
            <a:off x="6873968" y="7445960"/>
            <a:ext cx="193319"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05FA0E82-E0C1-3F5D-77E7-21608B35E804}"/>
              </a:ext>
            </a:extLst>
          </p:cNvPr>
          <p:cNvSpPr/>
          <p:nvPr/>
        </p:nvSpPr>
        <p:spPr>
          <a:xfrm>
            <a:off x="7379482" y="7975951"/>
            <a:ext cx="288032" cy="1270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C0EA42A-BF2F-10FE-7676-85D16FD408C4}"/>
              </a:ext>
            </a:extLst>
          </p:cNvPr>
          <p:cNvSpPr/>
          <p:nvPr/>
        </p:nvSpPr>
        <p:spPr>
          <a:xfrm>
            <a:off x="7743221" y="8170533"/>
            <a:ext cx="393249" cy="12765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54D1222-8364-0A74-B490-CE8D3A8D61DF}"/>
              </a:ext>
            </a:extLst>
          </p:cNvPr>
          <p:cNvSpPr/>
          <p:nvPr/>
        </p:nvSpPr>
        <p:spPr>
          <a:xfrm>
            <a:off x="7811530" y="8354879"/>
            <a:ext cx="512369" cy="1132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2961071-30EC-9AEA-223D-CFF6215CBF29}"/>
              </a:ext>
            </a:extLst>
          </p:cNvPr>
          <p:cNvSpPr/>
          <p:nvPr/>
        </p:nvSpPr>
        <p:spPr>
          <a:xfrm>
            <a:off x="7104155" y="7704934"/>
            <a:ext cx="301551" cy="15093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2DCF502-75AA-B7A6-B29E-381C55ABDAA0}"/>
              </a:ext>
            </a:extLst>
          </p:cNvPr>
          <p:cNvCxnSpPr>
            <a:cxnSpLocks/>
          </p:cNvCxnSpPr>
          <p:nvPr/>
        </p:nvCxnSpPr>
        <p:spPr>
          <a:xfrm>
            <a:off x="8133661" y="7432743"/>
            <a:ext cx="0" cy="1486950"/>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6441E0E-CCED-6F1A-CCE8-898B80829948}"/>
              </a:ext>
            </a:extLst>
          </p:cNvPr>
          <p:cNvCxnSpPr>
            <a:cxnSpLocks/>
          </p:cNvCxnSpPr>
          <p:nvPr/>
        </p:nvCxnSpPr>
        <p:spPr>
          <a:xfrm>
            <a:off x="8323899" y="7442351"/>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7200AC6F-251D-3CAE-C11E-045683A8316D}"/>
              </a:ext>
            </a:extLst>
          </p:cNvPr>
          <p:cNvSpPr/>
          <p:nvPr/>
        </p:nvSpPr>
        <p:spPr>
          <a:xfrm>
            <a:off x="8338185" y="8558768"/>
            <a:ext cx="337439" cy="11946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22D57862-741F-E6FF-458D-90FB7DFE59D7}"/>
              </a:ext>
            </a:extLst>
          </p:cNvPr>
          <p:cNvCxnSpPr>
            <a:cxnSpLocks/>
          </p:cNvCxnSpPr>
          <p:nvPr/>
        </p:nvCxnSpPr>
        <p:spPr>
          <a:xfrm>
            <a:off x="8675624" y="7424228"/>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07FB34E1-2B5C-C64C-5BD4-ACAF071F56BE}"/>
              </a:ext>
            </a:extLst>
          </p:cNvPr>
          <p:cNvSpPr/>
          <p:nvPr/>
        </p:nvSpPr>
        <p:spPr>
          <a:xfrm>
            <a:off x="8689490" y="8733721"/>
            <a:ext cx="328540" cy="1263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9FE19CE8-B115-6EF0-C40A-F13B76F04E0C}"/>
              </a:ext>
            </a:extLst>
          </p:cNvPr>
          <p:cNvCxnSpPr>
            <a:cxnSpLocks/>
          </p:cNvCxnSpPr>
          <p:nvPr/>
        </p:nvCxnSpPr>
        <p:spPr>
          <a:xfrm>
            <a:off x="9018030" y="7432743"/>
            <a:ext cx="0" cy="1477342"/>
          </a:xfrm>
          <a:prstGeom prst="line">
            <a:avLst/>
          </a:prstGeom>
          <a:ln w="28575">
            <a:solidFill>
              <a:srgbClr val="FF456C"/>
            </a:solidFill>
          </a:ln>
        </p:spPr>
        <p:style>
          <a:lnRef idx="1">
            <a:schemeClr val="accent1"/>
          </a:lnRef>
          <a:fillRef idx="0">
            <a:schemeClr val="accent1"/>
          </a:fillRef>
          <a:effectRef idx="0">
            <a:schemeClr val="accent1"/>
          </a:effectRef>
          <a:fontRef idx="minor">
            <a:schemeClr val="tx1"/>
          </a:fontRef>
        </p:style>
      </p:cxnSp>
      <p:pic>
        <p:nvPicPr>
          <p:cNvPr id="46" name="図 45" descr="座る, 食品, テーブル, 皿 が含まれている画像&#10;&#10;自動的に生成された説明">
            <a:extLst>
              <a:ext uri="{FF2B5EF4-FFF2-40B4-BE49-F238E27FC236}">
                <a16:creationId xmlns:a16="http://schemas.microsoft.com/office/drawing/2014/main" id="{9F79D3D7-9B2B-65ED-60BD-F5CBAF826B15}"/>
              </a:ext>
            </a:extLst>
          </p:cNvPr>
          <p:cNvPicPr>
            <a:picLocks/>
          </p:cNvPicPr>
          <p:nvPr/>
        </p:nvPicPr>
        <p:blipFill rotWithShape="1">
          <a:blip r:embed="rId9">
            <a:extLst>
              <a:ext uri="{28A0092B-C50C-407E-A947-70E740481C1C}">
                <a14:useLocalDpi xmlns:a14="http://schemas.microsoft.com/office/drawing/2010/main" val="0"/>
              </a:ext>
            </a:extLst>
          </a:blip>
          <a:srcRect l="15983" b="12804"/>
          <a:stretch/>
        </p:blipFill>
        <p:spPr>
          <a:xfrm rot="5400000">
            <a:off x="7933105" y="4597965"/>
            <a:ext cx="792000" cy="792000"/>
          </a:xfrm>
          <a:prstGeom prst="rect">
            <a:avLst/>
          </a:prstGeom>
        </p:spPr>
      </p:pic>
      <p:pic>
        <p:nvPicPr>
          <p:cNvPr id="48" name="図 47" descr="白黒の写真&#10;&#10;中程度の精度で自動的に生成された説明">
            <a:extLst>
              <a:ext uri="{FF2B5EF4-FFF2-40B4-BE49-F238E27FC236}">
                <a16:creationId xmlns:a16="http://schemas.microsoft.com/office/drawing/2014/main" id="{203511BD-6058-020F-A6A4-0CD11D3908A5}"/>
              </a:ext>
            </a:extLst>
          </p:cNvPr>
          <p:cNvPicPr>
            <a:picLocks noChangeAspect="1"/>
          </p:cNvPicPr>
          <p:nvPr/>
        </p:nvPicPr>
        <p:blipFill rotWithShape="1">
          <a:blip r:embed="rId10">
            <a:extLst>
              <a:ext uri="{28A0092B-C50C-407E-A947-70E740481C1C}">
                <a14:useLocalDpi xmlns:a14="http://schemas.microsoft.com/office/drawing/2010/main" val="0"/>
              </a:ext>
            </a:extLst>
          </a:blip>
          <a:srcRect t="7228" b="8364"/>
          <a:stretch/>
        </p:blipFill>
        <p:spPr>
          <a:xfrm rot="5400000">
            <a:off x="8726372" y="4593334"/>
            <a:ext cx="790647" cy="793181"/>
          </a:xfrm>
          <a:prstGeom prst="rect">
            <a:avLst/>
          </a:prstGeom>
        </p:spPr>
      </p:pic>
      <p:sp>
        <p:nvSpPr>
          <p:cNvPr id="88" name="テキスト ボックス 87">
            <a:extLst>
              <a:ext uri="{FF2B5EF4-FFF2-40B4-BE49-F238E27FC236}">
                <a16:creationId xmlns:a16="http://schemas.microsoft.com/office/drawing/2014/main" id="{68B2D2B2-7ACC-74E6-6BFE-D2FCCB3974E9}"/>
              </a:ext>
            </a:extLst>
          </p:cNvPr>
          <p:cNvSpPr txBox="1"/>
          <p:nvPr/>
        </p:nvSpPr>
        <p:spPr>
          <a:xfrm>
            <a:off x="266496" y="12346765"/>
            <a:ext cx="2554058" cy="338554"/>
          </a:xfrm>
          <a:prstGeom prst="rect">
            <a:avLst/>
          </a:prstGeom>
          <a:noFill/>
        </p:spPr>
        <p:txBody>
          <a:bodyPr wrap="square" rtlCol="0">
            <a:spAutoFit/>
          </a:bodyPr>
          <a:lstStyle/>
          <a:p>
            <a:r>
              <a:rPr lang="en-US" altLang="ja-JP" sz="1600" b="1" dirty="0">
                <a:latin typeface="Arial" panose="020B0604020202020204" pitchFamily="34" charset="0"/>
                <a:cs typeface="Arial" panose="020B0604020202020204" pitchFamily="34" charset="0"/>
              </a:rPr>
              <a:t>LRO NAC Orthoimage</a:t>
            </a:r>
            <a:endParaRPr kumimoji="1" lang="ja-JP" altLang="en-US" sz="1600" b="1">
              <a:latin typeface="Arial" panose="020B0604020202020204" pitchFamily="34" charset="0"/>
              <a:cs typeface="Arial" panose="020B0604020202020204" pitchFamily="34" charset="0"/>
            </a:endParaRPr>
          </a:p>
        </p:txBody>
      </p:sp>
      <p:pic>
        <p:nvPicPr>
          <p:cNvPr id="91" name="図 90">
            <a:extLst>
              <a:ext uri="{FF2B5EF4-FFF2-40B4-BE49-F238E27FC236}">
                <a16:creationId xmlns:a16="http://schemas.microsoft.com/office/drawing/2014/main" id="{63238ED6-9FA1-FDAF-411A-70A0775EC00B}"/>
              </a:ext>
            </a:extLst>
          </p:cNvPr>
          <p:cNvPicPr>
            <a:picLocks noChangeAspect="1"/>
          </p:cNvPicPr>
          <p:nvPr/>
        </p:nvPicPr>
        <p:blipFill>
          <a:blip r:embed="rId11"/>
          <a:stretch>
            <a:fillRect/>
          </a:stretch>
        </p:blipFill>
        <p:spPr>
          <a:xfrm>
            <a:off x="376326" y="10971115"/>
            <a:ext cx="8848545" cy="1431265"/>
          </a:xfrm>
          <a:prstGeom prst="rect">
            <a:avLst/>
          </a:prstGeom>
        </p:spPr>
      </p:pic>
      <p:sp>
        <p:nvSpPr>
          <p:cNvPr id="89" name="テキスト ボックス 88">
            <a:extLst>
              <a:ext uri="{FF2B5EF4-FFF2-40B4-BE49-F238E27FC236}">
                <a16:creationId xmlns:a16="http://schemas.microsoft.com/office/drawing/2014/main" id="{606EF1A6-6193-423E-BFF2-1D739EA35CFD}"/>
              </a:ext>
            </a:extLst>
          </p:cNvPr>
          <p:cNvSpPr txBox="1"/>
          <p:nvPr/>
        </p:nvSpPr>
        <p:spPr>
          <a:xfrm>
            <a:off x="471357" y="11504162"/>
            <a:ext cx="1570538" cy="338554"/>
          </a:xfrm>
          <a:prstGeom prst="rect">
            <a:avLst/>
          </a:prstGeom>
          <a:noFill/>
        </p:spPr>
        <p:txBody>
          <a:bodyPr wrap="square" rtlCol="0">
            <a:spAutoFit/>
          </a:bodyPr>
          <a:lstStyle/>
          <a:p>
            <a:r>
              <a:rPr kumimoji="1" lang="en-US" altLang="ja-JP" sz="1600" b="1" dirty="0">
                <a:latin typeface="Arial" panose="020B0604020202020204" pitchFamily="34" charset="0"/>
                <a:cs typeface="Arial" panose="020B0604020202020204" pitchFamily="34" charset="0"/>
              </a:rPr>
              <a:t>SLDEM 2015</a:t>
            </a:r>
            <a:endParaRPr kumimoji="1" lang="ja-JP" altLang="en-US" sz="1600" b="1">
              <a:latin typeface="Arial" panose="020B0604020202020204" pitchFamily="34" charset="0"/>
              <a:cs typeface="Arial" panose="020B0604020202020204" pitchFamily="34" charset="0"/>
            </a:endParaRPr>
          </a:p>
        </p:txBody>
      </p:sp>
      <p:pic>
        <p:nvPicPr>
          <p:cNvPr id="105" name="図 104" descr="黒い背景とぼやけた写真&#10;&#10;中程度の精度で自動的に生成された説明">
            <a:extLst>
              <a:ext uri="{FF2B5EF4-FFF2-40B4-BE49-F238E27FC236}">
                <a16:creationId xmlns:a16="http://schemas.microsoft.com/office/drawing/2014/main" id="{CDB7F355-94B2-3604-ADC3-6FBD64F1CC6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5623346" y="3653267"/>
            <a:ext cx="630440" cy="1678151"/>
          </a:xfrm>
          <a:prstGeom prst="rect">
            <a:avLst/>
          </a:prstGeom>
        </p:spPr>
      </p:pic>
      <p:pic>
        <p:nvPicPr>
          <p:cNvPr id="107" name="図 106" descr="黒い背景に白い文字がある&#10;&#10;中程度の精度で自動的に生成された説明">
            <a:extLst>
              <a:ext uri="{FF2B5EF4-FFF2-40B4-BE49-F238E27FC236}">
                <a16:creationId xmlns:a16="http://schemas.microsoft.com/office/drawing/2014/main" id="{46A47D85-6EBE-D9C7-6A32-AD108DED67CE}"/>
              </a:ext>
            </a:extLst>
          </p:cNvPr>
          <p:cNvPicPr>
            <a:picLocks noChangeAspect="1"/>
          </p:cNvPicPr>
          <p:nvPr/>
        </p:nvPicPr>
        <p:blipFill rotWithShape="1">
          <a:blip r:embed="rId13">
            <a:extLst>
              <a:ext uri="{28A0092B-C50C-407E-A947-70E740481C1C}">
                <a14:useLocalDpi xmlns:a14="http://schemas.microsoft.com/office/drawing/2010/main" val="0"/>
              </a:ext>
            </a:extLst>
          </a:blip>
          <a:srcRect l="44832" t="29535" r="45265" b="19115"/>
          <a:stretch/>
        </p:blipFill>
        <p:spPr>
          <a:xfrm rot="5400000">
            <a:off x="5644293" y="4794544"/>
            <a:ext cx="630441" cy="1720047"/>
          </a:xfrm>
          <a:prstGeom prst="rect">
            <a:avLst/>
          </a:prstGeom>
        </p:spPr>
      </p:pic>
      <p:sp>
        <p:nvSpPr>
          <p:cNvPr id="108" name="テキスト ボックス 107">
            <a:extLst>
              <a:ext uri="{FF2B5EF4-FFF2-40B4-BE49-F238E27FC236}">
                <a16:creationId xmlns:a16="http://schemas.microsoft.com/office/drawing/2014/main" id="{0539D216-C5D2-E39D-2259-666E34C60744}"/>
              </a:ext>
            </a:extLst>
          </p:cNvPr>
          <p:cNvSpPr txBox="1"/>
          <p:nvPr/>
        </p:nvSpPr>
        <p:spPr>
          <a:xfrm>
            <a:off x="5207104" y="4842728"/>
            <a:ext cx="1570538" cy="338554"/>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SLDEM 2015</a:t>
            </a:r>
            <a:endParaRPr kumimoji="1" lang="ja-JP" altLang="en-US" sz="1600">
              <a:latin typeface="Arial" panose="020B0604020202020204" pitchFamily="34" charset="0"/>
              <a:cs typeface="Arial" panose="020B0604020202020204" pitchFamily="34" charset="0"/>
            </a:endParaRPr>
          </a:p>
        </p:txBody>
      </p:sp>
      <p:sp>
        <p:nvSpPr>
          <p:cNvPr id="109" name="テキスト ボックス 108">
            <a:extLst>
              <a:ext uri="{FF2B5EF4-FFF2-40B4-BE49-F238E27FC236}">
                <a16:creationId xmlns:a16="http://schemas.microsoft.com/office/drawing/2014/main" id="{C9CD092E-C289-9F62-5E32-15198ED535DC}"/>
              </a:ext>
            </a:extLst>
          </p:cNvPr>
          <p:cNvSpPr txBox="1"/>
          <p:nvPr/>
        </p:nvSpPr>
        <p:spPr>
          <a:xfrm>
            <a:off x="4895750" y="6095791"/>
            <a:ext cx="2554058" cy="338554"/>
          </a:xfrm>
          <a:prstGeom prst="rect">
            <a:avLst/>
          </a:prstGeom>
          <a:noFill/>
        </p:spPr>
        <p:txBody>
          <a:bodyPr wrap="square" rtlCol="0">
            <a:spAutoFit/>
          </a:bodyPr>
          <a:lstStyle/>
          <a:p>
            <a:r>
              <a:rPr lang="en-US" altLang="ja-JP" sz="1600" dirty="0">
                <a:latin typeface="Arial" panose="020B0604020202020204" pitchFamily="34" charset="0"/>
                <a:cs typeface="Arial" panose="020B0604020202020204" pitchFamily="34" charset="0"/>
              </a:rPr>
              <a:t>LRO NAC Orthoimage</a:t>
            </a:r>
            <a:endParaRPr kumimoji="1" lang="ja-JP" altLang="en-US" sz="1600">
              <a:latin typeface="Arial" panose="020B0604020202020204" pitchFamily="34" charset="0"/>
              <a:cs typeface="Arial" panose="020B0604020202020204" pitchFamily="34" charset="0"/>
            </a:endParaRPr>
          </a:p>
        </p:txBody>
      </p:sp>
      <p:sp>
        <p:nvSpPr>
          <p:cNvPr id="110" name="フレーム 109">
            <a:extLst>
              <a:ext uri="{FF2B5EF4-FFF2-40B4-BE49-F238E27FC236}">
                <a16:creationId xmlns:a16="http://schemas.microsoft.com/office/drawing/2014/main" id="{DA59B4B5-761F-2257-D344-954EF4BF7CA4}"/>
              </a:ext>
            </a:extLst>
          </p:cNvPr>
          <p:cNvSpPr/>
          <p:nvPr/>
        </p:nvSpPr>
        <p:spPr>
          <a:xfrm>
            <a:off x="5480779" y="4216415"/>
            <a:ext cx="558012" cy="55598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フレーム 110">
            <a:extLst>
              <a:ext uri="{FF2B5EF4-FFF2-40B4-BE49-F238E27FC236}">
                <a16:creationId xmlns:a16="http://schemas.microsoft.com/office/drawing/2014/main" id="{D822A745-89E2-30BD-29E5-3FE01DD58AA7}"/>
              </a:ext>
            </a:extLst>
          </p:cNvPr>
          <p:cNvSpPr/>
          <p:nvPr/>
        </p:nvSpPr>
        <p:spPr>
          <a:xfrm>
            <a:off x="5480779" y="5400617"/>
            <a:ext cx="584080" cy="523332"/>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 name="フレーム 111">
            <a:extLst>
              <a:ext uri="{FF2B5EF4-FFF2-40B4-BE49-F238E27FC236}">
                <a16:creationId xmlns:a16="http://schemas.microsoft.com/office/drawing/2014/main" id="{937B0CB4-E0FE-27CD-F346-96FDE8223325}"/>
              </a:ext>
            </a:extLst>
          </p:cNvPr>
          <p:cNvSpPr/>
          <p:nvPr/>
        </p:nvSpPr>
        <p:spPr>
          <a:xfrm>
            <a:off x="8723922" y="4597446"/>
            <a:ext cx="788507" cy="804219"/>
          </a:xfrm>
          <a:prstGeom prst="frame">
            <a:avLst>
              <a:gd name="adj1" fmla="val 3722"/>
            </a:avLst>
          </a:prstGeom>
          <a:solidFill>
            <a:srgbClr val="FF45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フレーム 112">
            <a:extLst>
              <a:ext uri="{FF2B5EF4-FFF2-40B4-BE49-F238E27FC236}">
                <a16:creationId xmlns:a16="http://schemas.microsoft.com/office/drawing/2014/main" id="{0BB53B9F-A490-01AB-933E-2B1DFD2BA72E}"/>
              </a:ext>
            </a:extLst>
          </p:cNvPr>
          <p:cNvSpPr/>
          <p:nvPr/>
        </p:nvSpPr>
        <p:spPr>
          <a:xfrm>
            <a:off x="7950727" y="4597446"/>
            <a:ext cx="773195" cy="787801"/>
          </a:xfrm>
          <a:prstGeom prst="frame">
            <a:avLst>
              <a:gd name="adj1" fmla="val 372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下矢印 113">
            <a:extLst>
              <a:ext uri="{FF2B5EF4-FFF2-40B4-BE49-F238E27FC236}">
                <a16:creationId xmlns:a16="http://schemas.microsoft.com/office/drawing/2014/main" id="{2849A1CC-E456-AC08-605F-D0815E8B14E7}"/>
              </a:ext>
            </a:extLst>
          </p:cNvPr>
          <p:cNvSpPr/>
          <p:nvPr/>
        </p:nvSpPr>
        <p:spPr>
          <a:xfrm rot="16200000">
            <a:off x="7192455" y="4611661"/>
            <a:ext cx="398443" cy="7920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id="{D6DAC723-9AFF-FD8C-8EAB-0D8F61C25FEC}"/>
              </a:ext>
            </a:extLst>
          </p:cNvPr>
          <p:cNvSpPr txBox="1"/>
          <p:nvPr/>
        </p:nvSpPr>
        <p:spPr>
          <a:xfrm>
            <a:off x="6893221" y="5282548"/>
            <a:ext cx="2419453" cy="584775"/>
          </a:xfrm>
          <a:prstGeom prst="rect">
            <a:avLst/>
          </a:prstGeom>
          <a:noFill/>
        </p:spPr>
        <p:txBody>
          <a:bodyPr wrap="square" rtlCol="0">
            <a:spAutoFit/>
          </a:bodyPr>
          <a:lstStyle/>
          <a:p>
            <a:r>
              <a:rPr kumimoji="1" lang="en-US" altLang="ja-JP" sz="1600" dirty="0">
                <a:latin typeface="Arial" panose="020B0604020202020204" pitchFamily="34" charset="0"/>
                <a:cs typeface="Arial" panose="020B0604020202020204" pitchFamily="34" charset="0"/>
              </a:rPr>
              <a:t>Cut &amp;</a:t>
            </a:r>
            <a:br>
              <a:rPr kumimoji="1" lang="en-US" altLang="ja-JP" sz="1600" dirty="0">
                <a:latin typeface="Arial" panose="020B0604020202020204" pitchFamily="34" charset="0"/>
                <a:cs typeface="Arial" panose="020B0604020202020204" pitchFamily="34" charset="0"/>
              </a:rPr>
            </a:br>
            <a:r>
              <a:rPr kumimoji="1" lang="en-US" altLang="ja-JP" sz="1600" dirty="0">
                <a:latin typeface="Arial" panose="020B0604020202020204" pitchFamily="34" charset="0"/>
                <a:cs typeface="Arial" panose="020B0604020202020204" pitchFamily="34" charset="0"/>
              </a:rPr>
              <a:t>histogram smoothing</a:t>
            </a:r>
            <a:endParaRPr kumimoji="1" lang="ja-JP" altLang="en-US" sz="1600">
              <a:latin typeface="Arial" panose="020B0604020202020204" pitchFamily="34" charset="0"/>
              <a:cs typeface="Arial" panose="020B0604020202020204" pitchFamily="34" charset="0"/>
            </a:endParaRPr>
          </a:p>
        </p:txBody>
      </p:sp>
      <p:sp>
        <p:nvSpPr>
          <p:cNvPr id="117" name="テキスト ボックス 116">
            <a:extLst>
              <a:ext uri="{FF2B5EF4-FFF2-40B4-BE49-F238E27FC236}">
                <a16:creationId xmlns:a16="http://schemas.microsoft.com/office/drawing/2014/main" id="{F7585E3A-6074-DEFA-909F-7E3D6F0B5E2E}"/>
              </a:ext>
            </a:extLst>
          </p:cNvPr>
          <p:cNvSpPr txBox="1"/>
          <p:nvPr/>
        </p:nvSpPr>
        <p:spPr>
          <a:xfrm>
            <a:off x="5704544" y="6340780"/>
            <a:ext cx="3433546" cy="338554"/>
          </a:xfrm>
          <a:prstGeom prst="rect">
            <a:avLst/>
          </a:prstGeom>
          <a:noFill/>
        </p:spPr>
        <p:txBody>
          <a:bodyPr wrap="square">
            <a:spAutoFit/>
          </a:bodyPr>
          <a:lstStyle/>
          <a:p>
            <a:r>
              <a:rPr kumimoji="1" lang="en-US" altLang="ja-JP" sz="1600" b="1" dirty="0">
                <a:latin typeface="Arial" panose="020B0604020202020204" pitchFamily="34" charset="0"/>
                <a:cs typeface="Arial" panose="020B0604020202020204" pitchFamily="34" charset="0"/>
              </a:rPr>
              <a:t>Figure 2. Preprocessing dataset</a:t>
            </a:r>
            <a:endParaRPr kumimoji="1" lang="ja-JP" altLang="en-US" sz="1600" b="1">
              <a:latin typeface="Arial" panose="020B0604020202020204" pitchFamily="34" charset="0"/>
              <a:cs typeface="Arial" panose="020B0604020202020204" pitchFamily="34" charset="0"/>
            </a:endParaRPr>
          </a:p>
        </p:txBody>
      </p:sp>
      <p:sp>
        <p:nvSpPr>
          <p:cNvPr id="118" name="角丸四角形吹き出し 117">
            <a:extLst>
              <a:ext uri="{FF2B5EF4-FFF2-40B4-BE49-F238E27FC236}">
                <a16:creationId xmlns:a16="http://schemas.microsoft.com/office/drawing/2014/main" id="{A6A10932-D87A-75EE-4997-B9E51574F460}"/>
              </a:ext>
            </a:extLst>
          </p:cNvPr>
          <p:cNvSpPr/>
          <p:nvPr/>
        </p:nvSpPr>
        <p:spPr>
          <a:xfrm rot="10800000">
            <a:off x="5183062" y="8967180"/>
            <a:ext cx="1260303" cy="270848"/>
          </a:xfrm>
          <a:prstGeom prst="wedgeRoundRectCallout">
            <a:avLst>
              <a:gd name="adj1" fmla="val -181873"/>
              <a:gd name="adj2" fmla="val 7219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5AE1D1EE-8C11-E3D7-FA67-EA3E2359FD97}"/>
              </a:ext>
            </a:extLst>
          </p:cNvPr>
          <p:cNvSpPr txBox="1"/>
          <p:nvPr/>
        </p:nvSpPr>
        <p:spPr>
          <a:xfrm>
            <a:off x="5183063" y="8957139"/>
            <a:ext cx="1344412" cy="338554"/>
          </a:xfrm>
          <a:prstGeom prst="rect">
            <a:avLst/>
          </a:prstGeom>
          <a:noFill/>
        </p:spPr>
        <p:txBody>
          <a:bodyPr wrap="square" rtlCol="0">
            <a:spAutoFit/>
          </a:bodyPr>
          <a:lstStyle/>
          <a:p>
            <a:r>
              <a:rPr kumimoji="1" lang="en-US" altLang="ja-JP" sz="800" dirty="0">
                <a:latin typeface="Arial" panose="020B0604020202020204" pitchFamily="34" charset="0"/>
                <a:cs typeface="Arial" panose="020B0604020202020204" pitchFamily="34" charset="0"/>
              </a:rPr>
              <a:t>1/10</a:t>
            </a:r>
          </a:p>
          <a:p>
            <a:r>
              <a:rPr lang="en-US" altLang="ja-JP" sz="800" dirty="0">
                <a:latin typeface="Arial" panose="020B0604020202020204" pitchFamily="34" charset="0"/>
                <a:cs typeface="Arial" panose="020B0604020202020204" pitchFamily="34" charset="0"/>
              </a:rPr>
              <a:t>LPSC abstract deadline</a:t>
            </a:r>
            <a:endParaRPr kumimoji="1" lang="ja-JP" altLang="en-US" sz="800">
              <a:latin typeface="Arial" panose="020B0604020202020204" pitchFamily="34" charset="0"/>
              <a:cs typeface="Arial" panose="020B0604020202020204" pitchFamily="34" charset="0"/>
            </a:endParaRPr>
          </a:p>
        </p:txBody>
      </p:sp>
      <p:sp>
        <p:nvSpPr>
          <p:cNvPr id="121" name="角丸四角形吹き出し 120">
            <a:extLst>
              <a:ext uri="{FF2B5EF4-FFF2-40B4-BE49-F238E27FC236}">
                <a16:creationId xmlns:a16="http://schemas.microsoft.com/office/drawing/2014/main" id="{D046F48E-E44C-E81C-0F8C-1DCA1A334855}"/>
              </a:ext>
            </a:extLst>
          </p:cNvPr>
          <p:cNvSpPr/>
          <p:nvPr/>
        </p:nvSpPr>
        <p:spPr>
          <a:xfrm rot="10800000">
            <a:off x="6533001" y="9090380"/>
            <a:ext cx="1097253" cy="270848"/>
          </a:xfrm>
          <a:prstGeom prst="wedgeRoundRectCallout">
            <a:avLst>
              <a:gd name="adj1" fmla="val -113372"/>
              <a:gd name="adj2" fmla="val 1104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094947AF-F6F9-F153-D6FD-3878C7E3E3F3}"/>
              </a:ext>
            </a:extLst>
          </p:cNvPr>
          <p:cNvSpPr txBox="1"/>
          <p:nvPr/>
        </p:nvSpPr>
        <p:spPr>
          <a:xfrm>
            <a:off x="6619285" y="9061225"/>
            <a:ext cx="1010969"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1/20</a:t>
            </a:r>
          </a:p>
          <a:p>
            <a:r>
              <a:rPr lang="en-US" altLang="ja-JP" sz="800" dirty="0">
                <a:latin typeface="Arial" panose="020B0604020202020204" pitchFamily="34" charset="0"/>
                <a:cs typeface="Arial" panose="020B0604020202020204" pitchFamily="34" charset="0"/>
              </a:rPr>
              <a:t>GT draft deadline</a:t>
            </a:r>
            <a:endParaRPr kumimoji="1" lang="ja-JP" altLang="en-US" sz="800">
              <a:latin typeface="Arial" panose="020B0604020202020204" pitchFamily="34" charset="0"/>
              <a:cs typeface="Arial" panose="020B0604020202020204" pitchFamily="34" charset="0"/>
            </a:endParaRPr>
          </a:p>
        </p:txBody>
      </p:sp>
      <p:sp>
        <p:nvSpPr>
          <p:cNvPr id="127" name="角丸四角形吹き出し 126">
            <a:extLst>
              <a:ext uri="{FF2B5EF4-FFF2-40B4-BE49-F238E27FC236}">
                <a16:creationId xmlns:a16="http://schemas.microsoft.com/office/drawing/2014/main" id="{0472C2A9-5AE9-E7BE-50B3-F3FA78D37CE8}"/>
              </a:ext>
            </a:extLst>
          </p:cNvPr>
          <p:cNvSpPr/>
          <p:nvPr/>
        </p:nvSpPr>
        <p:spPr>
          <a:xfrm rot="10800000">
            <a:off x="7410162" y="9390287"/>
            <a:ext cx="928023" cy="290068"/>
          </a:xfrm>
          <a:prstGeom prst="wedgeRoundRectCallout">
            <a:avLst>
              <a:gd name="adj1" fmla="val -83265"/>
              <a:gd name="adj2" fmla="val 22048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FA947274-4021-9014-6735-50C810FA5EF3}"/>
              </a:ext>
            </a:extLst>
          </p:cNvPr>
          <p:cNvSpPr txBox="1"/>
          <p:nvPr/>
        </p:nvSpPr>
        <p:spPr>
          <a:xfrm>
            <a:off x="7439346" y="9373266"/>
            <a:ext cx="946512" cy="338554"/>
          </a:xfrm>
          <a:prstGeom prst="rect">
            <a:avLst/>
          </a:prstGeom>
          <a:noFill/>
        </p:spPr>
        <p:txBody>
          <a:bodyPr wrap="square">
            <a:spAutoFit/>
          </a:bodyPr>
          <a:lstStyle/>
          <a:p>
            <a:r>
              <a:rPr kumimoji="1" lang="en-US" altLang="ja-JP" sz="800" dirty="0">
                <a:latin typeface="Arial" panose="020B0604020202020204" pitchFamily="34" charset="0"/>
                <a:cs typeface="Arial" panose="020B0604020202020204" pitchFamily="34" charset="0"/>
              </a:rPr>
              <a:t>2/15,16</a:t>
            </a:r>
          </a:p>
          <a:p>
            <a:r>
              <a:rPr lang="en-US" altLang="ja-JP" sz="800" dirty="0">
                <a:latin typeface="Arial" panose="020B0604020202020204" pitchFamily="34" charset="0"/>
                <a:cs typeface="Arial" panose="020B0604020202020204" pitchFamily="34" charset="0"/>
              </a:rPr>
              <a:t>GT Presentation</a:t>
            </a:r>
            <a:endParaRPr kumimoji="1" lang="ja-JP" altLang="en-US" sz="800">
              <a:latin typeface="Arial" panose="020B0604020202020204" pitchFamily="34" charset="0"/>
              <a:cs typeface="Arial" panose="020B0604020202020204" pitchFamily="34" charset="0"/>
            </a:endParaRPr>
          </a:p>
        </p:txBody>
      </p:sp>
      <p:sp>
        <p:nvSpPr>
          <p:cNvPr id="129" name="角丸四角形吹き出し 128">
            <a:extLst>
              <a:ext uri="{FF2B5EF4-FFF2-40B4-BE49-F238E27FC236}">
                <a16:creationId xmlns:a16="http://schemas.microsoft.com/office/drawing/2014/main" id="{0FA6A682-D2CC-0FAC-A2A3-35F532841A5B}"/>
              </a:ext>
            </a:extLst>
          </p:cNvPr>
          <p:cNvSpPr/>
          <p:nvPr/>
        </p:nvSpPr>
        <p:spPr>
          <a:xfrm rot="10800000">
            <a:off x="8430692" y="9212996"/>
            <a:ext cx="946511" cy="257136"/>
          </a:xfrm>
          <a:prstGeom prst="wedgeRoundRectCallout">
            <a:avLst>
              <a:gd name="adj1" fmla="val -12247"/>
              <a:gd name="adj2" fmla="val 15994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02FAD01A-B938-6E23-2712-6C9E67F3A407}"/>
              </a:ext>
            </a:extLst>
          </p:cNvPr>
          <p:cNvSpPr txBox="1"/>
          <p:nvPr/>
        </p:nvSpPr>
        <p:spPr>
          <a:xfrm>
            <a:off x="8385858" y="9180389"/>
            <a:ext cx="1207508" cy="338554"/>
          </a:xfrm>
          <a:prstGeom prst="rect">
            <a:avLst/>
          </a:prstGeom>
          <a:noFill/>
        </p:spPr>
        <p:txBody>
          <a:bodyPr wrap="square">
            <a:spAutoFit/>
          </a:bodyPr>
          <a:lstStyle/>
          <a:p>
            <a:r>
              <a:rPr lang="en-US" altLang="ja-JP" sz="800" dirty="0">
                <a:latin typeface="Arial" panose="020B0604020202020204" pitchFamily="34" charset="0"/>
                <a:cs typeface="Arial" panose="020B0604020202020204" pitchFamily="34" charset="0"/>
              </a:rPr>
              <a:t>3/13 ~ 17</a:t>
            </a:r>
          </a:p>
          <a:p>
            <a:r>
              <a:rPr lang="en-US" altLang="ja-JP" sz="800" dirty="0">
                <a:latin typeface="Arial" panose="020B0604020202020204" pitchFamily="34" charset="0"/>
                <a:cs typeface="Arial" panose="020B0604020202020204" pitchFamily="34" charset="0"/>
              </a:rPr>
              <a:t>LPSC Presentation</a:t>
            </a:r>
            <a:endParaRPr lang="ja-JP" altLang="en-US" sz="800"/>
          </a:p>
        </p:txBody>
      </p:sp>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5435</TotalTime>
  <Words>615</Words>
  <Application>Microsoft Macintosh PowerPoint</Application>
  <PresentationFormat>A3 297x420 mm</PresentationFormat>
  <Paragraphs>40</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Calibri</vt:lpstr>
      <vt:lpstr>Office ​​テーマ</vt:lpstr>
      <vt:lpstr>Depth Estimation Based on Monocular Image for the Moon  With Machine Leaning and Shape-From-Shading s1270087 IBUKA. Koichiro, Supervisor: Prof. DEMURA. Hirohide</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伊深 康一郎</cp:lastModifiedBy>
  <cp:revision>83</cp:revision>
  <dcterms:created xsi:type="dcterms:W3CDTF">2016-10-10T07:51:59Z</dcterms:created>
  <dcterms:modified xsi:type="dcterms:W3CDTF">2022-10-18T06:53:52Z</dcterms:modified>
  <cp:category/>
</cp:coreProperties>
</file>