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7"/>
    <p:restoredTop sz="83763"/>
  </p:normalViewPr>
  <p:slideViewPr>
    <p:cSldViewPr showGuides="1">
      <p:cViewPr>
        <p:scale>
          <a:sx n="41" d="100"/>
          <a:sy n="41" d="100"/>
        </p:scale>
        <p:origin x="2304" y="584"/>
      </p:cViewPr>
      <p:guideLst>
        <p:guide orient="horz" pos="4032"/>
        <p:guide pos="3024"/>
      </p:guideLst>
    </p:cSldViewPr>
  </p:slideViewPr>
  <p:notesTextViewPr>
    <p:cViewPr>
      <p:scale>
        <a:sx n="155" d="100"/>
        <a:sy n="155" d="100"/>
      </p:scale>
      <p:origin x="0" y="-38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reference </a:t>
            </a:r>
            <a:r>
              <a:rPr kumimoji="1" lang="ja-JP" altLang="en-US"/>
              <a:t>行間狭める</a:t>
            </a:r>
            <a:endParaRPr kumimoji="1" lang="en-US" altLang="ja-JP" dirty="0"/>
          </a:p>
          <a:p>
            <a:r>
              <a:rPr kumimoji="1" lang="ja-JP" altLang="en-US"/>
              <a:t>図版はは本文で言及する</a:t>
            </a:r>
            <a:endParaRPr kumimoji="1" lang="en-US" altLang="ja-JP" dirty="0"/>
          </a:p>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endParaRPr kumimoji="1" lang="en-US" altLang="ja-JP" dirty="0"/>
          </a:p>
          <a:p>
            <a:r>
              <a:rPr kumimoji="1" lang="en-US" altLang="ja-JP" dirty="0"/>
              <a:t>SFS</a:t>
            </a:r>
            <a:r>
              <a:rPr kumimoji="1" lang="ja-JP" altLang="en-US"/>
              <a:t>をどう使うかに書く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09/CVPR.2017.632" TargetMode="External"/><Relationship Id="rId11" Type="http://schemas.openxmlformats.org/officeDocument/2006/relationships/image" Target="../media/image4.png"/><Relationship Id="rId5" Type="http://schemas.openxmlformats.org/officeDocument/2006/relationships/hyperlink" Target="http://doi.org/10.20637/JAXA-RR-19-006/0003" TargetMode="External"/><Relationship Id="rId10" Type="http://schemas.openxmlformats.org/officeDocument/2006/relationships/image" Target="../media/image3.png"/><Relationship Id="rId4" Type="http://schemas.openxmlformats.org/officeDocument/2006/relationships/hyperlink" Target="https://doi.org/10.1016/j.icarus.2015.07.039"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331896" y="6839273"/>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Methodology</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24670" y="1307502"/>
            <a:ext cx="259859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39625" y="1837893"/>
            <a:ext cx="4041249" cy="5093702"/>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 small percentage with 470 pieces [2] . This is due to the time required to create DTMs by manual and the few data available to create them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limited data</a:t>
            </a:r>
            <a:r>
              <a:rPr kumimoji="1" lang="en-US" altLang="ja-JP" sz="1600" dirty="0">
                <a:latin typeface="Arial" panose="020B0604020202020204" pitchFamily="34" charset="0"/>
                <a:cs typeface="Arial" panose="020B0604020202020204" pitchFamily="34" charset="0"/>
              </a:rPr>
              <a:t>. This research proposes a method to complement LRO NAC DTMs by generating the almost the same resolution using Machine Learning &amp; Shape-From-Shading (SFS) [4]. The goal of this study is to implement a pipeline generate DTMs that combines machine learning with SFS and evaluate the generated DTM.</a:t>
            </a:r>
          </a:p>
        </p:txBody>
      </p:sp>
      <p:sp>
        <p:nvSpPr>
          <p:cNvPr id="15" name="テキスト ボックス 14"/>
          <p:cNvSpPr txBox="1"/>
          <p:nvPr/>
        </p:nvSpPr>
        <p:spPr>
          <a:xfrm>
            <a:off x="481673" y="7326865"/>
            <a:ext cx="3918315" cy="3370153"/>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Figure 1 shows flowchart of Methodology in this research. We use a Pix2Pix [5] as machine learning model. This model can transform the type of image by learning the relationship between two sets of images. DTMs can be generated from abundant visible images by training Pix2Pix on both DTMs and visible images.</a:t>
            </a:r>
          </a:p>
          <a:p>
            <a:pPr algn="just">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a:t>
            </a:r>
          </a:p>
        </p:txBody>
      </p:sp>
      <p:sp>
        <p:nvSpPr>
          <p:cNvPr id="16" name="テキスト ボックス 15"/>
          <p:cNvSpPr txBox="1"/>
          <p:nvPr/>
        </p:nvSpPr>
        <p:spPr>
          <a:xfrm>
            <a:off x="5046038" y="1809956"/>
            <a:ext cx="4440560" cy="2308324"/>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Figure 2 shows the process of creating Pix2Pix training data. This research select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03269" y="9328490"/>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03269" y="9783685"/>
            <a:ext cx="4440560" cy="1015663"/>
          </a:xfrm>
          <a:prstGeom prst="rect">
            <a:avLst/>
          </a:prstGeom>
        </p:spPr>
        <p:txBody>
          <a:bodyPr wrap="square">
            <a:spAutoFit/>
          </a:bodyPr>
          <a:lstStyle/>
          <a:p>
            <a:r>
              <a:rPr lang="en-US" altLang="ja-JP" sz="600" dirty="0">
                <a:latin typeface="Arial" panose="020B0604020202020204" pitchFamily="34" charset="0"/>
                <a:cs typeface="Arial" panose="020B0604020202020204" pitchFamily="34" charset="0"/>
              </a:rPr>
              <a:t>[1] Barker, M. K., et al., A new lunar digital elevation model from the Lunar Orbiter Laser Altimeter and SELENE Terrain Camera, 2016. doi:</a:t>
            </a:r>
            <a:r>
              <a:rPr lang="en-US" altLang="ja-JP" sz="600" dirty="0">
                <a:latin typeface="Arial" panose="020B0604020202020204" pitchFamily="34" charset="0"/>
                <a:cs typeface="Arial" panose="020B0604020202020204" pitchFamily="34" charset="0"/>
                <a:hlinkClick r:id="rId4"/>
              </a:rPr>
              <a:t>10.1016/j.icarus.2015.07.039</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[2] Henriksen, M., et al., LROC NAC Digital Terrain Models: Production and Availability, 2020. In Proceedings of the Lunar </a:t>
            </a:r>
            <a:r>
              <a:rPr lang="en-US" altLang="ja-JP" sz="600" dirty="0" err="1">
                <a:latin typeface="Arial" panose="020B0604020202020204" pitchFamily="34" charset="0"/>
                <a:cs typeface="Arial" panose="020B0604020202020204" pitchFamily="34" charset="0"/>
              </a:rPr>
              <a:t>Surace</a:t>
            </a:r>
            <a:r>
              <a:rPr lang="en-US" altLang="ja-JP" sz="600" dirty="0">
                <a:latin typeface="Arial" panose="020B0604020202020204" pitchFamily="34" charset="0"/>
                <a:cs typeface="Arial" panose="020B0604020202020204" pitchFamily="34" charset="0"/>
              </a:rPr>
              <a:t> Science Workshop, virtual meeting, 28–29 May 2020; LPI Contribution 2241. p. 5084.</a:t>
            </a:r>
          </a:p>
          <a:p>
            <a:r>
              <a:rPr lang="en-US" altLang="ja-JP" sz="6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600" dirty="0">
                <a:latin typeface="Arial" panose="020B0604020202020204" pitchFamily="34" charset="0"/>
                <a:cs typeface="Arial" panose="020B0604020202020204" pitchFamily="34" charset="0"/>
                <a:hlinkClick r:id="rId5"/>
              </a:rPr>
              <a:t>10.20637/JAXA-RR-19-006/0003</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[4] Horn V. K. P. &amp; Brooks M. J., SHAPE from SHADING, (London, MIT Press,1989).</a:t>
            </a:r>
          </a:p>
          <a:p>
            <a:r>
              <a:rPr lang="en-US" altLang="ja-JP" sz="6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600" dirty="0">
                <a:latin typeface="Arial" panose="020B0604020202020204" pitchFamily="34" charset="0"/>
                <a:cs typeface="Arial" panose="020B0604020202020204" pitchFamily="34" charset="0"/>
                <a:hlinkClick r:id="rId6"/>
              </a:rPr>
              <a:t>10.1109/CVPR</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[6] </a:t>
            </a:r>
            <a:r>
              <a:rPr lang="en" altLang="ja-JP" sz="600" b="0" i="0" dirty="0">
                <a:effectLst/>
                <a:latin typeface="Arial" panose="020B0604020202020204" pitchFamily="34" charset="0"/>
                <a:cs typeface="Arial" panose="020B0604020202020204" pitchFamily="34" charset="0"/>
                <a:hlinkClick r:id="rId7"/>
              </a:rPr>
              <a:t>http://imbrium.mit.edu/EXTRAS/SLDEM2015/</a:t>
            </a:r>
            <a:endParaRPr lang="en" altLang="ja-JP" sz="600" b="0" i="0" dirty="0">
              <a:effectLst/>
              <a:latin typeface="Arial" panose="020B0604020202020204" pitchFamily="34" charset="0"/>
              <a:cs typeface="Arial" panose="020B0604020202020204" pitchFamily="34" charset="0"/>
            </a:endParaRPr>
          </a:p>
          <a:p>
            <a:r>
              <a:rPr lang="en"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272023" y="12452494"/>
            <a:ext cx="4584893"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Flowchart of  </a:t>
            </a:r>
            <a:r>
              <a:rPr lang="en-US" altLang="ja-JP" sz="1600" b="1" dirty="0">
                <a:latin typeface="Arial" panose="020B0604020202020204" pitchFamily="34" charset="0"/>
                <a:cs typeface="Arial" panose="020B0604020202020204" pitchFamily="34" charset="0"/>
              </a:rPr>
              <a:t>Methodology</a:t>
            </a:r>
            <a:endParaRPr kumimoji="1" lang="en-US" altLang="ja-JP" sz="1600" b="1" dirty="0">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73968" y="7445960"/>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379482" y="7975951"/>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667514" y="8170533"/>
            <a:ext cx="451862" cy="108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811530" y="8354879"/>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38185" y="8558768"/>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89489" y="8733721"/>
            <a:ext cx="359579"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49072"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33105" y="4597965"/>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26372" y="4593334"/>
            <a:ext cx="790647" cy="793181"/>
          </a:xfrm>
          <a:prstGeom prst="rect">
            <a:avLst/>
          </a:prstGeom>
        </p:spPr>
      </p:pic>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5623346" y="3653267"/>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2">
            <a:extLst>
              <a:ext uri="{28A0092B-C50C-407E-A947-70E740481C1C}">
                <a14:useLocalDpi xmlns:a14="http://schemas.microsoft.com/office/drawing/2010/main" val="0"/>
              </a:ext>
            </a:extLst>
          </a:blip>
          <a:srcRect l="44832" t="29535" r="45265" b="19115"/>
          <a:stretch/>
        </p:blipFill>
        <p:spPr>
          <a:xfrm rot="5400000">
            <a:off x="5644293" y="4794544"/>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207104" y="4842728"/>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80779" y="4216415"/>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80779" y="5400617"/>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23922" y="4597446"/>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50727" y="4597446"/>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92455" y="4611661"/>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93221" y="5282548"/>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95596" y="8934765"/>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541634" y="9061649"/>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383660" y="9371003"/>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5266"/>
              <a:gd name="adj2" fmla="val 16488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pic>
        <p:nvPicPr>
          <p:cNvPr id="133" name="図 132">
            <a:extLst>
              <a:ext uri="{FF2B5EF4-FFF2-40B4-BE49-F238E27FC236}">
                <a16:creationId xmlns:a16="http://schemas.microsoft.com/office/drawing/2014/main" id="{C5690029-4D6F-5F39-DB0C-413D698A4B83}"/>
              </a:ext>
            </a:extLst>
          </p:cNvPr>
          <p:cNvPicPr>
            <a:picLocks noChangeAspect="1"/>
          </p:cNvPicPr>
          <p:nvPr/>
        </p:nvPicPr>
        <p:blipFill>
          <a:blip r:embed="rId13"/>
          <a:stretch>
            <a:fillRect/>
          </a:stretch>
        </p:blipFill>
        <p:spPr>
          <a:xfrm>
            <a:off x="1009550" y="10696407"/>
            <a:ext cx="7772400" cy="1840619"/>
          </a:xfrm>
          <a:prstGeom prst="rect">
            <a:avLst/>
          </a:prstGeom>
        </p:spPr>
      </p:pic>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5863</TotalTime>
  <Words>615</Words>
  <Application>Microsoft Macintosh PowerPoint</Application>
  <PresentationFormat>A3 297x420 mm</PresentationFormat>
  <Paragraphs>37</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91</cp:revision>
  <cp:lastPrinted>2022-10-18T11:13:53Z</cp:lastPrinted>
  <dcterms:created xsi:type="dcterms:W3CDTF">2016-10-10T07:51:59Z</dcterms:created>
  <dcterms:modified xsi:type="dcterms:W3CDTF">2022-10-18T14:01:42Z</dcterms:modified>
  <cp:category/>
</cp:coreProperties>
</file>