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8288000" cy="10287000"/>
  <p:notesSz cx="6858000" cy="9144000"/>
  <p:embeddedFontLst>
    <p:embeddedFont>
      <p:font typeface="DM Sans Bold" charset="1" panose="00000000000000000000"/>
      <p:regular r:id="rId37"/>
    </p:embeddedFont>
    <p:embeddedFont>
      <p:font typeface="Canva Sans" charset="1" panose="020B0503030501040103"/>
      <p:regular r:id="rId38"/>
    </p:embeddedFont>
    <p:embeddedFont>
      <p:font typeface="Canva Sans Bold" charset="1" panose="020B0803030501040103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20.xml" Type="http://schemas.openxmlformats.org/officeDocument/2006/relationships/slid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8316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7969551"/>
            <a:ext cx="7886641" cy="1288749"/>
            <a:chOff x="0" y="0"/>
            <a:chExt cx="2538846" cy="4148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38846" cy="414871"/>
            </a:xfrm>
            <a:custGeom>
              <a:avLst/>
              <a:gdLst/>
              <a:ahLst/>
              <a:cxnLst/>
              <a:rect r="r" b="b" t="t" l="l"/>
              <a:pathLst>
                <a:path h="414871" w="2538846">
                  <a:moveTo>
                    <a:pt x="92275" y="0"/>
                  </a:moveTo>
                  <a:lnTo>
                    <a:pt x="2446571" y="0"/>
                  </a:lnTo>
                  <a:cubicBezTo>
                    <a:pt x="2497533" y="0"/>
                    <a:pt x="2538846" y="41313"/>
                    <a:pt x="2538846" y="92275"/>
                  </a:cubicBezTo>
                  <a:lnTo>
                    <a:pt x="2538846" y="322596"/>
                  </a:lnTo>
                  <a:cubicBezTo>
                    <a:pt x="2538846" y="347068"/>
                    <a:pt x="2529124" y="370539"/>
                    <a:pt x="2511819" y="387844"/>
                  </a:cubicBezTo>
                  <a:cubicBezTo>
                    <a:pt x="2494514" y="405149"/>
                    <a:pt x="2471044" y="414871"/>
                    <a:pt x="2446571" y="414871"/>
                  </a:cubicBezTo>
                  <a:lnTo>
                    <a:pt x="92275" y="414871"/>
                  </a:lnTo>
                  <a:cubicBezTo>
                    <a:pt x="67802" y="414871"/>
                    <a:pt x="44332" y="405149"/>
                    <a:pt x="27027" y="387844"/>
                  </a:cubicBezTo>
                  <a:cubicBezTo>
                    <a:pt x="9722" y="370539"/>
                    <a:pt x="0" y="347068"/>
                    <a:pt x="0" y="322596"/>
                  </a:cubicBezTo>
                  <a:lnTo>
                    <a:pt x="0" y="92275"/>
                  </a:lnTo>
                  <a:cubicBezTo>
                    <a:pt x="0" y="67802"/>
                    <a:pt x="9722" y="44332"/>
                    <a:pt x="27027" y="27027"/>
                  </a:cubicBezTo>
                  <a:cubicBezTo>
                    <a:pt x="44332" y="9722"/>
                    <a:pt x="67802" y="0"/>
                    <a:pt x="922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538846" cy="4815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60"/>
                </a:lnSpc>
              </a:pPr>
              <a:r>
                <a:rPr lang="en-US" sz="3400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Hessa-Shatha-Ghadah</a:t>
              </a:r>
            </a:p>
          </p:txBody>
        </p:sp>
      </p:grpSp>
      <p:sp>
        <p:nvSpPr>
          <p:cNvPr name="AutoShape 5" id="5"/>
          <p:cNvSpPr/>
          <p:nvPr/>
        </p:nvSpPr>
        <p:spPr>
          <a:xfrm>
            <a:off x="1028700" y="7417101"/>
            <a:ext cx="162306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996550" y="4378880"/>
            <a:ext cx="3523720" cy="3543045"/>
          </a:xfrm>
          <a:custGeom>
            <a:avLst/>
            <a:gdLst/>
            <a:ahLst/>
            <a:cxnLst/>
            <a:rect r="r" b="b" t="t" l="l"/>
            <a:pathLst>
              <a:path h="3543045" w="3523720">
                <a:moveTo>
                  <a:pt x="0" y="0"/>
                </a:moveTo>
                <a:lnTo>
                  <a:pt x="3523720" y="0"/>
                </a:lnTo>
                <a:lnTo>
                  <a:pt x="3523720" y="3543046"/>
                </a:lnTo>
                <a:lnTo>
                  <a:pt x="0" y="3543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920011"/>
            <a:ext cx="11463521" cy="4597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86"/>
              </a:lnSpc>
            </a:pPr>
            <a:r>
              <a:rPr lang="en-US" sz="8986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NLP |  Automated Customer Reviews</a:t>
            </a:r>
          </a:p>
          <a:p>
            <a:pPr algn="l">
              <a:lnSpc>
                <a:spcPts val="8986"/>
              </a:lnSpc>
            </a:pPr>
          </a:p>
          <a:p>
            <a:pPr algn="l">
              <a:lnSpc>
                <a:spcPts val="8986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6725" y="2263413"/>
            <a:ext cx="21804725" cy="9254685"/>
            <a:chOff x="0" y="0"/>
            <a:chExt cx="5742808" cy="24374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42808" cy="2437448"/>
            </a:xfrm>
            <a:custGeom>
              <a:avLst/>
              <a:gdLst/>
              <a:ahLst/>
              <a:cxnLst/>
              <a:rect r="r" b="b" t="t" l="l"/>
              <a:pathLst>
                <a:path h="2437448" w="5742808">
                  <a:moveTo>
                    <a:pt x="0" y="0"/>
                  </a:moveTo>
                  <a:lnTo>
                    <a:pt x="5742808" y="0"/>
                  </a:lnTo>
                  <a:lnTo>
                    <a:pt x="5742808" y="2437448"/>
                  </a:lnTo>
                  <a:lnTo>
                    <a:pt x="0" y="243744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742808" cy="2485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4688" y="689570"/>
            <a:ext cx="7178931" cy="1107118"/>
            <a:chOff x="0" y="0"/>
            <a:chExt cx="2586078" cy="3988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86078" cy="398819"/>
            </a:xfrm>
            <a:custGeom>
              <a:avLst/>
              <a:gdLst/>
              <a:ahLst/>
              <a:cxnLst/>
              <a:rect r="r" b="b" t="t" l="l"/>
              <a:pathLst>
                <a:path h="398819" w="2586078">
                  <a:moveTo>
                    <a:pt x="101372" y="0"/>
                  </a:moveTo>
                  <a:lnTo>
                    <a:pt x="2484706" y="0"/>
                  </a:lnTo>
                  <a:cubicBezTo>
                    <a:pt x="2540692" y="0"/>
                    <a:pt x="2586078" y="45386"/>
                    <a:pt x="2586078" y="101372"/>
                  </a:cubicBezTo>
                  <a:lnTo>
                    <a:pt x="2586078" y="297447"/>
                  </a:lnTo>
                  <a:cubicBezTo>
                    <a:pt x="2586078" y="353433"/>
                    <a:pt x="2540692" y="398819"/>
                    <a:pt x="2484706" y="398819"/>
                  </a:cubicBezTo>
                  <a:lnTo>
                    <a:pt x="101372" y="398819"/>
                  </a:lnTo>
                  <a:cubicBezTo>
                    <a:pt x="45386" y="398819"/>
                    <a:pt x="0" y="353433"/>
                    <a:pt x="0" y="297447"/>
                  </a:cubicBezTo>
                  <a:lnTo>
                    <a:pt x="0" y="101372"/>
                  </a:lnTo>
                  <a:cubicBezTo>
                    <a:pt x="0" y="45386"/>
                    <a:pt x="45386" y="0"/>
                    <a:pt x="1013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2586078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word cloud(neutral):</a:t>
              </a: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-254686" y="2225313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374544" y="2670236"/>
            <a:ext cx="13001213" cy="7302934"/>
          </a:xfrm>
          <a:custGeom>
            <a:avLst/>
            <a:gdLst/>
            <a:ahLst/>
            <a:cxnLst/>
            <a:rect r="r" b="b" t="t" l="l"/>
            <a:pathLst>
              <a:path h="7302934" w="13001213">
                <a:moveTo>
                  <a:pt x="0" y="0"/>
                </a:moveTo>
                <a:lnTo>
                  <a:pt x="13001212" y="0"/>
                </a:lnTo>
                <a:lnTo>
                  <a:pt x="13001212" y="7302933"/>
                </a:lnTo>
                <a:lnTo>
                  <a:pt x="0" y="7302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4" t="-125814" r="-96802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72380" y="0"/>
            <a:ext cx="20085923" cy="10287000"/>
            <a:chOff x="0" y="0"/>
            <a:chExt cx="529012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0119" cy="2709333"/>
            </a:xfrm>
            <a:custGeom>
              <a:avLst/>
              <a:gdLst/>
              <a:ahLst/>
              <a:cxnLst/>
              <a:rect r="r" b="b" t="t" l="l"/>
              <a:pathLst>
                <a:path h="2709333" w="5290119">
                  <a:moveTo>
                    <a:pt x="0" y="0"/>
                  </a:moveTo>
                  <a:lnTo>
                    <a:pt x="5290119" y="0"/>
                  </a:lnTo>
                  <a:lnTo>
                    <a:pt x="5290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DF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9012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99053" y="3938079"/>
            <a:ext cx="9089893" cy="2410843"/>
            <a:chOff x="0" y="0"/>
            <a:chExt cx="3274466" cy="8684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74466" cy="868462"/>
            </a:xfrm>
            <a:custGeom>
              <a:avLst/>
              <a:gdLst/>
              <a:ahLst/>
              <a:cxnLst/>
              <a:rect r="r" b="b" t="t" l="l"/>
              <a:pathLst>
                <a:path h="868462" w="3274466">
                  <a:moveTo>
                    <a:pt x="80060" y="0"/>
                  </a:moveTo>
                  <a:lnTo>
                    <a:pt x="3194406" y="0"/>
                  </a:lnTo>
                  <a:cubicBezTo>
                    <a:pt x="3238622" y="0"/>
                    <a:pt x="3274466" y="35844"/>
                    <a:pt x="3274466" y="80060"/>
                  </a:cubicBezTo>
                  <a:lnTo>
                    <a:pt x="3274466" y="788401"/>
                  </a:lnTo>
                  <a:cubicBezTo>
                    <a:pt x="3274466" y="832617"/>
                    <a:pt x="3238622" y="868462"/>
                    <a:pt x="3194406" y="868462"/>
                  </a:cubicBezTo>
                  <a:lnTo>
                    <a:pt x="80060" y="868462"/>
                  </a:lnTo>
                  <a:cubicBezTo>
                    <a:pt x="35844" y="868462"/>
                    <a:pt x="0" y="832617"/>
                    <a:pt x="0" y="788401"/>
                  </a:cubicBezTo>
                  <a:lnTo>
                    <a:pt x="0" y="80060"/>
                  </a:lnTo>
                  <a:cubicBezTo>
                    <a:pt x="0" y="35844"/>
                    <a:pt x="35844" y="0"/>
                    <a:pt x="800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3274466" cy="973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Larger Data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96413" y="0"/>
            <a:ext cx="1861703" cy="12422130"/>
            <a:chOff x="0" y="0"/>
            <a:chExt cx="490325" cy="32716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0325" cy="3271672"/>
            </a:xfrm>
            <a:custGeom>
              <a:avLst/>
              <a:gdLst/>
              <a:ahLst/>
              <a:cxnLst/>
              <a:rect r="r" b="b" t="t" l="l"/>
              <a:pathLst>
                <a:path h="3271672" w="490325">
                  <a:moveTo>
                    <a:pt x="0" y="0"/>
                  </a:moveTo>
                  <a:lnTo>
                    <a:pt x="490325" y="0"/>
                  </a:lnTo>
                  <a:lnTo>
                    <a:pt x="490325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0325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5290" y="0"/>
            <a:ext cx="453646" cy="12422130"/>
            <a:chOff x="0" y="0"/>
            <a:chExt cx="119479" cy="3271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9479" cy="3271672"/>
            </a:xfrm>
            <a:custGeom>
              <a:avLst/>
              <a:gdLst/>
              <a:ahLst/>
              <a:cxnLst/>
              <a:rect r="r" b="b" t="t" l="l"/>
              <a:pathLst>
                <a:path h="3271672" w="119479">
                  <a:moveTo>
                    <a:pt x="0" y="0"/>
                  </a:moveTo>
                  <a:lnTo>
                    <a:pt x="119479" y="0"/>
                  </a:lnTo>
                  <a:lnTo>
                    <a:pt x="119479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19479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4E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511618" y="4784412"/>
            <a:ext cx="1604684" cy="0"/>
          </a:xfrm>
          <a:prstGeom prst="line">
            <a:avLst/>
          </a:prstGeom>
          <a:ln cap="flat" w="66675">
            <a:solidFill>
              <a:srgbClr val="739DC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928063" y="4784412"/>
            <a:ext cx="1604684" cy="0"/>
          </a:xfrm>
          <a:prstGeom prst="line">
            <a:avLst/>
          </a:prstGeom>
          <a:ln cap="flat" w="66675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7739566" y="3278955"/>
            <a:ext cx="2835088" cy="2756970"/>
            <a:chOff x="0" y="0"/>
            <a:chExt cx="812800" cy="7904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790404"/>
            </a:xfrm>
            <a:custGeom>
              <a:avLst/>
              <a:gdLst/>
              <a:ahLst/>
              <a:cxnLst/>
              <a:rect r="r" b="b" t="t" l="l"/>
              <a:pathLst>
                <a:path h="790404" w="812800">
                  <a:moveTo>
                    <a:pt x="406400" y="0"/>
                  </a:moveTo>
                  <a:cubicBezTo>
                    <a:pt x="181951" y="0"/>
                    <a:pt x="0" y="176938"/>
                    <a:pt x="0" y="395202"/>
                  </a:cubicBezTo>
                  <a:cubicBezTo>
                    <a:pt x="0" y="613466"/>
                    <a:pt x="181951" y="790404"/>
                    <a:pt x="406400" y="790404"/>
                  </a:cubicBezTo>
                  <a:cubicBezTo>
                    <a:pt x="630849" y="790404"/>
                    <a:pt x="812800" y="613466"/>
                    <a:pt x="812800" y="395202"/>
                  </a:cubicBezTo>
                  <a:cubicBezTo>
                    <a:pt x="812800" y="17693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45525"/>
              <a:ext cx="660400" cy="67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836205" y="3527202"/>
            <a:ext cx="2286260" cy="228626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3054401" y="4840798"/>
            <a:ext cx="1604684" cy="0"/>
          </a:xfrm>
          <a:prstGeom prst="line">
            <a:avLst/>
          </a:prstGeom>
          <a:ln cap="flat" w="66675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4120513" y="3291847"/>
            <a:ext cx="2835088" cy="2756970"/>
            <a:chOff x="0" y="0"/>
            <a:chExt cx="812800" cy="79040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90404"/>
            </a:xfrm>
            <a:custGeom>
              <a:avLst/>
              <a:gdLst/>
              <a:ahLst/>
              <a:cxnLst/>
              <a:rect r="r" b="b" t="t" l="l"/>
              <a:pathLst>
                <a:path h="790404" w="812800">
                  <a:moveTo>
                    <a:pt x="406400" y="0"/>
                  </a:moveTo>
                  <a:cubicBezTo>
                    <a:pt x="181951" y="0"/>
                    <a:pt x="0" y="176938"/>
                    <a:pt x="0" y="395202"/>
                  </a:cubicBezTo>
                  <a:cubicBezTo>
                    <a:pt x="0" y="613466"/>
                    <a:pt x="181951" y="790404"/>
                    <a:pt x="406400" y="790404"/>
                  </a:cubicBezTo>
                  <a:cubicBezTo>
                    <a:pt x="630849" y="790404"/>
                    <a:pt x="812800" y="613466"/>
                    <a:pt x="812800" y="395202"/>
                  </a:cubicBezTo>
                  <a:cubicBezTo>
                    <a:pt x="812800" y="17693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5525"/>
              <a:ext cx="660400" cy="67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3723503" y="4784412"/>
            <a:ext cx="1604684" cy="0"/>
          </a:xfrm>
          <a:prstGeom prst="line">
            <a:avLst/>
          </a:prstGeom>
          <a:ln cap="flat" w="66675">
            <a:solidFill>
              <a:srgbClr val="739DC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5048090" y="3527202"/>
            <a:ext cx="2286260" cy="228626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532747" y="3527202"/>
            <a:ext cx="2286260" cy="228626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0" y="-750087"/>
            <a:ext cx="18739086" cy="3171792"/>
            <a:chOff x="0" y="0"/>
            <a:chExt cx="4935397" cy="83536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569877" y="476387"/>
            <a:ext cx="8799665" cy="1107118"/>
            <a:chOff x="0" y="0"/>
            <a:chExt cx="3169917" cy="39881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169917" cy="398819"/>
            </a:xfrm>
            <a:custGeom>
              <a:avLst/>
              <a:gdLst/>
              <a:ahLst/>
              <a:cxnLst/>
              <a:rect r="r" b="b" t="t" l="l"/>
              <a:pathLst>
                <a:path h="398819" w="3169917">
                  <a:moveTo>
                    <a:pt x="82701" y="0"/>
                  </a:moveTo>
                  <a:lnTo>
                    <a:pt x="3087216" y="0"/>
                  </a:lnTo>
                  <a:cubicBezTo>
                    <a:pt x="3109150" y="0"/>
                    <a:pt x="3130185" y="8713"/>
                    <a:pt x="3145695" y="24223"/>
                  </a:cubicBezTo>
                  <a:cubicBezTo>
                    <a:pt x="3161204" y="39732"/>
                    <a:pt x="3169917" y="60767"/>
                    <a:pt x="3169917" y="82701"/>
                  </a:cubicBezTo>
                  <a:lnTo>
                    <a:pt x="3169917" y="316118"/>
                  </a:lnTo>
                  <a:cubicBezTo>
                    <a:pt x="3169917" y="338052"/>
                    <a:pt x="3161204" y="359087"/>
                    <a:pt x="3145695" y="374596"/>
                  </a:cubicBezTo>
                  <a:cubicBezTo>
                    <a:pt x="3130185" y="390106"/>
                    <a:pt x="3109150" y="398819"/>
                    <a:pt x="3087216" y="398819"/>
                  </a:cubicBezTo>
                  <a:lnTo>
                    <a:pt x="82701" y="398819"/>
                  </a:lnTo>
                  <a:cubicBezTo>
                    <a:pt x="60767" y="398819"/>
                    <a:pt x="39732" y="390106"/>
                    <a:pt x="24223" y="374596"/>
                  </a:cubicBezTo>
                  <a:cubicBezTo>
                    <a:pt x="8713" y="359087"/>
                    <a:pt x="0" y="338052"/>
                    <a:pt x="0" y="316118"/>
                  </a:cubicBezTo>
                  <a:lnTo>
                    <a:pt x="0" y="82701"/>
                  </a:lnTo>
                  <a:cubicBezTo>
                    <a:pt x="0" y="60767"/>
                    <a:pt x="8713" y="39732"/>
                    <a:pt x="24223" y="24223"/>
                  </a:cubicBezTo>
                  <a:cubicBezTo>
                    <a:pt x="39732" y="8713"/>
                    <a:pt x="60767" y="0"/>
                    <a:pt x="827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95250"/>
              <a:ext cx="3169917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primary Data Processing: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404822" y="3379161"/>
            <a:ext cx="2835088" cy="2756970"/>
            <a:chOff x="0" y="0"/>
            <a:chExt cx="812800" cy="79040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790404"/>
            </a:xfrm>
            <a:custGeom>
              <a:avLst/>
              <a:gdLst/>
              <a:ahLst/>
              <a:cxnLst/>
              <a:rect r="r" b="b" t="t" l="l"/>
              <a:pathLst>
                <a:path h="790404" w="812800">
                  <a:moveTo>
                    <a:pt x="406400" y="0"/>
                  </a:moveTo>
                  <a:cubicBezTo>
                    <a:pt x="181951" y="0"/>
                    <a:pt x="0" y="176938"/>
                    <a:pt x="0" y="395202"/>
                  </a:cubicBezTo>
                  <a:cubicBezTo>
                    <a:pt x="0" y="613466"/>
                    <a:pt x="181951" y="790404"/>
                    <a:pt x="406400" y="790404"/>
                  </a:cubicBezTo>
                  <a:cubicBezTo>
                    <a:pt x="630849" y="790404"/>
                    <a:pt x="812800" y="613466"/>
                    <a:pt x="812800" y="395202"/>
                  </a:cubicBezTo>
                  <a:cubicBezTo>
                    <a:pt x="812800" y="17693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45525"/>
              <a:ext cx="660400" cy="67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4598607" y="3530337"/>
            <a:ext cx="1959859" cy="2554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b="true" sz="2296" spc="3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Combine the primary dataset with the large dataset</a:t>
            </a:r>
          </a:p>
          <a:p>
            <a:pPr algn="ctr">
              <a:lnSpc>
                <a:spcPts val="3445"/>
              </a:lnSpc>
            </a:pPr>
          </a:p>
        </p:txBody>
      </p:sp>
      <p:grpSp>
        <p:nvGrpSpPr>
          <p:cNvPr name="Group 31" id="31"/>
          <p:cNvGrpSpPr/>
          <p:nvPr/>
        </p:nvGrpSpPr>
        <p:grpSpPr>
          <a:xfrm rot="0">
            <a:off x="11393828" y="3291847"/>
            <a:ext cx="2835088" cy="2756970"/>
            <a:chOff x="0" y="0"/>
            <a:chExt cx="812800" cy="79040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790404"/>
            </a:xfrm>
            <a:custGeom>
              <a:avLst/>
              <a:gdLst/>
              <a:ahLst/>
              <a:cxnLst/>
              <a:rect r="r" b="b" t="t" l="l"/>
              <a:pathLst>
                <a:path h="790404" w="812800">
                  <a:moveTo>
                    <a:pt x="406400" y="0"/>
                  </a:moveTo>
                  <a:cubicBezTo>
                    <a:pt x="181951" y="0"/>
                    <a:pt x="0" y="176938"/>
                    <a:pt x="0" y="395202"/>
                  </a:cubicBezTo>
                  <a:cubicBezTo>
                    <a:pt x="0" y="613466"/>
                    <a:pt x="181951" y="790404"/>
                    <a:pt x="406400" y="790404"/>
                  </a:cubicBezTo>
                  <a:cubicBezTo>
                    <a:pt x="630849" y="790404"/>
                    <a:pt x="812800" y="613466"/>
                    <a:pt x="812800" y="395202"/>
                  </a:cubicBezTo>
                  <a:cubicBezTo>
                    <a:pt x="812800" y="17693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45525"/>
              <a:ext cx="660400" cy="67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5649363" y="3868989"/>
            <a:ext cx="1071979" cy="137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sz="2497" spc="3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split the</a:t>
            </a:r>
          </a:p>
          <a:p>
            <a:pPr algn="ctr">
              <a:lnSpc>
                <a:spcPts val="3746"/>
              </a:lnSpc>
            </a:pPr>
            <a:r>
              <a:rPr lang="en-US" sz="2497" spc="3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96099" y="3917943"/>
            <a:ext cx="1852533" cy="4181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b="true" sz="2497" spc="3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importing large data set from HF</a:t>
            </a:r>
          </a:p>
          <a:p>
            <a:pPr algn="ctr">
              <a:lnSpc>
                <a:spcPts val="3746"/>
              </a:lnSpc>
            </a:pPr>
          </a:p>
          <a:p>
            <a:pPr algn="ctr">
              <a:lnSpc>
                <a:spcPts val="3746"/>
              </a:lnSpc>
            </a:pPr>
          </a:p>
          <a:p>
            <a:pPr algn="ctr">
              <a:lnSpc>
                <a:spcPts val="3746"/>
              </a:lnSpc>
            </a:pPr>
          </a:p>
          <a:p>
            <a:pPr algn="ctr">
              <a:lnSpc>
                <a:spcPts val="3746"/>
              </a:lnSpc>
            </a:pPr>
          </a:p>
          <a:p>
            <a:pPr algn="ctr">
              <a:lnSpc>
                <a:spcPts val="3746"/>
              </a:lnSpc>
            </a:pPr>
          </a:p>
        </p:txBody>
      </p:sp>
      <p:sp>
        <p:nvSpPr>
          <p:cNvPr name="AutoShape 36" id="36"/>
          <p:cNvSpPr/>
          <p:nvPr/>
        </p:nvSpPr>
        <p:spPr>
          <a:xfrm flipV="true">
            <a:off x="-58286" y="2421705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 flipV="true">
            <a:off x="16498972" y="5570103"/>
            <a:ext cx="0" cy="1678992"/>
          </a:xfrm>
          <a:prstGeom prst="line">
            <a:avLst/>
          </a:prstGeom>
          <a:ln cap="flat" w="66675">
            <a:solidFill>
              <a:srgbClr val="739DC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8" id="38"/>
          <p:cNvGrpSpPr/>
          <p:nvPr/>
        </p:nvGrpSpPr>
        <p:grpSpPr>
          <a:xfrm rot="0">
            <a:off x="15048090" y="3304739"/>
            <a:ext cx="2835088" cy="2756970"/>
            <a:chOff x="0" y="0"/>
            <a:chExt cx="812800" cy="79040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790404"/>
            </a:xfrm>
            <a:custGeom>
              <a:avLst/>
              <a:gdLst/>
              <a:ahLst/>
              <a:cxnLst/>
              <a:rect r="r" b="b" t="t" l="l"/>
              <a:pathLst>
                <a:path h="790404" w="812800">
                  <a:moveTo>
                    <a:pt x="406400" y="0"/>
                  </a:moveTo>
                  <a:cubicBezTo>
                    <a:pt x="181951" y="0"/>
                    <a:pt x="0" y="176938"/>
                    <a:pt x="0" y="395202"/>
                  </a:cubicBezTo>
                  <a:cubicBezTo>
                    <a:pt x="0" y="613466"/>
                    <a:pt x="181951" y="790404"/>
                    <a:pt x="406400" y="790404"/>
                  </a:cubicBezTo>
                  <a:cubicBezTo>
                    <a:pt x="630849" y="790404"/>
                    <a:pt x="812800" y="613466"/>
                    <a:pt x="812800" y="395202"/>
                  </a:cubicBezTo>
                  <a:cubicBezTo>
                    <a:pt x="812800" y="17693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45525"/>
              <a:ext cx="660400" cy="67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8129044" y="3588981"/>
            <a:ext cx="2131309" cy="2314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b="true" sz="2497" spc="3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Create a Balanced Sentiment Dataset </a:t>
            </a:r>
          </a:p>
          <a:p>
            <a:pPr algn="ctr">
              <a:lnSpc>
                <a:spcPts val="3746"/>
              </a:lnSpc>
            </a:pPr>
          </a:p>
        </p:txBody>
      </p:sp>
      <p:sp>
        <p:nvSpPr>
          <p:cNvPr name="TextBox 42" id="42"/>
          <p:cNvSpPr txBox="true"/>
          <p:nvPr/>
        </p:nvSpPr>
        <p:spPr>
          <a:xfrm rot="0">
            <a:off x="11700996" y="3443022"/>
            <a:ext cx="2118011" cy="2606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6"/>
              </a:lnSpc>
            </a:pPr>
            <a:r>
              <a:rPr lang="en-US" b="true" sz="2344" spc="3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Clean Sentiment Column and Prepare for Modeling</a:t>
            </a:r>
          </a:p>
          <a:p>
            <a:pPr algn="ctr">
              <a:lnSpc>
                <a:spcPts val="3516"/>
              </a:lnSpc>
            </a:pPr>
          </a:p>
        </p:txBody>
      </p:sp>
      <p:grpSp>
        <p:nvGrpSpPr>
          <p:cNvPr name="Group 43" id="43"/>
          <p:cNvGrpSpPr/>
          <p:nvPr/>
        </p:nvGrpSpPr>
        <p:grpSpPr>
          <a:xfrm rot="0">
            <a:off x="15295459" y="6591040"/>
            <a:ext cx="2835088" cy="2756970"/>
            <a:chOff x="0" y="0"/>
            <a:chExt cx="812800" cy="790404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90404"/>
            </a:xfrm>
            <a:custGeom>
              <a:avLst/>
              <a:gdLst/>
              <a:ahLst/>
              <a:cxnLst/>
              <a:rect r="r" b="b" t="t" l="l"/>
              <a:pathLst>
                <a:path h="790404" w="812800">
                  <a:moveTo>
                    <a:pt x="406400" y="0"/>
                  </a:moveTo>
                  <a:cubicBezTo>
                    <a:pt x="181951" y="0"/>
                    <a:pt x="0" y="176938"/>
                    <a:pt x="0" y="395202"/>
                  </a:cubicBezTo>
                  <a:cubicBezTo>
                    <a:pt x="0" y="613466"/>
                    <a:pt x="181951" y="790404"/>
                    <a:pt x="406400" y="790404"/>
                  </a:cubicBezTo>
                  <a:cubicBezTo>
                    <a:pt x="630849" y="790404"/>
                    <a:pt x="812800" y="613466"/>
                    <a:pt x="812800" y="395202"/>
                  </a:cubicBezTo>
                  <a:cubicBezTo>
                    <a:pt x="812800" y="17693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45525"/>
              <a:ext cx="660400" cy="67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15399980" y="3645367"/>
            <a:ext cx="2131309" cy="2314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b="true" sz="2497" spc="3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Undersample Reviews to Balance Ratings</a:t>
            </a:r>
          </a:p>
          <a:p>
            <a:pPr algn="ctr">
              <a:lnSpc>
                <a:spcPts val="3746"/>
              </a:lnSpc>
            </a:pPr>
          </a:p>
        </p:txBody>
      </p:sp>
      <p:sp>
        <p:nvSpPr>
          <p:cNvPr name="TextBox 47" id="47"/>
          <p:cNvSpPr txBox="true"/>
          <p:nvPr/>
        </p:nvSpPr>
        <p:spPr>
          <a:xfrm rot="0">
            <a:off x="15655687" y="7090409"/>
            <a:ext cx="2131309" cy="1848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b="true" sz="2497" spc="3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review the Balanced Dataset</a:t>
            </a:r>
          </a:p>
          <a:p>
            <a:pPr algn="ctr">
              <a:lnSpc>
                <a:spcPts val="3746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6725" y="2263413"/>
            <a:ext cx="21804725" cy="9254685"/>
            <a:chOff x="0" y="0"/>
            <a:chExt cx="5742808" cy="24374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42808" cy="2437448"/>
            </a:xfrm>
            <a:custGeom>
              <a:avLst/>
              <a:gdLst/>
              <a:ahLst/>
              <a:cxnLst/>
              <a:rect r="r" b="b" t="t" l="l"/>
              <a:pathLst>
                <a:path h="2437448" w="5742808">
                  <a:moveTo>
                    <a:pt x="0" y="0"/>
                  </a:moveTo>
                  <a:lnTo>
                    <a:pt x="5742808" y="0"/>
                  </a:lnTo>
                  <a:lnTo>
                    <a:pt x="5742808" y="2437448"/>
                  </a:lnTo>
                  <a:lnTo>
                    <a:pt x="0" y="243744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742808" cy="2485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4688" y="475141"/>
            <a:ext cx="6202300" cy="1107118"/>
            <a:chOff x="0" y="0"/>
            <a:chExt cx="2234264" cy="3988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34264" cy="398819"/>
            </a:xfrm>
            <a:custGeom>
              <a:avLst/>
              <a:gdLst/>
              <a:ahLst/>
              <a:cxnLst/>
              <a:rect r="r" b="b" t="t" l="l"/>
              <a:pathLst>
                <a:path h="398819" w="2234264">
                  <a:moveTo>
                    <a:pt x="117334" y="0"/>
                  </a:moveTo>
                  <a:lnTo>
                    <a:pt x="2116930" y="0"/>
                  </a:lnTo>
                  <a:cubicBezTo>
                    <a:pt x="2181732" y="0"/>
                    <a:pt x="2234264" y="52532"/>
                    <a:pt x="2234264" y="117334"/>
                  </a:cubicBezTo>
                  <a:lnTo>
                    <a:pt x="2234264" y="281485"/>
                  </a:lnTo>
                  <a:cubicBezTo>
                    <a:pt x="2234264" y="346287"/>
                    <a:pt x="2181732" y="398819"/>
                    <a:pt x="2116930" y="398819"/>
                  </a:cubicBezTo>
                  <a:lnTo>
                    <a:pt x="117334" y="398819"/>
                  </a:lnTo>
                  <a:cubicBezTo>
                    <a:pt x="52532" y="398819"/>
                    <a:pt x="0" y="346287"/>
                    <a:pt x="0" y="281485"/>
                  </a:cubicBezTo>
                  <a:lnTo>
                    <a:pt x="0" y="117334"/>
                  </a:lnTo>
                  <a:cubicBezTo>
                    <a:pt x="0" y="52532"/>
                    <a:pt x="52532" y="0"/>
                    <a:pt x="1173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2234264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explore sentiment:</a:t>
              </a: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-254686" y="2225313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3655838" y="2263413"/>
            <a:ext cx="10386577" cy="8023587"/>
          </a:xfrm>
          <a:custGeom>
            <a:avLst/>
            <a:gdLst/>
            <a:ahLst/>
            <a:cxnLst/>
            <a:rect r="r" b="b" t="t" l="l"/>
            <a:pathLst>
              <a:path h="8023587" w="10386577">
                <a:moveTo>
                  <a:pt x="0" y="0"/>
                </a:moveTo>
                <a:lnTo>
                  <a:pt x="10386577" y="0"/>
                </a:lnTo>
                <a:lnTo>
                  <a:pt x="10386577" y="8023587"/>
                </a:lnTo>
                <a:lnTo>
                  <a:pt x="0" y="80235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72380" y="0"/>
            <a:ext cx="20085923" cy="10287000"/>
            <a:chOff x="0" y="0"/>
            <a:chExt cx="529012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0119" cy="2709333"/>
            </a:xfrm>
            <a:custGeom>
              <a:avLst/>
              <a:gdLst/>
              <a:ahLst/>
              <a:cxnLst/>
              <a:rect r="r" b="b" t="t" l="l"/>
              <a:pathLst>
                <a:path h="2709333" w="5290119">
                  <a:moveTo>
                    <a:pt x="0" y="0"/>
                  </a:moveTo>
                  <a:lnTo>
                    <a:pt x="5290119" y="0"/>
                  </a:lnTo>
                  <a:lnTo>
                    <a:pt x="5290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DF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9012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99053" y="3938079"/>
            <a:ext cx="9089893" cy="2410843"/>
            <a:chOff x="0" y="0"/>
            <a:chExt cx="3274466" cy="8684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74466" cy="868462"/>
            </a:xfrm>
            <a:custGeom>
              <a:avLst/>
              <a:gdLst/>
              <a:ahLst/>
              <a:cxnLst/>
              <a:rect r="r" b="b" t="t" l="l"/>
              <a:pathLst>
                <a:path h="868462" w="3274466">
                  <a:moveTo>
                    <a:pt x="80060" y="0"/>
                  </a:moveTo>
                  <a:lnTo>
                    <a:pt x="3194406" y="0"/>
                  </a:lnTo>
                  <a:cubicBezTo>
                    <a:pt x="3238622" y="0"/>
                    <a:pt x="3274466" y="35844"/>
                    <a:pt x="3274466" y="80060"/>
                  </a:cubicBezTo>
                  <a:lnTo>
                    <a:pt x="3274466" y="788401"/>
                  </a:lnTo>
                  <a:cubicBezTo>
                    <a:pt x="3274466" y="832617"/>
                    <a:pt x="3238622" y="868462"/>
                    <a:pt x="3194406" y="868462"/>
                  </a:cubicBezTo>
                  <a:lnTo>
                    <a:pt x="80060" y="868462"/>
                  </a:lnTo>
                  <a:cubicBezTo>
                    <a:pt x="35844" y="868462"/>
                    <a:pt x="0" y="832617"/>
                    <a:pt x="0" y="788401"/>
                  </a:cubicBezTo>
                  <a:lnTo>
                    <a:pt x="0" y="80060"/>
                  </a:lnTo>
                  <a:cubicBezTo>
                    <a:pt x="0" y="35844"/>
                    <a:pt x="35844" y="0"/>
                    <a:pt x="80060" y="0"/>
                  </a:cubicBezTo>
                  <a:close/>
                </a:path>
              </a:pathLst>
            </a:custGeom>
            <a:solidFill>
              <a:srgbClr val="E1DFDF"/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3274466" cy="973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Sentiment Classification :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96413" y="0"/>
            <a:ext cx="1861703" cy="12422130"/>
            <a:chOff x="0" y="0"/>
            <a:chExt cx="490325" cy="32716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0325" cy="3271672"/>
            </a:xfrm>
            <a:custGeom>
              <a:avLst/>
              <a:gdLst/>
              <a:ahLst/>
              <a:cxnLst/>
              <a:rect r="r" b="b" t="t" l="l"/>
              <a:pathLst>
                <a:path h="3271672" w="490325">
                  <a:moveTo>
                    <a:pt x="0" y="0"/>
                  </a:moveTo>
                  <a:lnTo>
                    <a:pt x="490325" y="0"/>
                  </a:lnTo>
                  <a:lnTo>
                    <a:pt x="490325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0325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5290" y="0"/>
            <a:ext cx="453646" cy="12422130"/>
            <a:chOff x="0" y="0"/>
            <a:chExt cx="119479" cy="3271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9479" cy="3271672"/>
            </a:xfrm>
            <a:custGeom>
              <a:avLst/>
              <a:gdLst/>
              <a:ahLst/>
              <a:cxnLst/>
              <a:rect r="r" b="b" t="t" l="l"/>
              <a:pathLst>
                <a:path h="3271672" w="119479">
                  <a:moveTo>
                    <a:pt x="0" y="0"/>
                  </a:moveTo>
                  <a:lnTo>
                    <a:pt x="119479" y="0"/>
                  </a:lnTo>
                  <a:lnTo>
                    <a:pt x="119479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19479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739D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291334"/>
            <a:ext cx="18288000" cy="8105445"/>
            <a:chOff x="0" y="0"/>
            <a:chExt cx="4816593" cy="21347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134767"/>
            </a:xfrm>
            <a:custGeom>
              <a:avLst/>
              <a:gdLst/>
              <a:ahLst/>
              <a:cxnLst/>
              <a:rect r="r" b="b" t="t" l="l"/>
              <a:pathLst>
                <a:path h="21347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134767"/>
                  </a:lnTo>
                  <a:lnTo>
                    <a:pt x="0" y="21347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21823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-254686" y="2225313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53827" y="427341"/>
            <a:ext cx="7918623" cy="1502697"/>
            <a:chOff x="0" y="0"/>
            <a:chExt cx="2852538" cy="5413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52538" cy="541319"/>
            </a:xfrm>
            <a:custGeom>
              <a:avLst/>
              <a:gdLst/>
              <a:ahLst/>
              <a:cxnLst/>
              <a:rect r="r" b="b" t="t" l="l"/>
              <a:pathLst>
                <a:path h="541319" w="2852538">
                  <a:moveTo>
                    <a:pt x="91902" y="0"/>
                  </a:moveTo>
                  <a:lnTo>
                    <a:pt x="2760636" y="0"/>
                  </a:lnTo>
                  <a:cubicBezTo>
                    <a:pt x="2785010" y="0"/>
                    <a:pt x="2808386" y="9683"/>
                    <a:pt x="2825621" y="26918"/>
                  </a:cubicBezTo>
                  <a:cubicBezTo>
                    <a:pt x="2842856" y="44153"/>
                    <a:pt x="2852538" y="67528"/>
                    <a:pt x="2852538" y="91902"/>
                  </a:cubicBezTo>
                  <a:lnTo>
                    <a:pt x="2852538" y="449416"/>
                  </a:lnTo>
                  <a:cubicBezTo>
                    <a:pt x="2852538" y="500173"/>
                    <a:pt x="2811392" y="541319"/>
                    <a:pt x="2760636" y="541319"/>
                  </a:cubicBezTo>
                  <a:lnTo>
                    <a:pt x="91902" y="541319"/>
                  </a:lnTo>
                  <a:cubicBezTo>
                    <a:pt x="67528" y="541319"/>
                    <a:pt x="44153" y="531636"/>
                    <a:pt x="26918" y="514401"/>
                  </a:cubicBezTo>
                  <a:cubicBezTo>
                    <a:pt x="9683" y="497166"/>
                    <a:pt x="0" y="473790"/>
                    <a:pt x="0" y="449416"/>
                  </a:cubicBezTo>
                  <a:lnTo>
                    <a:pt x="0" y="91902"/>
                  </a:lnTo>
                  <a:cubicBezTo>
                    <a:pt x="0" y="67528"/>
                    <a:pt x="9683" y="44153"/>
                    <a:pt x="26918" y="26918"/>
                  </a:cubicBezTo>
                  <a:cubicBezTo>
                    <a:pt x="44153" y="9683"/>
                    <a:pt x="67528" y="0"/>
                    <a:pt x="91902" y="0"/>
                  </a:cubicBezTo>
                  <a:close/>
                </a:path>
              </a:pathLst>
            </a:custGeom>
            <a:solidFill>
              <a:srgbClr val="F4F8FD"/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2852538" cy="607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3600" b="true">
                  <a:solidFill>
                    <a:srgbClr val="08316C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 Sentiment Classification:                      Model Comparison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53827" y="2447926"/>
            <a:ext cx="15837246" cy="5295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6"/>
              </a:lnSpc>
              <a:spcBef>
                <a:spcPct val="0"/>
              </a:spcBef>
            </a:pPr>
            <a:r>
              <a:rPr lang="en-US" sz="3597" spc="53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This section presents a comparative analysis between two transformer-based models used for sentiment classification </a:t>
            </a:r>
            <a:r>
              <a:rPr lang="en-US" sz="3597" spc="53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on Amazon product reviews:</a:t>
            </a:r>
          </a:p>
          <a:p>
            <a:pPr algn="l">
              <a:lnSpc>
                <a:spcPts val="5396"/>
              </a:lnSpc>
            </a:pPr>
          </a:p>
          <a:p>
            <a:pPr algn="l" marL="776741" indent="-388371" lvl="1">
              <a:lnSpc>
                <a:spcPts val="5396"/>
              </a:lnSpc>
              <a:buFont typeface="Arial"/>
              <a:buChar char="•"/>
            </a:pPr>
            <a:r>
              <a:rPr lang="en-US" sz="3597" spc="53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Model A: DistilRoBERTa (uses the </a:t>
            </a:r>
            <a:r>
              <a:rPr lang="en-US" b="true" sz="3597" spc="53">
                <a:solidFill>
                  <a:srgbClr val="0831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larger</a:t>
            </a:r>
            <a:r>
              <a:rPr lang="en-US" sz="3597" spc="53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 Amazon Reviews Dataset)</a:t>
            </a:r>
          </a:p>
          <a:p>
            <a:pPr algn="l">
              <a:lnSpc>
                <a:spcPts val="5396"/>
              </a:lnSpc>
            </a:pPr>
          </a:p>
          <a:p>
            <a:pPr algn="l" marL="733562" indent="-366781" lvl="1">
              <a:lnSpc>
                <a:spcPts val="5096"/>
              </a:lnSpc>
              <a:buFont typeface="Arial"/>
              <a:buChar char="•"/>
            </a:pPr>
            <a:r>
              <a:rPr lang="en-US" sz="3397" spc="50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Model B: distilroberta-base (uses the </a:t>
            </a:r>
            <a:r>
              <a:rPr lang="en-US" b="true" sz="3397" spc="50">
                <a:solidFill>
                  <a:srgbClr val="0831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Primary</a:t>
            </a:r>
            <a:r>
              <a:rPr lang="en-US" sz="3397" spc="50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 Dataset: Amazon Product Reviews)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6011" y="8296724"/>
            <a:ext cx="15837246" cy="1207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6"/>
              </a:lnSpc>
              <a:spcBef>
                <a:spcPct val="0"/>
              </a:spcBef>
            </a:pPr>
            <a:r>
              <a:rPr lang="en-US" b="true" sz="3297" spc="49">
                <a:solidFill>
                  <a:srgbClr val="0831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</a:t>
            </a:r>
            <a:r>
              <a:rPr lang="en-US" sz="3297" spc="49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The</a:t>
            </a:r>
            <a:r>
              <a:rPr lang="en-US" sz="3297" spc="49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 comparison focuses on each model’s efficiency and accuracy, based on the size and diversity of the dataset.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741914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30447" y="505686"/>
            <a:ext cx="7262304" cy="1447941"/>
            <a:chOff x="0" y="0"/>
            <a:chExt cx="2616111" cy="52159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16111" cy="521594"/>
            </a:xfrm>
            <a:custGeom>
              <a:avLst/>
              <a:gdLst/>
              <a:ahLst/>
              <a:cxnLst/>
              <a:rect r="r" b="b" t="t" l="l"/>
              <a:pathLst>
                <a:path h="521594" w="2616111">
                  <a:moveTo>
                    <a:pt x="100208" y="0"/>
                  </a:moveTo>
                  <a:lnTo>
                    <a:pt x="2515903" y="0"/>
                  </a:lnTo>
                  <a:cubicBezTo>
                    <a:pt x="2571247" y="0"/>
                    <a:pt x="2616111" y="44865"/>
                    <a:pt x="2616111" y="100208"/>
                  </a:cubicBezTo>
                  <a:lnTo>
                    <a:pt x="2616111" y="421386"/>
                  </a:lnTo>
                  <a:cubicBezTo>
                    <a:pt x="2616111" y="447963"/>
                    <a:pt x="2605554" y="473451"/>
                    <a:pt x="2586761" y="492244"/>
                  </a:cubicBezTo>
                  <a:cubicBezTo>
                    <a:pt x="2567968" y="511037"/>
                    <a:pt x="2542480" y="521594"/>
                    <a:pt x="2515903" y="521594"/>
                  </a:cubicBezTo>
                  <a:lnTo>
                    <a:pt x="100208" y="521594"/>
                  </a:lnTo>
                  <a:cubicBezTo>
                    <a:pt x="44865" y="521594"/>
                    <a:pt x="0" y="476730"/>
                    <a:pt x="0" y="421386"/>
                  </a:cubicBezTo>
                  <a:lnTo>
                    <a:pt x="0" y="100208"/>
                  </a:lnTo>
                  <a:cubicBezTo>
                    <a:pt x="0" y="73631"/>
                    <a:pt x="10558" y="48143"/>
                    <a:pt x="29350" y="29350"/>
                  </a:cubicBezTo>
                  <a:cubicBezTo>
                    <a:pt x="48143" y="10558"/>
                    <a:pt x="73631" y="0"/>
                    <a:pt x="100208" y="0"/>
                  </a:cubicBezTo>
                  <a:close/>
                </a:path>
              </a:pathLst>
            </a:custGeom>
            <a:solidFill>
              <a:srgbClr val="F4F8FD"/>
            </a:solidFill>
            <a:ln w="38100" cap="rnd">
              <a:solidFill>
                <a:srgbClr val="191919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2616111" cy="616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Model A: DistilRoBERTa</a:t>
              </a: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-254686" y="2391777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530447" y="2603769"/>
            <a:ext cx="16728853" cy="7399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61"/>
              </a:lnSpc>
            </a:pPr>
          </a:p>
          <a:p>
            <a:pPr algn="l">
              <a:lnSpc>
                <a:spcPts val="5861"/>
              </a:lnSpc>
            </a:pPr>
            <a:r>
              <a:rPr lang="en-US" sz="41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 DistilRoBERTa is a smaller and faster update of the RoBERTa model. It still gives good results. It was trained on a big Amazon reviews dataset, which includes many product types and a lot of labeled reviews.</a:t>
            </a:r>
          </a:p>
          <a:p>
            <a:pPr algn="l">
              <a:lnSpc>
                <a:spcPts val="5861"/>
              </a:lnSpc>
            </a:pPr>
          </a:p>
          <a:p>
            <a:pPr algn="l">
              <a:lnSpc>
                <a:spcPts val="5861"/>
              </a:lnSpc>
            </a:pPr>
            <a:r>
              <a:rPr lang="en-US" sz="41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Because it</a:t>
            </a:r>
            <a:r>
              <a:rPr lang="en-US" sz="41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 saw</a:t>
            </a:r>
            <a:r>
              <a:rPr lang="en-US" sz="41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 more different examples during training, this model can understand new or unbalanced data better. It is expected to work well even with data it has not seen before.</a:t>
            </a:r>
          </a:p>
          <a:p>
            <a:pPr algn="l">
              <a:lnSpc>
                <a:spcPts val="5861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34530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21742"/>
            <a:ext cx="6125521" cy="1613934"/>
            <a:chOff x="0" y="0"/>
            <a:chExt cx="1971911" cy="5195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911" cy="519553"/>
            </a:xfrm>
            <a:custGeom>
              <a:avLst/>
              <a:gdLst/>
              <a:ahLst/>
              <a:cxnLst/>
              <a:rect r="r" b="b" t="t" l="l"/>
              <a:pathLst>
                <a:path h="519553" w="1971911">
                  <a:moveTo>
                    <a:pt x="118805" y="0"/>
                  </a:moveTo>
                  <a:lnTo>
                    <a:pt x="1853106" y="0"/>
                  </a:lnTo>
                  <a:cubicBezTo>
                    <a:pt x="1884615" y="0"/>
                    <a:pt x="1914834" y="12517"/>
                    <a:pt x="1937114" y="34797"/>
                  </a:cubicBezTo>
                  <a:cubicBezTo>
                    <a:pt x="1959394" y="57077"/>
                    <a:pt x="1971911" y="87296"/>
                    <a:pt x="1971911" y="118805"/>
                  </a:cubicBezTo>
                  <a:lnTo>
                    <a:pt x="1971911" y="400749"/>
                  </a:lnTo>
                  <a:cubicBezTo>
                    <a:pt x="1971911" y="432258"/>
                    <a:pt x="1959394" y="462476"/>
                    <a:pt x="1937114" y="484756"/>
                  </a:cubicBezTo>
                  <a:cubicBezTo>
                    <a:pt x="1914834" y="507036"/>
                    <a:pt x="1884615" y="519553"/>
                    <a:pt x="1853106" y="519553"/>
                  </a:cubicBezTo>
                  <a:lnTo>
                    <a:pt x="118805" y="519553"/>
                  </a:lnTo>
                  <a:cubicBezTo>
                    <a:pt x="87296" y="519553"/>
                    <a:pt x="57077" y="507036"/>
                    <a:pt x="34797" y="484756"/>
                  </a:cubicBezTo>
                  <a:cubicBezTo>
                    <a:pt x="12517" y="462476"/>
                    <a:pt x="0" y="432258"/>
                    <a:pt x="0" y="400749"/>
                  </a:cubicBezTo>
                  <a:lnTo>
                    <a:pt x="0" y="118805"/>
                  </a:lnTo>
                  <a:cubicBezTo>
                    <a:pt x="0" y="87296"/>
                    <a:pt x="12517" y="57077"/>
                    <a:pt x="34797" y="34797"/>
                  </a:cubicBezTo>
                  <a:cubicBezTo>
                    <a:pt x="57077" y="12517"/>
                    <a:pt x="87296" y="0"/>
                    <a:pt x="118805" y="0"/>
                  </a:cubicBezTo>
                  <a:close/>
                </a:path>
              </a:pathLst>
            </a:custGeom>
            <a:solidFill>
              <a:srgbClr val="F4F8FD"/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1971911" cy="605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600"/>
                </a:lnSpc>
              </a:pPr>
              <a:r>
                <a:rPr lang="en-US" b="true" sz="4000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Model A: DistilRoBERTa</a:t>
              </a:r>
            </a:p>
            <a:p>
              <a:pPr algn="ctr">
                <a:lnSpc>
                  <a:spcPts val="5600"/>
                </a:lnSpc>
              </a:pPr>
              <a:r>
                <a:rPr lang="en-US" b="true" sz="4000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-Performance: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369543" y="3811702"/>
            <a:ext cx="8120788" cy="4220333"/>
          </a:xfrm>
          <a:custGeom>
            <a:avLst/>
            <a:gdLst/>
            <a:ahLst/>
            <a:cxnLst/>
            <a:rect r="r" b="b" t="t" l="l"/>
            <a:pathLst>
              <a:path h="4220333" w="8120788">
                <a:moveTo>
                  <a:pt x="0" y="0"/>
                </a:moveTo>
                <a:lnTo>
                  <a:pt x="8120787" y="0"/>
                </a:lnTo>
                <a:lnTo>
                  <a:pt x="8120787" y="4220333"/>
                </a:lnTo>
                <a:lnTo>
                  <a:pt x="0" y="42203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20025" y="3811702"/>
            <a:ext cx="8149518" cy="4186815"/>
          </a:xfrm>
          <a:custGeom>
            <a:avLst/>
            <a:gdLst/>
            <a:ahLst/>
            <a:cxnLst/>
            <a:rect r="r" b="b" t="t" l="l"/>
            <a:pathLst>
              <a:path h="4186815" w="8149518">
                <a:moveTo>
                  <a:pt x="0" y="0"/>
                </a:moveTo>
                <a:lnTo>
                  <a:pt x="8149518" y="0"/>
                </a:lnTo>
                <a:lnTo>
                  <a:pt x="8149518" y="4186814"/>
                </a:lnTo>
                <a:lnTo>
                  <a:pt x="0" y="41868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5543" y="-712779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09474" y="500480"/>
            <a:ext cx="9080943" cy="1479754"/>
            <a:chOff x="0" y="0"/>
            <a:chExt cx="3271242" cy="53305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71242" cy="533054"/>
            </a:xfrm>
            <a:custGeom>
              <a:avLst/>
              <a:gdLst/>
              <a:ahLst/>
              <a:cxnLst/>
              <a:rect r="r" b="b" t="t" l="l"/>
              <a:pathLst>
                <a:path h="533054" w="3271242">
                  <a:moveTo>
                    <a:pt x="80139" y="0"/>
                  </a:moveTo>
                  <a:lnTo>
                    <a:pt x="3191103" y="0"/>
                  </a:lnTo>
                  <a:cubicBezTo>
                    <a:pt x="3235363" y="0"/>
                    <a:pt x="3271242" y="35880"/>
                    <a:pt x="3271242" y="80139"/>
                  </a:cubicBezTo>
                  <a:lnTo>
                    <a:pt x="3271242" y="452915"/>
                  </a:lnTo>
                  <a:cubicBezTo>
                    <a:pt x="3271242" y="497174"/>
                    <a:pt x="3235363" y="533054"/>
                    <a:pt x="3191103" y="533054"/>
                  </a:cubicBezTo>
                  <a:lnTo>
                    <a:pt x="80139" y="533054"/>
                  </a:lnTo>
                  <a:cubicBezTo>
                    <a:pt x="35880" y="533054"/>
                    <a:pt x="0" y="497174"/>
                    <a:pt x="0" y="452915"/>
                  </a:cubicBezTo>
                  <a:lnTo>
                    <a:pt x="0" y="80139"/>
                  </a:lnTo>
                  <a:cubicBezTo>
                    <a:pt x="0" y="35880"/>
                    <a:pt x="35880" y="0"/>
                    <a:pt x="80139" y="0"/>
                  </a:cubicBezTo>
                  <a:close/>
                </a:path>
              </a:pathLst>
            </a:custGeom>
            <a:solidFill>
              <a:srgbClr val="F4F8FD"/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3271242" cy="6283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Model B: distilroberta-base</a:t>
              </a: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19" y="2420912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490071" y="2690498"/>
            <a:ext cx="16449826" cy="7596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0"/>
              </a:lnSpc>
            </a:pPr>
          </a:p>
          <a:p>
            <a:pPr algn="l" marL="928392" indent="-464196" lvl="1">
              <a:lnSpc>
                <a:spcPts val="6020"/>
              </a:lnSpc>
              <a:buFont typeface="Arial"/>
              <a:buChar char="•"/>
            </a:pPr>
            <a:r>
              <a:rPr lang="en-US" sz="4300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 This m</a:t>
            </a:r>
            <a:r>
              <a:rPr lang="en-US" sz="4300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odel</a:t>
            </a:r>
            <a:r>
              <a:rPr lang="en-US" sz="4300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 was trained on a smaller Amazon reviews dataset. It has three main files with customer reviews. Even though it’s smaller, the data is more focused and well-organized. This helps the model learn better from clear and good-qu</a:t>
            </a:r>
            <a:r>
              <a:rPr lang="en-US" sz="4300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ality data.</a:t>
            </a:r>
          </a:p>
          <a:p>
            <a:pPr algn="l">
              <a:lnSpc>
                <a:spcPts val="6020"/>
              </a:lnSpc>
            </a:pPr>
          </a:p>
          <a:p>
            <a:pPr algn="l" marL="928392" indent="-464196" lvl="1">
              <a:lnSpc>
                <a:spcPts val="6020"/>
              </a:lnSpc>
              <a:buFont typeface="Arial"/>
              <a:buChar char="•"/>
            </a:pPr>
            <a:r>
              <a:rPr lang="en-US" sz="4300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This m</a:t>
            </a:r>
            <a:r>
              <a:rPr lang="en-US" sz="4300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odel is good for tasks where we want to understand feelings (sentiment) in a specific topic, not general ones.</a:t>
            </a:r>
          </a:p>
          <a:p>
            <a:pPr algn="l">
              <a:lnSpc>
                <a:spcPts val="602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85140" y="2764240"/>
            <a:ext cx="9432511" cy="7522760"/>
          </a:xfrm>
          <a:custGeom>
            <a:avLst/>
            <a:gdLst/>
            <a:ahLst/>
            <a:cxnLst/>
            <a:rect r="r" b="b" t="t" l="l"/>
            <a:pathLst>
              <a:path h="7522760" w="9432511">
                <a:moveTo>
                  <a:pt x="0" y="0"/>
                </a:moveTo>
                <a:lnTo>
                  <a:pt x="9432511" y="0"/>
                </a:lnTo>
                <a:lnTo>
                  <a:pt x="9432511" y="7522760"/>
                </a:lnTo>
                <a:lnTo>
                  <a:pt x="0" y="75227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-741914"/>
            <a:ext cx="18739086" cy="3171792"/>
            <a:chOff x="0" y="0"/>
            <a:chExt cx="4935397" cy="8353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51755" y="238647"/>
            <a:ext cx="6248422" cy="2191230"/>
            <a:chOff x="0" y="0"/>
            <a:chExt cx="2011475" cy="7053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11475" cy="705395"/>
            </a:xfrm>
            <a:custGeom>
              <a:avLst/>
              <a:gdLst/>
              <a:ahLst/>
              <a:cxnLst/>
              <a:rect r="r" b="b" t="t" l="l"/>
              <a:pathLst>
                <a:path h="705395" w="2011475">
                  <a:moveTo>
                    <a:pt x="100361" y="0"/>
                  </a:moveTo>
                  <a:lnTo>
                    <a:pt x="1911114" y="0"/>
                  </a:lnTo>
                  <a:cubicBezTo>
                    <a:pt x="1937732" y="0"/>
                    <a:pt x="1963259" y="10574"/>
                    <a:pt x="1982080" y="29395"/>
                  </a:cubicBezTo>
                  <a:cubicBezTo>
                    <a:pt x="2000901" y="48216"/>
                    <a:pt x="2011475" y="73743"/>
                    <a:pt x="2011475" y="100361"/>
                  </a:cubicBezTo>
                  <a:lnTo>
                    <a:pt x="2011475" y="605034"/>
                  </a:lnTo>
                  <a:cubicBezTo>
                    <a:pt x="2011475" y="660462"/>
                    <a:pt x="1966542" y="705395"/>
                    <a:pt x="1911114" y="705395"/>
                  </a:cubicBezTo>
                  <a:lnTo>
                    <a:pt x="100361" y="705395"/>
                  </a:lnTo>
                  <a:cubicBezTo>
                    <a:pt x="44933" y="705395"/>
                    <a:pt x="0" y="660462"/>
                    <a:pt x="0" y="605034"/>
                  </a:cubicBezTo>
                  <a:lnTo>
                    <a:pt x="0" y="100361"/>
                  </a:lnTo>
                  <a:cubicBezTo>
                    <a:pt x="0" y="44933"/>
                    <a:pt x="44933" y="0"/>
                    <a:pt x="10036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011475" cy="762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919"/>
                </a:lnSpc>
              </a:pPr>
            </a:p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08316C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Model A: distilroberta Confusion</a:t>
              </a:r>
            </a:p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08316C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Matrix:</a:t>
              </a:r>
            </a:p>
            <a:p>
              <a:pPr algn="l">
                <a:lnSpc>
                  <a:spcPts val="3919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-254686" y="2745190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795250" y="-492542"/>
            <a:ext cx="14504191" cy="11031618"/>
            <a:chOff x="0" y="0"/>
            <a:chExt cx="3820034" cy="29054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20034" cy="2905447"/>
            </a:xfrm>
            <a:custGeom>
              <a:avLst/>
              <a:gdLst/>
              <a:ahLst/>
              <a:cxnLst/>
              <a:rect r="r" b="b" t="t" l="l"/>
              <a:pathLst>
                <a:path h="2905447" w="3820034">
                  <a:moveTo>
                    <a:pt x="0" y="0"/>
                  </a:moveTo>
                  <a:lnTo>
                    <a:pt x="3820034" y="0"/>
                  </a:lnTo>
                  <a:lnTo>
                    <a:pt x="3820034" y="2905447"/>
                  </a:lnTo>
                  <a:lnTo>
                    <a:pt x="0" y="2905447"/>
                  </a:lnTo>
                  <a:close/>
                </a:path>
              </a:pathLst>
            </a:custGeom>
            <a:solidFill>
              <a:srgbClr val="E4E4E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820034" cy="2953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10173" y="4790113"/>
            <a:ext cx="3857815" cy="5496887"/>
          </a:xfrm>
          <a:custGeom>
            <a:avLst/>
            <a:gdLst/>
            <a:ahLst/>
            <a:cxnLst/>
            <a:rect r="r" b="b" t="t" l="l"/>
            <a:pathLst>
              <a:path h="5496887" w="3857815">
                <a:moveTo>
                  <a:pt x="0" y="0"/>
                </a:moveTo>
                <a:lnTo>
                  <a:pt x="3857815" y="0"/>
                </a:lnTo>
                <a:lnTo>
                  <a:pt x="3857815" y="5496887"/>
                </a:lnTo>
                <a:lnTo>
                  <a:pt x="0" y="5496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5400000">
            <a:off x="7969463" y="-8682650"/>
            <a:ext cx="2159989" cy="19525290"/>
            <a:chOff x="0" y="0"/>
            <a:chExt cx="568886" cy="514246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8886" cy="5142463"/>
            </a:xfrm>
            <a:custGeom>
              <a:avLst/>
              <a:gdLst/>
              <a:ahLst/>
              <a:cxnLst/>
              <a:rect r="r" b="b" t="t" l="l"/>
              <a:pathLst>
                <a:path h="5142463" w="568886">
                  <a:moveTo>
                    <a:pt x="0" y="0"/>
                  </a:moveTo>
                  <a:lnTo>
                    <a:pt x="568886" y="0"/>
                  </a:lnTo>
                  <a:lnTo>
                    <a:pt x="568886" y="5142463"/>
                  </a:lnTo>
                  <a:lnTo>
                    <a:pt x="0" y="5142463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8886" cy="5190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63639" y="415005"/>
            <a:ext cx="8226261" cy="1329979"/>
            <a:chOff x="0" y="0"/>
            <a:chExt cx="2963359" cy="47910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63359" cy="479101"/>
            </a:xfrm>
            <a:custGeom>
              <a:avLst/>
              <a:gdLst/>
              <a:ahLst/>
              <a:cxnLst/>
              <a:rect r="r" b="b" t="t" l="l"/>
              <a:pathLst>
                <a:path h="479101" w="2963359">
                  <a:moveTo>
                    <a:pt x="88466" y="0"/>
                  </a:moveTo>
                  <a:lnTo>
                    <a:pt x="2874893" y="0"/>
                  </a:lnTo>
                  <a:cubicBezTo>
                    <a:pt x="2923752" y="0"/>
                    <a:pt x="2963359" y="39607"/>
                    <a:pt x="2963359" y="88466"/>
                  </a:cubicBezTo>
                  <a:lnTo>
                    <a:pt x="2963359" y="390635"/>
                  </a:lnTo>
                  <a:cubicBezTo>
                    <a:pt x="2963359" y="439493"/>
                    <a:pt x="2923752" y="479101"/>
                    <a:pt x="2874893" y="479101"/>
                  </a:cubicBezTo>
                  <a:lnTo>
                    <a:pt x="88466" y="479101"/>
                  </a:lnTo>
                  <a:cubicBezTo>
                    <a:pt x="39607" y="479101"/>
                    <a:pt x="0" y="439493"/>
                    <a:pt x="0" y="390635"/>
                  </a:cubicBezTo>
                  <a:lnTo>
                    <a:pt x="0" y="88466"/>
                  </a:lnTo>
                  <a:cubicBezTo>
                    <a:pt x="0" y="39607"/>
                    <a:pt x="39607" y="0"/>
                    <a:pt x="8846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2963359" cy="5743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overview of the project: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3654906"/>
            <a:ext cx="8896139" cy="5310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88353" indent="-544176" lvl="1">
              <a:lnSpc>
                <a:spcPts val="7057"/>
              </a:lnSpc>
              <a:buFont typeface="Arial"/>
              <a:buChar char="•"/>
            </a:pPr>
            <a:r>
              <a:rPr lang="en-US" sz="5041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Data</a:t>
            </a:r>
            <a:r>
              <a:rPr lang="en-US" sz="5041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 reprossesing</a:t>
            </a:r>
          </a:p>
          <a:p>
            <a:pPr algn="l" marL="1088353" indent="-544176" lvl="1">
              <a:lnSpc>
                <a:spcPts val="7057"/>
              </a:lnSpc>
              <a:buFont typeface="Arial"/>
              <a:buChar char="•"/>
            </a:pPr>
            <a:r>
              <a:rPr lang="en-US" sz="5041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Larger Data</a:t>
            </a:r>
            <a:r>
              <a:rPr lang="en-US" sz="5041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 marL="1088353" indent="-544176" lvl="1">
              <a:lnSpc>
                <a:spcPts val="7057"/>
              </a:lnSpc>
              <a:buFont typeface="Arial"/>
              <a:buChar char="•"/>
            </a:pPr>
            <a:r>
              <a:rPr lang="en-US" sz="5041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Sentiment Classification</a:t>
            </a:r>
          </a:p>
          <a:p>
            <a:pPr algn="l" marL="1088353" indent="-544176" lvl="1">
              <a:lnSpc>
                <a:spcPts val="7057"/>
              </a:lnSpc>
              <a:buFont typeface="Arial"/>
              <a:buChar char="•"/>
            </a:pPr>
            <a:r>
              <a:rPr lang="en-US" sz="5041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clustring </a:t>
            </a:r>
          </a:p>
          <a:p>
            <a:pPr algn="l" marL="1088353" indent="-544176" lvl="1">
              <a:lnSpc>
                <a:spcPts val="7057"/>
              </a:lnSpc>
              <a:buFont typeface="Arial"/>
              <a:buChar char="•"/>
            </a:pPr>
            <a:r>
              <a:rPr lang="en-US" sz="5041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Web App Deployment</a:t>
            </a:r>
          </a:p>
          <a:p>
            <a:pPr algn="l">
              <a:lnSpc>
                <a:spcPts val="7057"/>
              </a:lnSpc>
            </a:pPr>
          </a:p>
        </p:txBody>
      </p:sp>
      <p:sp>
        <p:nvSpPr>
          <p:cNvPr name="AutoShape 13" id="13"/>
          <p:cNvSpPr/>
          <p:nvPr/>
        </p:nvSpPr>
        <p:spPr>
          <a:xfrm flipH="true">
            <a:off x="-508885" y="2150464"/>
            <a:ext cx="19320968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34530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21742"/>
            <a:ext cx="6125521" cy="1614005"/>
            <a:chOff x="0" y="0"/>
            <a:chExt cx="1971911" cy="5195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911" cy="519576"/>
            </a:xfrm>
            <a:custGeom>
              <a:avLst/>
              <a:gdLst/>
              <a:ahLst/>
              <a:cxnLst/>
              <a:rect r="r" b="b" t="t" l="l"/>
              <a:pathLst>
                <a:path h="519576" w="1971911">
                  <a:moveTo>
                    <a:pt x="118805" y="0"/>
                  </a:moveTo>
                  <a:lnTo>
                    <a:pt x="1853106" y="0"/>
                  </a:lnTo>
                  <a:cubicBezTo>
                    <a:pt x="1884615" y="0"/>
                    <a:pt x="1914834" y="12517"/>
                    <a:pt x="1937114" y="34797"/>
                  </a:cubicBezTo>
                  <a:cubicBezTo>
                    <a:pt x="1959394" y="57077"/>
                    <a:pt x="1971911" y="87296"/>
                    <a:pt x="1971911" y="118805"/>
                  </a:cubicBezTo>
                  <a:lnTo>
                    <a:pt x="1971911" y="400771"/>
                  </a:lnTo>
                  <a:cubicBezTo>
                    <a:pt x="1971911" y="432280"/>
                    <a:pt x="1959394" y="462499"/>
                    <a:pt x="1937114" y="484779"/>
                  </a:cubicBezTo>
                  <a:cubicBezTo>
                    <a:pt x="1914834" y="507059"/>
                    <a:pt x="1884615" y="519576"/>
                    <a:pt x="1853106" y="519576"/>
                  </a:cubicBezTo>
                  <a:lnTo>
                    <a:pt x="118805" y="519576"/>
                  </a:lnTo>
                  <a:cubicBezTo>
                    <a:pt x="87296" y="519576"/>
                    <a:pt x="57077" y="507059"/>
                    <a:pt x="34797" y="484779"/>
                  </a:cubicBezTo>
                  <a:cubicBezTo>
                    <a:pt x="12517" y="462499"/>
                    <a:pt x="0" y="432280"/>
                    <a:pt x="0" y="400771"/>
                  </a:cubicBezTo>
                  <a:lnTo>
                    <a:pt x="0" y="118805"/>
                  </a:lnTo>
                  <a:cubicBezTo>
                    <a:pt x="0" y="87296"/>
                    <a:pt x="12517" y="57077"/>
                    <a:pt x="34797" y="34797"/>
                  </a:cubicBezTo>
                  <a:cubicBezTo>
                    <a:pt x="57077" y="12517"/>
                    <a:pt x="87296" y="0"/>
                    <a:pt x="118805" y="0"/>
                  </a:cubicBezTo>
                  <a:close/>
                </a:path>
              </a:pathLst>
            </a:custGeom>
            <a:solidFill>
              <a:srgbClr val="F4F8FD"/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1971911" cy="605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600"/>
                </a:lnSpc>
              </a:pPr>
              <a:r>
                <a:rPr lang="en-US" sz="40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Model B: distilroberta-base-Performance: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005885" y="3194879"/>
            <a:ext cx="14643933" cy="5912488"/>
          </a:xfrm>
          <a:custGeom>
            <a:avLst/>
            <a:gdLst/>
            <a:ahLst/>
            <a:cxnLst/>
            <a:rect r="r" b="b" t="t" l="l"/>
            <a:pathLst>
              <a:path h="5912488" w="14643933">
                <a:moveTo>
                  <a:pt x="0" y="0"/>
                </a:moveTo>
                <a:lnTo>
                  <a:pt x="14643933" y="0"/>
                </a:lnTo>
                <a:lnTo>
                  <a:pt x="14643933" y="5912488"/>
                </a:lnTo>
                <a:lnTo>
                  <a:pt x="0" y="591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741914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51755" y="486308"/>
            <a:ext cx="7481198" cy="2191230"/>
            <a:chOff x="0" y="0"/>
            <a:chExt cx="2408327" cy="7053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08327" cy="705395"/>
            </a:xfrm>
            <a:custGeom>
              <a:avLst/>
              <a:gdLst/>
              <a:ahLst/>
              <a:cxnLst/>
              <a:rect r="r" b="b" t="t" l="l"/>
              <a:pathLst>
                <a:path h="705395" w="2408327">
                  <a:moveTo>
                    <a:pt x="83823" y="0"/>
                  </a:moveTo>
                  <a:lnTo>
                    <a:pt x="2324504" y="0"/>
                  </a:lnTo>
                  <a:cubicBezTo>
                    <a:pt x="2346735" y="0"/>
                    <a:pt x="2368056" y="8831"/>
                    <a:pt x="2383776" y="24551"/>
                  </a:cubicBezTo>
                  <a:cubicBezTo>
                    <a:pt x="2399496" y="40271"/>
                    <a:pt x="2408327" y="61592"/>
                    <a:pt x="2408327" y="83823"/>
                  </a:cubicBezTo>
                  <a:lnTo>
                    <a:pt x="2408327" y="621572"/>
                  </a:lnTo>
                  <a:cubicBezTo>
                    <a:pt x="2408327" y="643803"/>
                    <a:pt x="2399496" y="665124"/>
                    <a:pt x="2383776" y="680844"/>
                  </a:cubicBezTo>
                  <a:cubicBezTo>
                    <a:pt x="2368056" y="696563"/>
                    <a:pt x="2346735" y="705395"/>
                    <a:pt x="2324504" y="705395"/>
                  </a:cubicBezTo>
                  <a:lnTo>
                    <a:pt x="83823" y="705395"/>
                  </a:lnTo>
                  <a:cubicBezTo>
                    <a:pt x="61592" y="705395"/>
                    <a:pt x="40271" y="696563"/>
                    <a:pt x="24551" y="680844"/>
                  </a:cubicBezTo>
                  <a:cubicBezTo>
                    <a:pt x="8831" y="665124"/>
                    <a:pt x="0" y="643803"/>
                    <a:pt x="0" y="621572"/>
                  </a:cubicBezTo>
                  <a:lnTo>
                    <a:pt x="0" y="83823"/>
                  </a:lnTo>
                  <a:cubicBezTo>
                    <a:pt x="0" y="61592"/>
                    <a:pt x="8831" y="40271"/>
                    <a:pt x="24551" y="24551"/>
                  </a:cubicBezTo>
                  <a:cubicBezTo>
                    <a:pt x="40271" y="8831"/>
                    <a:pt x="61592" y="0"/>
                    <a:pt x="8382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408327" cy="762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919"/>
                </a:lnSpc>
              </a:pPr>
            </a:p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08316C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Model B: distilroberta-base Confusion</a:t>
              </a:r>
            </a:p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08316C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Matrix:</a:t>
              </a:r>
            </a:p>
            <a:p>
              <a:pPr algn="l">
                <a:lnSpc>
                  <a:spcPts val="391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-254686" y="3006688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3636269" y="3136123"/>
            <a:ext cx="9427920" cy="6802107"/>
          </a:xfrm>
          <a:custGeom>
            <a:avLst/>
            <a:gdLst/>
            <a:ahLst/>
            <a:cxnLst/>
            <a:rect r="r" b="b" t="t" l="l"/>
            <a:pathLst>
              <a:path h="6802107" w="9427920">
                <a:moveTo>
                  <a:pt x="0" y="0"/>
                </a:moveTo>
                <a:lnTo>
                  <a:pt x="9427920" y="0"/>
                </a:lnTo>
                <a:lnTo>
                  <a:pt x="9427920" y="6802107"/>
                </a:lnTo>
                <a:lnTo>
                  <a:pt x="0" y="6802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239672" y="2011835"/>
          <a:ext cx="11143673" cy="7820025"/>
        </p:xfrm>
        <a:graphic>
          <a:graphicData uri="http://schemas.openxmlformats.org/drawingml/2006/table">
            <a:tbl>
              <a:tblPr/>
              <a:tblGrid>
                <a:gridCol w="2504415"/>
                <a:gridCol w="4633813"/>
                <a:gridCol w="4005445"/>
              </a:tblGrid>
              <a:tr h="11773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Metric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D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Model A: DistilRoBERTa uses the larger  Dataset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DC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Model B: distilroberta-base uses the Primary Dataset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9DC3"/>
                    </a:solidFill>
                  </a:tcPr>
                </a:tc>
              </a:tr>
              <a:tr h="10241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85.15%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94%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14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Negative 81%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Neutral 65%</a:t>
                      </a:r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Positive 98%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Negative 71%</a:t>
                      </a: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Neutral 39% 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Positive 96%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14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Negative 85% 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Neutral 58%</a:t>
                      </a:r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Positive 99%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Negative 68%</a:t>
                      </a: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Neutral 12% 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Positive 99%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314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Negative 83%</a:t>
                      </a:r>
                      <a:endParaRPr lang="en-US" sz="11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Neutral 61% </a:t>
                      </a:r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Positive 98%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Negative 70%</a:t>
                      </a:r>
                      <a:endParaRPr lang="en-US" sz="1100"/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Neutral 19%</a:t>
                      </a:r>
                    </a:p>
                    <a:p>
                      <a:pPr algn="ctr">
                        <a:lnSpc>
                          <a:spcPts val="2799"/>
                        </a:lnSpc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Positive 98%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1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Training 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Longer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b="true" sz="1999" strike="noStrike" u="non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Faster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473608"/>
            <a:ext cx="7315200" cy="595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6"/>
              </a:lnSpc>
              <a:spcBef>
                <a:spcPct val="0"/>
              </a:spcBef>
            </a:pPr>
            <a:r>
              <a:rPr lang="en-US" b="true" sz="3569">
                <a:solidFill>
                  <a:srgbClr val="0831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</a:t>
            </a:r>
            <a:r>
              <a:rPr lang="en-US" b="true" sz="3569">
                <a:solidFill>
                  <a:srgbClr val="0831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odel Comparison Table: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72380" y="0"/>
            <a:ext cx="20085923" cy="10287000"/>
            <a:chOff x="0" y="0"/>
            <a:chExt cx="529012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0119" cy="2709333"/>
            </a:xfrm>
            <a:custGeom>
              <a:avLst/>
              <a:gdLst/>
              <a:ahLst/>
              <a:cxnLst/>
              <a:rect r="r" b="b" t="t" l="l"/>
              <a:pathLst>
                <a:path h="2709333" w="5290119">
                  <a:moveTo>
                    <a:pt x="0" y="0"/>
                  </a:moveTo>
                  <a:lnTo>
                    <a:pt x="5290119" y="0"/>
                  </a:lnTo>
                  <a:lnTo>
                    <a:pt x="5290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DF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9012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99053" y="3938079"/>
            <a:ext cx="9089893" cy="2410843"/>
            <a:chOff x="0" y="0"/>
            <a:chExt cx="3274466" cy="8684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74466" cy="868462"/>
            </a:xfrm>
            <a:custGeom>
              <a:avLst/>
              <a:gdLst/>
              <a:ahLst/>
              <a:cxnLst/>
              <a:rect r="r" b="b" t="t" l="l"/>
              <a:pathLst>
                <a:path h="868462" w="3274466">
                  <a:moveTo>
                    <a:pt x="80060" y="0"/>
                  </a:moveTo>
                  <a:lnTo>
                    <a:pt x="3194406" y="0"/>
                  </a:lnTo>
                  <a:cubicBezTo>
                    <a:pt x="3238622" y="0"/>
                    <a:pt x="3274466" y="35844"/>
                    <a:pt x="3274466" y="80060"/>
                  </a:cubicBezTo>
                  <a:lnTo>
                    <a:pt x="3274466" y="788401"/>
                  </a:lnTo>
                  <a:cubicBezTo>
                    <a:pt x="3274466" y="832617"/>
                    <a:pt x="3238622" y="868462"/>
                    <a:pt x="3194406" y="868462"/>
                  </a:cubicBezTo>
                  <a:lnTo>
                    <a:pt x="80060" y="868462"/>
                  </a:lnTo>
                  <a:cubicBezTo>
                    <a:pt x="35844" y="868462"/>
                    <a:pt x="0" y="832617"/>
                    <a:pt x="0" y="788401"/>
                  </a:cubicBezTo>
                  <a:lnTo>
                    <a:pt x="0" y="80060"/>
                  </a:lnTo>
                  <a:cubicBezTo>
                    <a:pt x="0" y="35844"/>
                    <a:pt x="35844" y="0"/>
                    <a:pt x="800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3274466" cy="973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59"/>
                </a:lnSpc>
              </a:pPr>
              <a:r>
                <a:rPr lang="en-US" b="true" sz="5399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CLUSTRING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96413" y="0"/>
            <a:ext cx="1861703" cy="12422130"/>
            <a:chOff x="0" y="0"/>
            <a:chExt cx="490325" cy="32716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0325" cy="3271672"/>
            </a:xfrm>
            <a:custGeom>
              <a:avLst/>
              <a:gdLst/>
              <a:ahLst/>
              <a:cxnLst/>
              <a:rect r="r" b="b" t="t" l="l"/>
              <a:pathLst>
                <a:path h="3271672" w="490325">
                  <a:moveTo>
                    <a:pt x="0" y="0"/>
                  </a:moveTo>
                  <a:lnTo>
                    <a:pt x="490325" y="0"/>
                  </a:lnTo>
                  <a:lnTo>
                    <a:pt x="490325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0325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5290" y="0"/>
            <a:ext cx="453646" cy="12422130"/>
            <a:chOff x="0" y="0"/>
            <a:chExt cx="119479" cy="3271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9479" cy="3271672"/>
            </a:xfrm>
            <a:custGeom>
              <a:avLst/>
              <a:gdLst/>
              <a:ahLst/>
              <a:cxnLst/>
              <a:rect r="r" b="b" t="t" l="l"/>
              <a:pathLst>
                <a:path h="3271672" w="119479">
                  <a:moveTo>
                    <a:pt x="0" y="0"/>
                  </a:moveTo>
                  <a:lnTo>
                    <a:pt x="119479" y="0"/>
                  </a:lnTo>
                  <a:lnTo>
                    <a:pt x="119479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19479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E4E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741914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4768" y="843981"/>
            <a:ext cx="6873162" cy="1107118"/>
            <a:chOff x="0" y="0"/>
            <a:chExt cx="2475930" cy="3988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75930" cy="398819"/>
            </a:xfrm>
            <a:custGeom>
              <a:avLst/>
              <a:gdLst/>
              <a:ahLst/>
              <a:cxnLst/>
              <a:rect r="r" b="b" t="t" l="l"/>
              <a:pathLst>
                <a:path h="398819" w="2475930">
                  <a:moveTo>
                    <a:pt x="105881" y="0"/>
                  </a:moveTo>
                  <a:lnTo>
                    <a:pt x="2370049" y="0"/>
                  </a:lnTo>
                  <a:cubicBezTo>
                    <a:pt x="2398130" y="0"/>
                    <a:pt x="2425061" y="11155"/>
                    <a:pt x="2444918" y="31012"/>
                  </a:cubicBezTo>
                  <a:cubicBezTo>
                    <a:pt x="2464775" y="50869"/>
                    <a:pt x="2475930" y="77800"/>
                    <a:pt x="2475930" y="105881"/>
                  </a:cubicBezTo>
                  <a:lnTo>
                    <a:pt x="2475930" y="292937"/>
                  </a:lnTo>
                  <a:cubicBezTo>
                    <a:pt x="2475930" y="321019"/>
                    <a:pt x="2464775" y="347950"/>
                    <a:pt x="2444918" y="367807"/>
                  </a:cubicBezTo>
                  <a:cubicBezTo>
                    <a:pt x="2425061" y="387663"/>
                    <a:pt x="2398130" y="398819"/>
                    <a:pt x="2370049" y="398819"/>
                  </a:cubicBezTo>
                  <a:lnTo>
                    <a:pt x="105881" y="398819"/>
                  </a:lnTo>
                  <a:cubicBezTo>
                    <a:pt x="77800" y="398819"/>
                    <a:pt x="50869" y="387663"/>
                    <a:pt x="31012" y="367807"/>
                  </a:cubicBezTo>
                  <a:cubicBezTo>
                    <a:pt x="11155" y="347950"/>
                    <a:pt x="0" y="321019"/>
                    <a:pt x="0" y="292937"/>
                  </a:cubicBezTo>
                  <a:lnTo>
                    <a:pt x="0" y="105881"/>
                  </a:lnTo>
                  <a:cubicBezTo>
                    <a:pt x="0" y="77800"/>
                    <a:pt x="11155" y="50869"/>
                    <a:pt x="31012" y="31012"/>
                  </a:cubicBezTo>
                  <a:cubicBezTo>
                    <a:pt x="50869" y="11155"/>
                    <a:pt x="77800" y="0"/>
                    <a:pt x="1058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2475930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clustring</a:t>
              </a: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-254686" y="2391777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834258" y="2791827"/>
            <a:ext cx="16619483" cy="8146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1"/>
              </a:lnSpc>
            </a:pP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to simplify product categorization, w</a:t>
            </a: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e built a clustering model that groups detailed product types into 4–6 broader meta-categories. The process involved:</a:t>
            </a:r>
          </a:p>
          <a:p>
            <a:pPr algn="l" marL="623295" indent="-311647" lvl="1">
              <a:lnSpc>
                <a:spcPts val="4041"/>
              </a:lnSpc>
              <a:buFont typeface="Arial"/>
              <a:buChar char="•"/>
            </a:pP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at</a:t>
            </a: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a Cl</a:t>
            </a: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eaning &amp; Preprocessing: Removed noise and extracted meaningful phrases using spaCy.</a:t>
            </a:r>
          </a:p>
          <a:p>
            <a:pPr algn="l" marL="623295" indent="-311647" lvl="1">
              <a:lnSpc>
                <a:spcPts val="4041"/>
              </a:lnSpc>
              <a:buFont typeface="Arial"/>
              <a:buChar char="•"/>
            </a:pP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Embedding Generation: Used the MiniLM sentence transformer to convert text into numerical vectors.</a:t>
            </a:r>
          </a:p>
          <a:p>
            <a:pPr algn="l" marL="623295" indent="-311647" lvl="1">
              <a:lnSpc>
                <a:spcPts val="4041"/>
              </a:lnSpc>
              <a:buFont typeface="Arial"/>
              <a:buChar char="•"/>
            </a:pP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Dim</a:t>
            </a: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ensionality Reduction: Applied UMAP to reduce embedding size for faster and more efficient clustering.</a:t>
            </a:r>
          </a:p>
          <a:p>
            <a:pPr algn="l" marL="623295" indent="-311647" lvl="1">
              <a:lnSpc>
                <a:spcPts val="4041"/>
              </a:lnSpc>
              <a:buFont typeface="Arial"/>
              <a:buChar char="•"/>
            </a:pP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Cluste</a:t>
            </a: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ring: Used K-Means, tested multiple cluster counts (4–6), and evaluated results using silhouette and Davies-Bouldin scores. A refinement step improved cluster quality.</a:t>
            </a:r>
          </a:p>
          <a:p>
            <a:pPr algn="l" marL="623295" indent="-311647" lvl="1">
              <a:lnSpc>
                <a:spcPts val="4041"/>
              </a:lnSpc>
              <a:buFont typeface="Arial"/>
              <a:buChar char="•"/>
            </a:pP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Visua</a:t>
            </a: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lization &amp; Analysis: Visualized clusters using t-SNE and extracted top keywords per cluster while ignoring generic terms.</a:t>
            </a:r>
          </a:p>
          <a:p>
            <a:pPr algn="l">
              <a:lnSpc>
                <a:spcPts val="4041"/>
              </a:lnSpc>
            </a:pP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This model effectively groups products by semantic similarity, supporting better search, recommendations, and category management.</a:t>
            </a:r>
          </a:p>
          <a:p>
            <a:pPr algn="l" marL="256274" indent="-128137" lvl="1">
              <a:lnSpc>
                <a:spcPts val="1661"/>
              </a:lnSpc>
              <a:buFont typeface="Arial"/>
              <a:buChar char="•"/>
            </a:pPr>
          </a:p>
          <a:p>
            <a:pPr algn="l">
              <a:lnSpc>
                <a:spcPts val="3061"/>
              </a:lnSpc>
            </a:pPr>
          </a:p>
          <a:p>
            <a:pPr algn="l">
              <a:lnSpc>
                <a:spcPts val="4041"/>
              </a:lnSpc>
            </a:p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18789" y="0"/>
            <a:ext cx="13050422" cy="9820443"/>
          </a:xfrm>
          <a:custGeom>
            <a:avLst/>
            <a:gdLst/>
            <a:ahLst/>
            <a:cxnLst/>
            <a:rect r="r" b="b" t="t" l="l"/>
            <a:pathLst>
              <a:path h="9820443" w="13050422">
                <a:moveTo>
                  <a:pt x="0" y="0"/>
                </a:moveTo>
                <a:lnTo>
                  <a:pt x="13050422" y="0"/>
                </a:lnTo>
                <a:lnTo>
                  <a:pt x="13050422" y="9820443"/>
                </a:lnTo>
                <a:lnTo>
                  <a:pt x="0" y="98204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741914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4768" y="843981"/>
            <a:ext cx="6873162" cy="1107118"/>
            <a:chOff x="0" y="0"/>
            <a:chExt cx="2475930" cy="3988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75930" cy="398819"/>
            </a:xfrm>
            <a:custGeom>
              <a:avLst/>
              <a:gdLst/>
              <a:ahLst/>
              <a:cxnLst/>
              <a:rect r="r" b="b" t="t" l="l"/>
              <a:pathLst>
                <a:path h="398819" w="2475930">
                  <a:moveTo>
                    <a:pt x="105881" y="0"/>
                  </a:moveTo>
                  <a:lnTo>
                    <a:pt x="2370049" y="0"/>
                  </a:lnTo>
                  <a:cubicBezTo>
                    <a:pt x="2398130" y="0"/>
                    <a:pt x="2425061" y="11155"/>
                    <a:pt x="2444918" y="31012"/>
                  </a:cubicBezTo>
                  <a:cubicBezTo>
                    <a:pt x="2464775" y="50869"/>
                    <a:pt x="2475930" y="77800"/>
                    <a:pt x="2475930" y="105881"/>
                  </a:cubicBezTo>
                  <a:lnTo>
                    <a:pt x="2475930" y="292937"/>
                  </a:lnTo>
                  <a:cubicBezTo>
                    <a:pt x="2475930" y="321019"/>
                    <a:pt x="2464775" y="347950"/>
                    <a:pt x="2444918" y="367807"/>
                  </a:cubicBezTo>
                  <a:cubicBezTo>
                    <a:pt x="2425061" y="387663"/>
                    <a:pt x="2398130" y="398819"/>
                    <a:pt x="2370049" y="398819"/>
                  </a:cubicBezTo>
                  <a:lnTo>
                    <a:pt x="105881" y="398819"/>
                  </a:lnTo>
                  <a:cubicBezTo>
                    <a:pt x="77800" y="398819"/>
                    <a:pt x="50869" y="387663"/>
                    <a:pt x="31012" y="367807"/>
                  </a:cubicBezTo>
                  <a:cubicBezTo>
                    <a:pt x="11155" y="347950"/>
                    <a:pt x="0" y="321019"/>
                    <a:pt x="0" y="292937"/>
                  </a:cubicBezTo>
                  <a:lnTo>
                    <a:pt x="0" y="105881"/>
                  </a:lnTo>
                  <a:cubicBezTo>
                    <a:pt x="0" y="77800"/>
                    <a:pt x="11155" y="50869"/>
                    <a:pt x="31012" y="31012"/>
                  </a:cubicBezTo>
                  <a:cubicBezTo>
                    <a:pt x="50869" y="11155"/>
                    <a:pt x="77800" y="0"/>
                    <a:pt x="1058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2475930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clustring</a:t>
              </a: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-254686" y="2391777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430505" y="3799296"/>
            <a:ext cx="17426989" cy="5039026"/>
          </a:xfrm>
          <a:custGeom>
            <a:avLst/>
            <a:gdLst/>
            <a:ahLst/>
            <a:cxnLst/>
            <a:rect r="r" b="b" t="t" l="l"/>
            <a:pathLst>
              <a:path h="5039026" w="17426989">
                <a:moveTo>
                  <a:pt x="0" y="0"/>
                </a:moveTo>
                <a:lnTo>
                  <a:pt x="17426990" y="0"/>
                </a:lnTo>
                <a:lnTo>
                  <a:pt x="17426990" y="5039026"/>
                </a:lnTo>
                <a:lnTo>
                  <a:pt x="0" y="50390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06" t="0" r="-506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72380" y="0"/>
            <a:ext cx="20085923" cy="10287000"/>
            <a:chOff x="0" y="0"/>
            <a:chExt cx="529012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0119" cy="2709333"/>
            </a:xfrm>
            <a:custGeom>
              <a:avLst/>
              <a:gdLst/>
              <a:ahLst/>
              <a:cxnLst/>
              <a:rect r="r" b="b" t="t" l="l"/>
              <a:pathLst>
                <a:path h="2709333" w="5290119">
                  <a:moveTo>
                    <a:pt x="0" y="0"/>
                  </a:moveTo>
                  <a:lnTo>
                    <a:pt x="5290119" y="0"/>
                  </a:lnTo>
                  <a:lnTo>
                    <a:pt x="5290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DF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9012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99053" y="3938079"/>
            <a:ext cx="9089893" cy="2410843"/>
            <a:chOff x="0" y="0"/>
            <a:chExt cx="3274466" cy="8684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74466" cy="868462"/>
            </a:xfrm>
            <a:custGeom>
              <a:avLst/>
              <a:gdLst/>
              <a:ahLst/>
              <a:cxnLst/>
              <a:rect r="r" b="b" t="t" l="l"/>
              <a:pathLst>
                <a:path h="868462" w="3274466">
                  <a:moveTo>
                    <a:pt x="80060" y="0"/>
                  </a:moveTo>
                  <a:lnTo>
                    <a:pt x="3194406" y="0"/>
                  </a:lnTo>
                  <a:cubicBezTo>
                    <a:pt x="3238622" y="0"/>
                    <a:pt x="3274466" y="35844"/>
                    <a:pt x="3274466" y="80060"/>
                  </a:cubicBezTo>
                  <a:lnTo>
                    <a:pt x="3274466" y="788401"/>
                  </a:lnTo>
                  <a:cubicBezTo>
                    <a:pt x="3274466" y="832617"/>
                    <a:pt x="3238622" y="868462"/>
                    <a:pt x="3194406" y="868462"/>
                  </a:cubicBezTo>
                  <a:lnTo>
                    <a:pt x="80060" y="868462"/>
                  </a:lnTo>
                  <a:cubicBezTo>
                    <a:pt x="35844" y="868462"/>
                    <a:pt x="0" y="832617"/>
                    <a:pt x="0" y="788401"/>
                  </a:cubicBezTo>
                  <a:lnTo>
                    <a:pt x="0" y="80060"/>
                  </a:lnTo>
                  <a:cubicBezTo>
                    <a:pt x="0" y="35844"/>
                    <a:pt x="35844" y="0"/>
                    <a:pt x="800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3274466" cy="973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Summarization Model: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96413" y="0"/>
            <a:ext cx="1861703" cy="12422130"/>
            <a:chOff x="0" y="0"/>
            <a:chExt cx="490325" cy="32716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0325" cy="3271672"/>
            </a:xfrm>
            <a:custGeom>
              <a:avLst/>
              <a:gdLst/>
              <a:ahLst/>
              <a:cxnLst/>
              <a:rect r="r" b="b" t="t" l="l"/>
              <a:pathLst>
                <a:path h="3271672" w="490325">
                  <a:moveTo>
                    <a:pt x="0" y="0"/>
                  </a:moveTo>
                  <a:lnTo>
                    <a:pt x="490325" y="0"/>
                  </a:lnTo>
                  <a:lnTo>
                    <a:pt x="490325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0325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5290" y="0"/>
            <a:ext cx="453646" cy="12422130"/>
            <a:chOff x="0" y="0"/>
            <a:chExt cx="119479" cy="3271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9479" cy="3271672"/>
            </a:xfrm>
            <a:custGeom>
              <a:avLst/>
              <a:gdLst/>
              <a:ahLst/>
              <a:cxnLst/>
              <a:rect r="r" b="b" t="t" l="l"/>
              <a:pathLst>
                <a:path h="3271672" w="119479">
                  <a:moveTo>
                    <a:pt x="0" y="0"/>
                  </a:moveTo>
                  <a:lnTo>
                    <a:pt x="119479" y="0"/>
                  </a:lnTo>
                  <a:lnTo>
                    <a:pt x="119479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19479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741914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39817" y="843981"/>
            <a:ext cx="8073773" cy="1107118"/>
            <a:chOff x="0" y="0"/>
            <a:chExt cx="2908428" cy="3988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08428" cy="398819"/>
            </a:xfrm>
            <a:custGeom>
              <a:avLst/>
              <a:gdLst/>
              <a:ahLst/>
              <a:cxnLst/>
              <a:rect r="r" b="b" t="t" l="l"/>
              <a:pathLst>
                <a:path h="398819" w="2908428">
                  <a:moveTo>
                    <a:pt x="90136" y="0"/>
                  </a:moveTo>
                  <a:lnTo>
                    <a:pt x="2818292" y="0"/>
                  </a:lnTo>
                  <a:cubicBezTo>
                    <a:pt x="2868073" y="0"/>
                    <a:pt x="2908428" y="40355"/>
                    <a:pt x="2908428" y="90136"/>
                  </a:cubicBezTo>
                  <a:lnTo>
                    <a:pt x="2908428" y="308682"/>
                  </a:lnTo>
                  <a:cubicBezTo>
                    <a:pt x="2908428" y="358463"/>
                    <a:pt x="2868073" y="398819"/>
                    <a:pt x="2818292" y="398819"/>
                  </a:cubicBezTo>
                  <a:lnTo>
                    <a:pt x="90136" y="398819"/>
                  </a:lnTo>
                  <a:cubicBezTo>
                    <a:pt x="40355" y="398819"/>
                    <a:pt x="0" y="358463"/>
                    <a:pt x="0" y="308682"/>
                  </a:cubicBezTo>
                  <a:lnTo>
                    <a:pt x="0" y="90136"/>
                  </a:lnTo>
                  <a:cubicBezTo>
                    <a:pt x="0" y="40355"/>
                    <a:pt x="40355" y="0"/>
                    <a:pt x="9013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2908428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:Summarization Model:</a:t>
              </a: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-254686" y="2391777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927370" y="4619887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0" y="0"/>
                </a:lnTo>
                <a:lnTo>
                  <a:pt x="2453910" y="1226955"/>
                </a:lnTo>
                <a:lnTo>
                  <a:pt x="0" y="12269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5274817" y="5836993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1" y="0"/>
                </a:lnTo>
                <a:lnTo>
                  <a:pt x="2453911" y="1226955"/>
                </a:lnTo>
                <a:lnTo>
                  <a:pt x="0" y="1226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594474" y="4619887"/>
            <a:ext cx="2463760" cy="1231880"/>
          </a:xfrm>
          <a:custGeom>
            <a:avLst/>
            <a:gdLst/>
            <a:ahLst/>
            <a:cxnLst/>
            <a:rect r="r" b="b" t="t" l="l"/>
            <a:pathLst>
              <a:path h="1231880" w="2463760">
                <a:moveTo>
                  <a:pt x="0" y="0"/>
                </a:moveTo>
                <a:lnTo>
                  <a:pt x="2463759" y="0"/>
                </a:lnTo>
                <a:lnTo>
                  <a:pt x="2463759" y="1231880"/>
                </a:lnTo>
                <a:lnTo>
                  <a:pt x="0" y="1231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9933284" y="5841917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1" y="0"/>
                </a:lnTo>
                <a:lnTo>
                  <a:pt x="2453911" y="1226956"/>
                </a:lnTo>
                <a:lnTo>
                  <a:pt x="0" y="12269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253872" y="4624811"/>
            <a:ext cx="2453911" cy="1226955"/>
          </a:xfrm>
          <a:custGeom>
            <a:avLst/>
            <a:gdLst/>
            <a:ahLst/>
            <a:cxnLst/>
            <a:rect r="r" b="b" t="t" l="l"/>
            <a:pathLst>
              <a:path h="1226955" w="2453911">
                <a:moveTo>
                  <a:pt x="0" y="0"/>
                </a:moveTo>
                <a:lnTo>
                  <a:pt x="2453910" y="0"/>
                </a:lnTo>
                <a:lnTo>
                  <a:pt x="2453910" y="1226956"/>
                </a:lnTo>
                <a:lnTo>
                  <a:pt x="0" y="1226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89902" y="6776792"/>
            <a:ext cx="3064424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</a:pPr>
            <a:r>
              <a:rPr lang="en-US" b="true" sz="2499" spc="97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Setup &amp; Data Import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933355" y="7148632"/>
            <a:ext cx="4880345" cy="2375136"/>
            <a:chOff x="0" y="0"/>
            <a:chExt cx="6507126" cy="3166848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661773"/>
              <a:ext cx="6507126" cy="2505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801" indent="-215900" lvl="1">
                <a:lnSpc>
                  <a:spcPts val="3000"/>
                </a:lnSpc>
                <a:buFont typeface="Arial"/>
                <a:buChar char="•"/>
              </a:pPr>
              <a:r>
                <a:rPr lang="en-US" sz="2000" spc="60">
                  <a:solidFill>
                    <a:srgbClr val="19191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Designed blog-style prompt</a:t>
              </a:r>
            </a:p>
            <a:p>
              <a:pPr algn="l" marL="431801" indent="-215900" lvl="1">
                <a:lnSpc>
                  <a:spcPts val="3000"/>
                </a:lnSpc>
                <a:buFont typeface="Arial"/>
                <a:buChar char="•"/>
              </a:pPr>
              <a:r>
                <a:rPr lang="en-US" sz="2000" spc="60">
                  <a:solidFill>
                    <a:srgbClr val="19191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Intro + prod</a:t>
              </a:r>
              <a:r>
                <a:rPr lang="en-US" sz="2000" spc="60">
                  <a:solidFill>
                    <a:srgbClr val="19191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uct highlights (top 3 &amp; 1 to avoid)</a:t>
              </a:r>
            </a:p>
            <a:p>
              <a:pPr algn="l" marL="431801" indent="-215900" lvl="1">
                <a:lnSpc>
                  <a:spcPts val="3000"/>
                </a:lnSpc>
                <a:buFont typeface="Arial"/>
                <a:buChar char="•"/>
              </a:pPr>
              <a:r>
                <a:rPr lang="en-US" sz="2000" spc="60">
                  <a:solidFill>
                    <a:srgbClr val="19191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Wrapped with a clean conclusion</a:t>
              </a:r>
            </a:p>
            <a:p>
              <a:pPr algn="l">
                <a:lnSpc>
                  <a:spcPts val="3000"/>
                </a:lnSpc>
              </a:pP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47625"/>
              <a:ext cx="6507126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  <a:r>
                <a:rPr lang="en-US" b="true" sz="2499" spc="97">
                  <a:solidFill>
                    <a:srgbClr val="19191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4. GPT-4 Prompt Engineering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267783" y="7570542"/>
            <a:ext cx="5390957" cy="227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6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Designed blog-style prompt</a:t>
            </a: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6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Intro + product highlights (top 3 &amp; 1 to avoid)</a:t>
            </a:r>
          </a:p>
          <a:p>
            <a:pPr algn="l" marL="431801" indent="-215900" lvl="1">
              <a:lnSpc>
                <a:spcPts val="3000"/>
              </a:lnSpc>
              <a:buFont typeface="Arial"/>
              <a:buChar char="•"/>
            </a:pPr>
            <a:r>
              <a:rPr lang="en-US" sz="2000" spc="60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Wrapped with a clean conclusion</a:t>
            </a:r>
          </a:p>
          <a:p>
            <a:pPr algn="l">
              <a:lnSpc>
                <a:spcPts val="300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0267783" y="7402267"/>
            <a:ext cx="539095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</a:pPr>
            <a:r>
              <a:rPr lang="en-US" b="true" sz="2499" spc="97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 GPT-4 Prompt Engineering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875381" y="4197612"/>
            <a:ext cx="306476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</a:pPr>
            <a:r>
              <a:rPr lang="en-US" b="true" sz="2499" spc="97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Data Structuring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456354" y="2363202"/>
            <a:ext cx="4676220" cy="2036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7"/>
              </a:lnSpc>
            </a:pPr>
          </a:p>
          <a:p>
            <a:pPr algn="l" marL="391107" indent="-195554" lvl="1">
              <a:lnSpc>
                <a:spcPts val="2717"/>
              </a:lnSpc>
              <a:buFont typeface="Arial"/>
              <a:buChar char="•"/>
            </a:pPr>
            <a:r>
              <a:rPr lang="en-US" sz="1811" spc="54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Pi</a:t>
            </a:r>
            <a:r>
              <a:rPr lang="en-US" sz="1811" spc="54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cked top 3 best-rated products &amp; 1 worst-rated</a:t>
            </a:r>
          </a:p>
          <a:p>
            <a:pPr algn="l" marL="391107" indent="-195554" lvl="1">
              <a:lnSpc>
                <a:spcPts val="2717"/>
              </a:lnSpc>
              <a:buFont typeface="Arial"/>
              <a:buChar char="•"/>
            </a:pPr>
            <a:r>
              <a:rPr lang="en-US" sz="1811" spc="54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Summarized each with name, rating, pros, and complaints</a:t>
            </a:r>
          </a:p>
          <a:p>
            <a:pPr algn="l">
              <a:lnSpc>
                <a:spcPts val="2717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8168932" y="4220649"/>
            <a:ext cx="3612042" cy="464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00"/>
              </a:lnSpc>
            </a:pPr>
            <a:r>
              <a:rPr lang="en-US" b="true" sz="2714" spc="105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3286450" y="4983891"/>
            <a:ext cx="1735751" cy="173575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08316C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5637777" y="4937532"/>
            <a:ext cx="1735751" cy="17357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739DC3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940149" y="4983891"/>
            <a:ext cx="1735751" cy="17357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878787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267783" y="4937532"/>
            <a:ext cx="1735751" cy="17357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08316C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2597434" y="5115187"/>
            <a:ext cx="1735751" cy="1735751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8FD"/>
            </a:solidFill>
            <a:ln w="352425" cap="sq">
              <a:solidFill>
                <a:srgbClr val="739DC3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4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81941" y="7230817"/>
            <a:ext cx="4880345" cy="1994136"/>
            <a:chOff x="0" y="0"/>
            <a:chExt cx="6507126" cy="2658848"/>
          </a:xfrm>
        </p:grpSpPr>
        <p:sp>
          <p:nvSpPr>
            <p:cNvPr name="TextBox 39" id="39"/>
            <p:cNvSpPr txBox="true"/>
            <p:nvPr/>
          </p:nvSpPr>
          <p:spPr>
            <a:xfrm rot="0">
              <a:off x="0" y="661773"/>
              <a:ext cx="6507126" cy="1997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801" indent="-215900" lvl="1">
                <a:lnSpc>
                  <a:spcPts val="3000"/>
                </a:lnSpc>
                <a:buFont typeface="Arial"/>
                <a:buChar char="•"/>
              </a:pPr>
              <a:r>
                <a:rPr lang="en-US" sz="2000" spc="60">
                  <a:solidFill>
                    <a:srgbClr val="19191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Installed OpenAI API + libraries</a:t>
              </a:r>
            </a:p>
            <a:p>
              <a:pPr algn="l" marL="431801" indent="-215900" lvl="1">
                <a:lnSpc>
                  <a:spcPts val="3000"/>
                </a:lnSpc>
                <a:buFont typeface="Arial"/>
                <a:buChar char="•"/>
              </a:pPr>
              <a:r>
                <a:rPr lang="en-US" sz="2000" spc="60">
                  <a:solidFill>
                    <a:srgbClr val="19191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</a:t>
              </a:r>
              <a:r>
                <a:rPr lang="en-US" sz="2000" spc="60">
                  <a:solidFill>
                    <a:srgbClr val="19191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oaded prod</a:t>
              </a:r>
              <a:r>
                <a:rPr lang="en-US" sz="2000" spc="60">
                  <a:solidFill>
                    <a:srgbClr val="19191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uct reviews with categories &amp; cluster labels</a:t>
              </a:r>
            </a:p>
            <a:p>
              <a:pPr algn="l">
                <a:lnSpc>
                  <a:spcPts val="3000"/>
                </a:lnSpc>
              </a:pP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0" y="-47625"/>
              <a:ext cx="6507126" cy="547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9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639817" y="2051366"/>
            <a:ext cx="7300332" cy="2646070"/>
            <a:chOff x="0" y="0"/>
            <a:chExt cx="9733776" cy="3528093"/>
          </a:xfrm>
        </p:grpSpPr>
        <p:sp>
          <p:nvSpPr>
            <p:cNvPr name="TextBox 42" id="42"/>
            <p:cNvSpPr txBox="true"/>
            <p:nvPr/>
          </p:nvSpPr>
          <p:spPr>
            <a:xfrm rot="0">
              <a:off x="0" y="595210"/>
              <a:ext cx="9733776" cy="29328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29877" indent="-214938" lvl="1">
                <a:lnSpc>
                  <a:spcPts val="2986"/>
                </a:lnSpc>
                <a:buFont typeface="Arial"/>
                <a:buChar char="•"/>
              </a:pPr>
              <a:r>
                <a:rPr lang="en-US" sz="1991" spc="59">
                  <a:solidFill>
                    <a:srgbClr val="19191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Grouped by product</a:t>
              </a:r>
            </a:p>
            <a:p>
              <a:pPr algn="l" marL="473056" indent="-236528" lvl="1">
                <a:lnSpc>
                  <a:spcPts val="3286"/>
                </a:lnSpc>
                <a:buFont typeface="Arial"/>
                <a:buChar char="•"/>
              </a:pPr>
              <a:r>
                <a:rPr lang="en-US" sz="2191" spc="65">
                  <a:solidFill>
                    <a:srgbClr val="19191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Ex</a:t>
              </a:r>
              <a:r>
                <a:rPr lang="en-US" sz="2191" spc="65">
                  <a:solidFill>
                    <a:srgbClr val="19191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tracted: category, reviews, ratings</a:t>
              </a:r>
            </a:p>
            <a:p>
              <a:pPr algn="l" marL="429877" indent="-214938" lvl="1">
                <a:lnSpc>
                  <a:spcPts val="2986"/>
                </a:lnSpc>
                <a:buFont typeface="Arial"/>
                <a:buChar char="•"/>
              </a:pPr>
              <a:r>
                <a:rPr lang="en-US" sz="1991" spc="59">
                  <a:solidFill>
                    <a:srgbClr val="19191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Filter</a:t>
              </a:r>
              <a:r>
                <a:rPr lang="en-US" sz="1991" spc="59">
                  <a:solidFill>
                    <a:srgbClr val="19191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ed out prod</a:t>
              </a:r>
              <a:r>
                <a:rPr lang="en-US" sz="1991" spc="59">
                  <a:solidFill>
                    <a:srgbClr val="19191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ucts with &lt;5 reviews</a:t>
              </a:r>
            </a:p>
            <a:p>
              <a:pPr algn="l" marL="429877" indent="-214938" lvl="1">
                <a:lnSpc>
                  <a:spcPts val="2986"/>
                </a:lnSpc>
                <a:buFont typeface="Arial"/>
                <a:buChar char="•"/>
              </a:pPr>
              <a:r>
                <a:rPr lang="en-US" sz="1991" spc="59">
                  <a:solidFill>
                    <a:srgbClr val="19191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Identified top pros/complaints</a:t>
              </a:r>
            </a:p>
            <a:p>
              <a:pPr algn="l" marL="429877" indent="-214938" lvl="1">
                <a:lnSpc>
                  <a:spcPts val="2986"/>
                </a:lnSpc>
                <a:buFont typeface="Arial"/>
                <a:buChar char="•"/>
              </a:pPr>
              <a:r>
                <a:rPr lang="en-US" sz="1991" spc="59">
                  <a:solidFill>
                    <a:srgbClr val="191919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Calculated average rating</a:t>
              </a:r>
            </a:p>
            <a:p>
              <a:pPr algn="l">
                <a:lnSpc>
                  <a:spcPts val="2686"/>
                </a:lnSpc>
              </a:pP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0" y="-47625"/>
              <a:ext cx="9733776" cy="4949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34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3313532" y="3357393"/>
            <a:ext cx="5229154" cy="2313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3"/>
              </a:lnSpc>
            </a:pPr>
          </a:p>
          <a:p>
            <a:pPr algn="l" marL="383338" indent="-191669" lvl="1">
              <a:lnSpc>
                <a:spcPts val="2663"/>
              </a:lnSpc>
              <a:buFont typeface="Arial"/>
              <a:buChar char="•"/>
            </a:pPr>
            <a:r>
              <a:rPr lang="en-US" sz="1775" spc="53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GPT-4 created ready-to-publish articles</a:t>
            </a:r>
          </a:p>
          <a:p>
            <a:pPr algn="l" marL="383338" indent="-191669" lvl="1">
              <a:lnSpc>
                <a:spcPts val="2663"/>
              </a:lnSpc>
              <a:buFont typeface="Arial"/>
              <a:buChar char="•"/>
            </a:pPr>
            <a:r>
              <a:rPr lang="en-US" sz="1775" spc="53">
                <a:solidFill>
                  <a:srgbClr val="191919"/>
                </a:solidFill>
                <a:latin typeface="Canva Sans"/>
                <a:ea typeface="Canva Sans"/>
                <a:cs typeface="Canva Sans"/>
                <a:sym typeface="Canva Sans"/>
              </a:rPr>
              <a:t>Useful for blogs, guides, or product recommendation</a:t>
            </a:r>
          </a:p>
          <a:p>
            <a:pPr algn="l">
              <a:lnSpc>
                <a:spcPts val="2663"/>
              </a:lnSpc>
            </a:pPr>
          </a:p>
          <a:p>
            <a:pPr algn="l">
              <a:lnSpc>
                <a:spcPts val="2663"/>
              </a:lnSpc>
            </a:pPr>
            <a:r>
              <a:rPr lang="en-US" sz="1775" spc="53" b="true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 </a:t>
            </a:r>
          </a:p>
          <a:p>
            <a:pPr algn="l">
              <a:lnSpc>
                <a:spcPts val="2663"/>
              </a:lnSpc>
            </a:pPr>
          </a:p>
        </p:txBody>
      </p:sp>
      <p:sp>
        <p:nvSpPr>
          <p:cNvPr name="TextBox 45" id="45"/>
          <p:cNvSpPr txBox="true"/>
          <p:nvPr/>
        </p:nvSpPr>
        <p:spPr>
          <a:xfrm rot="0">
            <a:off x="13151729" y="3139451"/>
            <a:ext cx="5390957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</a:pPr>
            <a:r>
              <a:rPr lang="en-US" b="true" sz="2499" spc="97">
                <a:solidFill>
                  <a:srgbClr val="1919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Final Output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72380" y="0"/>
            <a:ext cx="20085923" cy="10287000"/>
            <a:chOff x="0" y="0"/>
            <a:chExt cx="529012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0119" cy="2709333"/>
            </a:xfrm>
            <a:custGeom>
              <a:avLst/>
              <a:gdLst/>
              <a:ahLst/>
              <a:cxnLst/>
              <a:rect r="r" b="b" t="t" l="l"/>
              <a:pathLst>
                <a:path h="2709333" w="5290119">
                  <a:moveTo>
                    <a:pt x="0" y="0"/>
                  </a:moveTo>
                  <a:lnTo>
                    <a:pt x="5290119" y="0"/>
                  </a:lnTo>
                  <a:lnTo>
                    <a:pt x="5290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DF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9012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99053" y="3938079"/>
            <a:ext cx="9089893" cy="2410843"/>
            <a:chOff x="0" y="0"/>
            <a:chExt cx="3274466" cy="8684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74466" cy="868462"/>
            </a:xfrm>
            <a:custGeom>
              <a:avLst/>
              <a:gdLst/>
              <a:ahLst/>
              <a:cxnLst/>
              <a:rect r="r" b="b" t="t" l="l"/>
              <a:pathLst>
                <a:path h="868462" w="3274466">
                  <a:moveTo>
                    <a:pt x="80060" y="0"/>
                  </a:moveTo>
                  <a:lnTo>
                    <a:pt x="3194406" y="0"/>
                  </a:lnTo>
                  <a:cubicBezTo>
                    <a:pt x="3238622" y="0"/>
                    <a:pt x="3274466" y="35844"/>
                    <a:pt x="3274466" y="80060"/>
                  </a:cubicBezTo>
                  <a:lnTo>
                    <a:pt x="3274466" y="788401"/>
                  </a:lnTo>
                  <a:cubicBezTo>
                    <a:pt x="3274466" y="832617"/>
                    <a:pt x="3238622" y="868462"/>
                    <a:pt x="3194406" y="868462"/>
                  </a:cubicBezTo>
                  <a:lnTo>
                    <a:pt x="80060" y="868462"/>
                  </a:lnTo>
                  <a:cubicBezTo>
                    <a:pt x="35844" y="868462"/>
                    <a:pt x="0" y="832617"/>
                    <a:pt x="0" y="788401"/>
                  </a:cubicBezTo>
                  <a:lnTo>
                    <a:pt x="0" y="80060"/>
                  </a:lnTo>
                  <a:cubicBezTo>
                    <a:pt x="0" y="35844"/>
                    <a:pt x="35844" y="0"/>
                    <a:pt x="800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3274466" cy="973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59"/>
                </a:lnSpc>
              </a:pPr>
              <a:r>
                <a:rPr lang="en-US" b="true" sz="5399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DEPLOYMENT :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96413" y="0"/>
            <a:ext cx="1861703" cy="12422130"/>
            <a:chOff x="0" y="0"/>
            <a:chExt cx="490325" cy="32716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0325" cy="3271672"/>
            </a:xfrm>
            <a:custGeom>
              <a:avLst/>
              <a:gdLst/>
              <a:ahLst/>
              <a:cxnLst/>
              <a:rect r="r" b="b" t="t" l="l"/>
              <a:pathLst>
                <a:path h="3271672" w="490325">
                  <a:moveTo>
                    <a:pt x="0" y="0"/>
                  </a:moveTo>
                  <a:lnTo>
                    <a:pt x="490325" y="0"/>
                  </a:lnTo>
                  <a:lnTo>
                    <a:pt x="490325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0325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5290" y="0"/>
            <a:ext cx="453646" cy="12422130"/>
            <a:chOff x="0" y="0"/>
            <a:chExt cx="119479" cy="3271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9479" cy="3271672"/>
            </a:xfrm>
            <a:custGeom>
              <a:avLst/>
              <a:gdLst/>
              <a:ahLst/>
              <a:cxnLst/>
              <a:rect r="r" b="b" t="t" l="l"/>
              <a:pathLst>
                <a:path h="3271672" w="119479">
                  <a:moveTo>
                    <a:pt x="0" y="0"/>
                  </a:moveTo>
                  <a:lnTo>
                    <a:pt x="119479" y="0"/>
                  </a:lnTo>
                  <a:lnTo>
                    <a:pt x="119479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19479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0303" y="3472095"/>
            <a:ext cx="5292484" cy="2113559"/>
            <a:chOff x="0" y="0"/>
            <a:chExt cx="1703742" cy="6803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03742" cy="680391"/>
            </a:xfrm>
            <a:custGeom>
              <a:avLst/>
              <a:gdLst/>
              <a:ahLst/>
              <a:cxnLst/>
              <a:rect r="r" b="b" t="t" l="l"/>
              <a:pathLst>
                <a:path h="680391" w="1703742">
                  <a:moveTo>
                    <a:pt x="137505" y="0"/>
                  </a:moveTo>
                  <a:lnTo>
                    <a:pt x="1566238" y="0"/>
                  </a:lnTo>
                  <a:cubicBezTo>
                    <a:pt x="1642179" y="0"/>
                    <a:pt x="1703742" y="61563"/>
                    <a:pt x="1703742" y="137505"/>
                  </a:cubicBezTo>
                  <a:lnTo>
                    <a:pt x="1703742" y="542887"/>
                  </a:lnTo>
                  <a:cubicBezTo>
                    <a:pt x="1703742" y="579355"/>
                    <a:pt x="1689255" y="614330"/>
                    <a:pt x="1663468" y="640117"/>
                  </a:cubicBezTo>
                  <a:cubicBezTo>
                    <a:pt x="1637681" y="665904"/>
                    <a:pt x="1602706" y="680391"/>
                    <a:pt x="1566238" y="680391"/>
                  </a:cubicBezTo>
                  <a:lnTo>
                    <a:pt x="137505" y="680391"/>
                  </a:lnTo>
                  <a:cubicBezTo>
                    <a:pt x="61563" y="680391"/>
                    <a:pt x="0" y="618828"/>
                    <a:pt x="0" y="542887"/>
                  </a:cubicBezTo>
                  <a:lnTo>
                    <a:pt x="0" y="137505"/>
                  </a:lnTo>
                  <a:cubicBezTo>
                    <a:pt x="0" y="101036"/>
                    <a:pt x="14487" y="66061"/>
                    <a:pt x="40274" y="40274"/>
                  </a:cubicBezTo>
                  <a:cubicBezTo>
                    <a:pt x="66061" y="14487"/>
                    <a:pt x="101036" y="0"/>
                    <a:pt x="13750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703742" cy="7470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36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Classify customer reviews as positive, negative, or neutral.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30070" y="3472095"/>
            <a:ext cx="4287923" cy="2113559"/>
            <a:chOff x="0" y="0"/>
            <a:chExt cx="1380356" cy="6803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80356" cy="680391"/>
            </a:xfrm>
            <a:custGeom>
              <a:avLst/>
              <a:gdLst/>
              <a:ahLst/>
              <a:cxnLst/>
              <a:rect r="r" b="b" t="t" l="l"/>
              <a:pathLst>
                <a:path h="680391" w="1380356">
                  <a:moveTo>
                    <a:pt x="169719" y="0"/>
                  </a:moveTo>
                  <a:lnTo>
                    <a:pt x="1210638" y="0"/>
                  </a:lnTo>
                  <a:cubicBezTo>
                    <a:pt x="1255650" y="0"/>
                    <a:pt x="1298818" y="17881"/>
                    <a:pt x="1330647" y="49709"/>
                  </a:cubicBezTo>
                  <a:cubicBezTo>
                    <a:pt x="1362475" y="81538"/>
                    <a:pt x="1380356" y="124706"/>
                    <a:pt x="1380356" y="169719"/>
                  </a:cubicBezTo>
                  <a:lnTo>
                    <a:pt x="1380356" y="510673"/>
                  </a:lnTo>
                  <a:cubicBezTo>
                    <a:pt x="1380356" y="555685"/>
                    <a:pt x="1362475" y="598853"/>
                    <a:pt x="1330647" y="630682"/>
                  </a:cubicBezTo>
                  <a:cubicBezTo>
                    <a:pt x="1298818" y="662510"/>
                    <a:pt x="1255650" y="680391"/>
                    <a:pt x="1210638" y="680391"/>
                  </a:cubicBezTo>
                  <a:lnTo>
                    <a:pt x="169719" y="680391"/>
                  </a:lnTo>
                  <a:cubicBezTo>
                    <a:pt x="124706" y="680391"/>
                    <a:pt x="81538" y="662510"/>
                    <a:pt x="49709" y="630682"/>
                  </a:cubicBezTo>
                  <a:cubicBezTo>
                    <a:pt x="17881" y="598853"/>
                    <a:pt x="0" y="555685"/>
                    <a:pt x="0" y="510673"/>
                  </a:cubicBezTo>
                  <a:lnTo>
                    <a:pt x="0" y="169719"/>
                  </a:lnTo>
                  <a:cubicBezTo>
                    <a:pt x="0" y="124706"/>
                    <a:pt x="17881" y="81538"/>
                    <a:pt x="49709" y="49709"/>
                  </a:cubicBezTo>
                  <a:cubicBezTo>
                    <a:pt x="81538" y="17881"/>
                    <a:pt x="124706" y="0"/>
                    <a:pt x="16971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380356" cy="7470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b="true" sz="3600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Cluster reviews into product categories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395275" y="3472095"/>
            <a:ext cx="5632422" cy="2113559"/>
            <a:chOff x="0" y="0"/>
            <a:chExt cx="1813174" cy="68039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13174" cy="680391"/>
            </a:xfrm>
            <a:custGeom>
              <a:avLst/>
              <a:gdLst/>
              <a:ahLst/>
              <a:cxnLst/>
              <a:rect r="r" b="b" t="t" l="l"/>
              <a:pathLst>
                <a:path h="680391" w="1813174">
                  <a:moveTo>
                    <a:pt x="129206" y="0"/>
                  </a:moveTo>
                  <a:lnTo>
                    <a:pt x="1683968" y="0"/>
                  </a:lnTo>
                  <a:cubicBezTo>
                    <a:pt x="1718236" y="0"/>
                    <a:pt x="1751100" y="13613"/>
                    <a:pt x="1775330" y="37843"/>
                  </a:cubicBezTo>
                  <a:cubicBezTo>
                    <a:pt x="1799561" y="62074"/>
                    <a:pt x="1813174" y="94938"/>
                    <a:pt x="1813174" y="129206"/>
                  </a:cubicBezTo>
                  <a:lnTo>
                    <a:pt x="1813174" y="551186"/>
                  </a:lnTo>
                  <a:cubicBezTo>
                    <a:pt x="1813174" y="585453"/>
                    <a:pt x="1799561" y="618317"/>
                    <a:pt x="1775330" y="642548"/>
                  </a:cubicBezTo>
                  <a:cubicBezTo>
                    <a:pt x="1751100" y="666779"/>
                    <a:pt x="1718236" y="680391"/>
                    <a:pt x="1683968" y="680391"/>
                  </a:cubicBezTo>
                  <a:lnTo>
                    <a:pt x="129206" y="680391"/>
                  </a:lnTo>
                  <a:cubicBezTo>
                    <a:pt x="94938" y="680391"/>
                    <a:pt x="62074" y="666779"/>
                    <a:pt x="37843" y="642548"/>
                  </a:cubicBezTo>
                  <a:cubicBezTo>
                    <a:pt x="13613" y="618317"/>
                    <a:pt x="0" y="585453"/>
                    <a:pt x="0" y="551186"/>
                  </a:cubicBezTo>
                  <a:lnTo>
                    <a:pt x="0" y="129206"/>
                  </a:lnTo>
                  <a:cubicBezTo>
                    <a:pt x="0" y="94938"/>
                    <a:pt x="13613" y="62074"/>
                    <a:pt x="37843" y="37843"/>
                  </a:cubicBezTo>
                  <a:cubicBezTo>
                    <a:pt x="62074" y="13613"/>
                    <a:pt x="94938" y="0"/>
                    <a:pt x="1292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813174" cy="7470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sz="36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Generate blog-style summaries using Generative AI.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611157" y="6176985"/>
            <a:ext cx="7065687" cy="1475384"/>
            <a:chOff x="0" y="0"/>
            <a:chExt cx="2274567" cy="47495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274567" cy="474952"/>
            </a:xfrm>
            <a:custGeom>
              <a:avLst/>
              <a:gdLst/>
              <a:ahLst/>
              <a:cxnLst/>
              <a:rect r="r" b="b" t="t" l="l"/>
              <a:pathLst>
                <a:path h="474952" w="2274567">
                  <a:moveTo>
                    <a:pt x="102996" y="0"/>
                  </a:moveTo>
                  <a:lnTo>
                    <a:pt x="2171570" y="0"/>
                  </a:lnTo>
                  <a:cubicBezTo>
                    <a:pt x="2198887" y="0"/>
                    <a:pt x="2225084" y="10851"/>
                    <a:pt x="2244400" y="30167"/>
                  </a:cubicBezTo>
                  <a:cubicBezTo>
                    <a:pt x="2263715" y="49483"/>
                    <a:pt x="2274567" y="75680"/>
                    <a:pt x="2274567" y="102996"/>
                  </a:cubicBezTo>
                  <a:lnTo>
                    <a:pt x="2274567" y="371955"/>
                  </a:lnTo>
                  <a:cubicBezTo>
                    <a:pt x="2274567" y="399272"/>
                    <a:pt x="2263715" y="425469"/>
                    <a:pt x="2244400" y="444785"/>
                  </a:cubicBezTo>
                  <a:cubicBezTo>
                    <a:pt x="2225084" y="464100"/>
                    <a:pt x="2198887" y="474952"/>
                    <a:pt x="2171570" y="474952"/>
                  </a:cubicBezTo>
                  <a:lnTo>
                    <a:pt x="102996" y="474952"/>
                  </a:lnTo>
                  <a:cubicBezTo>
                    <a:pt x="75680" y="474952"/>
                    <a:pt x="49483" y="464100"/>
                    <a:pt x="30167" y="444785"/>
                  </a:cubicBezTo>
                  <a:cubicBezTo>
                    <a:pt x="10851" y="425469"/>
                    <a:pt x="0" y="399272"/>
                    <a:pt x="0" y="371955"/>
                  </a:cubicBezTo>
                  <a:lnTo>
                    <a:pt x="0" y="102996"/>
                  </a:lnTo>
                  <a:cubicBezTo>
                    <a:pt x="0" y="75680"/>
                    <a:pt x="10851" y="49483"/>
                    <a:pt x="30167" y="30167"/>
                  </a:cubicBezTo>
                  <a:cubicBezTo>
                    <a:pt x="49483" y="10851"/>
                    <a:pt x="75680" y="0"/>
                    <a:pt x="1029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2274567" cy="541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040"/>
                </a:lnSpc>
              </a:pPr>
              <a:r>
                <a:rPr lang="en-US" b="true" sz="3600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  <a:hlinkClick r:id="rId2" action="ppaction://hlinksldjump"/>
                </a:rPr>
                <a:t>Deploy the system as a user-friendly web app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686137" y="1498806"/>
            <a:ext cx="4273194" cy="1120902"/>
            <a:chOff x="0" y="0"/>
            <a:chExt cx="1375615" cy="3608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75615" cy="360838"/>
            </a:xfrm>
            <a:custGeom>
              <a:avLst/>
              <a:gdLst/>
              <a:ahLst/>
              <a:cxnLst/>
              <a:rect r="r" b="b" t="t" l="l"/>
              <a:pathLst>
                <a:path h="360838" w="1375615">
                  <a:moveTo>
                    <a:pt x="170304" y="0"/>
                  </a:moveTo>
                  <a:lnTo>
                    <a:pt x="1205311" y="0"/>
                  </a:lnTo>
                  <a:cubicBezTo>
                    <a:pt x="1299367" y="0"/>
                    <a:pt x="1375615" y="76248"/>
                    <a:pt x="1375615" y="170304"/>
                  </a:cubicBezTo>
                  <a:lnTo>
                    <a:pt x="1375615" y="190534"/>
                  </a:lnTo>
                  <a:cubicBezTo>
                    <a:pt x="1375615" y="284590"/>
                    <a:pt x="1299367" y="360838"/>
                    <a:pt x="1205311" y="360838"/>
                  </a:cubicBezTo>
                  <a:lnTo>
                    <a:pt x="170304" y="360838"/>
                  </a:lnTo>
                  <a:cubicBezTo>
                    <a:pt x="76248" y="360838"/>
                    <a:pt x="0" y="284590"/>
                    <a:pt x="0" y="190534"/>
                  </a:cubicBezTo>
                  <a:lnTo>
                    <a:pt x="0" y="170304"/>
                  </a:lnTo>
                  <a:cubicBezTo>
                    <a:pt x="0" y="76248"/>
                    <a:pt x="76248" y="0"/>
                    <a:pt x="170304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66675"/>
              <a:ext cx="1375615" cy="4275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  <a:r>
                <a:rPr lang="en-US" b="true" sz="3499" spc="139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PROJECT GOALS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solidFill>
          <a:srgbClr val="E4E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741914"/>
            <a:ext cx="18739086" cy="3171792"/>
            <a:chOff x="0" y="0"/>
            <a:chExt cx="4935397" cy="8353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4768" y="843981"/>
            <a:ext cx="6873162" cy="1107118"/>
            <a:chOff x="0" y="0"/>
            <a:chExt cx="2475930" cy="3988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75930" cy="398819"/>
            </a:xfrm>
            <a:custGeom>
              <a:avLst/>
              <a:gdLst/>
              <a:ahLst/>
              <a:cxnLst/>
              <a:rect r="r" b="b" t="t" l="l"/>
              <a:pathLst>
                <a:path h="398819" w="2475930">
                  <a:moveTo>
                    <a:pt x="105881" y="0"/>
                  </a:moveTo>
                  <a:lnTo>
                    <a:pt x="2370049" y="0"/>
                  </a:lnTo>
                  <a:cubicBezTo>
                    <a:pt x="2398130" y="0"/>
                    <a:pt x="2425061" y="11155"/>
                    <a:pt x="2444918" y="31012"/>
                  </a:cubicBezTo>
                  <a:cubicBezTo>
                    <a:pt x="2464775" y="50869"/>
                    <a:pt x="2475930" y="77800"/>
                    <a:pt x="2475930" y="105881"/>
                  </a:cubicBezTo>
                  <a:lnTo>
                    <a:pt x="2475930" y="292937"/>
                  </a:lnTo>
                  <a:cubicBezTo>
                    <a:pt x="2475930" y="321019"/>
                    <a:pt x="2464775" y="347950"/>
                    <a:pt x="2444918" y="367807"/>
                  </a:cubicBezTo>
                  <a:cubicBezTo>
                    <a:pt x="2425061" y="387663"/>
                    <a:pt x="2398130" y="398819"/>
                    <a:pt x="2370049" y="398819"/>
                  </a:cubicBezTo>
                  <a:lnTo>
                    <a:pt x="105881" y="398819"/>
                  </a:lnTo>
                  <a:cubicBezTo>
                    <a:pt x="77800" y="398819"/>
                    <a:pt x="50869" y="387663"/>
                    <a:pt x="31012" y="367807"/>
                  </a:cubicBezTo>
                  <a:cubicBezTo>
                    <a:pt x="11155" y="347950"/>
                    <a:pt x="0" y="321019"/>
                    <a:pt x="0" y="292937"/>
                  </a:cubicBezTo>
                  <a:lnTo>
                    <a:pt x="0" y="105881"/>
                  </a:lnTo>
                  <a:cubicBezTo>
                    <a:pt x="0" y="77800"/>
                    <a:pt x="11155" y="50869"/>
                    <a:pt x="31012" y="31012"/>
                  </a:cubicBezTo>
                  <a:cubicBezTo>
                    <a:pt x="50869" y="11155"/>
                    <a:pt x="77800" y="0"/>
                    <a:pt x="1058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2475930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deployment :</a:t>
              </a: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-254686" y="2391777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639817" y="2562215"/>
            <a:ext cx="16619483" cy="8061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1"/>
              </a:lnSpc>
            </a:pP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Deploymen</a:t>
            </a: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</a:p>
          <a:p>
            <a:pPr algn="l">
              <a:lnSpc>
                <a:spcPts val="4041"/>
              </a:lnSpc>
            </a:pP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🧩 Environment</a:t>
            </a:r>
          </a:p>
          <a:p>
            <a:pPr algn="l" marL="623295" indent="-311647" lvl="1">
              <a:lnSpc>
                <a:spcPts val="4041"/>
              </a:lnSpc>
              <a:buFont typeface="Arial"/>
              <a:buChar char="•"/>
            </a:pP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Python 3.10 with vir</a:t>
            </a: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tu</a:t>
            </a: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al </a:t>
            </a: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environment</a:t>
            </a:r>
          </a:p>
          <a:p>
            <a:pPr algn="l" marL="623295" indent="-311647" lvl="1">
              <a:lnSpc>
                <a:spcPts val="4041"/>
              </a:lnSpc>
              <a:buFont typeface="Arial"/>
              <a:buChar char="•"/>
            </a:pP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Key libs: transformers, sentence-transformers, scikit-learn, pandas, torch, gradio, openai, nltk</a:t>
            </a:r>
          </a:p>
          <a:p>
            <a:pPr algn="l">
              <a:lnSpc>
                <a:spcPts val="4041"/>
              </a:lnSpc>
            </a:pP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💻</a:t>
            </a: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 Local Setup</a:t>
            </a:r>
          </a:p>
          <a:p>
            <a:pPr algn="l" marL="623295" indent="-311647" lvl="1">
              <a:lnSpc>
                <a:spcPts val="4041"/>
              </a:lnSpc>
              <a:buFont typeface="Arial"/>
              <a:buChar char="•"/>
            </a:pP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Deployed with Gradio</a:t>
            </a:r>
          </a:p>
          <a:p>
            <a:pPr algn="l" marL="623295" indent="-311647" lvl="1">
              <a:lnSpc>
                <a:spcPts val="4041"/>
              </a:lnSpc>
              <a:buFont typeface="Arial"/>
              <a:buChar char="•"/>
            </a:pP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Run via: python app.py</a:t>
            </a:r>
          </a:p>
          <a:p>
            <a:pPr algn="l" marL="623295" indent="-311647" lvl="1">
              <a:lnSpc>
                <a:spcPts val="4041"/>
              </a:lnSpc>
              <a:buFont typeface="Arial"/>
              <a:buChar char="•"/>
            </a:pP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UI include</a:t>
            </a: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s:</a:t>
            </a:r>
          </a:p>
          <a:p>
            <a:pPr algn="l" marL="1246589" indent="-415530" lvl="2">
              <a:lnSpc>
                <a:spcPts val="4041"/>
              </a:lnSpc>
              <a:buFont typeface="Arial"/>
              <a:buChar char="⚬"/>
            </a:pP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lassification tab</a:t>
            </a:r>
          </a:p>
          <a:p>
            <a:pPr algn="l" marL="1246589" indent="-415530" lvl="2">
              <a:lnSpc>
                <a:spcPts val="4041"/>
              </a:lnSpc>
              <a:buFont typeface="Arial"/>
              <a:buChar char="⚬"/>
            </a:pP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Clustering tab</a:t>
            </a:r>
          </a:p>
          <a:p>
            <a:pPr algn="l" marL="1246589" indent="-415530" lvl="2">
              <a:lnSpc>
                <a:spcPts val="4041"/>
              </a:lnSpc>
              <a:buFont typeface="Arial"/>
              <a:buChar char="⚬"/>
            </a:pP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GPT-4 summarizer tab</a:t>
            </a:r>
          </a:p>
          <a:p>
            <a:pPr algn="l">
              <a:lnSpc>
                <a:spcPts val="4041"/>
              </a:lnSpc>
            </a:pP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🌐 API &amp; Files</a:t>
            </a:r>
          </a:p>
          <a:p>
            <a:pPr algn="l" marL="623295" indent="-311647" lvl="1">
              <a:lnSpc>
                <a:spcPts val="4041"/>
              </a:lnSpc>
              <a:buFont typeface="Arial"/>
              <a:buChar char="•"/>
            </a:pP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OpenAI GPT-4 via secure API key</a:t>
            </a:r>
          </a:p>
          <a:p>
            <a:pPr algn="l" marL="623295" indent="-311647" lvl="1">
              <a:lnSpc>
                <a:spcPts val="4041"/>
              </a:lnSpc>
              <a:buFont typeface="Arial"/>
              <a:buChar char="•"/>
            </a:pPr>
            <a:r>
              <a:rPr lang="en-US" sz="2886">
                <a:solidFill>
                  <a:srgbClr val="08316C"/>
                </a:solidFill>
                <a:latin typeface="Canva Sans"/>
                <a:ea typeface="Canva Sans"/>
                <a:cs typeface="Canva Sans"/>
                <a:sym typeface="Canva Sans"/>
              </a:rPr>
              <a:t>Supports .csv and .parquet file uploads</a:t>
            </a:r>
          </a:p>
          <a:p>
            <a:pPr algn="l">
              <a:lnSpc>
                <a:spcPts val="4041"/>
              </a:lnSpc>
            </a:pP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72380" y="0"/>
            <a:ext cx="20085923" cy="10287000"/>
            <a:chOff x="0" y="0"/>
            <a:chExt cx="529012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0119" cy="2709333"/>
            </a:xfrm>
            <a:custGeom>
              <a:avLst/>
              <a:gdLst/>
              <a:ahLst/>
              <a:cxnLst/>
              <a:rect r="r" b="b" t="t" l="l"/>
              <a:pathLst>
                <a:path h="2709333" w="5290119">
                  <a:moveTo>
                    <a:pt x="0" y="0"/>
                  </a:moveTo>
                  <a:lnTo>
                    <a:pt x="5290119" y="0"/>
                  </a:lnTo>
                  <a:lnTo>
                    <a:pt x="5290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DF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9012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99053" y="3938079"/>
            <a:ext cx="9089893" cy="2410843"/>
            <a:chOff x="0" y="0"/>
            <a:chExt cx="3274466" cy="8684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74466" cy="868462"/>
            </a:xfrm>
            <a:custGeom>
              <a:avLst/>
              <a:gdLst/>
              <a:ahLst/>
              <a:cxnLst/>
              <a:rect r="r" b="b" t="t" l="l"/>
              <a:pathLst>
                <a:path h="868462" w="3274466">
                  <a:moveTo>
                    <a:pt x="80060" y="0"/>
                  </a:moveTo>
                  <a:lnTo>
                    <a:pt x="3194406" y="0"/>
                  </a:lnTo>
                  <a:cubicBezTo>
                    <a:pt x="3238622" y="0"/>
                    <a:pt x="3274466" y="35844"/>
                    <a:pt x="3274466" y="80060"/>
                  </a:cubicBezTo>
                  <a:lnTo>
                    <a:pt x="3274466" y="788401"/>
                  </a:lnTo>
                  <a:cubicBezTo>
                    <a:pt x="3274466" y="832617"/>
                    <a:pt x="3238622" y="868462"/>
                    <a:pt x="3194406" y="868462"/>
                  </a:cubicBezTo>
                  <a:lnTo>
                    <a:pt x="80060" y="868462"/>
                  </a:lnTo>
                  <a:cubicBezTo>
                    <a:pt x="35844" y="868462"/>
                    <a:pt x="0" y="832617"/>
                    <a:pt x="0" y="788401"/>
                  </a:cubicBezTo>
                  <a:lnTo>
                    <a:pt x="0" y="80060"/>
                  </a:lnTo>
                  <a:cubicBezTo>
                    <a:pt x="0" y="35844"/>
                    <a:pt x="35844" y="0"/>
                    <a:pt x="800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3274466" cy="963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THANK YOU !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96413" y="0"/>
            <a:ext cx="1861703" cy="12422130"/>
            <a:chOff x="0" y="0"/>
            <a:chExt cx="490325" cy="32716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0325" cy="3271672"/>
            </a:xfrm>
            <a:custGeom>
              <a:avLst/>
              <a:gdLst/>
              <a:ahLst/>
              <a:cxnLst/>
              <a:rect r="r" b="b" t="t" l="l"/>
              <a:pathLst>
                <a:path h="3271672" w="490325">
                  <a:moveTo>
                    <a:pt x="0" y="0"/>
                  </a:moveTo>
                  <a:lnTo>
                    <a:pt x="490325" y="0"/>
                  </a:lnTo>
                  <a:lnTo>
                    <a:pt x="490325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0325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5290" y="0"/>
            <a:ext cx="453646" cy="12422130"/>
            <a:chOff x="0" y="0"/>
            <a:chExt cx="119479" cy="3271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9479" cy="3271672"/>
            </a:xfrm>
            <a:custGeom>
              <a:avLst/>
              <a:gdLst/>
              <a:ahLst/>
              <a:cxnLst/>
              <a:rect r="r" b="b" t="t" l="l"/>
              <a:pathLst>
                <a:path h="3271672" w="119479">
                  <a:moveTo>
                    <a:pt x="0" y="0"/>
                  </a:moveTo>
                  <a:lnTo>
                    <a:pt x="119479" y="0"/>
                  </a:lnTo>
                  <a:lnTo>
                    <a:pt x="119479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19479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72380" y="0"/>
            <a:ext cx="20085923" cy="10287000"/>
            <a:chOff x="0" y="0"/>
            <a:chExt cx="529012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290119" cy="2709333"/>
            </a:xfrm>
            <a:custGeom>
              <a:avLst/>
              <a:gdLst/>
              <a:ahLst/>
              <a:cxnLst/>
              <a:rect r="r" b="b" t="t" l="l"/>
              <a:pathLst>
                <a:path h="2709333" w="5290119">
                  <a:moveTo>
                    <a:pt x="0" y="0"/>
                  </a:moveTo>
                  <a:lnTo>
                    <a:pt x="5290119" y="0"/>
                  </a:lnTo>
                  <a:lnTo>
                    <a:pt x="529011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1DF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29012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599053" y="3938079"/>
            <a:ext cx="9089893" cy="2410843"/>
            <a:chOff x="0" y="0"/>
            <a:chExt cx="3274466" cy="8684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74466" cy="868462"/>
            </a:xfrm>
            <a:custGeom>
              <a:avLst/>
              <a:gdLst/>
              <a:ahLst/>
              <a:cxnLst/>
              <a:rect r="r" b="b" t="t" l="l"/>
              <a:pathLst>
                <a:path h="868462" w="3274466">
                  <a:moveTo>
                    <a:pt x="80060" y="0"/>
                  </a:moveTo>
                  <a:lnTo>
                    <a:pt x="3194406" y="0"/>
                  </a:lnTo>
                  <a:cubicBezTo>
                    <a:pt x="3238622" y="0"/>
                    <a:pt x="3274466" y="35844"/>
                    <a:pt x="3274466" y="80060"/>
                  </a:cubicBezTo>
                  <a:lnTo>
                    <a:pt x="3274466" y="788401"/>
                  </a:lnTo>
                  <a:cubicBezTo>
                    <a:pt x="3274466" y="832617"/>
                    <a:pt x="3238622" y="868462"/>
                    <a:pt x="3194406" y="868462"/>
                  </a:cubicBezTo>
                  <a:lnTo>
                    <a:pt x="80060" y="868462"/>
                  </a:lnTo>
                  <a:cubicBezTo>
                    <a:pt x="35844" y="868462"/>
                    <a:pt x="0" y="832617"/>
                    <a:pt x="0" y="788401"/>
                  </a:cubicBezTo>
                  <a:lnTo>
                    <a:pt x="0" y="80060"/>
                  </a:lnTo>
                  <a:cubicBezTo>
                    <a:pt x="0" y="35844"/>
                    <a:pt x="35844" y="0"/>
                    <a:pt x="800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3274466" cy="973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559"/>
                </a:lnSpc>
              </a:pPr>
              <a:r>
                <a:rPr lang="en-US" sz="5399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Data explore &amp; Preprocessing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296413" y="0"/>
            <a:ext cx="1861703" cy="12422130"/>
            <a:chOff x="0" y="0"/>
            <a:chExt cx="490325" cy="32716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0325" cy="3271672"/>
            </a:xfrm>
            <a:custGeom>
              <a:avLst/>
              <a:gdLst/>
              <a:ahLst/>
              <a:cxnLst/>
              <a:rect r="r" b="b" t="t" l="l"/>
              <a:pathLst>
                <a:path h="3271672" w="490325">
                  <a:moveTo>
                    <a:pt x="0" y="0"/>
                  </a:moveTo>
                  <a:lnTo>
                    <a:pt x="490325" y="0"/>
                  </a:lnTo>
                  <a:lnTo>
                    <a:pt x="490325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0325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65290" y="0"/>
            <a:ext cx="453646" cy="12422130"/>
            <a:chOff x="0" y="0"/>
            <a:chExt cx="119479" cy="32716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19479" cy="3271672"/>
            </a:xfrm>
            <a:custGeom>
              <a:avLst/>
              <a:gdLst/>
              <a:ahLst/>
              <a:cxnLst/>
              <a:rect r="r" b="b" t="t" l="l"/>
              <a:pathLst>
                <a:path h="3271672" w="119479">
                  <a:moveTo>
                    <a:pt x="0" y="0"/>
                  </a:moveTo>
                  <a:lnTo>
                    <a:pt x="119479" y="0"/>
                  </a:lnTo>
                  <a:lnTo>
                    <a:pt x="119479" y="3271672"/>
                  </a:lnTo>
                  <a:lnTo>
                    <a:pt x="0" y="3271672"/>
                  </a:ln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19479" cy="3319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4E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511618" y="4784412"/>
            <a:ext cx="1604684" cy="0"/>
          </a:xfrm>
          <a:prstGeom prst="line">
            <a:avLst/>
          </a:prstGeom>
          <a:ln cap="flat" w="66675">
            <a:solidFill>
              <a:srgbClr val="739DC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928063" y="4784412"/>
            <a:ext cx="1604684" cy="0"/>
          </a:xfrm>
          <a:prstGeom prst="line">
            <a:avLst/>
          </a:prstGeom>
          <a:ln cap="flat" w="66675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7739566" y="3278955"/>
            <a:ext cx="2835088" cy="2756970"/>
            <a:chOff x="0" y="0"/>
            <a:chExt cx="812800" cy="7904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790404"/>
            </a:xfrm>
            <a:custGeom>
              <a:avLst/>
              <a:gdLst/>
              <a:ahLst/>
              <a:cxnLst/>
              <a:rect r="r" b="b" t="t" l="l"/>
              <a:pathLst>
                <a:path h="790404" w="812800">
                  <a:moveTo>
                    <a:pt x="406400" y="0"/>
                  </a:moveTo>
                  <a:cubicBezTo>
                    <a:pt x="181951" y="0"/>
                    <a:pt x="0" y="176938"/>
                    <a:pt x="0" y="395202"/>
                  </a:cubicBezTo>
                  <a:cubicBezTo>
                    <a:pt x="0" y="613466"/>
                    <a:pt x="181951" y="790404"/>
                    <a:pt x="406400" y="790404"/>
                  </a:cubicBezTo>
                  <a:cubicBezTo>
                    <a:pt x="630849" y="790404"/>
                    <a:pt x="812800" y="613466"/>
                    <a:pt x="812800" y="395202"/>
                  </a:cubicBezTo>
                  <a:cubicBezTo>
                    <a:pt x="812800" y="17693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45525"/>
              <a:ext cx="660400" cy="67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836205" y="3527202"/>
            <a:ext cx="2286260" cy="228626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3054401" y="4840798"/>
            <a:ext cx="1604684" cy="0"/>
          </a:xfrm>
          <a:prstGeom prst="line">
            <a:avLst/>
          </a:prstGeom>
          <a:ln cap="flat" w="66675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4120513" y="3291847"/>
            <a:ext cx="2835088" cy="2756970"/>
            <a:chOff x="0" y="0"/>
            <a:chExt cx="812800" cy="79040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90404"/>
            </a:xfrm>
            <a:custGeom>
              <a:avLst/>
              <a:gdLst/>
              <a:ahLst/>
              <a:cxnLst/>
              <a:rect r="r" b="b" t="t" l="l"/>
              <a:pathLst>
                <a:path h="790404" w="812800">
                  <a:moveTo>
                    <a:pt x="406400" y="0"/>
                  </a:moveTo>
                  <a:cubicBezTo>
                    <a:pt x="181951" y="0"/>
                    <a:pt x="0" y="176938"/>
                    <a:pt x="0" y="395202"/>
                  </a:cubicBezTo>
                  <a:cubicBezTo>
                    <a:pt x="0" y="613466"/>
                    <a:pt x="181951" y="790404"/>
                    <a:pt x="406400" y="790404"/>
                  </a:cubicBezTo>
                  <a:cubicBezTo>
                    <a:pt x="630849" y="790404"/>
                    <a:pt x="812800" y="613466"/>
                    <a:pt x="812800" y="395202"/>
                  </a:cubicBezTo>
                  <a:cubicBezTo>
                    <a:pt x="812800" y="17693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5525"/>
              <a:ext cx="660400" cy="67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3723503" y="4784412"/>
            <a:ext cx="1604684" cy="0"/>
          </a:xfrm>
          <a:prstGeom prst="line">
            <a:avLst/>
          </a:prstGeom>
          <a:ln cap="flat" w="66675">
            <a:solidFill>
              <a:srgbClr val="739DC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5048090" y="3527202"/>
            <a:ext cx="2286260" cy="228626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532747" y="3527202"/>
            <a:ext cx="2286260" cy="228626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9DC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0" y="-750087"/>
            <a:ext cx="18739086" cy="3171792"/>
            <a:chOff x="0" y="0"/>
            <a:chExt cx="4935397" cy="83536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935397" cy="835369"/>
            </a:xfrm>
            <a:custGeom>
              <a:avLst/>
              <a:gdLst/>
              <a:ahLst/>
              <a:cxnLst/>
              <a:rect r="r" b="b" t="t" l="l"/>
              <a:pathLst>
                <a:path h="835369" w="4935397">
                  <a:moveTo>
                    <a:pt x="0" y="0"/>
                  </a:moveTo>
                  <a:lnTo>
                    <a:pt x="4935397" y="0"/>
                  </a:lnTo>
                  <a:lnTo>
                    <a:pt x="4935397" y="835369"/>
                  </a:lnTo>
                  <a:lnTo>
                    <a:pt x="0" y="8353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4935397" cy="882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569877" y="476387"/>
            <a:ext cx="8799665" cy="1107118"/>
            <a:chOff x="0" y="0"/>
            <a:chExt cx="3169917" cy="39881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169917" cy="398819"/>
            </a:xfrm>
            <a:custGeom>
              <a:avLst/>
              <a:gdLst/>
              <a:ahLst/>
              <a:cxnLst/>
              <a:rect r="r" b="b" t="t" l="l"/>
              <a:pathLst>
                <a:path h="398819" w="3169917">
                  <a:moveTo>
                    <a:pt x="82701" y="0"/>
                  </a:moveTo>
                  <a:lnTo>
                    <a:pt x="3087216" y="0"/>
                  </a:lnTo>
                  <a:cubicBezTo>
                    <a:pt x="3109150" y="0"/>
                    <a:pt x="3130185" y="8713"/>
                    <a:pt x="3145695" y="24223"/>
                  </a:cubicBezTo>
                  <a:cubicBezTo>
                    <a:pt x="3161204" y="39732"/>
                    <a:pt x="3169917" y="60767"/>
                    <a:pt x="3169917" y="82701"/>
                  </a:cubicBezTo>
                  <a:lnTo>
                    <a:pt x="3169917" y="316118"/>
                  </a:lnTo>
                  <a:cubicBezTo>
                    <a:pt x="3169917" y="338052"/>
                    <a:pt x="3161204" y="359087"/>
                    <a:pt x="3145695" y="374596"/>
                  </a:cubicBezTo>
                  <a:cubicBezTo>
                    <a:pt x="3130185" y="390106"/>
                    <a:pt x="3109150" y="398819"/>
                    <a:pt x="3087216" y="398819"/>
                  </a:cubicBezTo>
                  <a:lnTo>
                    <a:pt x="82701" y="398819"/>
                  </a:lnTo>
                  <a:cubicBezTo>
                    <a:pt x="60767" y="398819"/>
                    <a:pt x="39732" y="390106"/>
                    <a:pt x="24223" y="374596"/>
                  </a:cubicBezTo>
                  <a:cubicBezTo>
                    <a:pt x="8713" y="359087"/>
                    <a:pt x="0" y="338052"/>
                    <a:pt x="0" y="316118"/>
                  </a:cubicBezTo>
                  <a:lnTo>
                    <a:pt x="0" y="82701"/>
                  </a:lnTo>
                  <a:cubicBezTo>
                    <a:pt x="0" y="60767"/>
                    <a:pt x="8713" y="39732"/>
                    <a:pt x="24223" y="24223"/>
                  </a:cubicBezTo>
                  <a:cubicBezTo>
                    <a:pt x="39732" y="8713"/>
                    <a:pt x="60767" y="0"/>
                    <a:pt x="827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95250"/>
              <a:ext cx="3169917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primary Data Processing: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404822" y="3379161"/>
            <a:ext cx="2835088" cy="2756970"/>
            <a:chOff x="0" y="0"/>
            <a:chExt cx="812800" cy="79040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790404"/>
            </a:xfrm>
            <a:custGeom>
              <a:avLst/>
              <a:gdLst/>
              <a:ahLst/>
              <a:cxnLst/>
              <a:rect r="r" b="b" t="t" l="l"/>
              <a:pathLst>
                <a:path h="790404" w="812800">
                  <a:moveTo>
                    <a:pt x="406400" y="0"/>
                  </a:moveTo>
                  <a:cubicBezTo>
                    <a:pt x="181951" y="0"/>
                    <a:pt x="0" y="176938"/>
                    <a:pt x="0" y="395202"/>
                  </a:cubicBezTo>
                  <a:cubicBezTo>
                    <a:pt x="0" y="613466"/>
                    <a:pt x="181951" y="790404"/>
                    <a:pt x="406400" y="790404"/>
                  </a:cubicBezTo>
                  <a:cubicBezTo>
                    <a:pt x="630849" y="790404"/>
                    <a:pt x="812800" y="613466"/>
                    <a:pt x="812800" y="395202"/>
                  </a:cubicBezTo>
                  <a:cubicBezTo>
                    <a:pt x="812800" y="17693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45525"/>
              <a:ext cx="660400" cy="67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4543172" y="3666803"/>
            <a:ext cx="1989770" cy="2168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2"/>
              </a:lnSpc>
            </a:pPr>
            <a:r>
              <a:rPr lang="en-US" b="true" sz="2328" spc="3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Keep Only Relevant Columns in Each Dataset</a:t>
            </a:r>
          </a:p>
          <a:p>
            <a:pPr algn="ctr">
              <a:lnSpc>
                <a:spcPts val="3492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8109060" y="3747047"/>
            <a:ext cx="2131309" cy="2314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b="true" sz="2497" spc="3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Combine the three datasets into one</a:t>
            </a:r>
          </a:p>
          <a:p>
            <a:pPr algn="ctr">
              <a:lnSpc>
                <a:spcPts val="3746"/>
              </a:lnSpc>
            </a:pPr>
          </a:p>
        </p:txBody>
      </p:sp>
      <p:grpSp>
        <p:nvGrpSpPr>
          <p:cNvPr name="Group 32" id="32"/>
          <p:cNvGrpSpPr/>
          <p:nvPr/>
        </p:nvGrpSpPr>
        <p:grpSpPr>
          <a:xfrm rot="0">
            <a:off x="11393828" y="3291847"/>
            <a:ext cx="2835088" cy="2756970"/>
            <a:chOff x="0" y="0"/>
            <a:chExt cx="812800" cy="79040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790404"/>
            </a:xfrm>
            <a:custGeom>
              <a:avLst/>
              <a:gdLst/>
              <a:ahLst/>
              <a:cxnLst/>
              <a:rect r="r" b="b" t="t" l="l"/>
              <a:pathLst>
                <a:path h="790404" w="812800">
                  <a:moveTo>
                    <a:pt x="406400" y="0"/>
                  </a:moveTo>
                  <a:cubicBezTo>
                    <a:pt x="181951" y="0"/>
                    <a:pt x="0" y="176938"/>
                    <a:pt x="0" y="395202"/>
                  </a:cubicBezTo>
                  <a:cubicBezTo>
                    <a:pt x="0" y="613466"/>
                    <a:pt x="181951" y="790404"/>
                    <a:pt x="406400" y="790404"/>
                  </a:cubicBezTo>
                  <a:cubicBezTo>
                    <a:pt x="630849" y="790404"/>
                    <a:pt x="812800" y="613466"/>
                    <a:pt x="812800" y="395202"/>
                  </a:cubicBezTo>
                  <a:cubicBezTo>
                    <a:pt x="812800" y="17693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45525"/>
              <a:ext cx="660400" cy="67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5649363" y="3868989"/>
            <a:ext cx="1071979" cy="137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sz="2497" spc="3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split the</a:t>
            </a:r>
          </a:p>
          <a:p>
            <a:pPr algn="ctr">
              <a:lnSpc>
                <a:spcPts val="3746"/>
              </a:lnSpc>
            </a:pPr>
            <a:r>
              <a:rPr lang="en-US" sz="2497" spc="3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96099" y="3538316"/>
            <a:ext cx="1852533" cy="4648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b="true" sz="2497" spc="3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importing primary data sets from kaggle</a:t>
            </a:r>
          </a:p>
          <a:p>
            <a:pPr algn="ctr">
              <a:lnSpc>
                <a:spcPts val="3746"/>
              </a:lnSpc>
            </a:pPr>
          </a:p>
          <a:p>
            <a:pPr algn="ctr">
              <a:lnSpc>
                <a:spcPts val="3746"/>
              </a:lnSpc>
            </a:pPr>
          </a:p>
          <a:p>
            <a:pPr algn="ctr">
              <a:lnSpc>
                <a:spcPts val="3746"/>
              </a:lnSpc>
            </a:pPr>
          </a:p>
          <a:p>
            <a:pPr algn="ctr">
              <a:lnSpc>
                <a:spcPts val="3746"/>
              </a:lnSpc>
            </a:pPr>
          </a:p>
          <a:p>
            <a:pPr algn="ctr">
              <a:lnSpc>
                <a:spcPts val="3746"/>
              </a:lnSpc>
            </a:pPr>
          </a:p>
        </p:txBody>
      </p:sp>
      <p:sp>
        <p:nvSpPr>
          <p:cNvPr name="AutoShape 37" id="37"/>
          <p:cNvSpPr/>
          <p:nvPr/>
        </p:nvSpPr>
        <p:spPr>
          <a:xfrm flipV="true">
            <a:off x="-58286" y="2421705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8" id="38"/>
          <p:cNvGrpSpPr/>
          <p:nvPr/>
        </p:nvGrpSpPr>
        <p:grpSpPr>
          <a:xfrm rot="0">
            <a:off x="15048090" y="3304739"/>
            <a:ext cx="2835088" cy="2756970"/>
            <a:chOff x="0" y="0"/>
            <a:chExt cx="812800" cy="79040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790404"/>
            </a:xfrm>
            <a:custGeom>
              <a:avLst/>
              <a:gdLst/>
              <a:ahLst/>
              <a:cxnLst/>
              <a:rect r="r" b="b" t="t" l="l"/>
              <a:pathLst>
                <a:path h="790404" w="812800">
                  <a:moveTo>
                    <a:pt x="406400" y="0"/>
                  </a:moveTo>
                  <a:cubicBezTo>
                    <a:pt x="181951" y="0"/>
                    <a:pt x="0" y="176938"/>
                    <a:pt x="0" y="395202"/>
                  </a:cubicBezTo>
                  <a:cubicBezTo>
                    <a:pt x="0" y="613466"/>
                    <a:pt x="181951" y="790404"/>
                    <a:pt x="406400" y="790404"/>
                  </a:cubicBezTo>
                  <a:cubicBezTo>
                    <a:pt x="630849" y="790404"/>
                    <a:pt x="812800" y="613466"/>
                    <a:pt x="812800" y="395202"/>
                  </a:cubicBezTo>
                  <a:cubicBezTo>
                    <a:pt x="812800" y="17693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45525"/>
              <a:ext cx="660400" cy="67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1837547" y="3822343"/>
            <a:ext cx="2131309" cy="1848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b="true" sz="2497" spc="3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exploratory data analysis (EDA)</a:t>
            </a:r>
          </a:p>
          <a:p>
            <a:pPr algn="ctr">
              <a:lnSpc>
                <a:spcPts val="3746"/>
              </a:lnSpc>
            </a:pPr>
          </a:p>
        </p:txBody>
      </p:sp>
      <p:sp>
        <p:nvSpPr>
          <p:cNvPr name="TextBox 42" id="42"/>
          <p:cNvSpPr txBox="true"/>
          <p:nvPr/>
        </p:nvSpPr>
        <p:spPr>
          <a:xfrm rot="0">
            <a:off x="15461537" y="3645367"/>
            <a:ext cx="2131309" cy="2314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b="true" sz="2497" spc="3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Map star ratings to sentiment classes</a:t>
            </a:r>
          </a:p>
          <a:p>
            <a:pPr algn="ctr">
              <a:lnSpc>
                <a:spcPts val="3746"/>
              </a:lnSpc>
            </a:pPr>
          </a:p>
        </p:txBody>
      </p:sp>
      <p:grpSp>
        <p:nvGrpSpPr>
          <p:cNvPr name="Group 43" id="43"/>
          <p:cNvGrpSpPr/>
          <p:nvPr/>
        </p:nvGrpSpPr>
        <p:grpSpPr>
          <a:xfrm rot="0">
            <a:off x="15109648" y="7031023"/>
            <a:ext cx="2286260" cy="2286260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15710921" y="7372810"/>
            <a:ext cx="1071979" cy="1372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46"/>
              </a:lnSpc>
            </a:pPr>
            <a:r>
              <a:rPr lang="en-US" sz="2497" spc="3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split the</a:t>
            </a:r>
          </a:p>
          <a:p>
            <a:pPr algn="ctr">
              <a:lnSpc>
                <a:spcPts val="3746"/>
              </a:lnSpc>
            </a:pPr>
            <a:r>
              <a:rPr lang="en-US" sz="2497" spc="3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</a:t>
            </a:r>
          </a:p>
        </p:txBody>
      </p:sp>
      <p:grpSp>
        <p:nvGrpSpPr>
          <p:cNvPr name="Group 47" id="47"/>
          <p:cNvGrpSpPr/>
          <p:nvPr/>
        </p:nvGrpSpPr>
        <p:grpSpPr>
          <a:xfrm rot="0">
            <a:off x="15109648" y="6808560"/>
            <a:ext cx="2835088" cy="2756970"/>
            <a:chOff x="0" y="0"/>
            <a:chExt cx="812800" cy="790404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790404"/>
            </a:xfrm>
            <a:custGeom>
              <a:avLst/>
              <a:gdLst/>
              <a:ahLst/>
              <a:cxnLst/>
              <a:rect r="r" b="b" t="t" l="l"/>
              <a:pathLst>
                <a:path h="790404" w="812800">
                  <a:moveTo>
                    <a:pt x="406400" y="0"/>
                  </a:moveTo>
                  <a:cubicBezTo>
                    <a:pt x="181951" y="0"/>
                    <a:pt x="0" y="176938"/>
                    <a:pt x="0" y="395202"/>
                  </a:cubicBezTo>
                  <a:cubicBezTo>
                    <a:pt x="0" y="613466"/>
                    <a:pt x="181951" y="790404"/>
                    <a:pt x="406400" y="790404"/>
                  </a:cubicBezTo>
                  <a:cubicBezTo>
                    <a:pt x="630849" y="790404"/>
                    <a:pt x="812800" y="613466"/>
                    <a:pt x="812800" y="395202"/>
                  </a:cubicBezTo>
                  <a:cubicBezTo>
                    <a:pt x="812800" y="176938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8316C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45525"/>
              <a:ext cx="660400" cy="67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15461537" y="7448814"/>
            <a:ext cx="2131309" cy="2147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6"/>
              </a:lnSpc>
            </a:pPr>
            <a:r>
              <a:rPr lang="en-US" b="true" sz="2897" spc="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balance the</a:t>
            </a:r>
          </a:p>
          <a:p>
            <a:pPr algn="ctr">
              <a:lnSpc>
                <a:spcPts val="4346"/>
              </a:lnSpc>
            </a:pPr>
            <a:r>
              <a:rPr lang="en-US" b="true" sz="2897" spc="4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</a:t>
            </a:r>
          </a:p>
          <a:p>
            <a:pPr algn="ctr">
              <a:lnSpc>
                <a:spcPts val="4346"/>
              </a:lnSpc>
            </a:pPr>
          </a:p>
        </p:txBody>
      </p:sp>
      <p:sp>
        <p:nvSpPr>
          <p:cNvPr name="AutoShape 51" id="51"/>
          <p:cNvSpPr/>
          <p:nvPr/>
        </p:nvSpPr>
        <p:spPr>
          <a:xfrm flipV="true">
            <a:off x="16498972" y="5426339"/>
            <a:ext cx="0" cy="1604684"/>
          </a:xfrm>
          <a:prstGeom prst="line">
            <a:avLst/>
          </a:prstGeom>
          <a:ln cap="flat" w="66675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6725" y="2263413"/>
            <a:ext cx="21804725" cy="9254685"/>
            <a:chOff x="0" y="0"/>
            <a:chExt cx="5742808" cy="24374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42808" cy="2437448"/>
            </a:xfrm>
            <a:custGeom>
              <a:avLst/>
              <a:gdLst/>
              <a:ahLst/>
              <a:cxnLst/>
              <a:rect r="r" b="b" t="t" l="l"/>
              <a:pathLst>
                <a:path h="2437448" w="5742808">
                  <a:moveTo>
                    <a:pt x="0" y="0"/>
                  </a:moveTo>
                  <a:lnTo>
                    <a:pt x="5742808" y="0"/>
                  </a:lnTo>
                  <a:lnTo>
                    <a:pt x="5742808" y="2437448"/>
                  </a:lnTo>
                  <a:lnTo>
                    <a:pt x="0" y="243744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742808" cy="2485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98113" y="588292"/>
            <a:ext cx="7192369" cy="1107118"/>
            <a:chOff x="0" y="0"/>
            <a:chExt cx="2590918" cy="3988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90918" cy="398819"/>
            </a:xfrm>
            <a:custGeom>
              <a:avLst/>
              <a:gdLst/>
              <a:ahLst/>
              <a:cxnLst/>
              <a:rect r="r" b="b" t="t" l="l"/>
              <a:pathLst>
                <a:path h="398819" w="2590918">
                  <a:moveTo>
                    <a:pt x="101182" y="0"/>
                  </a:moveTo>
                  <a:lnTo>
                    <a:pt x="2489736" y="0"/>
                  </a:lnTo>
                  <a:cubicBezTo>
                    <a:pt x="2545617" y="0"/>
                    <a:pt x="2590918" y="45301"/>
                    <a:pt x="2590918" y="101182"/>
                  </a:cubicBezTo>
                  <a:lnTo>
                    <a:pt x="2590918" y="297637"/>
                  </a:lnTo>
                  <a:cubicBezTo>
                    <a:pt x="2590918" y="324472"/>
                    <a:pt x="2580258" y="350208"/>
                    <a:pt x="2561283" y="369183"/>
                  </a:cubicBezTo>
                  <a:cubicBezTo>
                    <a:pt x="2542307" y="388159"/>
                    <a:pt x="2516571" y="398819"/>
                    <a:pt x="2489736" y="398819"/>
                  </a:cubicBezTo>
                  <a:lnTo>
                    <a:pt x="101182" y="398819"/>
                  </a:lnTo>
                  <a:cubicBezTo>
                    <a:pt x="45301" y="398819"/>
                    <a:pt x="0" y="353518"/>
                    <a:pt x="0" y="297637"/>
                  </a:cubicBezTo>
                  <a:lnTo>
                    <a:pt x="0" y="101182"/>
                  </a:lnTo>
                  <a:cubicBezTo>
                    <a:pt x="0" y="45301"/>
                    <a:pt x="45301" y="0"/>
                    <a:pt x="1011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2590918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Correlation Matrix :</a:t>
              </a: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-254686" y="2225313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3842857" y="2434408"/>
            <a:ext cx="9007846" cy="7501802"/>
          </a:xfrm>
          <a:custGeom>
            <a:avLst/>
            <a:gdLst/>
            <a:ahLst/>
            <a:cxnLst/>
            <a:rect r="r" b="b" t="t" l="l"/>
            <a:pathLst>
              <a:path h="7501802" w="9007846">
                <a:moveTo>
                  <a:pt x="0" y="0"/>
                </a:moveTo>
                <a:lnTo>
                  <a:pt x="9007846" y="0"/>
                </a:lnTo>
                <a:lnTo>
                  <a:pt x="9007846" y="7501802"/>
                </a:lnTo>
                <a:lnTo>
                  <a:pt x="0" y="75018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6725" y="2263413"/>
            <a:ext cx="21804725" cy="9254685"/>
            <a:chOff x="0" y="0"/>
            <a:chExt cx="5742808" cy="24374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42808" cy="2437448"/>
            </a:xfrm>
            <a:custGeom>
              <a:avLst/>
              <a:gdLst/>
              <a:ahLst/>
              <a:cxnLst/>
              <a:rect r="r" b="b" t="t" l="l"/>
              <a:pathLst>
                <a:path h="2437448" w="5742808">
                  <a:moveTo>
                    <a:pt x="0" y="0"/>
                  </a:moveTo>
                  <a:lnTo>
                    <a:pt x="5742808" y="0"/>
                  </a:lnTo>
                  <a:lnTo>
                    <a:pt x="5742808" y="2437448"/>
                  </a:lnTo>
                  <a:lnTo>
                    <a:pt x="0" y="243744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742808" cy="2485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4688" y="475141"/>
            <a:ext cx="6202300" cy="1107118"/>
            <a:chOff x="0" y="0"/>
            <a:chExt cx="2234264" cy="3988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34264" cy="398819"/>
            </a:xfrm>
            <a:custGeom>
              <a:avLst/>
              <a:gdLst/>
              <a:ahLst/>
              <a:cxnLst/>
              <a:rect r="r" b="b" t="t" l="l"/>
              <a:pathLst>
                <a:path h="398819" w="2234264">
                  <a:moveTo>
                    <a:pt x="117334" y="0"/>
                  </a:moveTo>
                  <a:lnTo>
                    <a:pt x="2116930" y="0"/>
                  </a:lnTo>
                  <a:cubicBezTo>
                    <a:pt x="2181732" y="0"/>
                    <a:pt x="2234264" y="52532"/>
                    <a:pt x="2234264" y="117334"/>
                  </a:cubicBezTo>
                  <a:lnTo>
                    <a:pt x="2234264" y="281485"/>
                  </a:lnTo>
                  <a:cubicBezTo>
                    <a:pt x="2234264" y="346287"/>
                    <a:pt x="2181732" y="398819"/>
                    <a:pt x="2116930" y="398819"/>
                  </a:cubicBezTo>
                  <a:lnTo>
                    <a:pt x="117334" y="398819"/>
                  </a:lnTo>
                  <a:cubicBezTo>
                    <a:pt x="52532" y="398819"/>
                    <a:pt x="0" y="346287"/>
                    <a:pt x="0" y="281485"/>
                  </a:cubicBezTo>
                  <a:lnTo>
                    <a:pt x="0" y="117334"/>
                  </a:lnTo>
                  <a:cubicBezTo>
                    <a:pt x="0" y="52532"/>
                    <a:pt x="52532" y="0"/>
                    <a:pt x="1173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2234264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explore sentiment:</a:t>
              </a: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-254686" y="2225313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3429497" y="2263413"/>
            <a:ext cx="10386577" cy="8023587"/>
          </a:xfrm>
          <a:custGeom>
            <a:avLst/>
            <a:gdLst/>
            <a:ahLst/>
            <a:cxnLst/>
            <a:rect r="r" b="b" t="t" l="l"/>
            <a:pathLst>
              <a:path h="8023587" w="10386577">
                <a:moveTo>
                  <a:pt x="0" y="0"/>
                </a:moveTo>
                <a:lnTo>
                  <a:pt x="10386577" y="0"/>
                </a:lnTo>
                <a:lnTo>
                  <a:pt x="10386577" y="8023587"/>
                </a:lnTo>
                <a:lnTo>
                  <a:pt x="0" y="80235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6725" y="2263413"/>
            <a:ext cx="21804725" cy="9254685"/>
            <a:chOff x="0" y="0"/>
            <a:chExt cx="5742808" cy="24374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42808" cy="2437448"/>
            </a:xfrm>
            <a:custGeom>
              <a:avLst/>
              <a:gdLst/>
              <a:ahLst/>
              <a:cxnLst/>
              <a:rect r="r" b="b" t="t" l="l"/>
              <a:pathLst>
                <a:path h="2437448" w="5742808">
                  <a:moveTo>
                    <a:pt x="0" y="0"/>
                  </a:moveTo>
                  <a:lnTo>
                    <a:pt x="5742808" y="0"/>
                  </a:lnTo>
                  <a:lnTo>
                    <a:pt x="5742808" y="2437448"/>
                  </a:lnTo>
                  <a:lnTo>
                    <a:pt x="0" y="243744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742808" cy="2485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4688" y="689570"/>
            <a:ext cx="7178931" cy="1107118"/>
            <a:chOff x="0" y="0"/>
            <a:chExt cx="2586078" cy="3988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86078" cy="398819"/>
            </a:xfrm>
            <a:custGeom>
              <a:avLst/>
              <a:gdLst/>
              <a:ahLst/>
              <a:cxnLst/>
              <a:rect r="r" b="b" t="t" l="l"/>
              <a:pathLst>
                <a:path h="398819" w="2586078">
                  <a:moveTo>
                    <a:pt x="101372" y="0"/>
                  </a:moveTo>
                  <a:lnTo>
                    <a:pt x="2484706" y="0"/>
                  </a:lnTo>
                  <a:cubicBezTo>
                    <a:pt x="2540692" y="0"/>
                    <a:pt x="2586078" y="45386"/>
                    <a:pt x="2586078" y="101372"/>
                  </a:cubicBezTo>
                  <a:lnTo>
                    <a:pt x="2586078" y="297447"/>
                  </a:lnTo>
                  <a:cubicBezTo>
                    <a:pt x="2586078" y="353433"/>
                    <a:pt x="2540692" y="398819"/>
                    <a:pt x="2484706" y="398819"/>
                  </a:cubicBezTo>
                  <a:lnTo>
                    <a:pt x="101372" y="398819"/>
                  </a:lnTo>
                  <a:cubicBezTo>
                    <a:pt x="45386" y="398819"/>
                    <a:pt x="0" y="353433"/>
                    <a:pt x="0" y="297447"/>
                  </a:cubicBezTo>
                  <a:lnTo>
                    <a:pt x="0" y="101372"/>
                  </a:lnTo>
                  <a:cubicBezTo>
                    <a:pt x="0" y="45386"/>
                    <a:pt x="45386" y="0"/>
                    <a:pt x="1013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2586078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word cloud(positive):</a:t>
              </a: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-254686" y="2225313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374544" y="2670236"/>
            <a:ext cx="13001213" cy="7302934"/>
          </a:xfrm>
          <a:custGeom>
            <a:avLst/>
            <a:gdLst/>
            <a:ahLst/>
            <a:cxnLst/>
            <a:rect r="r" b="b" t="t" l="l"/>
            <a:pathLst>
              <a:path h="7302934" w="13001213">
                <a:moveTo>
                  <a:pt x="0" y="0"/>
                </a:moveTo>
                <a:lnTo>
                  <a:pt x="13001212" y="0"/>
                </a:lnTo>
                <a:lnTo>
                  <a:pt x="13001212" y="7302933"/>
                </a:lnTo>
                <a:lnTo>
                  <a:pt x="0" y="7302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7037" b="-125814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4E4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16725" y="2263413"/>
            <a:ext cx="21804725" cy="9254685"/>
            <a:chOff x="0" y="0"/>
            <a:chExt cx="5742808" cy="24374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42808" cy="2437448"/>
            </a:xfrm>
            <a:custGeom>
              <a:avLst/>
              <a:gdLst/>
              <a:ahLst/>
              <a:cxnLst/>
              <a:rect r="r" b="b" t="t" l="l"/>
              <a:pathLst>
                <a:path h="2437448" w="5742808">
                  <a:moveTo>
                    <a:pt x="0" y="0"/>
                  </a:moveTo>
                  <a:lnTo>
                    <a:pt x="5742808" y="0"/>
                  </a:lnTo>
                  <a:lnTo>
                    <a:pt x="5742808" y="2437448"/>
                  </a:lnTo>
                  <a:lnTo>
                    <a:pt x="0" y="243744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742808" cy="2485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4688" y="689570"/>
            <a:ext cx="7178931" cy="1107118"/>
            <a:chOff x="0" y="0"/>
            <a:chExt cx="2586078" cy="3988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86078" cy="398819"/>
            </a:xfrm>
            <a:custGeom>
              <a:avLst/>
              <a:gdLst/>
              <a:ahLst/>
              <a:cxnLst/>
              <a:rect r="r" b="b" t="t" l="l"/>
              <a:pathLst>
                <a:path h="398819" w="2586078">
                  <a:moveTo>
                    <a:pt x="101372" y="0"/>
                  </a:moveTo>
                  <a:lnTo>
                    <a:pt x="2484706" y="0"/>
                  </a:lnTo>
                  <a:cubicBezTo>
                    <a:pt x="2540692" y="0"/>
                    <a:pt x="2586078" y="45386"/>
                    <a:pt x="2586078" y="101372"/>
                  </a:cubicBezTo>
                  <a:lnTo>
                    <a:pt x="2586078" y="297447"/>
                  </a:lnTo>
                  <a:cubicBezTo>
                    <a:pt x="2586078" y="353433"/>
                    <a:pt x="2540692" y="398819"/>
                    <a:pt x="2484706" y="398819"/>
                  </a:cubicBezTo>
                  <a:lnTo>
                    <a:pt x="101372" y="398819"/>
                  </a:lnTo>
                  <a:cubicBezTo>
                    <a:pt x="45386" y="398819"/>
                    <a:pt x="0" y="353433"/>
                    <a:pt x="0" y="297447"/>
                  </a:cubicBezTo>
                  <a:lnTo>
                    <a:pt x="0" y="101372"/>
                  </a:lnTo>
                  <a:cubicBezTo>
                    <a:pt x="0" y="45386"/>
                    <a:pt x="45386" y="0"/>
                    <a:pt x="10137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8316C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2586078" cy="494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  <a:r>
                <a:rPr lang="en-US" sz="4800" b="true">
                  <a:solidFill>
                    <a:srgbClr val="08316C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word cloud(negative):</a:t>
              </a:r>
            </a:p>
          </p:txBody>
        </p:sp>
      </p:grpSp>
      <p:sp>
        <p:nvSpPr>
          <p:cNvPr name="AutoShape 8" id="8"/>
          <p:cNvSpPr/>
          <p:nvPr/>
        </p:nvSpPr>
        <p:spPr>
          <a:xfrm flipV="true">
            <a:off x="-254686" y="2225313"/>
            <a:ext cx="18797372" cy="19050"/>
          </a:xfrm>
          <a:prstGeom prst="line">
            <a:avLst/>
          </a:prstGeom>
          <a:ln cap="flat" w="38100">
            <a:solidFill>
              <a:srgbClr val="08316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655217" y="2672988"/>
            <a:ext cx="12543613" cy="7302934"/>
          </a:xfrm>
          <a:custGeom>
            <a:avLst/>
            <a:gdLst/>
            <a:ahLst/>
            <a:cxnLst/>
            <a:rect r="r" b="b" t="t" l="l"/>
            <a:pathLst>
              <a:path h="7302934" w="12543613">
                <a:moveTo>
                  <a:pt x="0" y="0"/>
                </a:moveTo>
                <a:lnTo>
                  <a:pt x="12543613" y="0"/>
                </a:lnTo>
                <a:lnTo>
                  <a:pt x="12543613" y="7302934"/>
                </a:lnTo>
                <a:lnTo>
                  <a:pt x="0" y="7302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2237" t="0" r="-1987" b="-125814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DAGhZW5GLIo</dc:identifier>
  <dcterms:modified xsi:type="dcterms:W3CDTF">2011-08-01T06:04:30Z</dcterms:modified>
  <cp:revision>1</cp:revision>
  <dc:title>NLP Challenge</dc:title>
</cp:coreProperties>
</file>