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Hoves Bold" charset="1" panose="02000003020000060003"/>
      <p:regular r:id="rId14"/>
    </p:embeddedFont>
    <p:embeddedFont>
      <p:font typeface="TT Hoves" charset="1" panose="020000030200000600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Ultra-Bold" charset="1" panose="00000A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https://github.com/hessa-48/NeuroTube-Projec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1.png" Type="http://schemas.openxmlformats.org/officeDocument/2006/relationships/image"/><Relationship Id="rId19" Target="../media/image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jpeg" Type="http://schemas.openxmlformats.org/officeDocument/2006/relationships/image"/><Relationship Id="rId7" Target="../media/VAGmq-8SoQY.mp4" Type="http://schemas.openxmlformats.org/officeDocument/2006/relationships/video"/><Relationship Id="rId8" Target="../media/VAGmq-8SoQY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1600" y="-153702"/>
            <a:ext cx="16363038" cy="8520557"/>
            <a:chOff x="0" y="0"/>
            <a:chExt cx="4309607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9607" cy="2244097"/>
            </a:xfrm>
            <a:custGeom>
              <a:avLst/>
              <a:gdLst/>
              <a:ahLst/>
              <a:cxnLst/>
              <a:rect r="r" b="b" t="t" l="l"/>
              <a:pathLst>
                <a:path h="2244097" w="4309607">
                  <a:moveTo>
                    <a:pt x="0" y="0"/>
                  </a:moveTo>
                  <a:lnTo>
                    <a:pt x="4309607" y="0"/>
                  </a:lnTo>
                  <a:lnTo>
                    <a:pt x="4309607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9607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45370" y="7691298"/>
            <a:ext cx="1427861" cy="1351113"/>
          </a:xfrm>
          <a:custGeom>
            <a:avLst/>
            <a:gdLst/>
            <a:ahLst/>
            <a:cxnLst/>
            <a:rect r="r" b="b" t="t" l="l"/>
            <a:pathLst>
              <a:path h="1351113" w="1427861">
                <a:moveTo>
                  <a:pt x="0" y="0"/>
                </a:moveTo>
                <a:lnTo>
                  <a:pt x="1427860" y="0"/>
                </a:lnTo>
                <a:lnTo>
                  <a:pt x="1427860" y="1351114"/>
                </a:lnTo>
                <a:lnTo>
                  <a:pt x="0" y="1351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-1564782" y="3098555"/>
            <a:ext cx="5448616" cy="733087"/>
          </a:xfrm>
          <a:custGeom>
            <a:avLst/>
            <a:gdLst/>
            <a:ahLst/>
            <a:cxnLst/>
            <a:rect r="r" b="b" t="t" l="l"/>
            <a:pathLst>
              <a:path h="733087" w="5448616">
                <a:moveTo>
                  <a:pt x="0" y="0"/>
                </a:moveTo>
                <a:lnTo>
                  <a:pt x="5448616" y="0"/>
                </a:lnTo>
                <a:lnTo>
                  <a:pt x="5448616" y="733087"/>
                </a:lnTo>
                <a:lnTo>
                  <a:pt x="0" y="733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1013" y="740791"/>
            <a:ext cx="2985642" cy="1251869"/>
          </a:xfrm>
          <a:custGeom>
            <a:avLst/>
            <a:gdLst/>
            <a:ahLst/>
            <a:cxnLst/>
            <a:rect r="r" b="b" t="t" l="l"/>
            <a:pathLst>
              <a:path h="1251869" w="2985642">
                <a:moveTo>
                  <a:pt x="0" y="0"/>
                </a:moveTo>
                <a:lnTo>
                  <a:pt x="2985642" y="0"/>
                </a:lnTo>
                <a:lnTo>
                  <a:pt x="2985642" y="1251869"/>
                </a:lnTo>
                <a:lnTo>
                  <a:pt x="0" y="1251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929" t="0" r="-10736" b="-7681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30600" y="414245"/>
            <a:ext cx="1742630" cy="1777954"/>
          </a:xfrm>
          <a:custGeom>
            <a:avLst/>
            <a:gdLst/>
            <a:ahLst/>
            <a:cxnLst/>
            <a:rect r="r" b="b" t="t" l="l"/>
            <a:pathLst>
              <a:path h="1777954" w="1742630">
                <a:moveTo>
                  <a:pt x="0" y="0"/>
                </a:moveTo>
                <a:lnTo>
                  <a:pt x="1742630" y="0"/>
                </a:lnTo>
                <a:lnTo>
                  <a:pt x="1742630" y="1777954"/>
                </a:lnTo>
                <a:lnTo>
                  <a:pt x="0" y="17779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543" t="-16576" r="-17856" b="-1711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07516" y="2804487"/>
            <a:ext cx="11171205" cy="47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1"/>
              </a:lnSpc>
            </a:pPr>
            <a:r>
              <a:rPr lang="en-US" b="true" sz="10696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  <a:hlinkClick r:id="rId8" tooltip="https://github.com/hessa-48/NeuroTube-Project"/>
              </a:rPr>
              <a:t>NeuroTube</a:t>
            </a:r>
            <a:r>
              <a:rPr lang="en-US" sz="10696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AI Assistant🎥 </a:t>
            </a:r>
          </a:p>
          <a:p>
            <a:pPr algn="ctr">
              <a:lnSpc>
                <a:spcPts val="1230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941057" y="6179882"/>
            <a:ext cx="3667247" cy="46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5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Hessah mohammed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200011" y="5631242"/>
            <a:ext cx="1284917" cy="0"/>
          </a:xfrm>
          <a:prstGeom prst="line">
            <a:avLst/>
          </a:prstGeom>
          <a:ln cap="flat" w="5715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67039" y="5631242"/>
            <a:ext cx="1260757" cy="0"/>
          </a:xfrm>
          <a:prstGeom prst="line">
            <a:avLst/>
          </a:prstGeom>
          <a:ln cap="flat" w="5715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8509907" y="5602667"/>
            <a:ext cx="1285875" cy="0"/>
          </a:xfrm>
          <a:prstGeom prst="line">
            <a:avLst/>
          </a:prstGeom>
          <a:ln cap="flat" w="5715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1177893" y="5602667"/>
            <a:ext cx="1201605" cy="0"/>
          </a:xfrm>
          <a:prstGeom prst="line">
            <a:avLst/>
          </a:prstGeom>
          <a:ln cap="flat" w="5715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3761610" y="5602667"/>
            <a:ext cx="1317078" cy="0"/>
          </a:xfrm>
          <a:prstGeom prst="line">
            <a:avLst/>
          </a:prstGeom>
          <a:ln cap="flat" w="57150">
            <a:solidFill>
              <a:srgbClr val="92B8D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17900" y="4940186"/>
            <a:ext cx="1382111" cy="138211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84928" y="4940186"/>
            <a:ext cx="1382111" cy="138211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27796" y="4940186"/>
            <a:ext cx="1382111" cy="138211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795782" y="4940186"/>
            <a:ext cx="1382111" cy="138211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79498" y="4940186"/>
            <a:ext cx="1382111" cy="138211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078687" y="4940186"/>
            <a:ext cx="1382111" cy="138211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141700" y="5254685"/>
            <a:ext cx="753114" cy="753114"/>
          </a:xfrm>
          <a:custGeom>
            <a:avLst/>
            <a:gdLst/>
            <a:ahLst/>
            <a:cxnLst/>
            <a:rect r="r" b="b" t="t" l="l"/>
            <a:pathLst>
              <a:path h="753114" w="753114">
                <a:moveTo>
                  <a:pt x="0" y="0"/>
                </a:moveTo>
                <a:lnTo>
                  <a:pt x="753114" y="0"/>
                </a:lnTo>
                <a:lnTo>
                  <a:pt x="753114" y="753114"/>
                </a:lnTo>
                <a:lnTo>
                  <a:pt x="0" y="753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789728" y="5371311"/>
            <a:ext cx="838485" cy="519861"/>
          </a:xfrm>
          <a:custGeom>
            <a:avLst/>
            <a:gdLst/>
            <a:ahLst/>
            <a:cxnLst/>
            <a:rect r="r" b="b" t="t" l="l"/>
            <a:pathLst>
              <a:path h="519861" w="838485">
                <a:moveTo>
                  <a:pt x="0" y="0"/>
                </a:moveTo>
                <a:lnTo>
                  <a:pt x="838485" y="0"/>
                </a:lnTo>
                <a:lnTo>
                  <a:pt x="838485" y="519861"/>
                </a:lnTo>
                <a:lnTo>
                  <a:pt x="0" y="519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529321" y="5173089"/>
            <a:ext cx="551961" cy="786473"/>
          </a:xfrm>
          <a:custGeom>
            <a:avLst/>
            <a:gdLst/>
            <a:ahLst/>
            <a:cxnLst/>
            <a:rect r="r" b="b" t="t" l="l"/>
            <a:pathLst>
              <a:path h="786473" w="551961">
                <a:moveTo>
                  <a:pt x="0" y="0"/>
                </a:moveTo>
                <a:lnTo>
                  <a:pt x="551961" y="0"/>
                </a:lnTo>
                <a:lnTo>
                  <a:pt x="551961" y="786474"/>
                </a:lnTo>
                <a:lnTo>
                  <a:pt x="0" y="786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074401" y="5257799"/>
            <a:ext cx="824873" cy="746885"/>
          </a:xfrm>
          <a:custGeom>
            <a:avLst/>
            <a:gdLst/>
            <a:ahLst/>
            <a:cxnLst/>
            <a:rect r="r" b="b" t="t" l="l"/>
            <a:pathLst>
              <a:path h="746885" w="824873">
                <a:moveTo>
                  <a:pt x="0" y="0"/>
                </a:moveTo>
                <a:lnTo>
                  <a:pt x="824873" y="0"/>
                </a:lnTo>
                <a:lnTo>
                  <a:pt x="824873" y="746885"/>
                </a:lnTo>
                <a:lnTo>
                  <a:pt x="0" y="7468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374543" y="5304635"/>
            <a:ext cx="790399" cy="654101"/>
          </a:xfrm>
          <a:custGeom>
            <a:avLst/>
            <a:gdLst/>
            <a:ahLst/>
            <a:cxnLst/>
            <a:rect r="r" b="b" t="t" l="l"/>
            <a:pathLst>
              <a:path h="654101" w="790399">
                <a:moveTo>
                  <a:pt x="0" y="0"/>
                </a:moveTo>
                <a:lnTo>
                  <a:pt x="790399" y="0"/>
                </a:lnTo>
                <a:lnTo>
                  <a:pt x="790399" y="654102"/>
                </a:lnTo>
                <a:lnTo>
                  <a:pt x="0" y="6541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573536" y="5044594"/>
            <a:ext cx="892798" cy="992407"/>
          </a:xfrm>
          <a:custGeom>
            <a:avLst/>
            <a:gdLst/>
            <a:ahLst/>
            <a:cxnLst/>
            <a:rect r="r" b="b" t="t" l="l"/>
            <a:pathLst>
              <a:path h="992407" w="892798">
                <a:moveTo>
                  <a:pt x="0" y="0"/>
                </a:moveTo>
                <a:lnTo>
                  <a:pt x="892799" y="0"/>
                </a:lnTo>
                <a:lnTo>
                  <a:pt x="892799" y="992407"/>
                </a:lnTo>
                <a:lnTo>
                  <a:pt x="0" y="992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497096" y="7060621"/>
            <a:ext cx="2042322" cy="33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1899" spc="2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yotube URL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97096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33780" y="6713711"/>
            <a:ext cx="206954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Video Processing</a:t>
            </a:r>
          </a:p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and vector store</a:t>
            </a:r>
          </a:p>
          <a:p>
            <a:pPr algn="ctr">
              <a:lnSpc>
                <a:spcPts val="2999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4147393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97690" y="6712822"/>
            <a:ext cx="204232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Audio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97690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47987" y="7132811"/>
            <a:ext cx="2042322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1800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pee</a:t>
            </a:r>
            <a:r>
              <a:rPr lang="en-US" sz="1800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ch-to-text conversion</a:t>
            </a:r>
          </a:p>
          <a:p>
            <a:pPr algn="ctr">
              <a:lnSpc>
                <a:spcPts val="2700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9447987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598207" y="6718838"/>
            <a:ext cx="3248446" cy="197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</a:p>
          <a:p>
            <a:pPr algn="ctr">
              <a:lnSpc>
                <a:spcPts val="2684"/>
              </a:lnSpc>
            </a:pP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Split text → Answer questions</a:t>
            </a:r>
          </a:p>
          <a:p>
            <a:pPr algn="ctr">
              <a:lnSpc>
                <a:spcPts val="2684"/>
              </a:lnSpc>
            </a:pP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Summa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rize text →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Create outputs</a:t>
            </a:r>
          </a:p>
          <a:p>
            <a:pPr algn="ctr">
              <a:lnSpc>
                <a:spcPts val="2147"/>
              </a:lnSpc>
            </a:pPr>
          </a:p>
          <a:p>
            <a:pPr algn="ctr">
              <a:lnSpc>
                <a:spcPts val="2684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2049393" y="4103002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944724" y="6712822"/>
            <a:ext cx="204232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deliver: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748582" y="4103891"/>
            <a:ext cx="2042322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4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6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 spc="107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MEMPHIS DESIGN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 brief history of a quirky design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5140865" y="7142336"/>
            <a:ext cx="1846180" cy="6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</a:pP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ext, Audio, Visual m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ind m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993832" y="7142336"/>
            <a:ext cx="1846180" cy="6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</a:pP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Conv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ert video to aud</a:t>
            </a:r>
            <a:r>
              <a:rPr lang="en-US" sz="1789" spc="26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io track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457814" y="6712822"/>
            <a:ext cx="204232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Transcribe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049393" y="6712822"/>
            <a:ext cx="204232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Process: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00908" y="6728363"/>
            <a:ext cx="204232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Input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13755402" y="90225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-1025129" y="-2192310"/>
            <a:ext cx="3547198" cy="7094397"/>
          </a:xfrm>
          <a:custGeom>
            <a:avLst/>
            <a:gdLst/>
            <a:ahLst/>
            <a:cxnLst/>
            <a:rect r="r" b="b" t="t" l="l"/>
            <a:pathLst>
              <a:path h="7094397" w="3547198">
                <a:moveTo>
                  <a:pt x="0" y="0"/>
                </a:moveTo>
                <a:lnTo>
                  <a:pt x="3547198" y="0"/>
                </a:lnTo>
                <a:lnTo>
                  <a:pt x="3547198" y="7094396"/>
                </a:lnTo>
                <a:lnTo>
                  <a:pt x="0" y="70943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6" id="56"/>
          <p:cNvGrpSpPr/>
          <p:nvPr/>
        </p:nvGrpSpPr>
        <p:grpSpPr>
          <a:xfrm rot="0">
            <a:off x="1589005" y="706174"/>
            <a:ext cx="10790493" cy="1483210"/>
            <a:chOff x="0" y="0"/>
            <a:chExt cx="2841941" cy="39064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841941" cy="390640"/>
            </a:xfrm>
            <a:custGeom>
              <a:avLst/>
              <a:gdLst/>
              <a:ahLst/>
              <a:cxnLst/>
              <a:rect r="r" b="b" t="t" l="l"/>
              <a:pathLst>
                <a:path h="390640" w="2841941">
                  <a:moveTo>
                    <a:pt x="71748" y="0"/>
                  </a:moveTo>
                  <a:lnTo>
                    <a:pt x="2770193" y="0"/>
                  </a:lnTo>
                  <a:cubicBezTo>
                    <a:pt x="2789222" y="0"/>
                    <a:pt x="2807471" y="7559"/>
                    <a:pt x="2820926" y="21014"/>
                  </a:cubicBezTo>
                  <a:cubicBezTo>
                    <a:pt x="2834382" y="34470"/>
                    <a:pt x="2841941" y="52719"/>
                    <a:pt x="2841941" y="71748"/>
                  </a:cubicBezTo>
                  <a:lnTo>
                    <a:pt x="2841941" y="318892"/>
                  </a:lnTo>
                  <a:cubicBezTo>
                    <a:pt x="2841941" y="358517"/>
                    <a:pt x="2809818" y="390640"/>
                    <a:pt x="2770193" y="390640"/>
                  </a:cubicBezTo>
                  <a:lnTo>
                    <a:pt x="71748" y="390640"/>
                  </a:lnTo>
                  <a:cubicBezTo>
                    <a:pt x="32122" y="390640"/>
                    <a:pt x="0" y="358517"/>
                    <a:pt x="0" y="318892"/>
                  </a:cubicBezTo>
                  <a:lnTo>
                    <a:pt x="0" y="71748"/>
                  </a:lnTo>
                  <a:cubicBezTo>
                    <a:pt x="0" y="32122"/>
                    <a:pt x="32122" y="0"/>
                    <a:pt x="71748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19050"/>
              <a:ext cx="2841941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3547198" y="983548"/>
            <a:ext cx="7965634" cy="82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0"/>
              </a:lnSpc>
            </a:pPr>
            <a:r>
              <a:rPr lang="en-US" sz="5643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Project pipeline: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66012" y="8803790"/>
            <a:ext cx="13451137" cy="1483210"/>
            <a:chOff x="0" y="0"/>
            <a:chExt cx="3542686" cy="390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42686" cy="390640"/>
            </a:xfrm>
            <a:custGeom>
              <a:avLst/>
              <a:gdLst/>
              <a:ahLst/>
              <a:cxnLst/>
              <a:rect r="r" b="b" t="t" l="l"/>
              <a:pathLst>
                <a:path h="390640" w="3542686">
                  <a:moveTo>
                    <a:pt x="57556" y="0"/>
                  </a:moveTo>
                  <a:lnTo>
                    <a:pt x="3485131" y="0"/>
                  </a:lnTo>
                  <a:cubicBezTo>
                    <a:pt x="3516918" y="0"/>
                    <a:pt x="3542686" y="25769"/>
                    <a:pt x="3542686" y="57556"/>
                  </a:cubicBezTo>
                  <a:lnTo>
                    <a:pt x="3542686" y="333084"/>
                  </a:lnTo>
                  <a:cubicBezTo>
                    <a:pt x="3542686" y="364871"/>
                    <a:pt x="3516918" y="390640"/>
                    <a:pt x="3485131" y="390640"/>
                  </a:cubicBezTo>
                  <a:lnTo>
                    <a:pt x="57556" y="390640"/>
                  </a:lnTo>
                  <a:cubicBezTo>
                    <a:pt x="25769" y="390640"/>
                    <a:pt x="0" y="364871"/>
                    <a:pt x="0" y="333084"/>
                  </a:cubicBezTo>
                  <a:lnTo>
                    <a:pt x="0" y="57556"/>
                  </a:lnTo>
                  <a:cubicBezTo>
                    <a:pt x="0" y="25769"/>
                    <a:pt x="25769" y="0"/>
                    <a:pt x="57556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42686" cy="409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25156" y="3896560"/>
            <a:ext cx="1833265" cy="1833265"/>
            <a:chOff x="0" y="0"/>
            <a:chExt cx="560044" cy="5600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25091" y="3896560"/>
            <a:ext cx="1833265" cy="1833265"/>
            <a:chOff x="0" y="0"/>
            <a:chExt cx="560044" cy="5600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250124" y="9314833"/>
            <a:ext cx="5217535" cy="701996"/>
          </a:xfrm>
          <a:custGeom>
            <a:avLst/>
            <a:gdLst/>
            <a:ahLst/>
            <a:cxnLst/>
            <a:rect r="r" b="b" t="t" l="l"/>
            <a:pathLst>
              <a:path h="701996" w="5217535">
                <a:moveTo>
                  <a:pt x="0" y="0"/>
                </a:moveTo>
                <a:lnTo>
                  <a:pt x="5217535" y="0"/>
                </a:lnTo>
                <a:lnTo>
                  <a:pt x="5217535" y="701996"/>
                </a:lnTo>
                <a:lnTo>
                  <a:pt x="0" y="7019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028460" y="3862508"/>
            <a:ext cx="1833265" cy="1833265"/>
            <a:chOff x="0" y="0"/>
            <a:chExt cx="560044" cy="5600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288345">
            <a:off x="2970333" y="4356636"/>
            <a:ext cx="628970" cy="628970"/>
          </a:xfrm>
          <a:custGeom>
            <a:avLst/>
            <a:gdLst/>
            <a:ahLst/>
            <a:cxnLst/>
            <a:rect r="r" b="b" t="t" l="l"/>
            <a:pathLst>
              <a:path h="628970" w="628970">
                <a:moveTo>
                  <a:pt x="0" y="0"/>
                </a:moveTo>
                <a:lnTo>
                  <a:pt x="628970" y="0"/>
                </a:lnTo>
                <a:lnTo>
                  <a:pt x="628970" y="628970"/>
                </a:lnTo>
                <a:lnTo>
                  <a:pt x="0" y="628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93511" y="4331395"/>
            <a:ext cx="706053" cy="963596"/>
          </a:xfrm>
          <a:custGeom>
            <a:avLst/>
            <a:gdLst/>
            <a:ahLst/>
            <a:cxnLst/>
            <a:rect r="r" b="b" t="t" l="l"/>
            <a:pathLst>
              <a:path h="963596" w="706053">
                <a:moveTo>
                  <a:pt x="0" y="0"/>
                </a:moveTo>
                <a:lnTo>
                  <a:pt x="706053" y="0"/>
                </a:lnTo>
                <a:lnTo>
                  <a:pt x="706053" y="963596"/>
                </a:lnTo>
                <a:lnTo>
                  <a:pt x="0" y="963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63761" y="3896560"/>
            <a:ext cx="1694595" cy="1694595"/>
          </a:xfrm>
          <a:custGeom>
            <a:avLst/>
            <a:gdLst/>
            <a:ahLst/>
            <a:cxnLst/>
            <a:rect r="r" b="b" t="t" l="l"/>
            <a:pathLst>
              <a:path h="1694595" w="1694595">
                <a:moveTo>
                  <a:pt x="0" y="0"/>
                </a:moveTo>
                <a:lnTo>
                  <a:pt x="1694595" y="0"/>
                </a:lnTo>
                <a:lnTo>
                  <a:pt x="1694595" y="1694596"/>
                </a:lnTo>
                <a:lnTo>
                  <a:pt x="0" y="1694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09770" y="4071143"/>
            <a:ext cx="1064036" cy="1078415"/>
          </a:xfrm>
          <a:custGeom>
            <a:avLst/>
            <a:gdLst/>
            <a:ahLst/>
            <a:cxnLst/>
            <a:rect r="r" b="b" t="t" l="l"/>
            <a:pathLst>
              <a:path h="1078415" w="1064036">
                <a:moveTo>
                  <a:pt x="0" y="0"/>
                </a:moveTo>
                <a:lnTo>
                  <a:pt x="1064036" y="0"/>
                </a:lnTo>
                <a:lnTo>
                  <a:pt x="1064036" y="1078416"/>
                </a:lnTo>
                <a:lnTo>
                  <a:pt x="0" y="10784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925027" y="3896560"/>
            <a:ext cx="1833265" cy="1833265"/>
            <a:chOff x="0" y="0"/>
            <a:chExt cx="560044" cy="5600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4925027" y="3896560"/>
            <a:ext cx="1833265" cy="1833265"/>
          </a:xfrm>
          <a:custGeom>
            <a:avLst/>
            <a:gdLst/>
            <a:ahLst/>
            <a:cxnLst/>
            <a:rect r="r" b="b" t="t" l="l"/>
            <a:pathLst>
              <a:path h="1833265" w="1833265">
                <a:moveTo>
                  <a:pt x="0" y="0"/>
                </a:moveTo>
                <a:lnTo>
                  <a:pt x="1833264" y="0"/>
                </a:lnTo>
                <a:lnTo>
                  <a:pt x="1833264" y="1833265"/>
                </a:lnTo>
                <a:lnTo>
                  <a:pt x="0" y="18332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1091982"/>
            <a:ext cx="9152296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0"/>
              </a:lnSpc>
            </a:pPr>
            <a:r>
              <a:rPr lang="en-US" sz="66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Features &amp; Scientific Choices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09770" y="5179041"/>
            <a:ext cx="449940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5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GPT-4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3625221" y="3896560"/>
            <a:ext cx="1833265" cy="1833265"/>
            <a:chOff x="0" y="0"/>
            <a:chExt cx="560044" cy="5600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0044" cy="560044"/>
            </a:xfrm>
            <a:custGeom>
              <a:avLst/>
              <a:gdLst/>
              <a:ahLst/>
              <a:cxnLst/>
              <a:rect r="r" b="b" t="t" l="l"/>
              <a:pathLst>
                <a:path h="560044" w="560044">
                  <a:moveTo>
                    <a:pt x="0" y="0"/>
                  </a:moveTo>
                  <a:lnTo>
                    <a:pt x="560044" y="0"/>
                  </a:lnTo>
                  <a:lnTo>
                    <a:pt x="560044" y="560044"/>
                  </a:lnTo>
                  <a:lnTo>
                    <a:pt x="0" y="56004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560044" cy="579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863346" y="4439733"/>
            <a:ext cx="4499404" cy="65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  <a:spcBef>
                <a:spcPct val="0"/>
              </a:spcBef>
            </a:pPr>
            <a:r>
              <a:rPr lang="en-US" sz="40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gTTS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4380" y="-1271737"/>
            <a:ext cx="7976162" cy="11788931"/>
            <a:chOff x="0" y="0"/>
            <a:chExt cx="2100718" cy="3104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0718" cy="3104904"/>
            </a:xfrm>
            <a:custGeom>
              <a:avLst/>
              <a:gdLst/>
              <a:ahLst/>
              <a:cxnLst/>
              <a:rect r="r" b="b" t="t" l="l"/>
              <a:pathLst>
                <a:path h="3104904" w="2100718">
                  <a:moveTo>
                    <a:pt x="0" y="0"/>
                  </a:moveTo>
                  <a:lnTo>
                    <a:pt x="2100718" y="0"/>
                  </a:lnTo>
                  <a:lnTo>
                    <a:pt x="2100718" y="3104904"/>
                  </a:lnTo>
                  <a:lnTo>
                    <a:pt x="0" y="3104904"/>
                  </a:ln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0718" cy="3143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25241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8"/>
                </a:lnTo>
                <a:lnTo>
                  <a:pt x="0" y="806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550507" y="3029118"/>
            <a:ext cx="737279" cy="73727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86716" y="6045191"/>
            <a:ext cx="737279" cy="73727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85844" y="3029118"/>
            <a:ext cx="737279" cy="73727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  <a:r>
                <a:rPr lang="en-US" b="true" sz="2000" spc="162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02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586716" y="4603679"/>
            <a:ext cx="3671664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GPT-4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Cost Challenge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12139" y="4468072"/>
            <a:ext cx="4584406" cy="28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5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when the transcript is incomplete or contains poo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 audio quality.</a:t>
            </a:r>
          </a:p>
          <a:p>
            <a:pPr algn="l" marL="431801" indent="-215900" lvl="1">
              <a:lnSpc>
                <a:spcPts val="25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when t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he question is out-of-scope (e.g., asking about content not present in the video).</a:t>
            </a:r>
          </a:p>
          <a:p>
            <a:pPr algn="l" marL="431801" indent="-215900" lvl="1">
              <a:lnSpc>
                <a:spcPts val="25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when t</a:t>
            </a:r>
            <a:r>
              <a:rPr lang="en-US" sz="20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he model "guesses" instead of returning “I don’t know” when unsure.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586716" y="6962656"/>
            <a:ext cx="3956792" cy="7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Latency Challenges</a:t>
            </a:r>
          </a:p>
          <a:p>
            <a:pPr algn="l">
              <a:lnSpc>
                <a:spcPts val="287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586716" y="3947372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85844" y="3947372"/>
            <a:ext cx="395679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Hallucinations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81752" y="9258300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-322678" y="2134447"/>
            <a:ext cx="6504067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25"/>
              </a:lnSpc>
            </a:pPr>
            <a:r>
              <a:rPr lang="en-US" sz="7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Challenges addressed: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22155"/>
            <a:ext cx="15161386" cy="8891736"/>
            <a:chOff x="0" y="0"/>
            <a:chExt cx="3993122" cy="23418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3122" cy="2341856"/>
            </a:xfrm>
            <a:custGeom>
              <a:avLst/>
              <a:gdLst/>
              <a:ahLst/>
              <a:cxnLst/>
              <a:rect r="r" b="b" t="t" l="l"/>
              <a:pathLst>
                <a:path h="2341856" w="3993122">
                  <a:moveTo>
                    <a:pt x="0" y="0"/>
                  </a:moveTo>
                  <a:lnTo>
                    <a:pt x="3993122" y="0"/>
                  </a:lnTo>
                  <a:lnTo>
                    <a:pt x="3993122" y="2341856"/>
                  </a:lnTo>
                  <a:lnTo>
                    <a:pt x="0" y="23418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93122" cy="2379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36105" y="251553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070595" y="-116075"/>
            <a:ext cx="12515925" cy="1791575"/>
            <a:chOff x="0" y="0"/>
            <a:chExt cx="3296375" cy="4718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96376" cy="471855"/>
            </a:xfrm>
            <a:custGeom>
              <a:avLst/>
              <a:gdLst/>
              <a:ahLst/>
              <a:cxnLst/>
              <a:rect r="r" b="b" t="t" l="l"/>
              <a:pathLst>
                <a:path h="471855" w="3296376">
                  <a:moveTo>
                    <a:pt x="61857" y="0"/>
                  </a:moveTo>
                  <a:lnTo>
                    <a:pt x="3234519" y="0"/>
                  </a:lnTo>
                  <a:cubicBezTo>
                    <a:pt x="3268681" y="0"/>
                    <a:pt x="3296376" y="27694"/>
                    <a:pt x="3296376" y="61857"/>
                  </a:cubicBezTo>
                  <a:lnTo>
                    <a:pt x="3296376" y="409999"/>
                  </a:lnTo>
                  <a:cubicBezTo>
                    <a:pt x="3296376" y="444161"/>
                    <a:pt x="3268681" y="471855"/>
                    <a:pt x="3234519" y="471855"/>
                  </a:cubicBezTo>
                  <a:lnTo>
                    <a:pt x="61857" y="471855"/>
                  </a:lnTo>
                  <a:cubicBezTo>
                    <a:pt x="27694" y="471855"/>
                    <a:pt x="0" y="444161"/>
                    <a:pt x="0" y="409999"/>
                  </a:cubicBezTo>
                  <a:lnTo>
                    <a:pt x="0" y="61857"/>
                  </a:lnTo>
                  <a:cubicBezTo>
                    <a:pt x="0" y="27694"/>
                    <a:pt x="27694" y="0"/>
                    <a:pt x="618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296375" cy="490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47261" y="2986966"/>
            <a:ext cx="14124265" cy="6444271"/>
          </a:xfrm>
          <a:custGeom>
            <a:avLst/>
            <a:gdLst/>
            <a:ahLst/>
            <a:cxnLst/>
            <a:rect r="r" b="b" t="t" l="l"/>
            <a:pathLst>
              <a:path h="6444271" w="14124265">
                <a:moveTo>
                  <a:pt x="0" y="0"/>
                </a:moveTo>
                <a:lnTo>
                  <a:pt x="14124265" y="0"/>
                </a:lnTo>
                <a:lnTo>
                  <a:pt x="14124265" y="6444272"/>
                </a:lnTo>
                <a:lnTo>
                  <a:pt x="0" y="64442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8075" r="0" b="-5211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900289" y="3717179"/>
            <a:ext cx="2560508" cy="5714058"/>
            <a:chOff x="0" y="0"/>
            <a:chExt cx="674373" cy="15049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4373" cy="1504937"/>
            </a:xfrm>
            <a:custGeom>
              <a:avLst/>
              <a:gdLst/>
              <a:ahLst/>
              <a:cxnLst/>
              <a:rect r="r" b="b" t="t" l="l"/>
              <a:pathLst>
                <a:path h="1504937" w="674373">
                  <a:moveTo>
                    <a:pt x="0" y="0"/>
                  </a:moveTo>
                  <a:lnTo>
                    <a:pt x="674373" y="0"/>
                  </a:lnTo>
                  <a:lnTo>
                    <a:pt x="674373" y="1504937"/>
                  </a:lnTo>
                  <a:lnTo>
                    <a:pt x="0" y="1504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674373" cy="1562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45812" y="68950"/>
            <a:ext cx="11040797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5"/>
              </a:lnSpc>
            </a:pPr>
            <a:r>
              <a:rPr lang="en-US" sz="55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System Evaluation via LangSmith Monitoring: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22155"/>
            <a:ext cx="15161386" cy="8891736"/>
            <a:chOff x="0" y="0"/>
            <a:chExt cx="3993122" cy="23418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3122" cy="2341856"/>
            </a:xfrm>
            <a:custGeom>
              <a:avLst/>
              <a:gdLst/>
              <a:ahLst/>
              <a:cxnLst/>
              <a:rect r="r" b="b" t="t" l="l"/>
              <a:pathLst>
                <a:path h="2341856" w="3993122">
                  <a:moveTo>
                    <a:pt x="0" y="0"/>
                  </a:moveTo>
                  <a:lnTo>
                    <a:pt x="3993122" y="0"/>
                  </a:lnTo>
                  <a:lnTo>
                    <a:pt x="3993122" y="2341856"/>
                  </a:lnTo>
                  <a:lnTo>
                    <a:pt x="0" y="23418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93122" cy="2379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36105" y="251553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3"/>
                </a:lnTo>
                <a:lnTo>
                  <a:pt x="0" y="47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62124" y="2080842"/>
            <a:ext cx="14627962" cy="782425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-1070595" y="-116075"/>
            <a:ext cx="12515925" cy="1791575"/>
            <a:chOff x="0" y="0"/>
            <a:chExt cx="3296375" cy="4718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96376" cy="471855"/>
            </a:xfrm>
            <a:custGeom>
              <a:avLst/>
              <a:gdLst/>
              <a:ahLst/>
              <a:cxnLst/>
              <a:rect r="r" b="b" t="t" l="l"/>
              <a:pathLst>
                <a:path h="471855" w="3296376">
                  <a:moveTo>
                    <a:pt x="61857" y="0"/>
                  </a:moveTo>
                  <a:lnTo>
                    <a:pt x="3234519" y="0"/>
                  </a:lnTo>
                  <a:cubicBezTo>
                    <a:pt x="3268681" y="0"/>
                    <a:pt x="3296376" y="27694"/>
                    <a:pt x="3296376" y="61857"/>
                  </a:cubicBezTo>
                  <a:lnTo>
                    <a:pt x="3296376" y="409999"/>
                  </a:lnTo>
                  <a:cubicBezTo>
                    <a:pt x="3296376" y="444161"/>
                    <a:pt x="3268681" y="471855"/>
                    <a:pt x="3234519" y="471855"/>
                  </a:cubicBezTo>
                  <a:lnTo>
                    <a:pt x="61857" y="471855"/>
                  </a:lnTo>
                  <a:cubicBezTo>
                    <a:pt x="27694" y="471855"/>
                    <a:pt x="0" y="444161"/>
                    <a:pt x="0" y="409999"/>
                  </a:cubicBezTo>
                  <a:lnTo>
                    <a:pt x="0" y="61857"/>
                  </a:lnTo>
                  <a:cubicBezTo>
                    <a:pt x="0" y="27694"/>
                    <a:pt x="27694" y="0"/>
                    <a:pt x="618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296375" cy="490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1260" y="366328"/>
            <a:ext cx="11040797" cy="84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5"/>
              </a:lnSpc>
            </a:pPr>
            <a:r>
              <a:rPr lang="en-US" sz="57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Gradio Interface Demo: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3702"/>
            <a:ext cx="16072434" cy="8520557"/>
            <a:chOff x="0" y="0"/>
            <a:chExt cx="4233069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3069" cy="2244097"/>
            </a:xfrm>
            <a:custGeom>
              <a:avLst/>
              <a:gdLst/>
              <a:ahLst/>
              <a:cxnLst/>
              <a:rect r="r" b="b" t="t" l="l"/>
              <a:pathLst>
                <a:path h="2244097" w="4233069">
                  <a:moveTo>
                    <a:pt x="0" y="0"/>
                  </a:moveTo>
                  <a:lnTo>
                    <a:pt x="4233069" y="0"/>
                  </a:lnTo>
                  <a:lnTo>
                    <a:pt x="4233069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3069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350272" y="9277350"/>
            <a:ext cx="14757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15563258" y="3683627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31598" y="2734958"/>
            <a:ext cx="9487297" cy="365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0"/>
              </a:lnSpc>
            </a:pPr>
            <a:r>
              <a:rPr lang="en-US" sz="12504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</a:t>
            </a:r>
          </a:p>
          <a:p>
            <a:pPr algn="ctr">
              <a:lnSpc>
                <a:spcPts val="14380"/>
              </a:lnSpc>
            </a:pPr>
            <a:r>
              <a:rPr lang="en-US" sz="12504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YOU!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2B8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66443"/>
            <a:ext cx="16072434" cy="8520557"/>
            <a:chOff x="0" y="0"/>
            <a:chExt cx="4233069" cy="22440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3069" cy="2244097"/>
            </a:xfrm>
            <a:custGeom>
              <a:avLst/>
              <a:gdLst/>
              <a:ahLst/>
              <a:cxnLst/>
              <a:rect r="r" b="b" t="t" l="l"/>
              <a:pathLst>
                <a:path h="2244097" w="4233069">
                  <a:moveTo>
                    <a:pt x="0" y="0"/>
                  </a:moveTo>
                  <a:lnTo>
                    <a:pt x="4233069" y="0"/>
                  </a:lnTo>
                  <a:lnTo>
                    <a:pt x="4233069" y="2244097"/>
                  </a:lnTo>
                  <a:lnTo>
                    <a:pt x="0" y="22440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3069" cy="2282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17594" y="2306441"/>
            <a:ext cx="15816744" cy="1791575"/>
            <a:chOff x="0" y="0"/>
            <a:chExt cx="4165727" cy="471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65727" cy="471855"/>
            </a:xfrm>
            <a:custGeom>
              <a:avLst/>
              <a:gdLst/>
              <a:ahLst/>
              <a:cxnLst/>
              <a:rect r="r" b="b" t="t" l="l"/>
              <a:pathLst>
                <a:path h="471855" w="4165727">
                  <a:moveTo>
                    <a:pt x="48948" y="0"/>
                  </a:moveTo>
                  <a:lnTo>
                    <a:pt x="4116779" y="0"/>
                  </a:lnTo>
                  <a:cubicBezTo>
                    <a:pt x="4143812" y="0"/>
                    <a:pt x="4165727" y="21915"/>
                    <a:pt x="4165727" y="48948"/>
                  </a:cubicBezTo>
                  <a:lnTo>
                    <a:pt x="4165727" y="422908"/>
                  </a:lnTo>
                  <a:cubicBezTo>
                    <a:pt x="4165727" y="449941"/>
                    <a:pt x="4143812" y="471855"/>
                    <a:pt x="4116779" y="471855"/>
                  </a:cubicBezTo>
                  <a:lnTo>
                    <a:pt x="48948" y="471855"/>
                  </a:lnTo>
                  <a:cubicBezTo>
                    <a:pt x="21915" y="471855"/>
                    <a:pt x="0" y="449941"/>
                    <a:pt x="0" y="422908"/>
                  </a:cubicBezTo>
                  <a:lnTo>
                    <a:pt x="0" y="48948"/>
                  </a:lnTo>
                  <a:cubicBezTo>
                    <a:pt x="0" y="21915"/>
                    <a:pt x="21915" y="0"/>
                    <a:pt x="48948" y="0"/>
                  </a:cubicBezTo>
                  <a:close/>
                </a:path>
              </a:pathLst>
            </a:custGeom>
            <a:solidFill>
              <a:srgbClr val="92B8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4165727" cy="490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53114" y="640862"/>
            <a:ext cx="852752" cy="806917"/>
          </a:xfrm>
          <a:custGeom>
            <a:avLst/>
            <a:gdLst/>
            <a:ahLst/>
            <a:cxnLst/>
            <a:rect r="r" b="b" t="t" l="l"/>
            <a:pathLst>
              <a:path h="806917" w="852752">
                <a:moveTo>
                  <a:pt x="0" y="0"/>
                </a:moveTo>
                <a:lnTo>
                  <a:pt x="852752" y="0"/>
                </a:lnTo>
                <a:lnTo>
                  <a:pt x="852752" y="806917"/>
                </a:lnTo>
                <a:lnTo>
                  <a:pt x="0" y="80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45408" y="792983"/>
            <a:ext cx="3503898" cy="471434"/>
          </a:xfrm>
          <a:custGeom>
            <a:avLst/>
            <a:gdLst/>
            <a:ahLst/>
            <a:cxnLst/>
            <a:rect r="r" b="b" t="t" l="l"/>
            <a:pathLst>
              <a:path h="471434" w="3503898">
                <a:moveTo>
                  <a:pt x="0" y="0"/>
                </a:moveTo>
                <a:lnTo>
                  <a:pt x="3503898" y="0"/>
                </a:lnTo>
                <a:lnTo>
                  <a:pt x="3503898" y="471434"/>
                </a:lnTo>
                <a:lnTo>
                  <a:pt x="0" y="47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68125" y="4871528"/>
            <a:ext cx="3532643" cy="3532643"/>
          </a:xfrm>
          <a:custGeom>
            <a:avLst/>
            <a:gdLst/>
            <a:ahLst/>
            <a:cxnLst/>
            <a:rect r="r" b="b" t="t" l="l"/>
            <a:pathLst>
              <a:path h="3532643" w="3532643">
                <a:moveTo>
                  <a:pt x="0" y="0"/>
                </a:moveTo>
                <a:lnTo>
                  <a:pt x="3532643" y="0"/>
                </a:lnTo>
                <a:lnTo>
                  <a:pt x="3532643" y="3532643"/>
                </a:lnTo>
                <a:lnTo>
                  <a:pt x="0" y="35326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12903" y="2725084"/>
            <a:ext cx="936403" cy="936403"/>
          </a:xfrm>
          <a:custGeom>
            <a:avLst/>
            <a:gdLst/>
            <a:ahLst/>
            <a:cxnLst/>
            <a:rect r="r" b="b" t="t" l="l"/>
            <a:pathLst>
              <a:path h="936403" w="936403">
                <a:moveTo>
                  <a:pt x="0" y="0"/>
                </a:moveTo>
                <a:lnTo>
                  <a:pt x="936403" y="0"/>
                </a:lnTo>
                <a:lnTo>
                  <a:pt x="936403" y="936403"/>
                </a:lnTo>
                <a:lnTo>
                  <a:pt x="0" y="9364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668125" y="2763184"/>
            <a:ext cx="8824853" cy="83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0"/>
              </a:lnSpc>
            </a:pPr>
            <a:r>
              <a:rPr lang="en-US" sz="58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Find me on LinkedIn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DAGmaHGanlY</dc:identifier>
  <dcterms:modified xsi:type="dcterms:W3CDTF">2011-08-01T06:04:30Z</dcterms:modified>
  <cp:revision>1</cp:revision>
  <dc:title>Multimodal YouTube Video AI Assistant</dc:title>
</cp:coreProperties>
</file>