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58" r:id="rId3"/>
    <p:sldId id="259" r:id="rId4"/>
    <p:sldId id="271" r:id="rId5"/>
    <p:sldId id="272"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E51717"/>
    <a:srgbClr val="F0140F"/>
    <a:srgbClr val="F65A28"/>
    <a:srgbClr val="F15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00" autoAdjust="0"/>
    <p:restoredTop sz="78150" autoAdjust="0"/>
  </p:normalViewPr>
  <p:slideViewPr>
    <p:cSldViewPr snapToGrid="0">
      <p:cViewPr varScale="1">
        <p:scale>
          <a:sx n="82" d="100"/>
          <a:sy n="82" d="100"/>
        </p:scale>
        <p:origin x="597" y="4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4D1A9-E4B6-46BE-8F3F-9C6E70612840}" type="datetimeFigureOut">
              <a:rPr lang="en-US" smtClean="0"/>
              <a:t>3/24/2016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CDC59-4A58-418F-8EE2-4A05305A1A0E}" type="slidenum">
              <a:rPr lang="en-US" smtClean="0"/>
              <a:t>‹#›</a:t>
            </a:fld>
            <a:endParaRPr lang="en-US"/>
          </a:p>
        </p:txBody>
      </p:sp>
    </p:spTree>
    <p:extLst>
      <p:ext uri="{BB962C8B-B14F-4D97-AF65-F5344CB8AC3E}">
        <p14:creationId xmlns:p14="http://schemas.microsoft.com/office/powerpoint/2010/main" val="21780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spend most</a:t>
            </a:r>
            <a:r>
              <a:rPr lang="en-US" baseline="0" dirty="0"/>
              <a:t> of time to collect data and still the data isn’t ready yet. We request the data for SLCDPU and waiting for 3 weeks. So our presentation is kind of describing what we will do and we are doing. </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2</a:t>
            </a:fld>
            <a:endParaRPr lang="en-US"/>
          </a:p>
        </p:txBody>
      </p:sp>
    </p:spTree>
    <p:extLst>
      <p:ext uri="{BB962C8B-B14F-4D97-AF65-F5344CB8AC3E}">
        <p14:creationId xmlns:p14="http://schemas.microsoft.com/office/powerpoint/2010/main" val="1542869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since</a:t>
            </a:r>
            <a:r>
              <a:rPr lang="en-US" baseline="0" dirty="0"/>
              <a:t> the proper data isn’t covered yet, the current water sources are estimated by the 2014 slat lake city water conservation master plan report</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3</a:t>
            </a:fld>
            <a:endParaRPr lang="en-US"/>
          </a:p>
        </p:txBody>
      </p:sp>
    </p:spTree>
    <p:extLst>
      <p:ext uri="{BB962C8B-B14F-4D97-AF65-F5344CB8AC3E}">
        <p14:creationId xmlns:p14="http://schemas.microsoft.com/office/powerpoint/2010/main" val="391896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Out project object</a:t>
            </a:r>
            <a:r>
              <a:rPr lang="en-US" sz="1200" kern="1200" baseline="0" dirty="0">
                <a:solidFill>
                  <a:schemeClr val="tx1"/>
                </a:solidFill>
                <a:effectLst/>
                <a:latin typeface="+mn-lt"/>
                <a:ea typeface="+mn-ea"/>
                <a:cs typeface="+mn-cs"/>
              </a:rPr>
              <a:t> is trying to provide the adequate model that can solve their concerns in context of their recommendation option for the water resources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System Production Capacity – It is estimated that the ultimate peak day demand in the City will be approximately 40 </a:t>
            </a:r>
            <a:r>
              <a:rPr lang="en-US" sz="1200" kern="1200" dirty="0" err="1">
                <a:solidFill>
                  <a:schemeClr val="tx1"/>
                </a:solidFill>
                <a:effectLst/>
                <a:latin typeface="+mn-lt"/>
                <a:ea typeface="+mn-ea"/>
                <a:cs typeface="+mn-cs"/>
              </a:rPr>
              <a:t>mgd</a:t>
            </a:r>
            <a:r>
              <a:rPr lang="en-US" sz="1200" kern="1200" dirty="0">
                <a:solidFill>
                  <a:schemeClr val="tx1"/>
                </a:solidFill>
                <a:effectLst/>
                <a:latin typeface="+mn-lt"/>
                <a:ea typeface="+mn-ea"/>
                <a:cs typeface="+mn-cs"/>
              </a:rPr>
              <a:t> greater than its current production capacity. If 5 </a:t>
            </a:r>
            <a:r>
              <a:rPr lang="en-US" sz="1200" kern="1200" dirty="0" err="1">
                <a:solidFill>
                  <a:schemeClr val="tx1"/>
                </a:solidFill>
                <a:effectLst/>
                <a:latin typeface="+mn-lt"/>
                <a:ea typeface="+mn-ea"/>
                <a:cs typeface="+mn-cs"/>
              </a:rPr>
              <a:t>mgd</a:t>
            </a:r>
            <a:r>
              <a:rPr lang="en-US" sz="1200" kern="1200" dirty="0">
                <a:solidFill>
                  <a:schemeClr val="tx1"/>
                </a:solidFill>
                <a:effectLst/>
                <a:latin typeface="+mn-lt"/>
                <a:ea typeface="+mn-ea"/>
                <a:cs typeface="+mn-cs"/>
              </a:rPr>
              <a:t> of additional capacity is developed through new surface water sources, it is recommended that an additional 35 </a:t>
            </a:r>
            <a:r>
              <a:rPr lang="en-US" sz="1200" kern="1200" dirty="0" err="1">
                <a:solidFill>
                  <a:schemeClr val="tx1"/>
                </a:solidFill>
                <a:effectLst/>
                <a:latin typeface="+mn-lt"/>
                <a:ea typeface="+mn-ea"/>
                <a:cs typeface="+mn-cs"/>
              </a:rPr>
              <a:t>mgd</a:t>
            </a:r>
            <a:r>
              <a:rPr lang="en-US" sz="1200" kern="1200" dirty="0">
                <a:solidFill>
                  <a:schemeClr val="tx1"/>
                </a:solidFill>
                <a:effectLst/>
                <a:latin typeface="+mn-lt"/>
                <a:ea typeface="+mn-ea"/>
                <a:cs typeface="+mn-cs"/>
              </a:rPr>
              <a:t> be developed through new ground water or other sources.</a:t>
            </a:r>
          </a:p>
          <a:p>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4</a:t>
            </a:fld>
            <a:endParaRPr lang="en-US"/>
          </a:p>
        </p:txBody>
      </p:sp>
    </p:spTree>
    <p:extLst>
      <p:ext uri="{BB962C8B-B14F-4D97-AF65-F5344CB8AC3E}">
        <p14:creationId xmlns:p14="http://schemas.microsoft.com/office/powerpoint/2010/main" val="4199780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simulating period is same for existing and planned not only due to lack of data, but also to check the actual impact of new wells. </a:t>
            </a:r>
          </a:p>
          <a:p>
            <a:r>
              <a:rPr lang="en-US" sz="1200" kern="1200" dirty="0">
                <a:solidFill>
                  <a:schemeClr val="tx1"/>
                </a:solidFill>
                <a:effectLst/>
                <a:latin typeface="+mn-lt"/>
                <a:ea typeface="+mn-ea"/>
                <a:cs typeface="+mn-cs"/>
              </a:rPr>
              <a:t>Second, all the springs and wells are combined in one simple source as shown in Figure 3. </a:t>
            </a:r>
          </a:p>
          <a:p>
            <a:r>
              <a:rPr lang="en-US" sz="1200" kern="1200" dirty="0">
                <a:solidFill>
                  <a:schemeClr val="tx1"/>
                </a:solidFill>
                <a:effectLst/>
                <a:latin typeface="+mn-lt"/>
                <a:ea typeface="+mn-ea"/>
                <a:cs typeface="+mn-cs"/>
              </a:rPr>
              <a:t>Third, storage capacity if assumed to be infinite, and initial storage, maximum withdrawal, and natural recharge is assumed to be same, and 2.2 for existing and 3.7 for planned both in million cubic meter.</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5</a:t>
            </a:fld>
            <a:endParaRPr lang="en-US"/>
          </a:p>
        </p:txBody>
      </p:sp>
    </p:spTree>
    <p:extLst>
      <p:ext uri="{BB962C8B-B14F-4D97-AF65-F5344CB8AC3E}">
        <p14:creationId xmlns:p14="http://schemas.microsoft.com/office/powerpoint/2010/main" val="2526427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actually shows</a:t>
            </a:r>
            <a:r>
              <a:rPr lang="en-US" sz="1200" kern="1200" baseline="0" dirty="0">
                <a:solidFill>
                  <a:schemeClr val="tx1"/>
                </a:solidFill>
                <a:effectLst/>
                <a:latin typeface="+mn-lt"/>
                <a:ea typeface="+mn-ea"/>
                <a:cs typeface="+mn-cs"/>
              </a:rPr>
              <a:t> the planned groundwater can increase the reliability compared to the existing under the demand increase scenario.</a:t>
            </a:r>
            <a:endParaRPr lang="en-US" dirty="0"/>
          </a:p>
        </p:txBody>
      </p:sp>
      <p:sp>
        <p:nvSpPr>
          <p:cNvPr id="4" name="Slide Number Placeholder 3"/>
          <p:cNvSpPr>
            <a:spLocks noGrp="1"/>
          </p:cNvSpPr>
          <p:nvPr>
            <p:ph type="sldNum" sz="quarter" idx="10"/>
          </p:nvPr>
        </p:nvSpPr>
        <p:spPr/>
        <p:txBody>
          <a:bodyPr/>
          <a:lstStyle/>
          <a:p>
            <a:fld id="{04DCDC59-4A58-418F-8EE2-4A05305A1A0E}" type="slidenum">
              <a:rPr lang="en-US" smtClean="0"/>
              <a:t>6</a:t>
            </a:fld>
            <a:endParaRPr lang="en-US"/>
          </a:p>
        </p:txBody>
      </p:sp>
    </p:spTree>
    <p:extLst>
      <p:ext uri="{BB962C8B-B14F-4D97-AF65-F5344CB8AC3E}">
        <p14:creationId xmlns:p14="http://schemas.microsoft.com/office/powerpoint/2010/main" val="333935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04832F-3612-4D5B-B8B0-488E7663E0D2}" type="datetime1">
              <a:rPr lang="en-US" altLang="ko-KR"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642103" y="6446315"/>
            <a:ext cx="478124" cy="365125"/>
          </a:xfrm>
        </p:spPr>
        <p:txBody>
          <a:bodyPr/>
          <a:lstStyle>
            <a:lvl1pPr>
              <a:defRPr b="0" cap="none" spc="0">
                <a:ln>
                  <a:noFill/>
                </a:ln>
                <a:solidFill>
                  <a:schemeClr val="tx1"/>
                </a:solidFill>
                <a:effectLst/>
              </a:defRPr>
            </a:lvl1pPr>
          </a:lstStyle>
          <a:p>
            <a:fld id="{81EF1546-E554-4A4E-8F5C-09FC1DF669CA}" type="slidenum">
              <a:rPr lang="en-US" smtClean="0"/>
              <a:pPr/>
              <a:t>‹#›</a:t>
            </a:fld>
            <a:endParaRPr lang="en-US" dirty="0"/>
          </a:p>
        </p:txBody>
      </p:sp>
    </p:spTree>
    <p:extLst>
      <p:ext uri="{BB962C8B-B14F-4D97-AF65-F5344CB8AC3E}">
        <p14:creationId xmlns:p14="http://schemas.microsoft.com/office/powerpoint/2010/main" val="401146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8B21B-06F8-4495-BEDA-19463E99D7CC}" type="datetime1">
              <a:rPr lang="en-US" altLang="ko-KR"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145300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DA70B-3E59-4960-B93D-84ECFB74FF94}" type="datetime1">
              <a:rPr lang="en-US" altLang="ko-KR"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398260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DD3413-8FC5-4EBF-B13C-9AD0B0126318}" type="datetime1">
              <a:rPr lang="en-US" altLang="ko-KR"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28002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341EF-E4FC-470E-8C2D-1A81E8A6CC04}" type="datetime1">
              <a:rPr lang="en-US" altLang="ko-KR" smtClean="0"/>
              <a:t>3/24/2016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86269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94E2FE-02AF-4E27-8A01-0C396DDE11D8}" type="datetime1">
              <a:rPr lang="en-US" altLang="ko-KR" smtClean="0"/>
              <a:t>3/24/2016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406788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97D8E2-EB3B-4F53-9B04-4728C3DF3D75}" type="datetime1">
              <a:rPr lang="en-US" altLang="ko-KR" smtClean="0"/>
              <a:t>3/24/2016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66340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7F6758-B96F-40A3-A7AF-9F6CD9A603A7}" type="datetime1">
              <a:rPr lang="en-US" altLang="ko-KR" smtClean="0"/>
              <a:t>3/24/2016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342159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A4D05-C5BF-4824-8671-DFFF058DFE76}" type="datetime1">
              <a:rPr lang="en-US" altLang="ko-KR" smtClean="0"/>
              <a:t>3/24/2016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119439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ADB7CF-0B2F-4E99-A09F-0E66E1433ACE}" type="datetime1">
              <a:rPr lang="en-US" altLang="ko-KR" smtClean="0"/>
              <a:t>3/24/2016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339901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C0F3C-A515-43BF-A4CD-3C431DD4A522}" type="datetime1">
              <a:rPr lang="en-US" altLang="ko-KR" smtClean="0"/>
              <a:t>3/24/2016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1546-E554-4A4E-8F5C-09FC1DF669CA}" type="slidenum">
              <a:rPr lang="en-US" smtClean="0"/>
              <a:t>‹#›</a:t>
            </a:fld>
            <a:endParaRPr lang="en-US"/>
          </a:p>
        </p:txBody>
      </p:sp>
    </p:spTree>
    <p:extLst>
      <p:ext uri="{BB962C8B-B14F-4D97-AF65-F5344CB8AC3E}">
        <p14:creationId xmlns:p14="http://schemas.microsoft.com/office/powerpoint/2010/main" val="69224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그림 8"/>
          <p:cNvPicPr>
            <a:picLocks noChangeAspect="1"/>
          </p:cNvPicPr>
          <p:nvPr userDrawn="1"/>
        </p:nvPicPr>
        <p:blipFill rotWithShape="1">
          <a:blip r:embed="rId13" cstate="print">
            <a:clrChange>
              <a:clrFrom>
                <a:srgbClr val="FFFFFF"/>
              </a:clrFrom>
              <a:clrTo>
                <a:srgbClr val="FFFFFF">
                  <a:alpha val="0"/>
                </a:srgbClr>
              </a:clrTo>
            </a:clrChange>
            <a:grayscl/>
            <a:extLst>
              <a:ext uri="{28A0092B-C50C-407E-A947-70E740481C1C}">
                <a14:useLocalDpi xmlns:a14="http://schemas.microsoft.com/office/drawing/2010/main" val="0"/>
              </a:ext>
            </a:extLst>
          </a:blip>
          <a:srcRect l="627" t="20827" r="389" b="52299"/>
          <a:stretch/>
        </p:blipFill>
        <p:spPr>
          <a:xfrm>
            <a:off x="76200" y="5322094"/>
            <a:ext cx="12068176" cy="1535906"/>
          </a:xfrm>
          <a:prstGeom prst="rect">
            <a:avLst/>
          </a:prstGeom>
          <a:scene3d>
            <a:camera prst="orthographicFront">
              <a:rot lat="0" lon="0" rev="0"/>
            </a:camera>
            <a:lightRig rig="threePt" dir="t"/>
          </a:scene3d>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A38F6-93F7-4FEB-9B6A-2BE336887193}" type="datetime1">
              <a:rPr lang="en-US" altLang="ko-KR" smtClean="0"/>
              <a:t>3/24/2016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707754" y="5901531"/>
            <a:ext cx="2479291" cy="365125"/>
          </a:xfrm>
          <a:prstGeom prst="rect">
            <a:avLst/>
          </a:prstGeom>
        </p:spPr>
        <p:txBody>
          <a:bodyPr vert="horz" lIns="91440" tIns="45720" rIns="91440" bIns="45720" rtlCol="0" anchor="ctr"/>
          <a:lstStyle>
            <a:lvl1pPr algn="r">
              <a:defRPr sz="1800" b="0" cap="none" spc="0">
                <a:ln w="0"/>
                <a:solidFill>
                  <a:schemeClr val="tx1"/>
                </a:solidFill>
                <a:effectLst>
                  <a:outerShdw blurRad="38100" dist="19050" dir="2700000" algn="tl" rotWithShape="0">
                    <a:schemeClr val="dk1">
                      <a:alpha val="40000"/>
                    </a:schemeClr>
                  </a:outerShdw>
                </a:effectLst>
                <a:latin typeface="Franklin Gothic Heavy" panose="020B0903020102020204" pitchFamily="34" charset="0"/>
              </a:defRPr>
            </a:lvl1pPr>
          </a:lstStyle>
          <a:p>
            <a:r>
              <a:rPr lang="en-US" dirty="0"/>
              <a:t>-</a:t>
            </a:r>
            <a:fld id="{81EF1546-E554-4A4E-8F5C-09FC1DF669CA}" type="slidenum">
              <a:rPr lang="en-US" smtClean="0"/>
              <a:pPr/>
              <a:t>‹#›</a:t>
            </a:fld>
            <a:r>
              <a:rPr lang="en-US" dirty="0"/>
              <a:t>-</a:t>
            </a:r>
          </a:p>
        </p:txBody>
      </p:sp>
      <p:sp>
        <p:nvSpPr>
          <p:cNvPr id="9" name="Rectangle 8"/>
          <p:cNvSpPr/>
          <p:nvPr userDrawn="1"/>
        </p:nvSpPr>
        <p:spPr>
          <a:xfrm>
            <a:off x="9454763" y="1677"/>
            <a:ext cx="2732282" cy="579829"/>
          </a:xfrm>
          <a:prstGeom prst="rect">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1727201" y="-1444"/>
            <a:ext cx="7738412" cy="228600"/>
          </a:xfrm>
          <a:prstGeom prst="rect">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userDrawn="1"/>
        </p:nvSpPr>
        <p:spPr>
          <a:xfrm>
            <a:off x="0" y="6764882"/>
            <a:ext cx="6007306" cy="93118"/>
          </a:xfrm>
          <a:prstGeom prst="rect">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userDrawn="1"/>
        </p:nvSpPr>
        <p:spPr>
          <a:xfrm>
            <a:off x="9454763" y="2386"/>
            <a:ext cx="2737673" cy="584775"/>
          </a:xfrm>
          <a:prstGeom prst="rect">
            <a:avLst/>
          </a:prstGeom>
          <a:noFill/>
        </p:spPr>
        <p:txBody>
          <a:bodyPr wrap="none" rtlCol="0">
            <a:spAutoFit/>
          </a:bodyPr>
          <a:lstStyle/>
          <a:p>
            <a:r>
              <a:rPr lang="en-US" sz="1600" b="1" i="0" dirty="0">
                <a:solidFill>
                  <a:schemeClr val="tx1"/>
                </a:solidFill>
                <a:effectLst/>
                <a:latin typeface="Franklin Gothic Heavy" panose="020B0903020102020204" pitchFamily="34" charset="0"/>
                <a:ea typeface="MS Gothic" panose="020B0609070205080204" pitchFamily="49" charset="-128"/>
              </a:rPr>
              <a:t>CVEEN 7920 </a:t>
            </a:r>
          </a:p>
          <a:p>
            <a:r>
              <a:rPr lang="en-US" sz="1600" b="1" i="0" dirty="0">
                <a:solidFill>
                  <a:schemeClr val="tx1"/>
                </a:solidFill>
                <a:effectLst/>
                <a:latin typeface="Franklin Gothic Heavy" panose="020B0903020102020204" pitchFamily="34" charset="0"/>
                <a:ea typeface="MS Gothic" panose="020B0609070205080204" pitchFamily="49" charset="-128"/>
              </a:rPr>
              <a:t>Water Resources Planning</a:t>
            </a:r>
          </a:p>
        </p:txBody>
      </p:sp>
      <p:pic>
        <p:nvPicPr>
          <p:cNvPr id="13" name="Shape 62"/>
          <p:cNvPicPr preferRelativeResize="0"/>
          <p:nvPr userDrawn="1"/>
        </p:nvPicPr>
        <p:blipFill>
          <a:blip r:embed="rId14">
            <a:clrChange>
              <a:clrFrom>
                <a:srgbClr val="FFFFFF"/>
              </a:clrFrom>
              <a:clrTo>
                <a:srgbClr val="FFFFFF">
                  <a:alpha val="0"/>
                </a:srgbClr>
              </a:clrTo>
            </a:clrChange>
            <a:alphaModFix/>
          </a:blip>
          <a:stretch>
            <a:fillRect/>
          </a:stretch>
        </p:blipFill>
        <p:spPr>
          <a:xfrm>
            <a:off x="11526438" y="6162686"/>
            <a:ext cx="633405" cy="648754"/>
          </a:xfrm>
          <a:prstGeom prst="rect">
            <a:avLst/>
          </a:prstGeom>
          <a:noFill/>
          <a:ln>
            <a:noFill/>
          </a:ln>
        </p:spPr>
      </p:pic>
      <p:pic>
        <p:nvPicPr>
          <p:cNvPr id="15" name="Picture 2" descr="https://upload.wikimedia.org/wikipedia/en/thumb/1/19/Utah_State_University_Logo.svg/1280px-Utah_State_University_Logo.svg.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784325" y="6162686"/>
            <a:ext cx="1727201" cy="6487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 descr="http://upload.wikimedia.org/wikipedia/commons/thumb/3/30/University_of_Utah_horizontal_logo.svg/200px-University_of_Utah_horizontal_logo.svg.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 y="68205"/>
            <a:ext cx="1727200" cy="44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08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gdo-dcp.ucllnl.org/" TargetMode="External"/><Relationship Id="rId5" Type="http://schemas.openxmlformats.org/officeDocument/2006/relationships/image" Target="../media/image1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6101" y="1965713"/>
            <a:ext cx="10743295" cy="1200329"/>
          </a:xfrm>
          <a:prstGeom prst="rect">
            <a:avLst/>
          </a:prstGeom>
          <a:noFill/>
        </p:spPr>
        <p:txBody>
          <a:bodyPr wrap="square" rtlCol="0">
            <a:spAutoFit/>
          </a:bodyPr>
          <a:lstStyle/>
          <a:p>
            <a:pPr algn="ctr"/>
            <a:r>
              <a:rPr lang="en-US" sz="3600" b="1" dirty="0">
                <a:latin typeface="Franklin Gothic Book" panose="020B0503020102020204" pitchFamily="34" charset="0"/>
              </a:rPr>
              <a:t>Best Time of Supply Development for SLCDPU based Reliability using WEAP model</a:t>
            </a:r>
          </a:p>
        </p:txBody>
      </p:sp>
      <p:sp>
        <p:nvSpPr>
          <p:cNvPr id="6" name="TextBox 5"/>
          <p:cNvSpPr txBox="1"/>
          <p:nvPr/>
        </p:nvSpPr>
        <p:spPr>
          <a:xfrm>
            <a:off x="3661053" y="4938146"/>
            <a:ext cx="5133393" cy="400110"/>
          </a:xfrm>
          <a:prstGeom prst="rect">
            <a:avLst/>
          </a:prstGeom>
          <a:solidFill>
            <a:schemeClr val="bg1">
              <a:alpha val="50000"/>
            </a:schemeClr>
          </a:solidFill>
        </p:spPr>
        <p:txBody>
          <a:bodyPr wrap="none" rtlCol="0">
            <a:spAutoFit/>
          </a:bodyPr>
          <a:lstStyle/>
          <a:p>
            <a:pPr algn="r"/>
            <a:r>
              <a:rPr lang="en-US" sz="2000" dirty="0" err="1">
                <a:latin typeface="Franklin Gothic Book" panose="020B0503020102020204" pitchFamily="34" charset="0"/>
              </a:rPr>
              <a:t>Hessam</a:t>
            </a:r>
            <a:r>
              <a:rPr lang="en-US" sz="2000" dirty="0">
                <a:latin typeface="Franklin Gothic Book" panose="020B0503020102020204" pitchFamily="34" charset="0"/>
              </a:rPr>
              <a:t> </a:t>
            </a:r>
            <a:r>
              <a:rPr lang="en-US" sz="2000" dirty="0" err="1">
                <a:latin typeface="Franklin Gothic Book" panose="020B0503020102020204" pitchFamily="34" charset="0"/>
              </a:rPr>
              <a:t>Tavakol</a:t>
            </a:r>
            <a:r>
              <a:rPr lang="en-US" sz="2000" dirty="0">
                <a:latin typeface="Franklin Gothic Book" panose="020B0503020102020204" pitchFamily="34" charset="0"/>
              </a:rPr>
              <a:t>, </a:t>
            </a:r>
            <a:r>
              <a:rPr lang="en-US" sz="2000" dirty="0" err="1">
                <a:latin typeface="Franklin Gothic Book" panose="020B0503020102020204" pitchFamily="34" charset="0"/>
              </a:rPr>
              <a:t>Yonas</a:t>
            </a:r>
            <a:r>
              <a:rPr lang="en-US" sz="2000" dirty="0">
                <a:latin typeface="Franklin Gothic Book" panose="020B0503020102020204" pitchFamily="34" charset="0"/>
              </a:rPr>
              <a:t> </a:t>
            </a:r>
            <a:r>
              <a:rPr lang="en-US" sz="2000" dirty="0" err="1">
                <a:latin typeface="Franklin Gothic Book" panose="020B0503020102020204" pitchFamily="34" charset="0"/>
              </a:rPr>
              <a:t>Tsegay</a:t>
            </a:r>
            <a:r>
              <a:rPr lang="en-US" sz="2000" dirty="0">
                <a:latin typeface="Franklin Gothic Book" panose="020B0503020102020204" pitchFamily="34" charset="0"/>
              </a:rPr>
              <a:t>, Seungyub Lee</a:t>
            </a:r>
          </a:p>
        </p:txBody>
      </p:sp>
      <p:sp>
        <p:nvSpPr>
          <p:cNvPr id="8" name="Rectangle 7"/>
          <p:cNvSpPr/>
          <p:nvPr/>
        </p:nvSpPr>
        <p:spPr>
          <a:xfrm>
            <a:off x="5285729" y="3812621"/>
            <a:ext cx="1884042" cy="369332"/>
          </a:xfrm>
          <a:prstGeom prst="rect">
            <a:avLst/>
          </a:prstGeom>
        </p:spPr>
        <p:txBody>
          <a:bodyPr wrap="none">
            <a:spAutoFit/>
          </a:bodyPr>
          <a:lstStyle/>
          <a:p>
            <a:r>
              <a:rPr lang="en-US" dirty="0">
                <a:latin typeface="Franklin Gothic Book" panose="020B0503020102020204" pitchFamily="34" charset="0"/>
              </a:rPr>
              <a:t>March 24</a:t>
            </a:r>
            <a:r>
              <a:rPr lang="en-US" baseline="30000" dirty="0">
                <a:latin typeface="Franklin Gothic Book" panose="020B0503020102020204" pitchFamily="34" charset="0"/>
              </a:rPr>
              <a:t>th</a:t>
            </a:r>
            <a:r>
              <a:rPr lang="en-US" dirty="0">
                <a:latin typeface="Franklin Gothic Book" panose="020B0503020102020204" pitchFamily="34" charset="0"/>
              </a:rPr>
              <a:t>, 2016</a:t>
            </a:r>
          </a:p>
        </p:txBody>
      </p:sp>
      <p:sp>
        <p:nvSpPr>
          <p:cNvPr id="9" name="TextBox 8"/>
          <p:cNvSpPr txBox="1"/>
          <p:nvPr/>
        </p:nvSpPr>
        <p:spPr>
          <a:xfrm>
            <a:off x="1658857" y="207842"/>
            <a:ext cx="2723823" cy="369332"/>
          </a:xfrm>
          <a:prstGeom prst="rect">
            <a:avLst/>
          </a:prstGeom>
          <a:noFill/>
        </p:spPr>
        <p:txBody>
          <a:bodyPr wrap="none" rtlCol="0">
            <a:spAutoFit/>
          </a:bodyPr>
          <a:lstStyle/>
          <a:p>
            <a:r>
              <a:rPr lang="en-US" b="1" u="sng" dirty="0">
                <a:latin typeface="Franklin Gothic Book" panose="020B0503020102020204" pitchFamily="34" charset="0"/>
              </a:rPr>
              <a:t>Demo Model Presentation</a:t>
            </a:r>
          </a:p>
        </p:txBody>
      </p:sp>
    </p:spTree>
    <p:extLst>
      <p:ext uri="{BB962C8B-B14F-4D97-AF65-F5344CB8AC3E}">
        <p14:creationId xmlns:p14="http://schemas.microsoft.com/office/powerpoint/2010/main" val="127125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EF1546-E554-4A4E-8F5C-09FC1DF669CA}" type="slidenum">
              <a:rPr lang="en-US" smtClean="0"/>
              <a:t>2</a:t>
            </a:fld>
            <a:endParaRPr lang="en-US"/>
          </a:p>
        </p:txBody>
      </p:sp>
      <p:sp>
        <p:nvSpPr>
          <p:cNvPr id="5" name="TextBox 4"/>
          <p:cNvSpPr txBox="1"/>
          <p:nvPr/>
        </p:nvSpPr>
        <p:spPr>
          <a:xfrm>
            <a:off x="1850885" y="2690655"/>
            <a:ext cx="2930418" cy="923330"/>
          </a:xfrm>
          <a:prstGeom prst="rect">
            <a:avLst/>
          </a:prstGeom>
          <a:noFill/>
        </p:spPr>
        <p:txBody>
          <a:bodyPr wrap="none" rtlCol="0">
            <a:spAutoFit/>
          </a:bodyPr>
          <a:lstStyle/>
          <a:p>
            <a:r>
              <a:rPr lang="en-US" sz="5400" dirty="0">
                <a:latin typeface="Franklin Gothic Demi" panose="020B0703020102020204" pitchFamily="34" charset="0"/>
              </a:rPr>
              <a:t>Contents</a:t>
            </a:r>
          </a:p>
        </p:txBody>
      </p:sp>
      <p:cxnSp>
        <p:nvCxnSpPr>
          <p:cNvPr id="7" name="Straight Connector 6"/>
          <p:cNvCxnSpPr/>
          <p:nvPr/>
        </p:nvCxnSpPr>
        <p:spPr>
          <a:xfrm>
            <a:off x="5213210" y="1585755"/>
            <a:ext cx="0" cy="3448050"/>
          </a:xfrm>
          <a:prstGeom prst="line">
            <a:avLst/>
          </a:prstGeom>
          <a:ln>
            <a:solidFill>
              <a:srgbClr val="F0140F"/>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27088" y="2275157"/>
            <a:ext cx="2136290" cy="2308324"/>
          </a:xfrm>
          <a:prstGeom prst="rect">
            <a:avLst/>
          </a:prstGeom>
          <a:noFill/>
        </p:spPr>
        <p:txBody>
          <a:bodyPr wrap="none" rtlCol="0">
            <a:spAutoFit/>
          </a:bodyPr>
          <a:lstStyle/>
          <a:p>
            <a:pPr marL="342900" indent="-342900">
              <a:lnSpc>
                <a:spcPct val="200000"/>
              </a:lnSpc>
              <a:buFontTx/>
              <a:buAutoNum type="arabicPeriod"/>
            </a:pPr>
            <a:r>
              <a:rPr lang="en-US" dirty="0">
                <a:latin typeface="Franklin Gothic Book" panose="020B0503020102020204" pitchFamily="34" charset="0"/>
              </a:rPr>
              <a:t>Introduction</a:t>
            </a:r>
          </a:p>
          <a:p>
            <a:pPr marL="342900" indent="-342900">
              <a:lnSpc>
                <a:spcPct val="200000"/>
              </a:lnSpc>
              <a:buFontTx/>
              <a:buAutoNum type="arabicPeriod"/>
            </a:pPr>
            <a:r>
              <a:rPr lang="en-US" dirty="0">
                <a:latin typeface="Franklin Gothic Book" panose="020B0503020102020204" pitchFamily="34" charset="0"/>
              </a:rPr>
              <a:t>Project Overview</a:t>
            </a:r>
            <a:endParaRPr lang="en-US" altLang="ko-KR" dirty="0">
              <a:latin typeface="Franklin Gothic Book" panose="020B0503020102020204" pitchFamily="34" charset="0"/>
            </a:endParaRPr>
          </a:p>
          <a:p>
            <a:pPr marL="342900" indent="-342900">
              <a:lnSpc>
                <a:spcPct val="200000"/>
              </a:lnSpc>
              <a:buAutoNum type="arabicPeriod"/>
            </a:pPr>
            <a:r>
              <a:rPr lang="en-US" dirty="0">
                <a:latin typeface="Franklin Gothic Book" panose="020B0503020102020204" pitchFamily="34" charset="0"/>
              </a:rPr>
              <a:t>Model Overview</a:t>
            </a:r>
          </a:p>
          <a:p>
            <a:pPr marL="342900" indent="-342900">
              <a:lnSpc>
                <a:spcPct val="200000"/>
              </a:lnSpc>
              <a:buAutoNum type="arabicPeriod"/>
            </a:pPr>
            <a:r>
              <a:rPr lang="en-US" dirty="0">
                <a:latin typeface="Franklin Gothic Book" panose="020B0503020102020204" pitchFamily="34" charset="0"/>
              </a:rPr>
              <a:t>Primarily Result</a:t>
            </a:r>
          </a:p>
        </p:txBody>
      </p:sp>
    </p:spTree>
    <p:extLst>
      <p:ext uri="{BB962C8B-B14F-4D97-AF65-F5344CB8AC3E}">
        <p14:creationId xmlns:p14="http://schemas.microsoft.com/office/powerpoint/2010/main" val="118874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EF1546-E554-4A4E-8F5C-09FC1DF669CA}" type="slidenum">
              <a:rPr lang="en-US" smtClean="0"/>
              <a:t>3</a:t>
            </a:fld>
            <a:endParaRPr lang="en-US" dirty="0"/>
          </a:p>
        </p:txBody>
      </p:sp>
      <p:sp>
        <p:nvSpPr>
          <p:cNvPr id="5" name="TextBox 4"/>
          <p:cNvSpPr txBox="1"/>
          <p:nvPr/>
        </p:nvSpPr>
        <p:spPr>
          <a:xfrm>
            <a:off x="1736060" y="189977"/>
            <a:ext cx="1949765" cy="400110"/>
          </a:xfrm>
          <a:prstGeom prst="rect">
            <a:avLst/>
          </a:prstGeom>
          <a:noFill/>
        </p:spPr>
        <p:txBody>
          <a:bodyPr wrap="none" rtlCol="0">
            <a:spAutoFit/>
          </a:bodyPr>
          <a:lstStyle/>
          <a:p>
            <a:r>
              <a:rPr lang="en-US" sz="2000" b="1" spc="300" dirty="0">
                <a:latin typeface="Franklin Gothic Book" panose="020B0503020102020204" pitchFamily="34" charset="0"/>
              </a:rPr>
              <a:t>Introduction</a:t>
            </a:r>
          </a:p>
        </p:txBody>
      </p:sp>
      <p:sp>
        <p:nvSpPr>
          <p:cNvPr id="10" name="Rectangle 9"/>
          <p:cNvSpPr/>
          <p:nvPr/>
        </p:nvSpPr>
        <p:spPr>
          <a:xfrm>
            <a:off x="4652385" y="1002117"/>
            <a:ext cx="7496069" cy="5153719"/>
          </a:xfrm>
          <a:prstGeom prst="rect">
            <a:avLst/>
          </a:prstGeom>
          <a:solidFill>
            <a:schemeClr val="bg1">
              <a:alpha val="50000"/>
            </a:schemeClr>
          </a:solidFill>
        </p:spPr>
        <p:txBody>
          <a:bodyPr wrap="square">
            <a:spAutoFit/>
          </a:bodyPr>
          <a:lstStyle/>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Name </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Salt Lake City Department of Public Utilities (SLCDPU)</a:t>
            </a:r>
            <a:endPar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Missions</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Delivering high quality of drinking water</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Managing flood control and storm water</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Collecting and treating wastewater to standards that exceed EPA regulations</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Maintaining and enhancing public street lighting</a:t>
            </a: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Service area</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195 square miles</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345,000 residential customers</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92,000 connections within Salt Lake City, Cottonwood Heights, Holladay, Millcreek Township, and portions of Murray, Midvale, and south Salt Lake</a:t>
            </a: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Current water source*</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60% from river system</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25% from reservoir system</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15% from groundwater</a:t>
            </a: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Potential management problems</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Earlier and decreased amount of snow melt due to climate change </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Increase in demand due to population growth</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86501" y="611345"/>
            <a:ext cx="1647952" cy="369332"/>
          </a:xfrm>
          <a:prstGeom prst="rect">
            <a:avLst/>
          </a:prstGeom>
          <a:noFill/>
        </p:spPr>
        <p:txBody>
          <a:bodyPr wrap="none" rtlCol="0">
            <a:spAutoFit/>
          </a:bodyPr>
          <a:lstStyle/>
          <a:p>
            <a:pPr marL="285750" indent="-285750">
              <a:buClr>
                <a:srgbClr val="CC0000"/>
              </a:buClr>
              <a:buFont typeface="Wingdings" panose="05000000000000000000" pitchFamily="2" charset="2"/>
              <a:buChar char="q"/>
            </a:pPr>
            <a:r>
              <a:rPr lang="en-US" b="1" dirty="0">
                <a:latin typeface="Franklin Gothic Book" panose="020B0503020102020204" pitchFamily="34" charset="0"/>
              </a:rPr>
              <a:t>Stakeholder</a:t>
            </a:r>
          </a:p>
        </p:txBody>
      </p:sp>
      <p:grpSp>
        <p:nvGrpSpPr>
          <p:cNvPr id="6" name="Group 5"/>
          <p:cNvGrpSpPr/>
          <p:nvPr/>
        </p:nvGrpSpPr>
        <p:grpSpPr>
          <a:xfrm>
            <a:off x="103001" y="1176637"/>
            <a:ext cx="4318276" cy="5049950"/>
            <a:chOff x="193433" y="1277117"/>
            <a:chExt cx="4318276" cy="5049950"/>
          </a:xfrm>
        </p:grpSpPr>
        <p:pic>
          <p:nvPicPr>
            <p:cNvPr id="8" name="Shape 63"/>
            <p:cNvPicPr preferRelativeResize="0"/>
            <p:nvPr/>
          </p:nvPicPr>
          <p:blipFill>
            <a:blip r:embed="rId3">
              <a:clrChange>
                <a:clrFrom>
                  <a:srgbClr val="FFFFFF"/>
                </a:clrFrom>
                <a:clrTo>
                  <a:srgbClr val="FFFFFF">
                    <a:alpha val="0"/>
                  </a:srgbClr>
                </a:clrTo>
              </a:clrChange>
              <a:alphaModFix/>
            </a:blip>
            <a:stretch>
              <a:fillRect/>
            </a:stretch>
          </p:blipFill>
          <p:spPr>
            <a:xfrm>
              <a:off x="2313633" y="1938253"/>
              <a:ext cx="2198076" cy="2619061"/>
            </a:xfrm>
            <a:prstGeom prst="rect">
              <a:avLst/>
            </a:prstGeom>
            <a:noFill/>
            <a:ln>
              <a:noFill/>
            </a:ln>
          </p:spPr>
        </p:pic>
        <p:pic>
          <p:nvPicPr>
            <p:cNvPr id="12" name="Shape 64"/>
            <p:cNvPicPr preferRelativeResize="0"/>
            <p:nvPr/>
          </p:nvPicPr>
          <p:blipFill>
            <a:blip r:embed="rId4">
              <a:alphaModFix/>
            </a:blip>
            <a:stretch>
              <a:fillRect/>
            </a:stretch>
          </p:blipFill>
          <p:spPr>
            <a:xfrm>
              <a:off x="193433" y="4589201"/>
              <a:ext cx="2760782" cy="1737866"/>
            </a:xfrm>
            <a:prstGeom prst="rect">
              <a:avLst/>
            </a:prstGeom>
            <a:noFill/>
            <a:ln>
              <a:noFill/>
            </a:ln>
          </p:spPr>
        </p:pic>
        <p:pic>
          <p:nvPicPr>
            <p:cNvPr id="13" name="Shape 62"/>
            <p:cNvPicPr preferRelativeResize="0"/>
            <p:nvPr/>
          </p:nvPicPr>
          <p:blipFill>
            <a:blip r:embed="rId5">
              <a:alphaModFix/>
            </a:blip>
            <a:stretch>
              <a:fillRect/>
            </a:stretch>
          </p:blipFill>
          <p:spPr>
            <a:xfrm>
              <a:off x="540356" y="1277117"/>
              <a:ext cx="1289000" cy="1394850"/>
            </a:xfrm>
            <a:prstGeom prst="rect">
              <a:avLst/>
            </a:prstGeom>
            <a:noFill/>
            <a:ln>
              <a:noFill/>
            </a:ln>
          </p:spPr>
        </p:pic>
      </p:gr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759362" y="6453813"/>
            <a:ext cx="4647426" cy="261610"/>
          </a:xfrm>
          <a:prstGeom prst="rect">
            <a:avLst/>
          </a:prstGeom>
          <a:solidFill>
            <a:schemeClr val="bg1">
              <a:alpha val="50000"/>
            </a:schemeClr>
          </a:solidFill>
        </p:spPr>
        <p:txBody>
          <a:bodyPr wrap="none">
            <a:spAutoFit/>
          </a:bodyPr>
          <a:lstStyle/>
          <a:p>
            <a:r>
              <a:rPr lang="en-US" sz="1100" b="1"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*Numbers based on “2014 Salt lake City Water Conservation Master Plan”</a:t>
            </a:r>
            <a:endParaRPr lang="en-US" sz="1100" b="1" dirty="0"/>
          </a:p>
        </p:txBody>
      </p:sp>
    </p:spTree>
    <p:extLst>
      <p:ext uri="{BB962C8B-B14F-4D97-AF65-F5344CB8AC3E}">
        <p14:creationId xmlns:p14="http://schemas.microsoft.com/office/powerpoint/2010/main" val="324700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6384176" y="5050449"/>
            <a:ext cx="5362347" cy="145208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1EF1546-E554-4A4E-8F5C-09FC1DF669CA}" type="slidenum">
              <a:rPr lang="en-US" smtClean="0"/>
              <a:t>4</a:t>
            </a:fld>
            <a:endParaRPr lang="en-US" dirty="0"/>
          </a:p>
        </p:txBody>
      </p:sp>
      <p:sp>
        <p:nvSpPr>
          <p:cNvPr id="5" name="TextBox 4"/>
          <p:cNvSpPr txBox="1"/>
          <p:nvPr/>
        </p:nvSpPr>
        <p:spPr>
          <a:xfrm>
            <a:off x="1736060" y="189977"/>
            <a:ext cx="2584554" cy="400110"/>
          </a:xfrm>
          <a:prstGeom prst="rect">
            <a:avLst/>
          </a:prstGeom>
          <a:noFill/>
        </p:spPr>
        <p:txBody>
          <a:bodyPr wrap="none" rtlCol="0">
            <a:spAutoFit/>
          </a:bodyPr>
          <a:lstStyle/>
          <a:p>
            <a:r>
              <a:rPr lang="en-US" sz="2000" b="1" spc="300" dirty="0">
                <a:latin typeface="Franklin Gothic Book" panose="020B0503020102020204" pitchFamily="34" charset="0"/>
              </a:rPr>
              <a:t>Project Overview</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3">
            <a:clrChange>
              <a:clrFrom>
                <a:srgbClr val="FFFFFF"/>
              </a:clrFrom>
              <a:clrTo>
                <a:srgbClr val="FFFFFF">
                  <a:alpha val="0"/>
                </a:srgbClr>
              </a:clrTo>
            </a:clrChange>
          </a:blip>
          <a:stretch>
            <a:fillRect/>
          </a:stretch>
        </p:blipFill>
        <p:spPr>
          <a:xfrm>
            <a:off x="212168" y="2675273"/>
            <a:ext cx="4305647" cy="2265220"/>
          </a:xfrm>
          <a:prstGeom prst="rect">
            <a:avLst/>
          </a:prstGeom>
        </p:spPr>
      </p:pic>
      <p:pic>
        <p:nvPicPr>
          <p:cNvPr id="36" name="Picture 35"/>
          <p:cNvPicPr/>
          <p:nvPr/>
        </p:nvPicPr>
        <p:blipFill>
          <a:blip r:embed="rId4">
            <a:extLst>
              <a:ext uri="{28A0092B-C50C-407E-A947-70E740481C1C}">
                <a14:useLocalDpi xmlns:a14="http://schemas.microsoft.com/office/drawing/2010/main" val="0"/>
              </a:ext>
            </a:extLst>
          </a:blip>
          <a:stretch>
            <a:fillRect/>
          </a:stretch>
        </p:blipFill>
        <p:spPr>
          <a:xfrm>
            <a:off x="266527" y="594116"/>
            <a:ext cx="4191000" cy="2104390"/>
          </a:xfrm>
          <a:prstGeom prst="rect">
            <a:avLst/>
          </a:prstGeom>
        </p:spPr>
      </p:pic>
      <p:sp>
        <p:nvSpPr>
          <p:cNvPr id="37" name="Rectangle 36"/>
          <p:cNvSpPr/>
          <p:nvPr/>
        </p:nvSpPr>
        <p:spPr>
          <a:xfrm>
            <a:off x="5308879" y="594116"/>
            <a:ext cx="6729045" cy="4198072"/>
          </a:xfrm>
          <a:prstGeom prst="rect">
            <a:avLst/>
          </a:prstGeom>
          <a:solidFill>
            <a:schemeClr val="bg1">
              <a:alpha val="50000"/>
            </a:schemeClr>
          </a:solidFill>
        </p:spPr>
        <p:txBody>
          <a:bodyPr wrap="square">
            <a:spAutoFit/>
          </a:bodyPr>
          <a:lstStyle/>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Recommended options for  water resources from SLCDPU</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CC0000"/>
                </a:solidFill>
                <a:effectLst/>
                <a:latin typeface="Franklin Gothic Book" panose="020B0503020102020204" pitchFamily="34" charset="0"/>
                <a:ea typeface="Calibri" panose="020F0502020204030204" pitchFamily="34" charset="0"/>
                <a:cs typeface="Times New Roman" panose="02020603050405020304" pitchFamily="18" charset="0"/>
              </a:rPr>
              <a:t>Additional Water Supply</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Source Reliability</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System Production Capacity</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CC0000"/>
                </a:solidFill>
                <a:latin typeface="Franklin Gothic Book" panose="020B0503020102020204" pitchFamily="34" charset="0"/>
                <a:ea typeface="Calibri" panose="020F0502020204030204" pitchFamily="34" charset="0"/>
                <a:cs typeface="Times New Roman" panose="02020603050405020304" pitchFamily="18" charset="0"/>
              </a:rPr>
              <a:t>Timing of Supply Development</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CC0000"/>
                </a:solidFill>
                <a:effectLst/>
                <a:latin typeface="Franklin Gothic Book" panose="020B0503020102020204" pitchFamily="34" charset="0"/>
                <a:ea typeface="Calibri" panose="020F0502020204030204" pitchFamily="34" charset="0"/>
                <a:cs typeface="Times New Roman" panose="02020603050405020304" pitchFamily="18" charset="0"/>
              </a:rPr>
              <a:t>Conservation</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Global Climate Change</a:t>
            </a:r>
            <a:endPar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endParaRPr>
          </a:p>
          <a:p>
            <a:pPr marL="342900" marR="0" lvl="3" indent="-342900" algn="just">
              <a:lnSpc>
                <a:spcPct val="115000"/>
              </a:lnSpc>
              <a:spcBef>
                <a:spcPts val="0"/>
              </a:spcBef>
              <a:buClr>
                <a:srgbClr val="CC0000"/>
              </a:buClr>
              <a:buSzPct val="150000"/>
              <a:buFont typeface="Wingdings" panose="05000000000000000000" pitchFamily="2" charset="2"/>
              <a:buChar char="§"/>
            </a:pPr>
            <a:r>
              <a:rPr lang="en-US" dirty="0">
                <a:solidFill>
                  <a:srgbClr val="333333"/>
                </a:solidFill>
                <a:effectLst/>
                <a:latin typeface="Franklin Gothic Book" panose="020B0503020102020204" pitchFamily="34" charset="0"/>
                <a:ea typeface="Calibri" panose="020F0502020204030204" pitchFamily="34" charset="0"/>
                <a:cs typeface="Times New Roman" panose="02020603050405020304" pitchFamily="18" charset="0"/>
              </a:rPr>
              <a:t>Current Model</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Considers river and reservoir system</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Projected precipitation data from CMIP3 and CMIP5 is used</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Also the climate change factor is in consideration to create different scenario</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Increased demand is considered by the population growth rate</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Reliability analysis by using built-in function in WEAP</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CC0000"/>
                </a:solidFill>
                <a:latin typeface="Franklin Gothic Book" panose="020B0503020102020204" pitchFamily="34" charset="0"/>
                <a:ea typeface="Calibri" panose="020F0502020204030204" pitchFamily="34" charset="0"/>
                <a:cs typeface="Times New Roman" panose="02020603050405020304" pitchFamily="18" charset="0"/>
              </a:rPr>
              <a:t>Groundwater system is not in consideration</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CC0000"/>
                </a:solidFill>
                <a:latin typeface="Franklin Gothic Book" panose="020B0503020102020204" pitchFamily="34" charset="0"/>
                <a:ea typeface="Calibri" panose="020F0502020204030204" pitchFamily="34" charset="0"/>
                <a:cs typeface="Times New Roman" panose="02020603050405020304" pitchFamily="18" charset="0"/>
              </a:rPr>
              <a:t>Conservation strategies are not in consideration as well</a:t>
            </a:r>
          </a:p>
          <a:p>
            <a:pPr marL="800100" lvl="4" indent="-342900" algn="just">
              <a:lnSpc>
                <a:spcPct val="115000"/>
              </a:lnSpc>
              <a:buClr>
                <a:srgbClr val="CC0000"/>
              </a:buClr>
              <a:buSzPct val="90000"/>
              <a:buFont typeface="Wingdings" panose="05000000000000000000" pitchFamily="2" charset="2"/>
              <a:buChar char="§"/>
            </a:pPr>
            <a:r>
              <a:rPr lang="en-US" sz="1400" dirty="0">
                <a:solidFill>
                  <a:srgbClr val="CC0000"/>
                </a:solidFill>
                <a:latin typeface="Franklin Gothic Book" panose="020B0503020102020204" pitchFamily="34" charset="0"/>
                <a:ea typeface="Calibri" panose="020F0502020204030204" pitchFamily="34" charset="0"/>
                <a:cs typeface="Times New Roman" panose="02020603050405020304" pitchFamily="18" charset="0"/>
              </a:rPr>
              <a:t>Timing of supply development is out of scope</a:t>
            </a:r>
          </a:p>
        </p:txBody>
      </p:sp>
      <p:sp>
        <p:nvSpPr>
          <p:cNvPr id="38" name="Rectangle 37"/>
          <p:cNvSpPr/>
          <p:nvPr/>
        </p:nvSpPr>
        <p:spPr>
          <a:xfrm>
            <a:off x="266527" y="1761467"/>
            <a:ext cx="4191000" cy="730521"/>
          </a:xfrm>
          <a:prstGeom prst="rect">
            <a:avLst/>
          </a:prstGeom>
          <a:ln w="25400">
            <a:solidFill>
              <a:srgbClr val="F0140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45" name="Oval 44"/>
          <p:cNvSpPr/>
          <p:nvPr/>
        </p:nvSpPr>
        <p:spPr>
          <a:xfrm>
            <a:off x="5868237" y="1062618"/>
            <a:ext cx="301451"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45" idx="2"/>
            <a:endCxn id="38" idx="3"/>
          </p:cNvCxnSpPr>
          <p:nvPr/>
        </p:nvCxnSpPr>
        <p:spPr>
          <a:xfrm rot="10800000" flipV="1">
            <a:off x="4457527" y="1085478"/>
            <a:ext cx="1410710" cy="1041250"/>
          </a:xfrm>
          <a:prstGeom prst="bentConnector3">
            <a:avLst>
              <a:gd name="adj1" fmla="val 50000"/>
            </a:avLst>
          </a:prstGeom>
          <a:ln w="15875">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69882" y="1213344"/>
            <a:ext cx="4191000" cy="367595"/>
          </a:xfrm>
          <a:prstGeom prst="rect">
            <a:avLst/>
          </a:prstGeom>
          <a:ln w="25400">
            <a:solidFill>
              <a:srgbClr val="F0140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49" name="Oval 48"/>
          <p:cNvSpPr/>
          <p:nvPr/>
        </p:nvSpPr>
        <p:spPr>
          <a:xfrm>
            <a:off x="5868233" y="4080172"/>
            <a:ext cx="301451"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Elbow Connector 49"/>
          <p:cNvCxnSpPr>
            <a:stCxn id="49" idx="2"/>
            <a:endCxn id="40" idx="3"/>
          </p:cNvCxnSpPr>
          <p:nvPr/>
        </p:nvCxnSpPr>
        <p:spPr>
          <a:xfrm rot="10800000">
            <a:off x="4460883" y="1397142"/>
            <a:ext cx="1407351" cy="2705890"/>
          </a:xfrm>
          <a:prstGeom prst="bentConnector3">
            <a:avLst>
              <a:gd name="adj1" fmla="val 73562"/>
            </a:avLst>
          </a:prstGeom>
          <a:ln w="15875">
            <a:solidFill>
              <a:srgbClr val="CC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738809" y="5111204"/>
            <a:ext cx="10399844" cy="1562736"/>
            <a:chOff x="718712" y="4071256"/>
            <a:chExt cx="10399844" cy="1562736"/>
          </a:xfrm>
        </p:grpSpPr>
        <p:grpSp>
          <p:nvGrpSpPr>
            <p:cNvPr id="56" name="Group 55"/>
            <p:cNvGrpSpPr/>
            <p:nvPr/>
          </p:nvGrpSpPr>
          <p:grpSpPr>
            <a:xfrm>
              <a:off x="1372157" y="4071256"/>
              <a:ext cx="1763543" cy="1557658"/>
              <a:chOff x="1568100" y="2599887"/>
              <a:chExt cx="1763543" cy="1557658"/>
            </a:xfrm>
          </p:grpSpPr>
          <p:sp>
            <p:nvSpPr>
              <p:cNvPr id="75" name="Chevron 74"/>
              <p:cNvSpPr/>
              <p:nvPr/>
            </p:nvSpPr>
            <p:spPr>
              <a:xfrm>
                <a:off x="1568100" y="2599887"/>
                <a:ext cx="1763543" cy="590689"/>
              </a:xfrm>
              <a:prstGeom prst="chevron">
                <a:avLst>
                  <a:gd name="adj" fmla="val 39994"/>
                </a:avLst>
              </a:prstGeom>
              <a:gradFill>
                <a:gsLst>
                  <a:gs pos="0">
                    <a:srgbClr val="F15A55"/>
                  </a:gs>
                  <a:gs pos="50000">
                    <a:srgbClr val="F65A28"/>
                  </a:gs>
                  <a:gs pos="100000">
                    <a:srgbClr val="E51717"/>
                  </a:gs>
                </a:gsLst>
              </a:gradFill>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a:lstStyle/>
              <a:p>
                <a:endParaRPr lang="en-US" dirty="0"/>
              </a:p>
            </p:txBody>
          </p:sp>
          <p:sp>
            <p:nvSpPr>
              <p:cNvPr id="76" name="Rectangle 75"/>
              <p:cNvSpPr/>
              <p:nvPr/>
            </p:nvSpPr>
            <p:spPr>
              <a:xfrm rot="2336698">
                <a:off x="2948681" y="2785945"/>
                <a:ext cx="115604" cy="1371600"/>
              </a:xfrm>
              <a:prstGeom prst="rect">
                <a:avLst/>
              </a:prstGeom>
              <a:effectLst>
                <a:outerShdw blurRad="203200" dist="25400" dir="3120000" sx="104000" sy="104000" algn="tl" rotWithShape="0">
                  <a:prstClr val="black">
                    <a:alpha val="40000"/>
                  </a:prstClr>
                </a:outerShdw>
              </a:effectLst>
              <a:scene3d>
                <a:camera prst="orthographicFront">
                  <a:rot lat="0" lon="18299985" rev="0"/>
                </a:camera>
                <a:lightRig rig="threePt" dir="t"/>
              </a:scene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57" name="Chevron 56"/>
            <p:cNvSpPr/>
            <p:nvPr/>
          </p:nvSpPr>
          <p:spPr>
            <a:xfrm>
              <a:off x="3367871" y="4074223"/>
              <a:ext cx="1763543" cy="590689"/>
            </a:xfrm>
            <a:prstGeom prst="chevron">
              <a:avLst>
                <a:gd name="adj" fmla="val 39994"/>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a:lstStyle/>
            <a:p>
              <a:endParaRPr lang="en-US" dirty="0"/>
            </a:p>
          </p:txBody>
        </p:sp>
        <p:sp>
          <p:nvSpPr>
            <p:cNvPr id="58" name="Rectangle 57"/>
            <p:cNvSpPr/>
            <p:nvPr/>
          </p:nvSpPr>
          <p:spPr>
            <a:xfrm rot="2336698">
              <a:off x="4748452" y="4260281"/>
              <a:ext cx="115604" cy="1371600"/>
            </a:xfrm>
            <a:prstGeom prst="rect">
              <a:avLst/>
            </a:prstGeom>
            <a:effectLst>
              <a:outerShdw blurRad="203200" dist="25400" dir="3120000" sx="104000" sy="104000" algn="tl" rotWithShape="0">
                <a:prstClr val="black">
                  <a:alpha val="40000"/>
                </a:prstClr>
              </a:outerShdw>
            </a:effectLst>
            <a:scene3d>
              <a:camera prst="orthographicFront">
                <a:rot lat="0" lon="18299985" rev="0"/>
              </a:camera>
              <a:lightRig rig="threePt" dir="t"/>
            </a:scene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9" name="Chevron 58"/>
            <p:cNvSpPr/>
            <p:nvPr/>
          </p:nvSpPr>
          <p:spPr>
            <a:xfrm>
              <a:off x="5363585" y="4076334"/>
              <a:ext cx="1763543" cy="590689"/>
            </a:xfrm>
            <a:prstGeom prst="chevron">
              <a:avLst>
                <a:gd name="adj" fmla="val 39994"/>
              </a:avLst>
            </a:prstGeom>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a:lstStyle/>
            <a:p>
              <a:endParaRPr lang="en-US" dirty="0"/>
            </a:p>
          </p:txBody>
        </p:sp>
        <p:sp>
          <p:nvSpPr>
            <p:cNvPr id="60" name="Rectangle 59"/>
            <p:cNvSpPr/>
            <p:nvPr/>
          </p:nvSpPr>
          <p:spPr>
            <a:xfrm rot="2336698">
              <a:off x="6744166" y="4262392"/>
              <a:ext cx="115604" cy="1371600"/>
            </a:xfrm>
            <a:prstGeom prst="rect">
              <a:avLst/>
            </a:prstGeom>
            <a:effectLst>
              <a:outerShdw blurRad="203200" dist="25400" dir="3120000" sx="104000" sy="104000" algn="tl" rotWithShape="0">
                <a:prstClr val="black">
                  <a:alpha val="40000"/>
                </a:prstClr>
              </a:outerShdw>
            </a:effectLst>
            <a:scene3d>
              <a:camera prst="orthographicFront">
                <a:rot lat="0" lon="18299985" rev="0"/>
              </a:camera>
              <a:lightRig rig="threePt" dir="t"/>
            </a:scene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1" name="Chevron 60"/>
            <p:cNvSpPr/>
            <p:nvPr/>
          </p:nvSpPr>
          <p:spPr>
            <a:xfrm>
              <a:off x="7359299" y="4071256"/>
              <a:ext cx="1763543" cy="590689"/>
            </a:xfrm>
            <a:prstGeom prst="chevron">
              <a:avLst>
                <a:gd name="adj" fmla="val 39994"/>
              </a:avLst>
            </a:prstGeom>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a:lstStyle/>
            <a:p>
              <a:endParaRPr lang="en-US" dirty="0"/>
            </a:p>
          </p:txBody>
        </p:sp>
        <p:sp>
          <p:nvSpPr>
            <p:cNvPr id="62" name="Rectangle 61"/>
            <p:cNvSpPr/>
            <p:nvPr/>
          </p:nvSpPr>
          <p:spPr>
            <a:xfrm rot="2336698">
              <a:off x="8739880" y="4257314"/>
              <a:ext cx="115604" cy="1371600"/>
            </a:xfrm>
            <a:prstGeom prst="rect">
              <a:avLst/>
            </a:prstGeom>
            <a:effectLst>
              <a:outerShdw blurRad="203200" dist="25400" dir="3120000" sx="104000" sy="104000" algn="tl" rotWithShape="0">
                <a:prstClr val="black">
                  <a:alpha val="40000"/>
                </a:prstClr>
              </a:outerShdw>
            </a:effectLst>
            <a:scene3d>
              <a:camera prst="orthographicFront">
                <a:rot lat="0" lon="18299985" rev="0"/>
              </a:camera>
              <a:lightRig rig="threePt" dir="t"/>
            </a:scene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3" name="Chevron 62"/>
            <p:cNvSpPr/>
            <p:nvPr/>
          </p:nvSpPr>
          <p:spPr>
            <a:xfrm>
              <a:off x="9355013" y="4073367"/>
              <a:ext cx="1763543" cy="590689"/>
            </a:xfrm>
            <a:prstGeom prst="chevron">
              <a:avLst>
                <a:gd name="adj" fmla="val 39994"/>
              </a:avLst>
            </a:prstGeom>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a:lstStyle/>
            <a:p>
              <a:endParaRPr lang="en-US" dirty="0"/>
            </a:p>
          </p:txBody>
        </p:sp>
        <p:sp>
          <p:nvSpPr>
            <p:cNvPr id="64" name="Rectangle 63"/>
            <p:cNvSpPr/>
            <p:nvPr/>
          </p:nvSpPr>
          <p:spPr>
            <a:xfrm rot="2336698">
              <a:off x="10735594" y="4259425"/>
              <a:ext cx="115604" cy="1371600"/>
            </a:xfrm>
            <a:prstGeom prst="rect">
              <a:avLst/>
            </a:prstGeom>
            <a:effectLst>
              <a:outerShdw blurRad="203200" dist="25400" dir="3120000" sx="104000" sy="104000" algn="tl" rotWithShape="0">
                <a:prstClr val="black">
                  <a:alpha val="40000"/>
                </a:prstClr>
              </a:outerShdw>
            </a:effectLst>
            <a:scene3d>
              <a:camera prst="orthographicFront">
                <a:rot lat="0" lon="18299985" rev="0"/>
              </a:camera>
              <a:lightRig rig="threePt" dir="t"/>
            </a:scene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5" name="Rectangle 64"/>
            <p:cNvSpPr/>
            <p:nvPr/>
          </p:nvSpPr>
          <p:spPr>
            <a:xfrm>
              <a:off x="1878943" y="4188734"/>
              <a:ext cx="1029321" cy="369332"/>
            </a:xfrm>
            <a:prstGeom prst="rect">
              <a:avLst/>
            </a:prstGeom>
            <a:effectLst>
              <a:outerShdw blurRad="50800" dist="38100" dir="2700000" algn="tl" rotWithShape="0">
                <a:prstClr val="black">
                  <a:alpha val="40000"/>
                </a:prstClr>
              </a:outerShdw>
            </a:effectLst>
          </p:spPr>
          <p:txBody>
            <a:bodyPr wrap="none">
              <a:spAutoFit/>
            </a:bodyPr>
            <a:lstStyle/>
            <a:p>
              <a:r>
                <a:rPr lang="en-US" b="1" dirty="0">
                  <a:latin typeface="Franklin Gothic Book" panose="020B0503020102020204" pitchFamily="34" charset="0"/>
                  <a:ea typeface="Calibri" panose="020F0502020204030204" pitchFamily="34" charset="0"/>
                  <a:cs typeface="Times New Roman" panose="02020603050405020304" pitchFamily="18" charset="0"/>
                </a:rPr>
                <a:t>Jan 21</a:t>
              </a:r>
              <a:r>
                <a:rPr lang="en-US" b="1" baseline="30000" dirty="0">
                  <a:latin typeface="Franklin Gothic Book" panose="020B0503020102020204" pitchFamily="34" charset="0"/>
                  <a:ea typeface="Calibri" panose="020F0502020204030204" pitchFamily="34" charset="0"/>
                  <a:cs typeface="Times New Roman" panose="02020603050405020304" pitchFamily="18" charset="0"/>
                </a:rPr>
                <a:t>th</a:t>
              </a:r>
              <a:r>
                <a:rPr lang="en-US" b="1" dirty="0">
                  <a:latin typeface="Franklin Gothic Book" panose="020B0503020102020204" pitchFamily="34" charset="0"/>
                  <a:ea typeface="Calibri" panose="020F0502020204030204" pitchFamily="34" charset="0"/>
                  <a:cs typeface="Times New Roman" panose="02020603050405020304" pitchFamily="18" charset="0"/>
                </a:rPr>
                <a:t> </a:t>
              </a:r>
              <a:endParaRPr lang="en-US" b="1" dirty="0"/>
            </a:p>
          </p:txBody>
        </p:sp>
        <p:sp>
          <p:nvSpPr>
            <p:cNvPr id="66" name="Rectangle 65"/>
            <p:cNvSpPr/>
            <p:nvPr/>
          </p:nvSpPr>
          <p:spPr>
            <a:xfrm>
              <a:off x="3823011" y="4181934"/>
              <a:ext cx="1060803" cy="369332"/>
            </a:xfrm>
            <a:prstGeom prst="rect">
              <a:avLst/>
            </a:prstGeom>
            <a:effectLst>
              <a:outerShdw blurRad="50800" dist="38100" dir="2700000" algn="tl" rotWithShape="0">
                <a:prstClr val="black">
                  <a:alpha val="40000"/>
                </a:prstClr>
              </a:outerShdw>
            </a:effectLst>
          </p:spPr>
          <p:txBody>
            <a:bodyPr wrap="none">
              <a:spAutoFit/>
            </a:bodyPr>
            <a:lstStyle/>
            <a:p>
              <a:r>
                <a:rPr lang="en-US" b="1" dirty="0">
                  <a:latin typeface="Franklin Gothic Book" panose="020B0503020102020204" pitchFamily="34" charset="0"/>
                  <a:ea typeface="Calibri" panose="020F0502020204030204" pitchFamily="34" charset="0"/>
                  <a:cs typeface="Times New Roman" panose="02020603050405020304" pitchFamily="18" charset="0"/>
                </a:rPr>
                <a:t>Feb 23</a:t>
              </a:r>
              <a:r>
                <a:rPr lang="en-US" b="1" baseline="30000" dirty="0">
                  <a:latin typeface="Franklin Gothic Book" panose="020B0503020102020204" pitchFamily="34" charset="0"/>
                  <a:ea typeface="Calibri" panose="020F0502020204030204" pitchFamily="34" charset="0"/>
                  <a:cs typeface="Times New Roman" panose="02020603050405020304" pitchFamily="18" charset="0"/>
                </a:rPr>
                <a:t>rd</a:t>
              </a:r>
              <a:r>
                <a:rPr lang="en-US" b="1" dirty="0">
                  <a:latin typeface="Franklin Gothic Book" panose="020B0503020102020204" pitchFamily="34" charset="0"/>
                  <a:ea typeface="Calibri" panose="020F0502020204030204" pitchFamily="34" charset="0"/>
                  <a:cs typeface="Times New Roman" panose="02020603050405020304" pitchFamily="18" charset="0"/>
                </a:rPr>
                <a:t> </a:t>
              </a:r>
              <a:endParaRPr lang="en-US" b="1" dirty="0"/>
            </a:p>
          </p:txBody>
        </p:sp>
        <p:sp>
          <p:nvSpPr>
            <p:cNvPr id="67" name="Rectangle 66"/>
            <p:cNvSpPr/>
            <p:nvPr/>
          </p:nvSpPr>
          <p:spPr>
            <a:xfrm>
              <a:off x="5810081" y="4181934"/>
              <a:ext cx="1107996" cy="369332"/>
            </a:xfrm>
            <a:prstGeom prst="rect">
              <a:avLst/>
            </a:prstGeom>
            <a:effectLst>
              <a:outerShdw blurRad="50800" dist="38100" dir="2700000" algn="tl" rotWithShape="0">
                <a:prstClr val="black">
                  <a:alpha val="40000"/>
                </a:prstClr>
              </a:outerShdw>
            </a:effectLst>
          </p:spPr>
          <p:txBody>
            <a:bodyPr wrap="none">
              <a:spAutoFit/>
            </a:bodyPr>
            <a:lstStyle/>
            <a:p>
              <a:r>
                <a:rPr lang="en-US" b="1" dirty="0">
                  <a:latin typeface="Franklin Gothic Book" panose="020B0503020102020204" pitchFamily="34" charset="0"/>
                  <a:ea typeface="Calibri" panose="020F0502020204030204" pitchFamily="34" charset="0"/>
                  <a:cs typeface="Times New Roman" panose="02020603050405020304" pitchFamily="18" charset="0"/>
                </a:rPr>
                <a:t>Apr 12</a:t>
              </a:r>
              <a:r>
                <a:rPr lang="en-US" b="1" baseline="30000" dirty="0">
                  <a:latin typeface="Franklin Gothic Book" panose="020B0503020102020204" pitchFamily="34" charset="0"/>
                  <a:ea typeface="Calibri" panose="020F0502020204030204" pitchFamily="34" charset="0"/>
                  <a:cs typeface="Times New Roman" panose="02020603050405020304" pitchFamily="18" charset="0"/>
                </a:rPr>
                <a:t>th</a:t>
              </a:r>
              <a:r>
                <a:rPr lang="en-US" b="1" dirty="0">
                  <a:latin typeface="Franklin Gothic Book" panose="020B0503020102020204" pitchFamily="34" charset="0"/>
                  <a:ea typeface="Calibri" panose="020F0502020204030204" pitchFamily="34" charset="0"/>
                  <a:cs typeface="Times New Roman" panose="02020603050405020304" pitchFamily="18" charset="0"/>
                </a:rPr>
                <a:t>	</a:t>
              </a:r>
              <a:endParaRPr lang="en-US" b="1" dirty="0"/>
            </a:p>
          </p:txBody>
        </p:sp>
        <p:sp>
          <p:nvSpPr>
            <p:cNvPr id="68" name="Rectangle 67"/>
            <p:cNvSpPr/>
            <p:nvPr/>
          </p:nvSpPr>
          <p:spPr>
            <a:xfrm>
              <a:off x="7811259" y="4181934"/>
              <a:ext cx="1072922" cy="369332"/>
            </a:xfrm>
            <a:prstGeom prst="rect">
              <a:avLst/>
            </a:prstGeom>
            <a:effectLst>
              <a:outerShdw blurRad="50800" dist="38100" dir="2700000" algn="tl" rotWithShape="0">
                <a:prstClr val="black">
                  <a:alpha val="40000"/>
                </a:prstClr>
              </a:outerShdw>
            </a:effectLst>
          </p:spPr>
          <p:txBody>
            <a:bodyPr wrap="none">
              <a:spAutoFit/>
            </a:bodyPr>
            <a:lstStyle/>
            <a:p>
              <a:r>
                <a:rPr lang="en-US" b="1" dirty="0">
                  <a:latin typeface="Franklin Gothic Book" panose="020B0503020102020204" pitchFamily="34" charset="0"/>
                  <a:ea typeface="Calibri" panose="020F0502020204030204" pitchFamily="34" charset="0"/>
                  <a:cs typeface="Times New Roman" panose="02020603050405020304" pitchFamily="18" charset="0"/>
                </a:rPr>
                <a:t>April 19</a:t>
              </a:r>
              <a:r>
                <a:rPr lang="en-US" b="1" baseline="30000" dirty="0">
                  <a:latin typeface="Franklin Gothic Book" panose="020B0503020102020204" pitchFamily="34" charset="0"/>
                  <a:ea typeface="Calibri" panose="020F0502020204030204" pitchFamily="34" charset="0"/>
                  <a:cs typeface="Times New Roman" panose="02020603050405020304" pitchFamily="18" charset="0"/>
                </a:rPr>
                <a:t>th</a:t>
              </a:r>
              <a:endParaRPr lang="en-US" b="1" dirty="0"/>
            </a:p>
          </p:txBody>
        </p:sp>
        <p:sp>
          <p:nvSpPr>
            <p:cNvPr id="69" name="Rectangle 68"/>
            <p:cNvSpPr/>
            <p:nvPr/>
          </p:nvSpPr>
          <p:spPr>
            <a:xfrm>
              <a:off x="9761317" y="4188734"/>
              <a:ext cx="1027845" cy="369332"/>
            </a:xfrm>
            <a:prstGeom prst="rect">
              <a:avLst/>
            </a:prstGeom>
            <a:effectLst>
              <a:outerShdw blurRad="50800" dist="38100" dir="2700000" algn="tl" rotWithShape="0">
                <a:prstClr val="black">
                  <a:alpha val="40000"/>
                </a:prstClr>
              </a:outerShdw>
            </a:effectLst>
          </p:spPr>
          <p:txBody>
            <a:bodyPr wrap="none">
              <a:spAutoFit/>
            </a:bodyPr>
            <a:lstStyle/>
            <a:p>
              <a:r>
                <a:rPr lang="en-US" b="1" dirty="0">
                  <a:latin typeface="Franklin Gothic Book" panose="020B0503020102020204" pitchFamily="34" charset="0"/>
                  <a:ea typeface="Calibri" panose="020F0502020204030204" pitchFamily="34" charset="0"/>
                  <a:cs typeface="Times New Roman" panose="02020603050405020304" pitchFamily="18" charset="0"/>
                </a:rPr>
                <a:t>Apr 26</a:t>
              </a:r>
              <a:r>
                <a:rPr lang="en-US" b="1" baseline="30000" dirty="0">
                  <a:latin typeface="Franklin Gothic Book" panose="020B0503020102020204" pitchFamily="34" charset="0"/>
                  <a:ea typeface="Calibri" panose="020F0502020204030204" pitchFamily="34" charset="0"/>
                  <a:cs typeface="Times New Roman" panose="02020603050405020304" pitchFamily="18" charset="0"/>
                </a:rPr>
                <a:t>th</a:t>
              </a:r>
              <a:r>
                <a:rPr lang="en-US" b="1" dirty="0">
                  <a:latin typeface="Franklin Gothic Book" panose="020B0503020102020204" pitchFamily="34" charset="0"/>
                  <a:ea typeface="Calibri" panose="020F0502020204030204" pitchFamily="34" charset="0"/>
                  <a:cs typeface="Times New Roman" panose="02020603050405020304" pitchFamily="18" charset="0"/>
                </a:rPr>
                <a:t> </a:t>
              </a:r>
              <a:endParaRPr lang="en-US" b="1" dirty="0"/>
            </a:p>
          </p:txBody>
        </p:sp>
        <p:sp>
          <p:nvSpPr>
            <p:cNvPr id="70" name="Rectangle 69"/>
            <p:cNvSpPr/>
            <p:nvPr/>
          </p:nvSpPr>
          <p:spPr>
            <a:xfrm>
              <a:off x="718712" y="4708242"/>
              <a:ext cx="1712969" cy="646331"/>
            </a:xfrm>
            <a:prstGeom prst="rect">
              <a:avLst/>
            </a:prstGeom>
            <a:effectLst>
              <a:outerShdw blurRad="50800" dist="38100" dir="2700000" algn="tl" rotWithShape="0">
                <a:prstClr val="black">
                  <a:alpha val="40000"/>
                </a:prstClr>
              </a:outerShdw>
            </a:effectLst>
          </p:spPr>
          <p:txBody>
            <a:bodyPr wrap="none">
              <a:spAutoFit/>
            </a:bodyPr>
            <a:lstStyle/>
            <a:p>
              <a:r>
                <a:rPr lang="en-US" dirty="0">
                  <a:latin typeface="Franklin Gothic Book" panose="020B0503020102020204" pitchFamily="34" charset="0"/>
                  <a:cs typeface="Times New Roman" panose="02020603050405020304" pitchFamily="18" charset="0"/>
                </a:rPr>
                <a:t>Initialize project</a:t>
              </a:r>
            </a:p>
            <a:p>
              <a:r>
                <a:rPr lang="en-US" dirty="0">
                  <a:latin typeface="Franklin Gothic Book" panose="020B0503020102020204" pitchFamily="34" charset="0"/>
                  <a:cs typeface="Times New Roman" panose="02020603050405020304" pitchFamily="18" charset="0"/>
                </a:rPr>
                <a:t>outline</a:t>
              </a:r>
              <a:endParaRPr lang="en-US" dirty="0"/>
            </a:p>
          </p:txBody>
        </p:sp>
        <p:sp>
          <p:nvSpPr>
            <p:cNvPr id="71" name="Rectangle 70"/>
            <p:cNvSpPr/>
            <p:nvPr/>
          </p:nvSpPr>
          <p:spPr>
            <a:xfrm>
              <a:off x="2727145" y="4887210"/>
              <a:ext cx="1993827" cy="369332"/>
            </a:xfrm>
            <a:prstGeom prst="rect">
              <a:avLst/>
            </a:prstGeom>
            <a:effectLst>
              <a:outerShdw blurRad="50800" dist="38100" dir="2700000" algn="tl" rotWithShape="0">
                <a:prstClr val="black">
                  <a:alpha val="40000"/>
                </a:prstClr>
              </a:outerShdw>
            </a:effectLst>
          </p:spPr>
          <p:txBody>
            <a:bodyPr wrap="square">
              <a:spAutoFit/>
            </a:bodyPr>
            <a:lstStyle/>
            <a:p>
              <a:r>
                <a:rPr lang="en-US" dirty="0">
                  <a:latin typeface="Franklin Gothic Book" panose="020B0503020102020204" pitchFamily="34" charset="0"/>
                  <a:cs typeface="Times New Roman" panose="02020603050405020304" pitchFamily="18" charset="0"/>
                </a:rPr>
                <a:t>Data Collection</a:t>
              </a:r>
              <a:endParaRPr lang="en-US" dirty="0"/>
            </a:p>
          </p:txBody>
        </p:sp>
        <p:sp>
          <p:nvSpPr>
            <p:cNvPr id="72" name="Rectangle 71"/>
            <p:cNvSpPr/>
            <p:nvPr/>
          </p:nvSpPr>
          <p:spPr>
            <a:xfrm>
              <a:off x="5259174" y="4676195"/>
              <a:ext cx="1634969" cy="646331"/>
            </a:xfrm>
            <a:prstGeom prst="rect">
              <a:avLst/>
            </a:prstGeom>
            <a:effectLst>
              <a:outerShdw blurRad="50800" dist="38100" dir="2700000" algn="tl" rotWithShape="0">
                <a:prstClr val="black">
                  <a:alpha val="40000"/>
                </a:prstClr>
              </a:outerShdw>
            </a:effectLst>
          </p:spPr>
          <p:txBody>
            <a:bodyPr wrap="square">
              <a:spAutoFit/>
            </a:bodyPr>
            <a:lstStyle/>
            <a:p>
              <a:r>
                <a:rPr lang="en-US" dirty="0">
                  <a:latin typeface="Franklin Gothic Book" panose="020B0503020102020204" pitchFamily="34" charset="0"/>
                  <a:ea typeface="Calibri" panose="020F0502020204030204" pitchFamily="34" charset="0"/>
                  <a:cs typeface="Times New Roman" panose="02020603050405020304" pitchFamily="18" charset="0"/>
                </a:rPr>
                <a:t>WEAP</a:t>
              </a:r>
            </a:p>
            <a:p>
              <a:r>
                <a:rPr lang="en-US" dirty="0">
                  <a:latin typeface="Franklin Gothic Book" panose="020B0503020102020204" pitchFamily="34" charset="0"/>
                  <a:ea typeface="Calibri" panose="020F0502020204030204" pitchFamily="34" charset="0"/>
                  <a:cs typeface="Times New Roman" panose="02020603050405020304" pitchFamily="18" charset="0"/>
                </a:rPr>
                <a:t>Modeling</a:t>
              </a:r>
              <a:endParaRPr lang="en-US" dirty="0"/>
            </a:p>
          </p:txBody>
        </p:sp>
        <p:sp>
          <p:nvSpPr>
            <p:cNvPr id="73" name="Rectangle 72"/>
            <p:cNvSpPr/>
            <p:nvPr/>
          </p:nvSpPr>
          <p:spPr>
            <a:xfrm>
              <a:off x="6901975" y="4678376"/>
              <a:ext cx="1827265" cy="646331"/>
            </a:xfrm>
            <a:prstGeom prst="rect">
              <a:avLst/>
            </a:prstGeom>
            <a:effectLst>
              <a:outerShdw blurRad="50800" dist="38100" dir="2700000" algn="tl" rotWithShape="0">
                <a:prstClr val="black">
                  <a:alpha val="40000"/>
                </a:prstClr>
              </a:outerShdw>
            </a:effectLst>
          </p:spPr>
          <p:txBody>
            <a:bodyPr wrap="square">
              <a:spAutoFit/>
            </a:bodyPr>
            <a:lstStyle/>
            <a:p>
              <a:r>
                <a:rPr lang="en-US" dirty="0">
                  <a:latin typeface="Franklin Gothic Book" panose="020B0503020102020204" pitchFamily="34" charset="0"/>
                  <a:ea typeface="Calibri" panose="020F0502020204030204" pitchFamily="34" charset="0"/>
                  <a:cs typeface="Times New Roman" panose="02020603050405020304" pitchFamily="18" charset="0"/>
                </a:rPr>
                <a:t>Results Analysis &amp; Revise Model</a:t>
              </a:r>
              <a:endParaRPr lang="en-US" dirty="0"/>
            </a:p>
          </p:txBody>
        </p:sp>
        <p:sp>
          <p:nvSpPr>
            <p:cNvPr id="74" name="Rectangle 73"/>
            <p:cNvSpPr/>
            <p:nvPr/>
          </p:nvSpPr>
          <p:spPr>
            <a:xfrm>
              <a:off x="9078345" y="4661715"/>
              <a:ext cx="1484017" cy="646331"/>
            </a:xfrm>
            <a:prstGeom prst="rect">
              <a:avLst/>
            </a:prstGeom>
            <a:effectLst>
              <a:outerShdw blurRad="50800" dist="38100" dir="2700000" algn="tl" rotWithShape="0">
                <a:prstClr val="black">
                  <a:alpha val="40000"/>
                </a:prstClr>
              </a:outerShdw>
            </a:effectLst>
          </p:spPr>
          <p:txBody>
            <a:bodyPr wrap="square">
              <a:spAutoFit/>
            </a:bodyPr>
            <a:lstStyle/>
            <a:p>
              <a:r>
                <a:rPr lang="en-US" dirty="0">
                  <a:latin typeface="Franklin Gothic Book" panose="020B0503020102020204" pitchFamily="34" charset="0"/>
                  <a:ea typeface="Calibri" panose="020F0502020204030204" pitchFamily="34" charset="0"/>
                  <a:cs typeface="Times New Roman" panose="02020603050405020304" pitchFamily="18" charset="0"/>
                </a:rPr>
                <a:t>Prepare final presentation</a:t>
              </a:r>
              <a:endParaRPr lang="en-US" dirty="0"/>
            </a:p>
          </p:txBody>
        </p:sp>
      </p:grpSp>
      <p:sp>
        <p:nvSpPr>
          <p:cNvPr id="79" name="Rectangle 78"/>
          <p:cNvSpPr/>
          <p:nvPr/>
        </p:nvSpPr>
        <p:spPr>
          <a:xfrm>
            <a:off x="5213238" y="5756733"/>
            <a:ext cx="1122747" cy="585995"/>
          </a:xfrm>
          <a:prstGeom prst="rect">
            <a:avLst/>
          </a:prstGeom>
          <a:ln w="25400">
            <a:solidFill>
              <a:srgbClr val="F0140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0" name="TextBox 79"/>
          <p:cNvSpPr txBox="1"/>
          <p:nvPr/>
        </p:nvSpPr>
        <p:spPr>
          <a:xfrm>
            <a:off x="178648" y="4719056"/>
            <a:ext cx="1650708" cy="400110"/>
          </a:xfrm>
          <a:prstGeom prst="rect">
            <a:avLst/>
          </a:prstGeom>
          <a:noFill/>
        </p:spPr>
        <p:txBody>
          <a:bodyPr wrap="none" rtlCol="0">
            <a:spAutoFit/>
          </a:bodyPr>
          <a:lstStyle/>
          <a:p>
            <a:pPr marL="285750" indent="-285750">
              <a:buClr>
                <a:srgbClr val="F0140F"/>
              </a:buClr>
              <a:buFont typeface="Wingdings" panose="05000000000000000000" pitchFamily="2" charset="2"/>
              <a:buChar char="q"/>
            </a:pPr>
            <a:r>
              <a:rPr lang="en-US" sz="2000" b="1" dirty="0">
                <a:latin typeface="Franklin Gothic Book" panose="020B0503020102020204" pitchFamily="34" charset="0"/>
              </a:rPr>
              <a:t>Milestones</a:t>
            </a:r>
          </a:p>
        </p:txBody>
      </p:sp>
    </p:spTree>
    <p:extLst>
      <p:ext uri="{BB962C8B-B14F-4D97-AF65-F5344CB8AC3E}">
        <p14:creationId xmlns:p14="http://schemas.microsoft.com/office/powerpoint/2010/main" val="236333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953784" y="5175487"/>
            <a:ext cx="5362347" cy="145208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1EF1546-E554-4A4E-8F5C-09FC1DF669CA}" type="slidenum">
              <a:rPr lang="en-US" smtClean="0"/>
              <a:t>5</a:t>
            </a:fld>
            <a:endParaRPr lang="en-US" dirty="0"/>
          </a:p>
        </p:txBody>
      </p:sp>
      <p:sp>
        <p:nvSpPr>
          <p:cNvPr id="5" name="TextBox 4"/>
          <p:cNvSpPr txBox="1"/>
          <p:nvPr/>
        </p:nvSpPr>
        <p:spPr>
          <a:xfrm>
            <a:off x="1736060" y="189977"/>
            <a:ext cx="2430474" cy="400110"/>
          </a:xfrm>
          <a:prstGeom prst="rect">
            <a:avLst/>
          </a:prstGeom>
          <a:noFill/>
        </p:spPr>
        <p:txBody>
          <a:bodyPr wrap="none" rtlCol="0">
            <a:spAutoFit/>
          </a:bodyPr>
          <a:lstStyle/>
          <a:p>
            <a:r>
              <a:rPr lang="en-US" sz="2000" b="1" spc="300" dirty="0">
                <a:latin typeface="Franklin Gothic Book" panose="020B0503020102020204" pitchFamily="34" charset="0"/>
              </a:rPr>
              <a:t>Model Overview</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409" y="4184692"/>
            <a:ext cx="4730941" cy="2265220"/>
          </a:xfrm>
          <a:prstGeom prst="rect">
            <a:avLst/>
          </a:prstGeom>
        </p:spPr>
      </p:pic>
      <p:sp>
        <p:nvSpPr>
          <p:cNvPr id="15" name="Rectangle 14"/>
          <p:cNvSpPr/>
          <p:nvPr/>
        </p:nvSpPr>
        <p:spPr>
          <a:xfrm>
            <a:off x="1491703" y="4543329"/>
            <a:ext cx="432656" cy="422134"/>
          </a:xfrm>
          <a:prstGeom prst="rect">
            <a:avLst/>
          </a:prstGeom>
          <a:ln w="25400">
            <a:solidFill>
              <a:srgbClr val="F0140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pic>
        <p:nvPicPr>
          <p:cNvPr id="20" name="Picture 19"/>
          <p:cNvPicPr>
            <a:picLocks noChangeAspect="1"/>
          </p:cNvPicPr>
          <p:nvPr/>
        </p:nvPicPr>
        <p:blipFill>
          <a:blip r:embed="rId4">
            <a:clrChange>
              <a:clrFrom>
                <a:srgbClr val="FFFFFF"/>
              </a:clrFrom>
              <a:clrTo>
                <a:srgbClr val="FFFFFF">
                  <a:alpha val="0"/>
                </a:srgbClr>
              </a:clrTo>
            </a:clrChange>
          </a:blip>
          <a:stretch>
            <a:fillRect/>
          </a:stretch>
        </p:blipFill>
        <p:spPr>
          <a:xfrm>
            <a:off x="95585" y="888835"/>
            <a:ext cx="4305647" cy="2265220"/>
          </a:xfrm>
          <a:prstGeom prst="rect">
            <a:avLst/>
          </a:prstGeom>
        </p:spPr>
      </p:pic>
      <p:pic>
        <p:nvPicPr>
          <p:cNvPr id="21" name="Picture 2" descr="http://www.wilsoninfo.com/arrows/red-arrow-lar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2008756" y="3138417"/>
            <a:ext cx="1157139" cy="101167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ectangle 21"/>
              <p:cNvSpPr/>
              <p:nvPr/>
            </p:nvSpPr>
            <p:spPr>
              <a:xfrm>
                <a:off x="4672484" y="546304"/>
                <a:ext cx="7519516" cy="6128537"/>
              </a:xfrm>
              <a:prstGeom prst="rect">
                <a:avLst/>
              </a:prstGeom>
              <a:noFill/>
            </p:spPr>
            <p:txBody>
              <a:bodyPr wrap="square">
                <a:spAutoFit/>
              </a:bodyPr>
              <a:lstStyle/>
              <a:p>
                <a:pPr marL="0" lvl="4" indent="-342900" algn="just">
                  <a:lnSpc>
                    <a:spcPct val="115000"/>
                  </a:lnSpc>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Considers </a:t>
                </a:r>
                <a:r>
                  <a:rPr lang="en-US" dirty="0">
                    <a:solidFill>
                      <a:srgbClr val="0070C0"/>
                    </a:solidFill>
                    <a:latin typeface="Franklin Gothic Book" panose="020B0503020102020204" pitchFamily="34" charset="0"/>
                    <a:ea typeface="Calibri" panose="020F0502020204030204" pitchFamily="34" charset="0"/>
                    <a:cs typeface="Times New Roman" panose="02020603050405020304" pitchFamily="18" charset="0"/>
                  </a:rPr>
                  <a:t>river</a:t>
                </a: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 </a:t>
                </a:r>
                <a:r>
                  <a:rPr lang="en-US" dirty="0">
                    <a:solidFill>
                      <a:srgbClr val="0070C0"/>
                    </a:solidFill>
                    <a:latin typeface="Franklin Gothic Book" panose="020B0503020102020204" pitchFamily="34" charset="0"/>
                    <a:ea typeface="Calibri" panose="020F0502020204030204" pitchFamily="34" charset="0"/>
                    <a:cs typeface="Times New Roman" panose="02020603050405020304" pitchFamily="18" charset="0"/>
                  </a:rPr>
                  <a:t>reservoir system</a:t>
                </a: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 and </a:t>
                </a:r>
                <a:r>
                  <a:rPr lang="en-US" dirty="0">
                    <a:solidFill>
                      <a:srgbClr val="CC0000"/>
                    </a:solidFill>
                    <a:latin typeface="Franklin Gothic Book" panose="020B0503020102020204" pitchFamily="34" charset="0"/>
                    <a:ea typeface="Calibri" panose="020F0502020204030204" pitchFamily="34" charset="0"/>
                    <a:cs typeface="Times New Roman" panose="02020603050405020304" pitchFamily="18" charset="0"/>
                  </a:rPr>
                  <a:t>groundwater system </a:t>
                </a: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Groundwater system included as ‘wells’</a:t>
                </a: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Assume only one well in the WEAP and equally distribute water to each demand area, but this might be changed if data is available</a:t>
                </a: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River and reservoir system also can be modified if the data is available</a:t>
                </a:r>
              </a:p>
              <a:p>
                <a:pPr marL="914400" lvl="6" indent="-342900" algn="just">
                  <a:lnSpc>
                    <a:spcPct val="115000"/>
                  </a:lnSpc>
                  <a:buClr>
                    <a:srgbClr val="CC0000"/>
                  </a:buClr>
                  <a:buSzPct val="90000"/>
                  <a:buFont typeface="Wingdings" panose="05000000000000000000" pitchFamily="2" charset="2"/>
                  <a:buChar char="§"/>
                </a:pPr>
                <a:endParaRPr lang="en-US" sz="6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endParaRPr>
              </a:p>
              <a:p>
                <a:pPr marL="0" lvl="4" indent="-342900" algn="just">
                  <a:lnSpc>
                    <a:spcPct val="115000"/>
                  </a:lnSpc>
                  <a:buClr>
                    <a:srgbClr val="CC0000"/>
                  </a:buClr>
                  <a:buSzPct val="150000"/>
                  <a:buFont typeface="Wingdings" panose="05000000000000000000" pitchFamily="2" charset="2"/>
                  <a:buChar char="§"/>
                </a:pPr>
                <a:r>
                  <a:rPr lang="en-US" dirty="0">
                    <a:solidFill>
                      <a:srgbClr val="0070C0"/>
                    </a:solidFill>
                    <a:latin typeface="Franklin Gothic Book" panose="020B0503020102020204" pitchFamily="34" charset="0"/>
                    <a:ea typeface="Calibri" panose="020F0502020204030204" pitchFamily="34" charset="0"/>
                    <a:cs typeface="Times New Roman" panose="02020603050405020304" pitchFamily="18" charset="0"/>
                  </a:rPr>
                  <a:t>Projected precipitation data from CMIP3 and CMIP5 is used  </a:t>
                </a: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Precipitation data from 2000 to 2050 is requested to </a:t>
                </a: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hlinkClick r:id="rId6"/>
                  </a:rPr>
                  <a:t>http://gdo-dcp.ucllnl.org</a:t>
                </a:r>
                <a:endPar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endParaRPr>
              </a:p>
              <a:p>
                <a:pPr marL="914400" lvl="6" indent="-342900" algn="just">
                  <a:lnSpc>
                    <a:spcPct val="115000"/>
                  </a:lnSpc>
                  <a:buClr>
                    <a:srgbClr val="CC0000"/>
                  </a:buClr>
                  <a:buSzPct val="90000"/>
                  <a:buFont typeface="Wingdings" panose="05000000000000000000" pitchFamily="2" charset="2"/>
                  <a:buChar char="§"/>
                </a:pPr>
                <a:endParaRPr lang="en-US" sz="6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endParaRPr>
              </a:p>
              <a:p>
                <a:pPr marL="0" lvl="4" indent="-342900" algn="just">
                  <a:lnSpc>
                    <a:spcPct val="115000"/>
                  </a:lnSpc>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Consider climate change factor</a:t>
                </a:r>
              </a:p>
              <a:p>
                <a:pPr marL="0" lvl="4" indent="-342900" algn="just">
                  <a:lnSpc>
                    <a:spcPct val="115000"/>
                  </a:lnSpc>
                  <a:buClr>
                    <a:srgbClr val="CC0000"/>
                  </a:buClr>
                  <a:buSzPct val="150000"/>
                  <a:buFont typeface="Wingdings" panose="05000000000000000000" pitchFamily="2" charset="2"/>
                  <a:buChar char="§"/>
                </a:pPr>
                <a:endParaRPr lang="en-US" sz="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0" lvl="4" indent="-342900" algn="just">
                  <a:lnSpc>
                    <a:spcPct val="115000"/>
                  </a:lnSpc>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Increased demand is considered by the </a:t>
                </a:r>
                <a:r>
                  <a:rPr lang="en-US" dirty="0">
                    <a:solidFill>
                      <a:srgbClr val="0070C0"/>
                    </a:solidFill>
                    <a:latin typeface="Franklin Gothic Book" panose="020B0503020102020204" pitchFamily="34" charset="0"/>
                    <a:ea typeface="Calibri" panose="020F0502020204030204" pitchFamily="34" charset="0"/>
                    <a:cs typeface="Times New Roman" panose="02020603050405020304" pitchFamily="18" charset="0"/>
                  </a:rPr>
                  <a:t>population growth rate</a:t>
                </a: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Projected or real time population growth rate can be change over time</a:t>
                </a: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Updated population growth rate can be applied easily</a:t>
                </a:r>
              </a:p>
              <a:p>
                <a:pPr marL="914400" lvl="6" indent="-342900" algn="just">
                  <a:lnSpc>
                    <a:spcPct val="115000"/>
                  </a:lnSpc>
                  <a:buClr>
                    <a:srgbClr val="CC0000"/>
                  </a:buClr>
                  <a:buSzPct val="90000"/>
                  <a:buFont typeface="Wingdings" panose="05000000000000000000" pitchFamily="2" charset="2"/>
                  <a:buChar char="§"/>
                </a:pPr>
                <a:endParaRPr lang="en-US" sz="6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endParaRPr>
              </a:p>
              <a:p>
                <a:pPr marL="0" lvl="4" indent="-342900" algn="just">
                  <a:lnSpc>
                    <a:spcPct val="115000"/>
                  </a:lnSpc>
                  <a:buClr>
                    <a:srgbClr val="CC0000"/>
                  </a:buClr>
                  <a:buSzPct val="150000"/>
                  <a:buFont typeface="Wingdings" panose="05000000000000000000" pitchFamily="2" charset="2"/>
                  <a:buChar char="§"/>
                </a:pPr>
                <a:r>
                  <a:rPr lang="en-US"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rPr>
                  <a:t>Reliability analysis by using built-in function in WEAP</a:t>
                </a:r>
              </a:p>
              <a:p>
                <a:pPr marL="914400" lvl="6" indent="-342900" algn="just">
                  <a:lnSpc>
                    <a:spcPct val="115000"/>
                  </a:lnSpc>
                  <a:buClr>
                    <a:srgbClr val="CC0000"/>
                  </a:buClr>
                  <a:buSzPct val="90000"/>
                  <a:buFont typeface="Wingdings" panose="05000000000000000000" pitchFamily="2" charset="2"/>
                  <a:buChar char="§"/>
                </a:pPr>
                <a14:m>
                  <m:oMath xmlns:m="http://schemas.openxmlformats.org/officeDocument/2006/math">
                    <m:r>
                      <a:rPr lang="en-US" sz="1600" i="1">
                        <a:latin typeface="Cambria Math" panose="02040503050406030204" pitchFamily="18" charset="0"/>
                      </a:rPr>
                      <m:t>𝑅𝑒𝑙𝑖𝑎𝑏𝑖𝑙𝑖𝑡𝑦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𝑁𝑢𝑚𝑏𝑒𝑟</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𝑡𝑖𝑚𝑒𝑠𝑡𝑒𝑝𝑠</m:t>
                        </m:r>
                        <m:r>
                          <a:rPr lang="en-US" sz="1600" i="1">
                            <a:latin typeface="Cambria Math" panose="02040503050406030204" pitchFamily="18" charset="0"/>
                          </a:rPr>
                          <m:t> </m:t>
                        </m:r>
                        <m:r>
                          <a:rPr lang="en-US" sz="1600" i="1">
                            <a:latin typeface="Cambria Math" panose="02040503050406030204" pitchFamily="18" charset="0"/>
                          </a:rPr>
                          <m:t>𝑓𝑢𝑙𝑙𝑦</m:t>
                        </m:r>
                        <m:r>
                          <a:rPr lang="en-US" sz="1600" i="1">
                            <a:latin typeface="Cambria Math" panose="02040503050406030204" pitchFamily="18" charset="0"/>
                          </a:rPr>
                          <m:t> </m:t>
                        </m:r>
                        <m:r>
                          <a:rPr lang="en-US" sz="1600" i="1">
                            <a:latin typeface="Cambria Math" panose="02040503050406030204" pitchFamily="18" charset="0"/>
                          </a:rPr>
                          <m:t>𝑠𝑎𝑡𝑖𝑠𝑓𝑖𝑒𝑑</m:t>
                        </m:r>
                      </m:num>
                      <m:den>
                        <m:r>
                          <a:rPr lang="en-US" sz="1600" i="1">
                            <a:latin typeface="Cambria Math" panose="02040503050406030204" pitchFamily="18" charset="0"/>
                          </a:rPr>
                          <m:t>𝑁𝑢𝑚𝑏𝑒𝑟</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𝑡𝑜𝑡𝑎𝑙</m:t>
                        </m:r>
                        <m:r>
                          <a:rPr lang="en-US" sz="1600" i="1">
                            <a:latin typeface="Cambria Math" panose="02040503050406030204" pitchFamily="18" charset="0"/>
                          </a:rPr>
                          <m:t> </m:t>
                        </m:r>
                        <m:r>
                          <a:rPr lang="en-US" sz="1600" i="1">
                            <a:latin typeface="Cambria Math" panose="02040503050406030204" pitchFamily="18" charset="0"/>
                          </a:rPr>
                          <m:t>𝑡𝑖𝑚𝑒𝑠𝑡𝑒𝑝𝑠</m:t>
                        </m:r>
                      </m:den>
                    </m:f>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100</m:t>
                    </m:r>
                  </m:oMath>
                </a14:m>
                <a:endParaRPr lang="en-US" sz="1600" b="0" dirty="0">
                  <a:latin typeface="Franklin Gothic Book" panose="020B0503020102020204" pitchFamily="34" charset="0"/>
                  <a:ea typeface="Cambria Math" panose="02040503050406030204" pitchFamily="18" charset="0"/>
                </a:endParaRPr>
              </a:p>
              <a:p>
                <a:pPr marL="914400" lvl="6" indent="-342900" algn="just">
                  <a:lnSpc>
                    <a:spcPct val="115000"/>
                  </a:lnSpc>
                  <a:buClr>
                    <a:srgbClr val="CC0000"/>
                  </a:buClr>
                  <a:buSzPct val="150000"/>
                  <a:buFont typeface="Wingdings" panose="05000000000000000000" pitchFamily="2" charset="2"/>
                  <a:buChar char="§"/>
                </a:pPr>
                <a:endParaRPr lang="en-US" sz="600" dirty="0">
                  <a:solidFill>
                    <a:srgbClr val="333333"/>
                  </a:solidFill>
                  <a:latin typeface="Franklin Gothic Book" panose="020B0503020102020204" pitchFamily="34" charset="0"/>
                  <a:ea typeface="Calibri" panose="020F0502020204030204" pitchFamily="34" charset="0"/>
                  <a:cs typeface="Times New Roman" panose="02020603050405020304" pitchFamily="18" charset="0"/>
                </a:endParaRPr>
              </a:p>
              <a:p>
                <a:pPr marL="0" lvl="4" indent="-342900" algn="just">
                  <a:lnSpc>
                    <a:spcPct val="115000"/>
                  </a:lnSpc>
                  <a:buClr>
                    <a:srgbClr val="CC0000"/>
                  </a:buClr>
                  <a:buSzPct val="150000"/>
                  <a:buFont typeface="Wingdings" panose="05000000000000000000" pitchFamily="2" charset="2"/>
                  <a:buChar char="§"/>
                </a:pPr>
                <a:r>
                  <a:rPr lang="en-US" dirty="0">
                    <a:solidFill>
                      <a:srgbClr val="CC0000"/>
                    </a:solidFill>
                    <a:latin typeface="Franklin Gothic Book" panose="020B0503020102020204" pitchFamily="34" charset="0"/>
                    <a:ea typeface="Calibri" panose="020F0502020204030204" pitchFamily="34" charset="0"/>
                    <a:cs typeface="Times New Roman" panose="02020603050405020304" pitchFamily="18" charset="0"/>
                  </a:rPr>
                  <a:t>Applying Conservation strategies as a decrease in demand</a:t>
                </a: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25 percent reduction in per capita water use by the year 2050 using the year 2000 as the baseline</a:t>
                </a:r>
              </a:p>
              <a:p>
                <a:pPr marL="914400" lvl="6" indent="-342900" algn="just">
                  <a:lnSpc>
                    <a:spcPct val="115000"/>
                  </a:lnSpc>
                  <a:buClr>
                    <a:srgbClr val="CC0000"/>
                  </a:buClr>
                  <a:buSzPct val="90000"/>
                  <a:buFont typeface="Wingdings" panose="05000000000000000000" pitchFamily="2" charset="2"/>
                  <a:buChar char="§"/>
                </a:pPr>
                <a:endParaRPr lang="en-US" sz="6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endParaRPr>
              </a:p>
              <a:p>
                <a:pPr marL="0" lvl="4" indent="-342900" algn="just">
                  <a:lnSpc>
                    <a:spcPct val="115000"/>
                  </a:lnSpc>
                  <a:buClr>
                    <a:srgbClr val="CC0000"/>
                  </a:buClr>
                  <a:buSzPct val="150000"/>
                  <a:buFont typeface="Wingdings" panose="05000000000000000000" pitchFamily="2" charset="2"/>
                  <a:buChar char="§"/>
                </a:pPr>
                <a:r>
                  <a:rPr lang="en-US" dirty="0">
                    <a:solidFill>
                      <a:srgbClr val="CC0000"/>
                    </a:solidFill>
                    <a:latin typeface="Franklin Gothic Book" panose="020B0503020102020204" pitchFamily="34" charset="0"/>
                    <a:ea typeface="Calibri" panose="020F0502020204030204" pitchFamily="34" charset="0"/>
                    <a:cs typeface="Times New Roman" panose="02020603050405020304" pitchFamily="18" charset="0"/>
                  </a:rPr>
                  <a:t>Best time of supply development will be determined</a:t>
                </a: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All the timing will be included as scenario by scripting option</a:t>
                </a:r>
              </a:p>
              <a:p>
                <a:pPr marL="914400" lvl="6" indent="-342900" algn="just">
                  <a:lnSpc>
                    <a:spcPct val="115000"/>
                  </a:lnSpc>
                  <a:buClr>
                    <a:srgbClr val="CC0000"/>
                  </a:buClr>
                  <a:buSzPct val="90000"/>
                  <a:buFont typeface="Wingdings" panose="05000000000000000000" pitchFamily="2" charset="2"/>
                  <a:buChar char="§"/>
                </a:pPr>
                <a:r>
                  <a:rPr lang="en-US" sz="1400" dirty="0">
                    <a:solidFill>
                      <a:schemeClr val="tx1">
                        <a:lumMod val="95000"/>
                        <a:lumOff val="5000"/>
                      </a:schemeClr>
                    </a:solidFill>
                    <a:latin typeface="Franklin Gothic Book" panose="020B0503020102020204" pitchFamily="34" charset="0"/>
                    <a:ea typeface="Calibri" panose="020F0502020204030204" pitchFamily="34" charset="0"/>
                    <a:cs typeface="Times New Roman" panose="02020603050405020304" pitchFamily="18" charset="0"/>
                  </a:rPr>
                  <a:t>Compare the reliability result</a:t>
                </a:r>
              </a:p>
            </p:txBody>
          </p:sp>
        </mc:Choice>
        <mc:Fallback xmlns="">
          <p:sp>
            <p:nvSpPr>
              <p:cNvPr id="22" name="Rectangle 21"/>
              <p:cNvSpPr>
                <a:spLocks noRot="1" noChangeAspect="1" noMove="1" noResize="1" noEditPoints="1" noAdjustHandles="1" noChangeArrowheads="1" noChangeShapeType="1" noTextEdit="1"/>
              </p:cNvSpPr>
              <p:nvPr/>
            </p:nvSpPr>
            <p:spPr>
              <a:xfrm>
                <a:off x="4672484" y="546304"/>
                <a:ext cx="7519516" cy="6128537"/>
              </a:xfrm>
              <a:prstGeom prst="rect">
                <a:avLst/>
              </a:prstGeom>
              <a:blipFill rotWithShape="0">
                <a:blip r:embed="rId7"/>
                <a:stretch>
                  <a:fillRect l="-1297" t="-1990" r="-162"/>
                </a:stretch>
              </a:blipFill>
            </p:spPr>
            <p:txBody>
              <a:bodyPr/>
              <a:lstStyle/>
              <a:p>
                <a:r>
                  <a:rPr lang="en-US">
                    <a:noFill/>
                  </a:rPr>
                  <a:t> </a:t>
                </a:r>
              </a:p>
            </p:txBody>
          </p:sp>
        </mc:Fallback>
      </mc:AlternateContent>
    </p:spTree>
    <p:extLst>
      <p:ext uri="{BB962C8B-B14F-4D97-AF65-F5344CB8AC3E}">
        <p14:creationId xmlns:p14="http://schemas.microsoft.com/office/powerpoint/2010/main" val="74423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953784" y="5175487"/>
            <a:ext cx="5362347" cy="1452087"/>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81EF1546-E554-4A4E-8F5C-09FC1DF669CA}" type="slidenum">
              <a:rPr lang="en-US" smtClean="0"/>
              <a:t>6</a:t>
            </a:fld>
            <a:endParaRPr lang="en-US" dirty="0"/>
          </a:p>
        </p:txBody>
      </p:sp>
      <p:sp>
        <p:nvSpPr>
          <p:cNvPr id="5" name="TextBox 4"/>
          <p:cNvSpPr txBox="1"/>
          <p:nvPr/>
        </p:nvSpPr>
        <p:spPr>
          <a:xfrm>
            <a:off x="1736060" y="189977"/>
            <a:ext cx="2488630" cy="400110"/>
          </a:xfrm>
          <a:prstGeom prst="rect">
            <a:avLst/>
          </a:prstGeom>
          <a:noFill/>
        </p:spPr>
        <p:txBody>
          <a:bodyPr wrap="none" rtlCol="0">
            <a:spAutoFit/>
          </a:bodyPr>
          <a:lstStyle/>
          <a:p>
            <a:r>
              <a:rPr lang="en-US" sz="2000" b="1" spc="300" dirty="0">
                <a:latin typeface="Franklin Gothic Book" panose="020B0503020102020204" pitchFamily="34" charset="0"/>
              </a:rPr>
              <a:t>Primarily Result</a:t>
            </a:r>
          </a:p>
        </p:txBody>
      </p:sp>
      <p:sp>
        <p:nvSpPr>
          <p:cNvPr id="2" name="Rectangle 1"/>
          <p:cNvSpPr/>
          <p:nvPr/>
        </p:nvSpPr>
        <p:spPr>
          <a:xfrm>
            <a:off x="1728872" y="321546"/>
            <a:ext cx="100484" cy="16077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0" y="569357"/>
            <a:ext cx="3093163" cy="1828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409" y="4184692"/>
            <a:ext cx="4730941" cy="2265220"/>
          </a:xfrm>
          <a:prstGeom prst="rect">
            <a:avLst/>
          </a:prstGeom>
        </p:spPr>
      </p:pic>
      <p:sp>
        <p:nvSpPr>
          <p:cNvPr id="15" name="Rectangle 14"/>
          <p:cNvSpPr/>
          <p:nvPr/>
        </p:nvSpPr>
        <p:spPr>
          <a:xfrm>
            <a:off x="1491703" y="4543329"/>
            <a:ext cx="432656" cy="422134"/>
          </a:xfrm>
          <a:prstGeom prst="rect">
            <a:avLst/>
          </a:prstGeom>
          <a:ln w="25400">
            <a:solidFill>
              <a:srgbClr val="F0140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pic>
        <p:nvPicPr>
          <p:cNvPr id="20" name="Picture 19"/>
          <p:cNvPicPr>
            <a:picLocks noChangeAspect="1"/>
          </p:cNvPicPr>
          <p:nvPr/>
        </p:nvPicPr>
        <p:blipFill>
          <a:blip r:embed="rId4">
            <a:clrChange>
              <a:clrFrom>
                <a:srgbClr val="FFFFFF"/>
              </a:clrFrom>
              <a:clrTo>
                <a:srgbClr val="FFFFFF">
                  <a:alpha val="0"/>
                </a:srgbClr>
              </a:clrTo>
            </a:clrChange>
          </a:blip>
          <a:stretch>
            <a:fillRect/>
          </a:stretch>
        </p:blipFill>
        <p:spPr>
          <a:xfrm>
            <a:off x="95585" y="888835"/>
            <a:ext cx="4305647" cy="2265220"/>
          </a:xfrm>
          <a:prstGeom prst="rect">
            <a:avLst/>
          </a:prstGeom>
        </p:spPr>
      </p:pic>
      <p:pic>
        <p:nvPicPr>
          <p:cNvPr id="21" name="Picture 2" descr="http://www.wilsoninfo.com/arrows/red-arrow-lar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2008756" y="3138417"/>
            <a:ext cx="1157139" cy="10116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p:nvPr/>
        </p:nvPicPr>
        <p:blipFill>
          <a:blip r:embed="rId6">
            <a:extLst>
              <a:ext uri="{28A0092B-C50C-407E-A947-70E740481C1C}">
                <a14:useLocalDpi xmlns:a14="http://schemas.microsoft.com/office/drawing/2010/main" val="0"/>
              </a:ext>
            </a:extLst>
          </a:blip>
          <a:srcRect/>
          <a:stretch>
            <a:fillRect/>
          </a:stretch>
        </p:blipFill>
        <p:spPr bwMode="auto">
          <a:xfrm>
            <a:off x="4911165" y="1302029"/>
            <a:ext cx="7017385" cy="4486910"/>
          </a:xfrm>
          <a:prstGeom prst="rect">
            <a:avLst/>
          </a:prstGeom>
          <a:noFill/>
        </p:spPr>
      </p:pic>
    </p:spTree>
    <p:extLst>
      <p:ext uri="{BB962C8B-B14F-4D97-AF65-F5344CB8AC3E}">
        <p14:creationId xmlns:p14="http://schemas.microsoft.com/office/powerpoint/2010/main" val="3276095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677</Words>
  <Application>Microsoft Office PowerPoint</Application>
  <PresentationFormat>Widescreen</PresentationFormat>
  <Paragraphs>104</Paragraphs>
  <Slides>6</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MS Gothic</vt:lpstr>
      <vt:lpstr>맑은 고딕</vt:lpstr>
      <vt:lpstr>Arial</vt:lpstr>
      <vt:lpstr>Calibri</vt:lpstr>
      <vt:lpstr>Calibri Light</vt:lpstr>
      <vt:lpstr>Cambria Math</vt:lpstr>
      <vt:lpstr>Franklin Gothic Book</vt:lpstr>
      <vt:lpstr>Franklin Gothic Demi</vt:lpstr>
      <vt:lpstr>Franklin Gothic Heavy</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Utah, College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Seungyub Lee</dc:creator>
  <cp:lastModifiedBy>Seungyub Lee</cp:lastModifiedBy>
  <cp:revision>92</cp:revision>
  <dcterms:created xsi:type="dcterms:W3CDTF">2016-02-22T20:56:14Z</dcterms:created>
  <dcterms:modified xsi:type="dcterms:W3CDTF">2016-03-24T17:30:26Z</dcterms:modified>
</cp:coreProperties>
</file>