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6" r:id="rId2"/>
    <p:sldId id="258" r:id="rId3"/>
    <p:sldId id="259" r:id="rId4"/>
    <p:sldId id="271" r:id="rId5"/>
    <p:sldId id="274" r:id="rId6"/>
    <p:sldId id="272" r:id="rId7"/>
    <p:sldId id="280" r:id="rId8"/>
    <p:sldId id="275" r:id="rId9"/>
    <p:sldId id="273" r:id="rId10"/>
    <p:sldId id="277" r:id="rId11"/>
    <p:sldId id="27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E3835A-BDAD-4E2A-A3A8-88D7258F025B}">
          <p14:sldIdLst>
            <p14:sldId id="256"/>
            <p14:sldId id="258"/>
            <p14:sldId id="259"/>
            <p14:sldId id="271"/>
            <p14:sldId id="274"/>
            <p14:sldId id="272"/>
            <p14:sldId id="280"/>
            <p14:sldId id="275"/>
            <p14:sldId id="273"/>
            <p14:sldId id="277"/>
            <p14:sldId id="27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1717"/>
    <a:srgbClr val="CC0000"/>
    <a:srgbClr val="F0140F"/>
    <a:srgbClr val="F65A28"/>
    <a:srgbClr val="F15A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00" autoAdjust="0"/>
    <p:restoredTop sz="78150" autoAdjust="0"/>
  </p:normalViewPr>
  <p:slideViewPr>
    <p:cSldViewPr snapToGrid="0">
      <p:cViewPr varScale="1">
        <p:scale>
          <a:sx n="71" d="100"/>
          <a:sy n="71" d="100"/>
        </p:scale>
        <p:origin x="1017" y="4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4D1A9-E4B6-46BE-8F3F-9C6E70612840}" type="datetimeFigureOut">
              <a:rPr lang="en-US" smtClean="0"/>
              <a:t>4/28/2016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DCDC59-4A58-418F-8EE2-4A05305A1A0E}" type="slidenum">
              <a:rPr lang="en-US" smtClean="0"/>
              <a:t>‹#›</a:t>
            </a:fld>
            <a:endParaRPr lang="en-US"/>
          </a:p>
        </p:txBody>
      </p:sp>
    </p:spTree>
    <p:extLst>
      <p:ext uri="{BB962C8B-B14F-4D97-AF65-F5344CB8AC3E}">
        <p14:creationId xmlns:p14="http://schemas.microsoft.com/office/powerpoint/2010/main" val="217804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Statement on Stakeholder</a:t>
            </a:r>
          </a:p>
          <a:p>
            <a:r>
              <a:rPr lang="en-US" dirty="0"/>
              <a:t>Problem that stakeholder is encountering</a:t>
            </a:r>
          </a:p>
          <a:p>
            <a:r>
              <a:rPr lang="en-US" dirty="0"/>
              <a:t>Objective of project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ko-KR" baseline="0" dirty="0"/>
              <a:t>Performance Metrics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ko-KR" baseline="0" dirty="0"/>
              <a:t>Data Collection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ko-KR" baseline="0" dirty="0"/>
              <a:t>-Population Growth</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ko-KR" baseline="0" dirty="0"/>
              <a:t>-Conservation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ko-KR" baseline="0" dirty="0"/>
              <a:t>-Cost related to Well</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ko-KR" baseline="0" dirty="0"/>
              <a:t>-Climate Change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ko-KR" baseline="0" dirty="0"/>
          </a:p>
          <a:p>
            <a:r>
              <a:rPr lang="en-US" dirty="0"/>
              <a:t>WEAP</a:t>
            </a:r>
            <a:r>
              <a:rPr lang="en-US" baseline="0" dirty="0"/>
              <a:t> model</a:t>
            </a:r>
            <a:endParaRPr lang="en-US" dirty="0"/>
          </a:p>
          <a:p>
            <a:r>
              <a:rPr lang="en-US" dirty="0"/>
              <a:t>Assumption</a:t>
            </a:r>
            <a:r>
              <a:rPr lang="en-US" baseline="0" dirty="0"/>
              <a:t> &amp; Data collection</a:t>
            </a:r>
          </a:p>
          <a:p>
            <a:r>
              <a:rPr lang="en-US" baseline="0" dirty="0"/>
              <a:t>Input Data in WEAP</a:t>
            </a:r>
          </a:p>
          <a:p>
            <a:r>
              <a:rPr lang="en-US" baseline="0" dirty="0"/>
              <a:t>Scenario Planning using Scripting</a:t>
            </a:r>
          </a:p>
          <a:p>
            <a:r>
              <a:rPr lang="en-US" baseline="0" dirty="0"/>
              <a:t>Result</a:t>
            </a:r>
          </a:p>
          <a:p>
            <a:r>
              <a:rPr lang="en-US" baseline="0" dirty="0"/>
              <a:t>Conclusion</a:t>
            </a:r>
          </a:p>
          <a:p>
            <a:endParaRPr lang="en-US" baseline="0" dirty="0"/>
          </a:p>
        </p:txBody>
      </p:sp>
      <p:sp>
        <p:nvSpPr>
          <p:cNvPr id="4" name="Slide Number Placeholder 3"/>
          <p:cNvSpPr>
            <a:spLocks noGrp="1"/>
          </p:cNvSpPr>
          <p:nvPr>
            <p:ph type="sldNum" sz="quarter" idx="10"/>
          </p:nvPr>
        </p:nvSpPr>
        <p:spPr/>
        <p:txBody>
          <a:bodyPr/>
          <a:lstStyle/>
          <a:p>
            <a:fld id="{04DCDC59-4A58-418F-8EE2-4A05305A1A0E}" type="slidenum">
              <a:rPr lang="en-US" smtClean="0"/>
              <a:t>2</a:t>
            </a:fld>
            <a:endParaRPr lang="en-US"/>
          </a:p>
        </p:txBody>
      </p:sp>
    </p:spTree>
    <p:extLst>
      <p:ext uri="{BB962C8B-B14F-4D97-AF65-F5344CB8AC3E}">
        <p14:creationId xmlns:p14="http://schemas.microsoft.com/office/powerpoint/2010/main" val="1542869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actually shows</a:t>
            </a:r>
            <a:r>
              <a:rPr lang="en-US" sz="1200" kern="1200" baseline="0" dirty="0">
                <a:solidFill>
                  <a:schemeClr val="tx1"/>
                </a:solidFill>
                <a:effectLst/>
                <a:latin typeface="+mn-lt"/>
                <a:ea typeface="+mn-ea"/>
                <a:cs typeface="+mn-cs"/>
              </a:rPr>
              <a:t> the planned groundwater can increase the reliability compared to the existing under the demand increase scenario.</a:t>
            </a:r>
            <a:endParaRPr lang="en-US" dirty="0"/>
          </a:p>
        </p:txBody>
      </p:sp>
      <p:sp>
        <p:nvSpPr>
          <p:cNvPr id="4" name="Slide Number Placeholder 3"/>
          <p:cNvSpPr>
            <a:spLocks noGrp="1"/>
          </p:cNvSpPr>
          <p:nvPr>
            <p:ph type="sldNum" sz="quarter" idx="10"/>
          </p:nvPr>
        </p:nvSpPr>
        <p:spPr/>
        <p:txBody>
          <a:bodyPr/>
          <a:lstStyle/>
          <a:p>
            <a:fld id="{04DCDC59-4A58-418F-8EE2-4A05305A1A0E}" type="slidenum">
              <a:rPr lang="en-US" smtClean="0"/>
              <a:t>11</a:t>
            </a:fld>
            <a:endParaRPr lang="en-US"/>
          </a:p>
        </p:txBody>
      </p:sp>
    </p:spTree>
    <p:extLst>
      <p:ext uri="{BB962C8B-B14F-4D97-AF65-F5344CB8AC3E}">
        <p14:creationId xmlns:p14="http://schemas.microsoft.com/office/powerpoint/2010/main" val="3175930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since</a:t>
            </a:r>
            <a:r>
              <a:rPr lang="en-US" baseline="0" dirty="0"/>
              <a:t> the proper data isn’t covered yet, the current water sources are estimated by the 2014 slat lake city water conservation master plan report</a:t>
            </a:r>
            <a:endParaRPr lang="en-US" dirty="0"/>
          </a:p>
        </p:txBody>
      </p:sp>
      <p:sp>
        <p:nvSpPr>
          <p:cNvPr id="4" name="Slide Number Placeholder 3"/>
          <p:cNvSpPr>
            <a:spLocks noGrp="1"/>
          </p:cNvSpPr>
          <p:nvPr>
            <p:ph type="sldNum" sz="quarter" idx="10"/>
          </p:nvPr>
        </p:nvSpPr>
        <p:spPr/>
        <p:txBody>
          <a:bodyPr/>
          <a:lstStyle/>
          <a:p>
            <a:fld id="{04DCDC59-4A58-418F-8EE2-4A05305A1A0E}" type="slidenum">
              <a:rPr lang="en-US" smtClean="0"/>
              <a:t>3</a:t>
            </a:fld>
            <a:endParaRPr lang="en-US"/>
          </a:p>
        </p:txBody>
      </p:sp>
    </p:spTree>
    <p:extLst>
      <p:ext uri="{BB962C8B-B14F-4D97-AF65-F5344CB8AC3E}">
        <p14:creationId xmlns:p14="http://schemas.microsoft.com/office/powerpoint/2010/main" val="3918961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Demand</a:t>
            </a:r>
            <a:r>
              <a:rPr lang="en-US" baseline="0" dirty="0"/>
              <a:t> Projection</a:t>
            </a:r>
          </a:p>
          <a:p>
            <a:endParaRPr lang="en-US" baseline="0" dirty="0"/>
          </a:p>
          <a:p>
            <a:r>
              <a:rPr lang="en-US" baseline="0" dirty="0"/>
              <a:t>Climate change – Precipitation</a:t>
            </a:r>
          </a:p>
          <a:p>
            <a:endParaRPr lang="en-US" baseline="0" dirty="0"/>
          </a:p>
          <a:p>
            <a:r>
              <a:rPr lang="en-US" baseline="0" dirty="0"/>
              <a:t>New Well construction</a:t>
            </a:r>
          </a:p>
          <a:p>
            <a:endParaRPr lang="en-US" baseline="0" dirty="0"/>
          </a:p>
          <a:p>
            <a:r>
              <a:rPr lang="en-US" baseline="0" dirty="0"/>
              <a:t>Approximately take 7 minute to run</a:t>
            </a:r>
            <a:endParaRPr lang="en-US" dirty="0"/>
          </a:p>
        </p:txBody>
      </p:sp>
      <p:sp>
        <p:nvSpPr>
          <p:cNvPr id="4" name="Slide Number Placeholder 3"/>
          <p:cNvSpPr>
            <a:spLocks noGrp="1"/>
          </p:cNvSpPr>
          <p:nvPr>
            <p:ph type="sldNum" sz="quarter" idx="10"/>
          </p:nvPr>
        </p:nvSpPr>
        <p:spPr/>
        <p:txBody>
          <a:bodyPr/>
          <a:lstStyle/>
          <a:p>
            <a:fld id="{04DCDC59-4A58-418F-8EE2-4A05305A1A0E}" type="slidenum">
              <a:rPr lang="en-US" smtClean="0"/>
              <a:t>4</a:t>
            </a:fld>
            <a:endParaRPr lang="en-US"/>
          </a:p>
        </p:txBody>
      </p:sp>
    </p:spTree>
    <p:extLst>
      <p:ext uri="{BB962C8B-B14F-4D97-AF65-F5344CB8AC3E}">
        <p14:creationId xmlns:p14="http://schemas.microsoft.com/office/powerpoint/2010/main" val="4199780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Out project object</a:t>
            </a:r>
            <a:r>
              <a:rPr lang="en-US" sz="1200" kern="1200" baseline="0" dirty="0">
                <a:solidFill>
                  <a:schemeClr val="tx1"/>
                </a:solidFill>
                <a:effectLst/>
                <a:latin typeface="+mn-lt"/>
                <a:ea typeface="+mn-ea"/>
                <a:cs typeface="+mn-cs"/>
              </a:rPr>
              <a:t> is trying to provide the adequate model that can solve their concerns in context of their recommendation option for the water resources</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System Production Capacity – It is estimated that the ultimate peak day demand in the City will be approximately 40 </a:t>
            </a:r>
            <a:r>
              <a:rPr lang="en-US" sz="1200" kern="1200" dirty="0" err="1">
                <a:solidFill>
                  <a:schemeClr val="tx1"/>
                </a:solidFill>
                <a:effectLst/>
                <a:latin typeface="+mn-lt"/>
                <a:ea typeface="+mn-ea"/>
                <a:cs typeface="+mn-cs"/>
              </a:rPr>
              <a:t>mgd</a:t>
            </a:r>
            <a:r>
              <a:rPr lang="en-US" sz="1200" kern="1200" dirty="0">
                <a:solidFill>
                  <a:schemeClr val="tx1"/>
                </a:solidFill>
                <a:effectLst/>
                <a:latin typeface="+mn-lt"/>
                <a:ea typeface="+mn-ea"/>
                <a:cs typeface="+mn-cs"/>
              </a:rPr>
              <a:t> greater than its current production capacity. If 5 </a:t>
            </a:r>
            <a:r>
              <a:rPr lang="en-US" sz="1200" kern="1200" dirty="0" err="1">
                <a:solidFill>
                  <a:schemeClr val="tx1"/>
                </a:solidFill>
                <a:effectLst/>
                <a:latin typeface="+mn-lt"/>
                <a:ea typeface="+mn-ea"/>
                <a:cs typeface="+mn-cs"/>
              </a:rPr>
              <a:t>mgd</a:t>
            </a:r>
            <a:r>
              <a:rPr lang="en-US" sz="1200" kern="1200" dirty="0">
                <a:solidFill>
                  <a:schemeClr val="tx1"/>
                </a:solidFill>
                <a:effectLst/>
                <a:latin typeface="+mn-lt"/>
                <a:ea typeface="+mn-ea"/>
                <a:cs typeface="+mn-cs"/>
              </a:rPr>
              <a:t> of additional capacity is developed through new surface water sources, it is recommended that an additional 35 </a:t>
            </a:r>
            <a:r>
              <a:rPr lang="en-US" sz="1200" kern="1200" dirty="0" err="1">
                <a:solidFill>
                  <a:schemeClr val="tx1"/>
                </a:solidFill>
                <a:effectLst/>
                <a:latin typeface="+mn-lt"/>
                <a:ea typeface="+mn-ea"/>
                <a:cs typeface="+mn-cs"/>
              </a:rPr>
              <a:t>mgd</a:t>
            </a:r>
            <a:r>
              <a:rPr lang="en-US" sz="1200" kern="1200" dirty="0">
                <a:solidFill>
                  <a:schemeClr val="tx1"/>
                </a:solidFill>
                <a:effectLst/>
                <a:latin typeface="+mn-lt"/>
                <a:ea typeface="+mn-ea"/>
                <a:cs typeface="+mn-cs"/>
              </a:rPr>
              <a:t> be developed through new ground water or other sources.</a:t>
            </a:r>
          </a:p>
          <a:p>
            <a:endParaRPr lang="en-US" dirty="0"/>
          </a:p>
        </p:txBody>
      </p:sp>
      <p:sp>
        <p:nvSpPr>
          <p:cNvPr id="4" name="Slide Number Placeholder 3"/>
          <p:cNvSpPr>
            <a:spLocks noGrp="1"/>
          </p:cNvSpPr>
          <p:nvPr>
            <p:ph type="sldNum" sz="quarter" idx="10"/>
          </p:nvPr>
        </p:nvSpPr>
        <p:spPr/>
        <p:txBody>
          <a:bodyPr/>
          <a:lstStyle/>
          <a:p>
            <a:fld id="{04DCDC59-4A58-418F-8EE2-4A05305A1A0E}" type="slidenum">
              <a:rPr lang="en-US" smtClean="0"/>
              <a:t>5</a:t>
            </a:fld>
            <a:endParaRPr lang="en-US"/>
          </a:p>
        </p:txBody>
      </p:sp>
    </p:spTree>
    <p:extLst>
      <p:ext uri="{BB962C8B-B14F-4D97-AF65-F5344CB8AC3E}">
        <p14:creationId xmlns:p14="http://schemas.microsoft.com/office/powerpoint/2010/main" val="1369646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First, simulating period is same for existing and planned not only due to lack of data, but also to check the actual impact of new wells. </a:t>
            </a:r>
          </a:p>
          <a:p>
            <a:r>
              <a:rPr lang="en-US" sz="1200" kern="1200" dirty="0">
                <a:solidFill>
                  <a:schemeClr val="tx1"/>
                </a:solidFill>
                <a:effectLst/>
                <a:latin typeface="+mn-lt"/>
                <a:ea typeface="+mn-ea"/>
                <a:cs typeface="+mn-cs"/>
              </a:rPr>
              <a:t>Second, all the springs and wells are combined in one simple source as shown in Figure 3. </a:t>
            </a:r>
          </a:p>
          <a:p>
            <a:r>
              <a:rPr lang="en-US" sz="1200" kern="1200" dirty="0">
                <a:solidFill>
                  <a:schemeClr val="tx1"/>
                </a:solidFill>
                <a:effectLst/>
                <a:latin typeface="+mn-lt"/>
                <a:ea typeface="+mn-ea"/>
                <a:cs typeface="+mn-cs"/>
              </a:rPr>
              <a:t>Third, storage capacity if assumed to be infinite, and initial storage, maximum withdrawal, and natural recharge is assumed to be same, and 2.2 for existing and 3.7 for planned both in million cubic meter.</a:t>
            </a:r>
            <a:endParaRPr lang="en-US" dirty="0"/>
          </a:p>
        </p:txBody>
      </p:sp>
      <p:sp>
        <p:nvSpPr>
          <p:cNvPr id="4" name="Slide Number Placeholder 3"/>
          <p:cNvSpPr>
            <a:spLocks noGrp="1"/>
          </p:cNvSpPr>
          <p:nvPr>
            <p:ph type="sldNum" sz="quarter" idx="10"/>
          </p:nvPr>
        </p:nvSpPr>
        <p:spPr/>
        <p:txBody>
          <a:bodyPr/>
          <a:lstStyle/>
          <a:p>
            <a:fld id="{04DCDC59-4A58-418F-8EE2-4A05305A1A0E}" type="slidenum">
              <a:rPr lang="en-US" smtClean="0"/>
              <a:t>6</a:t>
            </a:fld>
            <a:endParaRPr lang="en-US"/>
          </a:p>
        </p:txBody>
      </p:sp>
    </p:spTree>
    <p:extLst>
      <p:ext uri="{BB962C8B-B14F-4D97-AF65-F5344CB8AC3E}">
        <p14:creationId xmlns:p14="http://schemas.microsoft.com/office/powerpoint/2010/main" val="2526427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First, simulating period is same for existing and planned not only due to lack of data, but also to check the actual impact of new wells. </a:t>
            </a:r>
          </a:p>
          <a:p>
            <a:r>
              <a:rPr lang="en-US" sz="1200" kern="1200" dirty="0">
                <a:solidFill>
                  <a:schemeClr val="tx1"/>
                </a:solidFill>
                <a:effectLst/>
                <a:latin typeface="+mn-lt"/>
                <a:ea typeface="+mn-ea"/>
                <a:cs typeface="+mn-cs"/>
              </a:rPr>
              <a:t>Second, all the springs and wells are combined in one simple source as shown in Figure 3. </a:t>
            </a:r>
          </a:p>
          <a:p>
            <a:r>
              <a:rPr lang="en-US" sz="1200" kern="1200" dirty="0">
                <a:solidFill>
                  <a:schemeClr val="tx1"/>
                </a:solidFill>
                <a:effectLst/>
                <a:latin typeface="+mn-lt"/>
                <a:ea typeface="+mn-ea"/>
                <a:cs typeface="+mn-cs"/>
              </a:rPr>
              <a:t>Third, storage capacity if assumed to be infinite, and initial storage, maximum withdrawal, and natural recharge is assumed to be same, and 2.2 for existing and 3.7 for planned both in million cubic meter.</a:t>
            </a:r>
            <a:endParaRPr lang="en-US" dirty="0"/>
          </a:p>
        </p:txBody>
      </p:sp>
      <p:sp>
        <p:nvSpPr>
          <p:cNvPr id="4" name="Slide Number Placeholder 3"/>
          <p:cNvSpPr>
            <a:spLocks noGrp="1"/>
          </p:cNvSpPr>
          <p:nvPr>
            <p:ph type="sldNum" sz="quarter" idx="10"/>
          </p:nvPr>
        </p:nvSpPr>
        <p:spPr/>
        <p:txBody>
          <a:bodyPr/>
          <a:lstStyle/>
          <a:p>
            <a:fld id="{04DCDC59-4A58-418F-8EE2-4A05305A1A0E}" type="slidenum">
              <a:rPr lang="en-US" smtClean="0"/>
              <a:t>7</a:t>
            </a:fld>
            <a:endParaRPr lang="en-US"/>
          </a:p>
        </p:txBody>
      </p:sp>
    </p:spTree>
    <p:extLst>
      <p:ext uri="{BB962C8B-B14F-4D97-AF65-F5344CB8AC3E}">
        <p14:creationId xmlns:p14="http://schemas.microsoft.com/office/powerpoint/2010/main" val="3741983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First, simulating period is same for existing and planned not only due to lack of data, but also to check the actual impact of new wells. </a:t>
            </a:r>
          </a:p>
          <a:p>
            <a:r>
              <a:rPr lang="en-US" sz="1200" kern="1200" dirty="0">
                <a:solidFill>
                  <a:schemeClr val="tx1"/>
                </a:solidFill>
                <a:effectLst/>
                <a:latin typeface="+mn-lt"/>
                <a:ea typeface="+mn-ea"/>
                <a:cs typeface="+mn-cs"/>
              </a:rPr>
              <a:t>Second, all the springs and wells are combined in one simple source as shown in Figure 3. </a:t>
            </a:r>
          </a:p>
          <a:p>
            <a:r>
              <a:rPr lang="en-US" sz="1200" kern="1200" dirty="0">
                <a:solidFill>
                  <a:schemeClr val="tx1"/>
                </a:solidFill>
                <a:effectLst/>
                <a:latin typeface="+mn-lt"/>
                <a:ea typeface="+mn-ea"/>
                <a:cs typeface="+mn-cs"/>
              </a:rPr>
              <a:t>Third, storage capacity if assumed to be infinite, and initial storage, maximum withdrawal, and natural recharge is assumed to be same, and 2.2 for existing and 3.7 for planned both in million cubic meter.</a:t>
            </a:r>
            <a:endParaRPr lang="en-US" dirty="0"/>
          </a:p>
        </p:txBody>
      </p:sp>
      <p:sp>
        <p:nvSpPr>
          <p:cNvPr id="4" name="Slide Number Placeholder 3"/>
          <p:cNvSpPr>
            <a:spLocks noGrp="1"/>
          </p:cNvSpPr>
          <p:nvPr>
            <p:ph type="sldNum" sz="quarter" idx="10"/>
          </p:nvPr>
        </p:nvSpPr>
        <p:spPr/>
        <p:txBody>
          <a:bodyPr/>
          <a:lstStyle/>
          <a:p>
            <a:fld id="{04DCDC59-4A58-418F-8EE2-4A05305A1A0E}" type="slidenum">
              <a:rPr lang="en-US" smtClean="0"/>
              <a:t>8</a:t>
            </a:fld>
            <a:endParaRPr lang="en-US"/>
          </a:p>
        </p:txBody>
      </p:sp>
    </p:spTree>
    <p:extLst>
      <p:ext uri="{BB962C8B-B14F-4D97-AF65-F5344CB8AC3E}">
        <p14:creationId xmlns:p14="http://schemas.microsoft.com/office/powerpoint/2010/main" val="1247684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actually shows</a:t>
            </a:r>
            <a:r>
              <a:rPr lang="en-US" sz="1200" kern="1200" baseline="0" dirty="0">
                <a:solidFill>
                  <a:schemeClr val="tx1"/>
                </a:solidFill>
                <a:effectLst/>
                <a:latin typeface="+mn-lt"/>
                <a:ea typeface="+mn-ea"/>
                <a:cs typeface="+mn-cs"/>
              </a:rPr>
              <a:t> the planned groundwater can increase the reliability compared to the existing under the demand increase scenario.</a:t>
            </a:r>
            <a:endParaRPr lang="en-US" dirty="0"/>
          </a:p>
        </p:txBody>
      </p:sp>
      <p:sp>
        <p:nvSpPr>
          <p:cNvPr id="4" name="Slide Number Placeholder 3"/>
          <p:cNvSpPr>
            <a:spLocks noGrp="1"/>
          </p:cNvSpPr>
          <p:nvPr>
            <p:ph type="sldNum" sz="quarter" idx="10"/>
          </p:nvPr>
        </p:nvSpPr>
        <p:spPr/>
        <p:txBody>
          <a:bodyPr/>
          <a:lstStyle/>
          <a:p>
            <a:fld id="{04DCDC59-4A58-418F-8EE2-4A05305A1A0E}" type="slidenum">
              <a:rPr lang="en-US" smtClean="0"/>
              <a:t>9</a:t>
            </a:fld>
            <a:endParaRPr lang="en-US"/>
          </a:p>
        </p:txBody>
      </p:sp>
    </p:spTree>
    <p:extLst>
      <p:ext uri="{BB962C8B-B14F-4D97-AF65-F5344CB8AC3E}">
        <p14:creationId xmlns:p14="http://schemas.microsoft.com/office/powerpoint/2010/main" val="3339354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actually shows</a:t>
            </a:r>
            <a:r>
              <a:rPr lang="en-US" sz="1200" kern="1200" baseline="0" dirty="0">
                <a:solidFill>
                  <a:schemeClr val="tx1"/>
                </a:solidFill>
                <a:effectLst/>
                <a:latin typeface="+mn-lt"/>
                <a:ea typeface="+mn-ea"/>
                <a:cs typeface="+mn-cs"/>
              </a:rPr>
              <a:t> the planned groundwater can increase the reliability compared to the existing under the demand increase scenario.</a:t>
            </a:r>
            <a:endParaRPr lang="en-US" dirty="0"/>
          </a:p>
        </p:txBody>
      </p:sp>
      <p:sp>
        <p:nvSpPr>
          <p:cNvPr id="4" name="Slide Number Placeholder 3"/>
          <p:cNvSpPr>
            <a:spLocks noGrp="1"/>
          </p:cNvSpPr>
          <p:nvPr>
            <p:ph type="sldNum" sz="quarter" idx="10"/>
          </p:nvPr>
        </p:nvSpPr>
        <p:spPr/>
        <p:txBody>
          <a:bodyPr/>
          <a:lstStyle/>
          <a:p>
            <a:fld id="{04DCDC59-4A58-418F-8EE2-4A05305A1A0E}" type="slidenum">
              <a:rPr lang="en-US" smtClean="0"/>
              <a:t>10</a:t>
            </a:fld>
            <a:endParaRPr lang="en-US"/>
          </a:p>
        </p:txBody>
      </p:sp>
    </p:spTree>
    <p:extLst>
      <p:ext uri="{BB962C8B-B14F-4D97-AF65-F5344CB8AC3E}">
        <p14:creationId xmlns:p14="http://schemas.microsoft.com/office/powerpoint/2010/main" val="3211247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104832F-3612-4D5B-B8B0-488E7663E0D2}" type="datetime1">
              <a:rPr lang="en-US" altLang="ko-KR" smtClean="0"/>
              <a:t>4/28/2016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642103" y="6446315"/>
            <a:ext cx="478124" cy="365125"/>
          </a:xfrm>
        </p:spPr>
        <p:txBody>
          <a:bodyPr/>
          <a:lstStyle>
            <a:lvl1pPr>
              <a:defRPr b="0" cap="none" spc="0">
                <a:ln>
                  <a:noFill/>
                </a:ln>
                <a:solidFill>
                  <a:schemeClr val="tx1"/>
                </a:solidFill>
                <a:effectLst/>
              </a:defRPr>
            </a:lvl1pPr>
          </a:lstStyle>
          <a:p>
            <a:fld id="{81EF1546-E554-4A4E-8F5C-09FC1DF669CA}" type="slidenum">
              <a:rPr lang="en-US" smtClean="0"/>
              <a:pPr/>
              <a:t>‹#›</a:t>
            </a:fld>
            <a:endParaRPr lang="en-US" dirty="0"/>
          </a:p>
        </p:txBody>
      </p:sp>
    </p:spTree>
    <p:extLst>
      <p:ext uri="{BB962C8B-B14F-4D97-AF65-F5344CB8AC3E}">
        <p14:creationId xmlns:p14="http://schemas.microsoft.com/office/powerpoint/2010/main" val="4011467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38B21B-06F8-4495-BEDA-19463E99D7CC}" type="datetime1">
              <a:rPr lang="en-US" altLang="ko-KR" smtClean="0"/>
              <a:t>4/28/2016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1546-E554-4A4E-8F5C-09FC1DF669CA}" type="slidenum">
              <a:rPr lang="en-US" smtClean="0"/>
              <a:t>‹#›</a:t>
            </a:fld>
            <a:endParaRPr lang="en-US"/>
          </a:p>
        </p:txBody>
      </p:sp>
    </p:spTree>
    <p:extLst>
      <p:ext uri="{BB962C8B-B14F-4D97-AF65-F5344CB8AC3E}">
        <p14:creationId xmlns:p14="http://schemas.microsoft.com/office/powerpoint/2010/main" val="1453006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0DA70B-3E59-4960-B93D-84ECFB74FF94}" type="datetime1">
              <a:rPr lang="en-US" altLang="ko-KR" smtClean="0"/>
              <a:t>4/28/2016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1546-E554-4A4E-8F5C-09FC1DF669CA}" type="slidenum">
              <a:rPr lang="en-US" smtClean="0"/>
              <a:t>‹#›</a:t>
            </a:fld>
            <a:endParaRPr lang="en-US"/>
          </a:p>
        </p:txBody>
      </p:sp>
    </p:spTree>
    <p:extLst>
      <p:ext uri="{BB962C8B-B14F-4D97-AF65-F5344CB8AC3E}">
        <p14:creationId xmlns:p14="http://schemas.microsoft.com/office/powerpoint/2010/main" val="3982604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DD3413-8FC5-4EBF-B13C-9AD0B0126318}" type="datetime1">
              <a:rPr lang="en-US" altLang="ko-KR" smtClean="0"/>
              <a:t>4/28/2016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1546-E554-4A4E-8F5C-09FC1DF669CA}" type="slidenum">
              <a:rPr lang="en-US" smtClean="0"/>
              <a:t>‹#›</a:t>
            </a:fld>
            <a:endParaRPr lang="en-US"/>
          </a:p>
        </p:txBody>
      </p:sp>
    </p:spTree>
    <p:extLst>
      <p:ext uri="{BB962C8B-B14F-4D97-AF65-F5344CB8AC3E}">
        <p14:creationId xmlns:p14="http://schemas.microsoft.com/office/powerpoint/2010/main" val="280027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C341EF-E4FC-470E-8C2D-1A81E8A6CC04}" type="datetime1">
              <a:rPr lang="en-US" altLang="ko-KR" smtClean="0"/>
              <a:t>4/28/2016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1546-E554-4A4E-8F5C-09FC1DF669CA}" type="slidenum">
              <a:rPr lang="en-US" smtClean="0"/>
              <a:t>‹#›</a:t>
            </a:fld>
            <a:endParaRPr lang="en-US"/>
          </a:p>
        </p:txBody>
      </p:sp>
    </p:spTree>
    <p:extLst>
      <p:ext uri="{BB962C8B-B14F-4D97-AF65-F5344CB8AC3E}">
        <p14:creationId xmlns:p14="http://schemas.microsoft.com/office/powerpoint/2010/main" val="862690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194E2FE-02AF-4E27-8A01-0C396DDE11D8}" type="datetime1">
              <a:rPr lang="en-US" altLang="ko-KR" smtClean="0"/>
              <a:t>4/28/2016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1546-E554-4A4E-8F5C-09FC1DF669CA}" type="slidenum">
              <a:rPr lang="en-US" smtClean="0"/>
              <a:t>‹#›</a:t>
            </a:fld>
            <a:endParaRPr lang="en-US"/>
          </a:p>
        </p:txBody>
      </p:sp>
    </p:spTree>
    <p:extLst>
      <p:ext uri="{BB962C8B-B14F-4D97-AF65-F5344CB8AC3E}">
        <p14:creationId xmlns:p14="http://schemas.microsoft.com/office/powerpoint/2010/main" val="4067881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97D8E2-EB3B-4F53-9B04-4728C3DF3D75}" type="datetime1">
              <a:rPr lang="en-US" altLang="ko-KR" smtClean="0"/>
              <a:t>4/28/2016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EF1546-E554-4A4E-8F5C-09FC1DF669CA}" type="slidenum">
              <a:rPr lang="en-US" smtClean="0"/>
              <a:t>‹#›</a:t>
            </a:fld>
            <a:endParaRPr lang="en-US"/>
          </a:p>
        </p:txBody>
      </p:sp>
    </p:spTree>
    <p:extLst>
      <p:ext uri="{BB962C8B-B14F-4D97-AF65-F5344CB8AC3E}">
        <p14:creationId xmlns:p14="http://schemas.microsoft.com/office/powerpoint/2010/main" val="663406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7F6758-B96F-40A3-A7AF-9F6CD9A603A7}" type="datetime1">
              <a:rPr lang="en-US" altLang="ko-KR" smtClean="0"/>
              <a:t>4/28/2016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EF1546-E554-4A4E-8F5C-09FC1DF669CA}" type="slidenum">
              <a:rPr lang="en-US" smtClean="0"/>
              <a:t>‹#›</a:t>
            </a:fld>
            <a:endParaRPr lang="en-US"/>
          </a:p>
        </p:txBody>
      </p:sp>
    </p:spTree>
    <p:extLst>
      <p:ext uri="{BB962C8B-B14F-4D97-AF65-F5344CB8AC3E}">
        <p14:creationId xmlns:p14="http://schemas.microsoft.com/office/powerpoint/2010/main" val="3421594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0A4D05-C5BF-4824-8671-DFFF058DFE76}" type="datetime1">
              <a:rPr lang="en-US" altLang="ko-KR" smtClean="0"/>
              <a:t>4/28/2016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EF1546-E554-4A4E-8F5C-09FC1DF669CA}" type="slidenum">
              <a:rPr lang="en-US" smtClean="0"/>
              <a:t>‹#›</a:t>
            </a:fld>
            <a:endParaRPr lang="en-US"/>
          </a:p>
        </p:txBody>
      </p:sp>
    </p:spTree>
    <p:extLst>
      <p:ext uri="{BB962C8B-B14F-4D97-AF65-F5344CB8AC3E}">
        <p14:creationId xmlns:p14="http://schemas.microsoft.com/office/powerpoint/2010/main" val="1194399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ADB7CF-0B2F-4E99-A09F-0E66E1433ACE}" type="datetime1">
              <a:rPr lang="en-US" altLang="ko-KR" smtClean="0"/>
              <a:t>4/28/2016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1546-E554-4A4E-8F5C-09FC1DF669CA}" type="slidenum">
              <a:rPr lang="en-US" smtClean="0"/>
              <a:t>‹#›</a:t>
            </a:fld>
            <a:endParaRPr lang="en-US"/>
          </a:p>
        </p:txBody>
      </p:sp>
    </p:spTree>
    <p:extLst>
      <p:ext uri="{BB962C8B-B14F-4D97-AF65-F5344CB8AC3E}">
        <p14:creationId xmlns:p14="http://schemas.microsoft.com/office/powerpoint/2010/main" val="3399019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EC0F3C-A515-43BF-A4CD-3C431DD4A522}" type="datetime1">
              <a:rPr lang="en-US" altLang="ko-KR" smtClean="0"/>
              <a:t>4/28/2016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1546-E554-4A4E-8F5C-09FC1DF669CA}" type="slidenum">
              <a:rPr lang="en-US" smtClean="0"/>
              <a:t>‹#›</a:t>
            </a:fld>
            <a:endParaRPr lang="en-US"/>
          </a:p>
        </p:txBody>
      </p:sp>
    </p:spTree>
    <p:extLst>
      <p:ext uri="{BB962C8B-B14F-4D97-AF65-F5344CB8AC3E}">
        <p14:creationId xmlns:p14="http://schemas.microsoft.com/office/powerpoint/2010/main" val="692241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그림 8"/>
          <p:cNvPicPr>
            <a:picLocks noChangeAspect="1"/>
          </p:cNvPicPr>
          <p:nvPr userDrawn="1"/>
        </p:nvPicPr>
        <p:blipFill rotWithShape="1">
          <a:blip r:embed="rId13" cstate="print">
            <a:clrChange>
              <a:clrFrom>
                <a:srgbClr val="FFFFFF"/>
              </a:clrFrom>
              <a:clrTo>
                <a:srgbClr val="FFFFFF">
                  <a:alpha val="0"/>
                </a:srgbClr>
              </a:clrTo>
            </a:clrChange>
            <a:grayscl/>
            <a:extLst>
              <a:ext uri="{28A0092B-C50C-407E-A947-70E740481C1C}">
                <a14:useLocalDpi xmlns:a14="http://schemas.microsoft.com/office/drawing/2010/main" val="0"/>
              </a:ext>
            </a:extLst>
          </a:blip>
          <a:srcRect l="627" t="20827" r="389" b="52299"/>
          <a:stretch/>
        </p:blipFill>
        <p:spPr>
          <a:xfrm>
            <a:off x="76200" y="5322094"/>
            <a:ext cx="12068176" cy="1535906"/>
          </a:xfrm>
          <a:prstGeom prst="rect">
            <a:avLst/>
          </a:prstGeom>
          <a:scene3d>
            <a:camera prst="orthographicFront">
              <a:rot lat="0" lon="0" rev="0"/>
            </a:camera>
            <a:lightRig rig="threePt" dir="t"/>
          </a:scene3d>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DA38F6-93F7-4FEB-9B6A-2BE336887193}" type="datetime1">
              <a:rPr lang="en-US" altLang="ko-KR" smtClean="0"/>
              <a:t>4/28/2016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707754" y="5901531"/>
            <a:ext cx="2479291" cy="365125"/>
          </a:xfrm>
          <a:prstGeom prst="rect">
            <a:avLst/>
          </a:prstGeom>
        </p:spPr>
        <p:txBody>
          <a:bodyPr vert="horz" lIns="91440" tIns="45720" rIns="91440" bIns="45720" rtlCol="0" anchor="ctr"/>
          <a:lstStyle>
            <a:lvl1pPr algn="r">
              <a:defRPr sz="1800" b="0" cap="none" spc="0">
                <a:ln w="0"/>
                <a:solidFill>
                  <a:schemeClr val="tx1"/>
                </a:solidFill>
                <a:effectLst>
                  <a:outerShdw blurRad="38100" dist="19050" dir="2700000" algn="tl" rotWithShape="0">
                    <a:schemeClr val="dk1">
                      <a:alpha val="40000"/>
                    </a:schemeClr>
                  </a:outerShdw>
                </a:effectLst>
                <a:latin typeface="Franklin Gothic Heavy" panose="020B0903020102020204" pitchFamily="34" charset="0"/>
              </a:defRPr>
            </a:lvl1pPr>
          </a:lstStyle>
          <a:p>
            <a:r>
              <a:rPr lang="en-US" dirty="0"/>
              <a:t>-</a:t>
            </a:r>
            <a:fld id="{81EF1546-E554-4A4E-8F5C-09FC1DF669CA}" type="slidenum">
              <a:rPr lang="en-US" smtClean="0"/>
              <a:pPr/>
              <a:t>‹#›</a:t>
            </a:fld>
            <a:r>
              <a:rPr lang="en-US" dirty="0"/>
              <a:t>-</a:t>
            </a:r>
          </a:p>
        </p:txBody>
      </p:sp>
      <p:sp>
        <p:nvSpPr>
          <p:cNvPr id="9" name="Rectangle 8"/>
          <p:cNvSpPr/>
          <p:nvPr userDrawn="1"/>
        </p:nvSpPr>
        <p:spPr>
          <a:xfrm>
            <a:off x="9454763" y="1677"/>
            <a:ext cx="2732282" cy="579829"/>
          </a:xfrm>
          <a:prstGeom prst="rect">
            <a:avLst/>
          </a:prstGeom>
          <a:solidFill>
            <a:srgbClr val="CC0000"/>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userDrawn="1"/>
        </p:nvSpPr>
        <p:spPr>
          <a:xfrm>
            <a:off x="1727201" y="-1444"/>
            <a:ext cx="7738412" cy="228600"/>
          </a:xfrm>
          <a:prstGeom prst="rect">
            <a:avLst/>
          </a:prstGeom>
          <a:solidFill>
            <a:srgbClr val="CC0000"/>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p:cNvSpPr/>
          <p:nvPr userDrawn="1"/>
        </p:nvSpPr>
        <p:spPr>
          <a:xfrm>
            <a:off x="0" y="6764882"/>
            <a:ext cx="6007306" cy="93118"/>
          </a:xfrm>
          <a:prstGeom prst="rect">
            <a:avLst/>
          </a:prstGeom>
          <a:solidFill>
            <a:srgbClr val="CC0000"/>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p:cNvSpPr txBox="1"/>
          <p:nvPr userDrawn="1"/>
        </p:nvSpPr>
        <p:spPr>
          <a:xfrm>
            <a:off x="9454763" y="2386"/>
            <a:ext cx="2737673" cy="584775"/>
          </a:xfrm>
          <a:prstGeom prst="rect">
            <a:avLst/>
          </a:prstGeom>
          <a:noFill/>
        </p:spPr>
        <p:txBody>
          <a:bodyPr wrap="none" rtlCol="0">
            <a:spAutoFit/>
          </a:bodyPr>
          <a:lstStyle/>
          <a:p>
            <a:r>
              <a:rPr lang="en-US" sz="1600" b="1" i="0" dirty="0">
                <a:solidFill>
                  <a:schemeClr val="tx1"/>
                </a:solidFill>
                <a:effectLst/>
                <a:latin typeface="Franklin Gothic Heavy" panose="020B0903020102020204" pitchFamily="34" charset="0"/>
                <a:ea typeface="MS Gothic" panose="020B0609070205080204" pitchFamily="49" charset="-128"/>
              </a:rPr>
              <a:t>CVEEN 7920 </a:t>
            </a:r>
          </a:p>
          <a:p>
            <a:r>
              <a:rPr lang="en-US" sz="1600" b="1" i="0" dirty="0">
                <a:solidFill>
                  <a:schemeClr val="tx1"/>
                </a:solidFill>
                <a:effectLst/>
                <a:latin typeface="Franklin Gothic Heavy" panose="020B0903020102020204" pitchFamily="34" charset="0"/>
                <a:ea typeface="MS Gothic" panose="020B0609070205080204" pitchFamily="49" charset="-128"/>
              </a:rPr>
              <a:t>Water Resources Planning</a:t>
            </a:r>
          </a:p>
        </p:txBody>
      </p:sp>
      <p:pic>
        <p:nvPicPr>
          <p:cNvPr id="13" name="Shape 62"/>
          <p:cNvPicPr preferRelativeResize="0"/>
          <p:nvPr userDrawn="1"/>
        </p:nvPicPr>
        <p:blipFill>
          <a:blip r:embed="rId14">
            <a:clrChange>
              <a:clrFrom>
                <a:srgbClr val="FFFFFF"/>
              </a:clrFrom>
              <a:clrTo>
                <a:srgbClr val="FFFFFF">
                  <a:alpha val="0"/>
                </a:srgbClr>
              </a:clrTo>
            </a:clrChange>
            <a:alphaModFix/>
          </a:blip>
          <a:stretch>
            <a:fillRect/>
          </a:stretch>
        </p:blipFill>
        <p:spPr>
          <a:xfrm>
            <a:off x="11526438" y="6162686"/>
            <a:ext cx="633405" cy="648754"/>
          </a:xfrm>
          <a:prstGeom prst="rect">
            <a:avLst/>
          </a:prstGeom>
          <a:noFill/>
          <a:ln>
            <a:noFill/>
          </a:ln>
        </p:spPr>
      </p:pic>
      <p:pic>
        <p:nvPicPr>
          <p:cNvPr id="15" name="Picture 2" descr="https://upload.wikimedia.org/wikipedia/en/thumb/1/19/Utah_State_University_Logo.svg/1280px-Utah_State_University_Logo.svg.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9784325" y="6162686"/>
            <a:ext cx="1727201" cy="64875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7" descr="http://upload.wikimedia.org/wikipedia/commons/thumb/3/30/University_of_Utah_horizontal_logo.svg/200px-University_of_Utah_horizontal_logo.svg.png"/>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 y="68205"/>
            <a:ext cx="1727200" cy="449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082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1.jpe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6101" y="1965713"/>
            <a:ext cx="10743295" cy="1200329"/>
          </a:xfrm>
          <a:prstGeom prst="rect">
            <a:avLst/>
          </a:prstGeom>
          <a:noFill/>
        </p:spPr>
        <p:txBody>
          <a:bodyPr wrap="square" rtlCol="0">
            <a:spAutoFit/>
          </a:bodyPr>
          <a:lstStyle/>
          <a:p>
            <a:pPr algn="ctr"/>
            <a:r>
              <a:rPr lang="en-US" sz="3600" b="1" dirty="0">
                <a:latin typeface="Franklin Gothic Book" panose="020B0503020102020204" pitchFamily="34" charset="0"/>
              </a:rPr>
              <a:t>Best Time of Supply Development for SLCDPU, Based on Reliability Using a WEAP Model</a:t>
            </a:r>
          </a:p>
        </p:txBody>
      </p:sp>
      <p:sp>
        <p:nvSpPr>
          <p:cNvPr id="6" name="TextBox 5"/>
          <p:cNvSpPr txBox="1"/>
          <p:nvPr/>
        </p:nvSpPr>
        <p:spPr>
          <a:xfrm>
            <a:off x="3661053" y="4938146"/>
            <a:ext cx="5133393" cy="400110"/>
          </a:xfrm>
          <a:prstGeom prst="rect">
            <a:avLst/>
          </a:prstGeom>
          <a:solidFill>
            <a:schemeClr val="bg1">
              <a:alpha val="50000"/>
            </a:schemeClr>
          </a:solidFill>
        </p:spPr>
        <p:txBody>
          <a:bodyPr wrap="none" rtlCol="0">
            <a:spAutoFit/>
          </a:bodyPr>
          <a:lstStyle/>
          <a:p>
            <a:pPr algn="r"/>
            <a:r>
              <a:rPr lang="en-US" sz="2000" dirty="0" err="1">
                <a:latin typeface="Franklin Gothic Book" panose="020B0503020102020204" pitchFamily="34" charset="0"/>
              </a:rPr>
              <a:t>Hessam</a:t>
            </a:r>
            <a:r>
              <a:rPr lang="en-US" sz="2000" dirty="0">
                <a:latin typeface="Franklin Gothic Book" panose="020B0503020102020204" pitchFamily="34" charset="0"/>
              </a:rPr>
              <a:t> </a:t>
            </a:r>
            <a:r>
              <a:rPr lang="en-US" sz="2000" dirty="0" err="1">
                <a:latin typeface="Franklin Gothic Book" panose="020B0503020102020204" pitchFamily="34" charset="0"/>
              </a:rPr>
              <a:t>Tavakol</a:t>
            </a:r>
            <a:r>
              <a:rPr lang="en-US" sz="2000" dirty="0">
                <a:latin typeface="Franklin Gothic Book" panose="020B0503020102020204" pitchFamily="34" charset="0"/>
              </a:rPr>
              <a:t>, </a:t>
            </a:r>
            <a:r>
              <a:rPr lang="en-US" sz="2000" dirty="0" err="1">
                <a:latin typeface="Franklin Gothic Book" panose="020B0503020102020204" pitchFamily="34" charset="0"/>
              </a:rPr>
              <a:t>Yonas</a:t>
            </a:r>
            <a:r>
              <a:rPr lang="en-US" sz="2000" dirty="0">
                <a:latin typeface="Franklin Gothic Book" panose="020B0503020102020204" pitchFamily="34" charset="0"/>
              </a:rPr>
              <a:t> </a:t>
            </a:r>
            <a:r>
              <a:rPr lang="en-US" sz="2000" dirty="0" err="1">
                <a:latin typeface="Franklin Gothic Book" panose="020B0503020102020204" pitchFamily="34" charset="0"/>
              </a:rPr>
              <a:t>Tsegay</a:t>
            </a:r>
            <a:r>
              <a:rPr lang="en-US" sz="2000" dirty="0">
                <a:latin typeface="Franklin Gothic Book" panose="020B0503020102020204" pitchFamily="34" charset="0"/>
              </a:rPr>
              <a:t>, Seungyub Lee</a:t>
            </a:r>
          </a:p>
        </p:txBody>
      </p:sp>
      <p:sp>
        <p:nvSpPr>
          <p:cNvPr id="8" name="Rectangle 7"/>
          <p:cNvSpPr/>
          <p:nvPr/>
        </p:nvSpPr>
        <p:spPr>
          <a:xfrm>
            <a:off x="5285729" y="3812621"/>
            <a:ext cx="1708481" cy="369332"/>
          </a:xfrm>
          <a:prstGeom prst="rect">
            <a:avLst/>
          </a:prstGeom>
        </p:spPr>
        <p:txBody>
          <a:bodyPr wrap="none">
            <a:spAutoFit/>
          </a:bodyPr>
          <a:lstStyle/>
          <a:p>
            <a:r>
              <a:rPr lang="en-US" dirty="0">
                <a:latin typeface="Franklin Gothic Book" panose="020B0503020102020204" pitchFamily="34" charset="0"/>
              </a:rPr>
              <a:t>April 28</a:t>
            </a:r>
            <a:r>
              <a:rPr lang="en-US" baseline="30000" dirty="0">
                <a:latin typeface="Franklin Gothic Book" panose="020B0503020102020204" pitchFamily="34" charset="0"/>
              </a:rPr>
              <a:t>th</a:t>
            </a:r>
            <a:r>
              <a:rPr lang="en-US" dirty="0">
                <a:latin typeface="Franklin Gothic Book" panose="020B0503020102020204" pitchFamily="34" charset="0"/>
              </a:rPr>
              <a:t>, 2016</a:t>
            </a:r>
          </a:p>
        </p:txBody>
      </p:sp>
      <p:sp>
        <p:nvSpPr>
          <p:cNvPr id="9" name="TextBox 8"/>
          <p:cNvSpPr txBox="1"/>
          <p:nvPr/>
        </p:nvSpPr>
        <p:spPr>
          <a:xfrm>
            <a:off x="1658857" y="207842"/>
            <a:ext cx="1952779" cy="369332"/>
          </a:xfrm>
          <a:prstGeom prst="rect">
            <a:avLst/>
          </a:prstGeom>
          <a:noFill/>
        </p:spPr>
        <p:txBody>
          <a:bodyPr wrap="none" rtlCol="0">
            <a:spAutoFit/>
          </a:bodyPr>
          <a:lstStyle/>
          <a:p>
            <a:r>
              <a:rPr lang="en-US" b="1" u="sng" dirty="0">
                <a:latin typeface="Franklin Gothic Book" panose="020B0503020102020204" pitchFamily="34" charset="0"/>
              </a:rPr>
              <a:t>Final Presentation</a:t>
            </a:r>
          </a:p>
        </p:txBody>
      </p:sp>
    </p:spTree>
    <p:extLst>
      <p:ext uri="{BB962C8B-B14F-4D97-AF65-F5344CB8AC3E}">
        <p14:creationId xmlns:p14="http://schemas.microsoft.com/office/powerpoint/2010/main" val="1271250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1EF1546-E554-4A4E-8F5C-09FC1DF669CA}" type="slidenum">
              <a:rPr lang="en-US" smtClean="0"/>
              <a:t>10</a:t>
            </a:fld>
            <a:endParaRPr lang="en-US" dirty="0"/>
          </a:p>
        </p:txBody>
      </p:sp>
      <p:sp>
        <p:nvSpPr>
          <p:cNvPr id="5" name="TextBox 4"/>
          <p:cNvSpPr txBox="1"/>
          <p:nvPr/>
        </p:nvSpPr>
        <p:spPr>
          <a:xfrm>
            <a:off x="1736060" y="189977"/>
            <a:ext cx="1760418" cy="400110"/>
          </a:xfrm>
          <a:prstGeom prst="rect">
            <a:avLst/>
          </a:prstGeom>
          <a:noFill/>
        </p:spPr>
        <p:txBody>
          <a:bodyPr wrap="none" rtlCol="0">
            <a:spAutoFit/>
          </a:bodyPr>
          <a:lstStyle/>
          <a:p>
            <a:r>
              <a:rPr lang="en-US" sz="2000" b="1" spc="300" dirty="0">
                <a:latin typeface="Franklin Gothic Book" panose="020B0503020102020204" pitchFamily="34" charset="0"/>
              </a:rPr>
              <a:t>Conclusion</a:t>
            </a:r>
          </a:p>
        </p:txBody>
      </p:sp>
      <p:sp>
        <p:nvSpPr>
          <p:cNvPr id="2" name="Rectangle 1"/>
          <p:cNvSpPr/>
          <p:nvPr/>
        </p:nvSpPr>
        <p:spPr>
          <a:xfrm>
            <a:off x="1728872" y="321546"/>
            <a:ext cx="100484" cy="160773"/>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ectangle 6"/>
          <p:cNvSpPr/>
          <p:nvPr/>
        </p:nvSpPr>
        <p:spPr>
          <a:xfrm>
            <a:off x="0" y="569357"/>
            <a:ext cx="3093163" cy="18288"/>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83944" y="967025"/>
            <a:ext cx="10962579" cy="4516621"/>
          </a:xfrm>
          <a:prstGeom prst="rect">
            <a:avLst/>
          </a:prstGeom>
          <a:solidFill>
            <a:schemeClr val="bg1">
              <a:alpha val="50000"/>
            </a:schemeClr>
          </a:solidFill>
        </p:spPr>
        <p:txBody>
          <a:bodyPr wrap="square">
            <a:spAutoFit/>
          </a:bodyPr>
          <a:lstStyle/>
          <a:p>
            <a:pPr marL="342900" marR="0" lvl="3" indent="-342900" algn="just">
              <a:lnSpc>
                <a:spcPct val="115000"/>
              </a:lnSpc>
              <a:spcBef>
                <a:spcPts val="0"/>
              </a:spcBef>
              <a:buClr>
                <a:srgbClr val="CC0000"/>
              </a:buClr>
              <a:buSzPct val="150000"/>
              <a:buFont typeface="Wingdings" panose="05000000000000000000" pitchFamily="2" charset="2"/>
              <a:buChar char="§"/>
            </a:pPr>
            <a:r>
              <a:rPr lang="en-US" altLang="ko-KR"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rPr>
              <a:t>Summary of model</a:t>
            </a:r>
          </a:p>
          <a:p>
            <a:pPr marL="800100" lvl="4" indent="-342900" algn="just">
              <a:lnSpc>
                <a:spcPct val="115000"/>
              </a:lnSpc>
              <a:buClr>
                <a:srgbClr val="CC0000"/>
              </a:buClr>
              <a:buSzPct val="150000"/>
              <a:buFont typeface="Wingdings" panose="05000000000000000000" pitchFamily="2" charset="2"/>
              <a:buChar char="§"/>
            </a:pPr>
            <a:r>
              <a:rPr lang="en-US" altLang="ko-KR" sz="1600"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rPr>
              <a:t>Current WEAP model has been modified in order to evaluate impact of groundwater wells, and reliability results shows that around 2025 is the best timing for install</a:t>
            </a:r>
          </a:p>
          <a:p>
            <a:pPr marL="800100" lvl="4" indent="-342900" algn="just">
              <a:lnSpc>
                <a:spcPct val="115000"/>
              </a:lnSpc>
              <a:buClr>
                <a:srgbClr val="CC0000"/>
              </a:buClr>
              <a:buSzPct val="150000"/>
              <a:buFont typeface="Wingdings" panose="05000000000000000000" pitchFamily="2" charset="2"/>
              <a:buChar char="§"/>
            </a:pPr>
            <a:r>
              <a:rPr lang="en-US" altLang="ko-KR" sz="1600"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rPr>
              <a:t>Base line of demand projection considering both population growth and conservation included</a:t>
            </a:r>
          </a:p>
          <a:p>
            <a:pPr marL="800100" lvl="4" indent="-342900" algn="just">
              <a:lnSpc>
                <a:spcPct val="115000"/>
              </a:lnSpc>
              <a:buClr>
                <a:srgbClr val="CC0000"/>
              </a:buClr>
              <a:buSzPct val="150000"/>
              <a:buFont typeface="Wingdings" panose="05000000000000000000" pitchFamily="2" charset="2"/>
              <a:buChar char="§"/>
            </a:pPr>
            <a:r>
              <a:rPr lang="en-US" altLang="ko-KR" sz="1600"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rPr>
              <a:t>If the precipitation data is present, WEAP and MySQL program can automatically create projected precipitation</a:t>
            </a:r>
          </a:p>
          <a:p>
            <a:pPr marL="800100" lvl="4" indent="-342900" algn="just">
              <a:lnSpc>
                <a:spcPct val="115000"/>
              </a:lnSpc>
              <a:buClr>
                <a:srgbClr val="CC0000"/>
              </a:buClr>
              <a:buSzPct val="150000"/>
              <a:buFont typeface="Wingdings" panose="05000000000000000000" pitchFamily="2" charset="2"/>
              <a:buChar char="§"/>
            </a:pPr>
            <a:r>
              <a:rPr lang="en-US" altLang="ko-KR" sz="1600"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rPr>
              <a:t>Construction and operation cost is assumed for this project, but by changing single number in scripting may enable to conduct better cost analysis</a:t>
            </a:r>
          </a:p>
          <a:p>
            <a:pPr marL="342900" marR="0" lvl="3" indent="-342900" algn="just">
              <a:lnSpc>
                <a:spcPct val="115000"/>
              </a:lnSpc>
              <a:spcBef>
                <a:spcPts val="0"/>
              </a:spcBef>
              <a:buClr>
                <a:srgbClr val="CC0000"/>
              </a:buClr>
              <a:buSzPct val="150000"/>
              <a:buFont typeface="Wingdings" panose="05000000000000000000" pitchFamily="2" charset="2"/>
              <a:buChar char="§"/>
            </a:pPr>
            <a:endParaRPr lang="en-US" altLang="ko-KR"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endParaRPr>
          </a:p>
          <a:p>
            <a:pPr marL="342900" marR="0" lvl="3" indent="-342900" algn="just">
              <a:lnSpc>
                <a:spcPct val="115000"/>
              </a:lnSpc>
              <a:spcBef>
                <a:spcPts val="0"/>
              </a:spcBef>
              <a:buClr>
                <a:srgbClr val="CC0000"/>
              </a:buClr>
              <a:buSzPct val="150000"/>
              <a:buFont typeface="Wingdings" panose="05000000000000000000" pitchFamily="2" charset="2"/>
              <a:buChar char="§"/>
            </a:pPr>
            <a:r>
              <a:rPr lang="en-US" altLang="ko-KR"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rPr>
              <a:t>Advantage of model</a:t>
            </a:r>
          </a:p>
          <a:p>
            <a:pPr marL="800100" lvl="4" indent="-342900" algn="just">
              <a:lnSpc>
                <a:spcPct val="115000"/>
              </a:lnSpc>
              <a:buClr>
                <a:srgbClr val="CC0000"/>
              </a:buClr>
              <a:buSzPct val="150000"/>
              <a:buFont typeface="Wingdings" panose="05000000000000000000" pitchFamily="2" charset="2"/>
              <a:buChar char="§"/>
            </a:pPr>
            <a:r>
              <a:rPr lang="en-US" altLang="ko-KR" sz="1600"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rPr>
              <a:t>Using scripting, modification of each part is easy</a:t>
            </a:r>
          </a:p>
          <a:p>
            <a:pPr marL="800100" lvl="4" indent="-342900" algn="just">
              <a:lnSpc>
                <a:spcPct val="115000"/>
              </a:lnSpc>
              <a:buClr>
                <a:srgbClr val="CC0000"/>
              </a:buClr>
              <a:buSzPct val="150000"/>
              <a:buFont typeface="Wingdings" panose="05000000000000000000" pitchFamily="2" charset="2"/>
              <a:buChar char="§"/>
            </a:pPr>
            <a:r>
              <a:rPr lang="en-US" altLang="ko-KR" sz="1600"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rPr>
              <a:t>Also scripting enable automatic calculation and print result to csv file for other visual option</a:t>
            </a:r>
          </a:p>
          <a:p>
            <a:pPr marL="342900" marR="0" lvl="3" indent="-342900" algn="just">
              <a:lnSpc>
                <a:spcPct val="115000"/>
              </a:lnSpc>
              <a:spcBef>
                <a:spcPts val="0"/>
              </a:spcBef>
              <a:buClr>
                <a:srgbClr val="CC0000"/>
              </a:buClr>
              <a:buSzPct val="150000"/>
              <a:buFont typeface="Wingdings" panose="05000000000000000000" pitchFamily="2" charset="2"/>
              <a:buChar char="§"/>
            </a:pPr>
            <a:endParaRPr lang="en-US" altLang="ko-KR"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endParaRPr>
          </a:p>
          <a:p>
            <a:pPr marL="342900" marR="0" lvl="3" indent="-342900" algn="just">
              <a:lnSpc>
                <a:spcPct val="115000"/>
              </a:lnSpc>
              <a:spcBef>
                <a:spcPts val="0"/>
              </a:spcBef>
              <a:buClr>
                <a:srgbClr val="CC0000"/>
              </a:buClr>
              <a:buSzPct val="150000"/>
              <a:buFont typeface="Wingdings" panose="05000000000000000000" pitchFamily="2" charset="2"/>
              <a:buChar char="§"/>
            </a:pPr>
            <a:r>
              <a:rPr lang="en-US" dirty="0">
                <a:solidFill>
                  <a:srgbClr val="333333"/>
                </a:solidFill>
                <a:effectLst/>
                <a:latin typeface="Franklin Gothic Book" panose="020B0503020102020204" pitchFamily="34" charset="0"/>
                <a:ea typeface="Calibri" panose="020F0502020204030204" pitchFamily="34" charset="0"/>
                <a:cs typeface="Times New Roman" panose="02020603050405020304" pitchFamily="18" charset="0"/>
              </a:rPr>
              <a:t>Future task</a:t>
            </a:r>
          </a:p>
          <a:p>
            <a:pPr marL="800100" lvl="4" indent="-342900" algn="just">
              <a:lnSpc>
                <a:spcPct val="115000"/>
              </a:lnSpc>
              <a:buClr>
                <a:srgbClr val="CC0000"/>
              </a:buClr>
              <a:buSzPct val="150000"/>
              <a:buFont typeface="Wingdings" panose="05000000000000000000" pitchFamily="2" charset="2"/>
              <a:buChar char="§"/>
            </a:pPr>
            <a:r>
              <a:rPr lang="en-US" sz="1600"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rPr>
              <a:t>Better data for better calculation is highly recommended</a:t>
            </a:r>
          </a:p>
          <a:p>
            <a:pPr marL="800100" lvl="4" indent="-342900" algn="just">
              <a:lnSpc>
                <a:spcPct val="115000"/>
              </a:lnSpc>
              <a:buClr>
                <a:srgbClr val="CC0000"/>
              </a:buClr>
              <a:buSzPct val="150000"/>
              <a:buFont typeface="Wingdings" panose="05000000000000000000" pitchFamily="2" charset="2"/>
              <a:buChar char="§"/>
            </a:pPr>
            <a:r>
              <a:rPr lang="en-US" sz="1600"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rPr>
              <a:t>Visualize result and optimization by scripting</a:t>
            </a:r>
          </a:p>
        </p:txBody>
      </p:sp>
    </p:spTree>
    <p:extLst>
      <p:ext uri="{BB962C8B-B14F-4D97-AF65-F5344CB8AC3E}">
        <p14:creationId xmlns:p14="http://schemas.microsoft.com/office/powerpoint/2010/main" val="1708793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4953784" y="5175487"/>
            <a:ext cx="5362347" cy="1452087"/>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81EF1546-E554-4A4E-8F5C-09FC1DF669CA}" type="slidenum">
              <a:rPr lang="en-US" smtClean="0"/>
              <a:t>11</a:t>
            </a:fld>
            <a:endParaRPr lang="en-US" dirty="0"/>
          </a:p>
        </p:txBody>
      </p:sp>
      <p:sp>
        <p:nvSpPr>
          <p:cNvPr id="5" name="TextBox 4"/>
          <p:cNvSpPr txBox="1"/>
          <p:nvPr/>
        </p:nvSpPr>
        <p:spPr>
          <a:xfrm>
            <a:off x="1736060" y="189977"/>
            <a:ext cx="1781257" cy="400110"/>
          </a:xfrm>
          <a:prstGeom prst="rect">
            <a:avLst/>
          </a:prstGeom>
          <a:noFill/>
        </p:spPr>
        <p:txBody>
          <a:bodyPr wrap="none" rtlCol="0">
            <a:spAutoFit/>
          </a:bodyPr>
          <a:lstStyle/>
          <a:p>
            <a:r>
              <a:rPr lang="en-US" sz="2000" b="1" spc="300" dirty="0">
                <a:latin typeface="Franklin Gothic Book" panose="020B0503020102020204" pitchFamily="34" charset="0"/>
              </a:rPr>
              <a:t>Questions?</a:t>
            </a:r>
          </a:p>
        </p:txBody>
      </p:sp>
      <p:sp>
        <p:nvSpPr>
          <p:cNvPr id="2" name="Rectangle 1"/>
          <p:cNvSpPr/>
          <p:nvPr/>
        </p:nvSpPr>
        <p:spPr>
          <a:xfrm>
            <a:off x="1728872" y="321546"/>
            <a:ext cx="100484" cy="160773"/>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ectangle 6"/>
          <p:cNvSpPr/>
          <p:nvPr/>
        </p:nvSpPr>
        <p:spPr>
          <a:xfrm>
            <a:off x="0" y="569357"/>
            <a:ext cx="3093163" cy="18288"/>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56101" y="1965713"/>
            <a:ext cx="10743295" cy="1323439"/>
          </a:xfrm>
          <a:prstGeom prst="rect">
            <a:avLst/>
          </a:prstGeom>
          <a:noFill/>
        </p:spPr>
        <p:txBody>
          <a:bodyPr wrap="square" rtlCol="0">
            <a:spAutoFit/>
          </a:bodyPr>
          <a:lstStyle/>
          <a:p>
            <a:pPr algn="ctr"/>
            <a:r>
              <a:rPr lang="en-US" sz="8000" b="1" dirty="0">
                <a:latin typeface="Franklin Gothic Book" panose="020B0503020102020204" pitchFamily="34" charset="0"/>
              </a:rPr>
              <a:t>Thank you!</a:t>
            </a:r>
          </a:p>
        </p:txBody>
      </p:sp>
      <p:sp>
        <p:nvSpPr>
          <p:cNvPr id="9" name="Rectangle 8"/>
          <p:cNvSpPr/>
          <p:nvPr/>
        </p:nvSpPr>
        <p:spPr>
          <a:xfrm>
            <a:off x="4906809" y="4209309"/>
            <a:ext cx="2641877" cy="584775"/>
          </a:xfrm>
          <a:prstGeom prst="rect">
            <a:avLst/>
          </a:prstGeom>
        </p:spPr>
        <p:txBody>
          <a:bodyPr wrap="none">
            <a:spAutoFit/>
          </a:bodyPr>
          <a:lstStyle/>
          <a:p>
            <a:r>
              <a:rPr lang="en-US" sz="3200" u="sng" dirty="0">
                <a:latin typeface="Franklin Gothic Book" panose="020B0503020102020204" pitchFamily="34" charset="0"/>
              </a:rPr>
              <a:t>Any Question?</a:t>
            </a:r>
          </a:p>
        </p:txBody>
      </p:sp>
    </p:spTree>
    <p:extLst>
      <p:ext uri="{BB962C8B-B14F-4D97-AF65-F5344CB8AC3E}">
        <p14:creationId xmlns:p14="http://schemas.microsoft.com/office/powerpoint/2010/main" val="3015893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1EF1546-E554-4A4E-8F5C-09FC1DF669CA}" type="slidenum">
              <a:rPr lang="en-US" smtClean="0"/>
              <a:t>2</a:t>
            </a:fld>
            <a:endParaRPr lang="en-US"/>
          </a:p>
        </p:txBody>
      </p:sp>
      <p:sp>
        <p:nvSpPr>
          <p:cNvPr id="5" name="TextBox 4"/>
          <p:cNvSpPr txBox="1"/>
          <p:nvPr/>
        </p:nvSpPr>
        <p:spPr>
          <a:xfrm>
            <a:off x="1850885" y="2690655"/>
            <a:ext cx="2364750" cy="923330"/>
          </a:xfrm>
          <a:prstGeom prst="rect">
            <a:avLst/>
          </a:prstGeom>
          <a:noFill/>
        </p:spPr>
        <p:txBody>
          <a:bodyPr wrap="none" rtlCol="0">
            <a:spAutoFit/>
          </a:bodyPr>
          <a:lstStyle/>
          <a:p>
            <a:r>
              <a:rPr lang="en-US" sz="5400" dirty="0">
                <a:latin typeface="Franklin Gothic Demi" panose="020B0703020102020204" pitchFamily="34" charset="0"/>
              </a:rPr>
              <a:t>Outline</a:t>
            </a:r>
          </a:p>
        </p:txBody>
      </p:sp>
      <p:cxnSp>
        <p:nvCxnSpPr>
          <p:cNvPr id="7" name="Straight Connector 6"/>
          <p:cNvCxnSpPr/>
          <p:nvPr/>
        </p:nvCxnSpPr>
        <p:spPr>
          <a:xfrm>
            <a:off x="5213210" y="1585755"/>
            <a:ext cx="0" cy="3448050"/>
          </a:xfrm>
          <a:prstGeom prst="line">
            <a:avLst/>
          </a:prstGeom>
          <a:ln>
            <a:solidFill>
              <a:srgbClr val="F0140F"/>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127088" y="1346022"/>
            <a:ext cx="2439579" cy="3970318"/>
          </a:xfrm>
          <a:prstGeom prst="rect">
            <a:avLst/>
          </a:prstGeom>
          <a:noFill/>
        </p:spPr>
        <p:txBody>
          <a:bodyPr wrap="none" rtlCol="0">
            <a:spAutoFit/>
          </a:bodyPr>
          <a:lstStyle/>
          <a:p>
            <a:pPr marL="342900" indent="-342900">
              <a:lnSpc>
                <a:spcPct val="200000"/>
              </a:lnSpc>
              <a:buFontTx/>
              <a:buAutoNum type="arabicPeriod"/>
            </a:pPr>
            <a:r>
              <a:rPr lang="en-US" dirty="0">
                <a:latin typeface="Franklin Gothic Book" panose="020B0503020102020204" pitchFamily="34" charset="0"/>
              </a:rPr>
              <a:t>Summary of Project</a:t>
            </a:r>
          </a:p>
          <a:p>
            <a:pPr marL="342900" indent="-342900">
              <a:lnSpc>
                <a:spcPct val="200000"/>
              </a:lnSpc>
              <a:buFontTx/>
              <a:buAutoNum type="arabicPeriod"/>
            </a:pPr>
            <a:r>
              <a:rPr lang="en-US" dirty="0">
                <a:latin typeface="Franklin Gothic Book" panose="020B0503020102020204" pitchFamily="34" charset="0"/>
              </a:rPr>
              <a:t>WEAP model</a:t>
            </a:r>
            <a:endParaRPr lang="en-US" altLang="ko-KR" dirty="0">
              <a:latin typeface="Franklin Gothic Book" panose="020B0503020102020204" pitchFamily="34" charset="0"/>
            </a:endParaRPr>
          </a:p>
          <a:p>
            <a:pPr marL="342900" indent="-342900">
              <a:lnSpc>
                <a:spcPct val="200000"/>
              </a:lnSpc>
              <a:buAutoNum type="arabicPeriod"/>
            </a:pPr>
            <a:r>
              <a:rPr lang="en-US" dirty="0">
                <a:latin typeface="Franklin Gothic Book" panose="020B0503020102020204" pitchFamily="34" charset="0"/>
              </a:rPr>
              <a:t>Assumption</a:t>
            </a:r>
          </a:p>
          <a:p>
            <a:pPr marL="342900" indent="-342900">
              <a:lnSpc>
                <a:spcPct val="200000"/>
              </a:lnSpc>
              <a:buAutoNum type="arabicPeriod"/>
            </a:pPr>
            <a:r>
              <a:rPr lang="en-US" dirty="0">
                <a:latin typeface="Franklin Gothic Book" panose="020B0503020102020204" pitchFamily="34" charset="0"/>
              </a:rPr>
              <a:t>Data</a:t>
            </a:r>
          </a:p>
          <a:p>
            <a:pPr marL="342900" indent="-342900">
              <a:lnSpc>
                <a:spcPct val="200000"/>
              </a:lnSpc>
              <a:buAutoNum type="arabicPeriod"/>
            </a:pPr>
            <a:r>
              <a:rPr lang="en-US" dirty="0">
                <a:latin typeface="Franklin Gothic Book" panose="020B0503020102020204" pitchFamily="34" charset="0"/>
              </a:rPr>
              <a:t>Scripting</a:t>
            </a:r>
          </a:p>
          <a:p>
            <a:pPr marL="342900" indent="-342900">
              <a:lnSpc>
                <a:spcPct val="200000"/>
              </a:lnSpc>
              <a:buAutoNum type="arabicPeriod"/>
            </a:pPr>
            <a:r>
              <a:rPr lang="en-US" dirty="0">
                <a:latin typeface="Franklin Gothic Book" panose="020B0503020102020204" pitchFamily="34" charset="0"/>
              </a:rPr>
              <a:t>Results</a:t>
            </a:r>
          </a:p>
          <a:p>
            <a:pPr marL="342900" indent="-342900">
              <a:lnSpc>
                <a:spcPct val="200000"/>
              </a:lnSpc>
              <a:buAutoNum type="arabicPeriod"/>
            </a:pPr>
            <a:r>
              <a:rPr lang="en-US" dirty="0">
                <a:latin typeface="Franklin Gothic Book" panose="020B0503020102020204" pitchFamily="34" charset="0"/>
              </a:rPr>
              <a:t>Conclusion</a:t>
            </a:r>
          </a:p>
        </p:txBody>
      </p:sp>
    </p:spTree>
    <p:extLst>
      <p:ext uri="{BB962C8B-B14F-4D97-AF65-F5344CB8AC3E}">
        <p14:creationId xmlns:p14="http://schemas.microsoft.com/office/powerpoint/2010/main" val="1188740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1EF1546-E554-4A4E-8F5C-09FC1DF669CA}" type="slidenum">
              <a:rPr lang="en-US" smtClean="0"/>
              <a:t>3</a:t>
            </a:fld>
            <a:endParaRPr lang="en-US" dirty="0"/>
          </a:p>
        </p:txBody>
      </p:sp>
      <p:sp>
        <p:nvSpPr>
          <p:cNvPr id="5" name="TextBox 4"/>
          <p:cNvSpPr txBox="1"/>
          <p:nvPr/>
        </p:nvSpPr>
        <p:spPr>
          <a:xfrm>
            <a:off x="1736060" y="189977"/>
            <a:ext cx="3000950" cy="400110"/>
          </a:xfrm>
          <a:prstGeom prst="rect">
            <a:avLst/>
          </a:prstGeom>
          <a:noFill/>
        </p:spPr>
        <p:txBody>
          <a:bodyPr wrap="none" rtlCol="0">
            <a:spAutoFit/>
          </a:bodyPr>
          <a:lstStyle/>
          <a:p>
            <a:r>
              <a:rPr lang="en-US" sz="2000" b="1" spc="300" dirty="0">
                <a:latin typeface="Franklin Gothic Book" panose="020B0503020102020204" pitchFamily="34" charset="0"/>
              </a:rPr>
              <a:t>Summary of Project</a:t>
            </a:r>
          </a:p>
        </p:txBody>
      </p:sp>
      <p:sp>
        <p:nvSpPr>
          <p:cNvPr id="10" name="Rectangle 9"/>
          <p:cNvSpPr/>
          <p:nvPr/>
        </p:nvSpPr>
        <p:spPr>
          <a:xfrm>
            <a:off x="4515436" y="853509"/>
            <a:ext cx="7038573" cy="5401479"/>
          </a:xfrm>
          <a:prstGeom prst="rect">
            <a:avLst/>
          </a:prstGeom>
          <a:solidFill>
            <a:schemeClr val="bg1">
              <a:alpha val="50000"/>
            </a:schemeClr>
          </a:solidFill>
        </p:spPr>
        <p:txBody>
          <a:bodyPr wrap="square">
            <a:spAutoFit/>
          </a:bodyPr>
          <a:lstStyle/>
          <a:p>
            <a:pPr marL="342900" marR="0" lvl="3" indent="-342900" algn="just">
              <a:lnSpc>
                <a:spcPct val="115000"/>
              </a:lnSpc>
              <a:spcBef>
                <a:spcPts val="0"/>
              </a:spcBef>
              <a:buClr>
                <a:srgbClr val="CC0000"/>
              </a:buClr>
              <a:buSzPct val="150000"/>
              <a:buFont typeface="Wingdings" panose="05000000000000000000" pitchFamily="2" charset="2"/>
              <a:buChar char="§"/>
            </a:pPr>
            <a:r>
              <a:rPr lang="en-US" sz="2000" dirty="0">
                <a:solidFill>
                  <a:srgbClr val="333333"/>
                </a:solidFill>
                <a:effectLst/>
                <a:latin typeface="Franklin Gothic Book" panose="020B0503020102020204" pitchFamily="34" charset="0"/>
                <a:ea typeface="Calibri" panose="020F0502020204030204" pitchFamily="34" charset="0"/>
                <a:cs typeface="Times New Roman" panose="02020603050405020304" pitchFamily="18" charset="0"/>
              </a:rPr>
              <a:t>Stakeholder </a:t>
            </a:r>
          </a:p>
          <a:p>
            <a:pPr marL="800100" lvl="4" indent="-342900" algn="just">
              <a:lnSpc>
                <a:spcPct val="115000"/>
              </a:lnSpc>
              <a:buClr>
                <a:srgbClr val="CC0000"/>
              </a:buClr>
              <a:buSzPct val="90000"/>
              <a:buFont typeface="Wingdings" panose="05000000000000000000" pitchFamily="2" charset="2"/>
              <a:buChar char="§"/>
            </a:pPr>
            <a:r>
              <a:rPr lang="en-US" sz="1600" dirty="0">
                <a:solidFill>
                  <a:srgbClr val="333333"/>
                </a:solidFill>
                <a:effectLst/>
                <a:latin typeface="Franklin Gothic Book" panose="020B0503020102020204" pitchFamily="34" charset="0"/>
                <a:ea typeface="Calibri" panose="020F0502020204030204" pitchFamily="34" charset="0"/>
                <a:cs typeface="Times New Roman" panose="02020603050405020304" pitchFamily="18" charset="0"/>
              </a:rPr>
              <a:t>Salt Lake City Department of Public Utilities (SLCDPU)</a:t>
            </a:r>
            <a:endParaRPr lang="en-US" sz="2000" dirty="0">
              <a:solidFill>
                <a:srgbClr val="333333"/>
              </a:solidFill>
              <a:effectLst/>
              <a:latin typeface="Franklin Gothic Book" panose="020B0503020102020204" pitchFamily="34" charset="0"/>
              <a:ea typeface="Calibri" panose="020F0502020204030204" pitchFamily="34" charset="0"/>
              <a:cs typeface="Times New Roman" panose="02020603050405020304" pitchFamily="18" charset="0"/>
            </a:endParaRPr>
          </a:p>
          <a:p>
            <a:pPr marL="342900" marR="0" lvl="3" indent="-342900" algn="just">
              <a:lnSpc>
                <a:spcPct val="115000"/>
              </a:lnSpc>
              <a:spcBef>
                <a:spcPts val="0"/>
              </a:spcBef>
              <a:buClr>
                <a:srgbClr val="CC0000"/>
              </a:buClr>
              <a:buSzPct val="150000"/>
              <a:buFont typeface="Wingdings" panose="05000000000000000000" pitchFamily="2" charset="2"/>
              <a:buChar char="§"/>
            </a:pPr>
            <a:r>
              <a:rPr lang="en-US" sz="2000" dirty="0">
                <a:solidFill>
                  <a:srgbClr val="333333"/>
                </a:solidFill>
                <a:effectLst/>
                <a:latin typeface="Franklin Gothic Book" panose="020B0503020102020204" pitchFamily="34" charset="0"/>
                <a:ea typeface="Calibri" panose="020F0502020204030204" pitchFamily="34" charset="0"/>
                <a:cs typeface="Times New Roman" panose="02020603050405020304" pitchFamily="18" charset="0"/>
              </a:rPr>
              <a:t>Potential management problems</a:t>
            </a:r>
          </a:p>
          <a:p>
            <a:pPr marL="800100" lvl="4" indent="-342900" algn="just">
              <a:lnSpc>
                <a:spcPct val="115000"/>
              </a:lnSpc>
              <a:buClr>
                <a:srgbClr val="CC0000"/>
              </a:buClr>
              <a:buSzPct val="90000"/>
              <a:buFont typeface="Wingdings" panose="05000000000000000000" pitchFamily="2" charset="2"/>
              <a:buChar char="§"/>
            </a:pPr>
            <a:r>
              <a:rPr lang="en-US" sz="1600"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rPr>
              <a:t>Earlier and decreased amount of snow melt due to climate change </a:t>
            </a:r>
          </a:p>
          <a:p>
            <a:pPr marL="800100" lvl="4" indent="-342900" algn="just">
              <a:lnSpc>
                <a:spcPct val="115000"/>
              </a:lnSpc>
              <a:buClr>
                <a:srgbClr val="CC0000"/>
              </a:buClr>
              <a:buSzPct val="90000"/>
              <a:buFont typeface="Wingdings" panose="05000000000000000000" pitchFamily="2" charset="2"/>
              <a:buChar char="§"/>
            </a:pPr>
            <a:r>
              <a:rPr lang="en-US" sz="1600"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rPr>
              <a:t>Increase in demand due to population growth</a:t>
            </a:r>
          </a:p>
          <a:p>
            <a:pPr marL="800100" lvl="4" indent="-342900" algn="just">
              <a:lnSpc>
                <a:spcPct val="115000"/>
              </a:lnSpc>
              <a:buClr>
                <a:srgbClr val="CC0000"/>
              </a:buClr>
              <a:buSzPct val="90000"/>
              <a:buFont typeface="Wingdings" panose="05000000000000000000" pitchFamily="2" charset="2"/>
              <a:buChar char="§"/>
            </a:pPr>
            <a:endParaRPr lang="en-US" sz="1600"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endParaRPr>
          </a:p>
          <a:p>
            <a:pPr marL="800100" lvl="4" indent="-342900" algn="just">
              <a:lnSpc>
                <a:spcPct val="115000"/>
              </a:lnSpc>
              <a:buClr>
                <a:srgbClr val="CC0000"/>
              </a:buClr>
              <a:buSzPct val="90000"/>
              <a:buFont typeface="Wingdings" panose="05000000000000000000" pitchFamily="2" charset="2"/>
              <a:buChar char="§"/>
            </a:pPr>
            <a:endParaRPr lang="en-US" sz="1600"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endParaRPr>
          </a:p>
          <a:p>
            <a:pPr marL="800100" lvl="4" indent="-342900" algn="just">
              <a:lnSpc>
                <a:spcPct val="115000"/>
              </a:lnSpc>
              <a:buClr>
                <a:srgbClr val="CC0000"/>
              </a:buClr>
              <a:buSzPct val="90000"/>
              <a:buFont typeface="Wingdings" panose="05000000000000000000" pitchFamily="2" charset="2"/>
              <a:buChar char="§"/>
            </a:pPr>
            <a:endParaRPr lang="en-US" sz="1600"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endParaRPr>
          </a:p>
          <a:p>
            <a:pPr marL="800100" lvl="4" indent="-342900" algn="just">
              <a:lnSpc>
                <a:spcPct val="115000"/>
              </a:lnSpc>
              <a:buClr>
                <a:srgbClr val="CC0000"/>
              </a:buClr>
              <a:buSzPct val="90000"/>
              <a:buFont typeface="Wingdings" panose="05000000000000000000" pitchFamily="2" charset="2"/>
              <a:buChar char="§"/>
            </a:pPr>
            <a:endParaRPr lang="en-US" sz="1600"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endParaRPr>
          </a:p>
          <a:p>
            <a:pPr marL="800100" lvl="4" indent="-342900" algn="just">
              <a:lnSpc>
                <a:spcPct val="115000"/>
              </a:lnSpc>
              <a:buClr>
                <a:srgbClr val="CC0000"/>
              </a:buClr>
              <a:buSzPct val="90000"/>
              <a:buFont typeface="Wingdings" panose="05000000000000000000" pitchFamily="2" charset="2"/>
              <a:buChar char="§"/>
            </a:pPr>
            <a:endParaRPr lang="en-US" sz="1600"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endParaRPr>
          </a:p>
          <a:p>
            <a:pPr marL="800100" lvl="4" indent="-342900" algn="just">
              <a:lnSpc>
                <a:spcPct val="115000"/>
              </a:lnSpc>
              <a:buClr>
                <a:srgbClr val="CC0000"/>
              </a:buClr>
              <a:buSzPct val="90000"/>
              <a:buFont typeface="Wingdings" panose="05000000000000000000" pitchFamily="2" charset="2"/>
              <a:buChar char="§"/>
            </a:pPr>
            <a:endParaRPr lang="en-US" sz="1600"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endParaRPr>
          </a:p>
          <a:p>
            <a:pPr marL="342900" marR="0" lvl="3" indent="-342900" algn="just">
              <a:lnSpc>
                <a:spcPct val="115000"/>
              </a:lnSpc>
              <a:spcBef>
                <a:spcPts val="0"/>
              </a:spcBef>
              <a:buClr>
                <a:srgbClr val="CC0000"/>
              </a:buClr>
              <a:buSzPct val="150000"/>
              <a:buFont typeface="Wingdings" panose="05000000000000000000" pitchFamily="2" charset="2"/>
              <a:buChar char="§"/>
            </a:pPr>
            <a:r>
              <a:rPr lang="en-US" sz="2000"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rPr>
              <a:t>Tasks Associated for Future Development</a:t>
            </a:r>
          </a:p>
          <a:p>
            <a:pPr marL="800100" lvl="4" indent="-342900" algn="just">
              <a:lnSpc>
                <a:spcPct val="115000"/>
              </a:lnSpc>
              <a:buClr>
                <a:srgbClr val="CC0000"/>
              </a:buClr>
              <a:buSzPct val="90000"/>
              <a:buFont typeface="Wingdings" panose="05000000000000000000" pitchFamily="2" charset="2"/>
              <a:buChar char="§"/>
            </a:pPr>
            <a:r>
              <a:rPr lang="en-US" sz="1600" dirty="0">
                <a:latin typeface="Franklin Gothic Book" panose="020B0503020102020204" pitchFamily="34" charset="0"/>
                <a:ea typeface="Calibri" panose="020F0502020204030204" pitchFamily="34" charset="0"/>
                <a:cs typeface="Times New Roman" panose="02020603050405020304" pitchFamily="18" charset="0"/>
              </a:rPr>
              <a:t>Additional Water Supply</a:t>
            </a:r>
          </a:p>
          <a:p>
            <a:pPr marL="800100" lvl="4" indent="-342900" algn="just">
              <a:lnSpc>
                <a:spcPct val="115000"/>
              </a:lnSpc>
              <a:buClr>
                <a:srgbClr val="CC0000"/>
              </a:buClr>
              <a:buSzPct val="90000"/>
              <a:buFont typeface="Wingdings" panose="05000000000000000000" pitchFamily="2" charset="2"/>
              <a:buChar char="§"/>
            </a:pPr>
            <a:r>
              <a:rPr lang="en-US" sz="1600" dirty="0">
                <a:latin typeface="Franklin Gothic Book" panose="020B0503020102020204" pitchFamily="34" charset="0"/>
                <a:ea typeface="Calibri" panose="020F0502020204030204" pitchFamily="34" charset="0"/>
                <a:cs typeface="Times New Roman" panose="02020603050405020304" pitchFamily="18" charset="0"/>
              </a:rPr>
              <a:t>Source Reliability</a:t>
            </a:r>
          </a:p>
          <a:p>
            <a:pPr marL="800100" lvl="4" indent="-342900" algn="just">
              <a:lnSpc>
                <a:spcPct val="115000"/>
              </a:lnSpc>
              <a:buClr>
                <a:srgbClr val="CC0000"/>
              </a:buClr>
              <a:buSzPct val="90000"/>
              <a:buFont typeface="Wingdings" panose="05000000000000000000" pitchFamily="2" charset="2"/>
              <a:buChar char="§"/>
            </a:pPr>
            <a:r>
              <a:rPr lang="en-US" sz="1600" dirty="0">
                <a:latin typeface="Franklin Gothic Book" panose="020B0503020102020204" pitchFamily="34" charset="0"/>
                <a:ea typeface="Calibri" panose="020F0502020204030204" pitchFamily="34" charset="0"/>
                <a:cs typeface="Times New Roman" panose="02020603050405020304" pitchFamily="18" charset="0"/>
              </a:rPr>
              <a:t>System Production Capacity</a:t>
            </a:r>
          </a:p>
          <a:p>
            <a:pPr marL="800100" lvl="4" indent="-342900" algn="just">
              <a:lnSpc>
                <a:spcPct val="115000"/>
              </a:lnSpc>
              <a:buClr>
                <a:srgbClr val="CC0000"/>
              </a:buClr>
              <a:buSzPct val="90000"/>
              <a:buFont typeface="Wingdings" panose="05000000000000000000" pitchFamily="2" charset="2"/>
              <a:buChar char="§"/>
            </a:pPr>
            <a:r>
              <a:rPr lang="en-US" sz="1600" dirty="0">
                <a:latin typeface="Franklin Gothic Book" panose="020B0503020102020204" pitchFamily="34" charset="0"/>
                <a:ea typeface="Calibri" panose="020F0502020204030204" pitchFamily="34" charset="0"/>
                <a:cs typeface="Times New Roman" panose="02020603050405020304" pitchFamily="18" charset="0"/>
              </a:rPr>
              <a:t>Timing of Supply Development</a:t>
            </a:r>
          </a:p>
          <a:p>
            <a:pPr marL="800100" lvl="4" indent="-342900" algn="just">
              <a:lnSpc>
                <a:spcPct val="115000"/>
              </a:lnSpc>
              <a:buClr>
                <a:srgbClr val="CC0000"/>
              </a:buClr>
              <a:buSzPct val="90000"/>
              <a:buFont typeface="Wingdings" panose="05000000000000000000" pitchFamily="2" charset="2"/>
              <a:buChar char="§"/>
            </a:pPr>
            <a:r>
              <a:rPr lang="en-US" sz="1600" dirty="0">
                <a:latin typeface="Franklin Gothic Book" panose="020B0503020102020204" pitchFamily="34" charset="0"/>
                <a:ea typeface="Calibri" panose="020F0502020204030204" pitchFamily="34" charset="0"/>
                <a:cs typeface="Times New Roman" panose="02020603050405020304" pitchFamily="18" charset="0"/>
              </a:rPr>
              <a:t>Conservation</a:t>
            </a:r>
          </a:p>
          <a:p>
            <a:pPr marL="800100" lvl="4" indent="-342900" algn="just">
              <a:lnSpc>
                <a:spcPct val="115000"/>
              </a:lnSpc>
              <a:buClr>
                <a:srgbClr val="CC0000"/>
              </a:buClr>
              <a:buSzPct val="90000"/>
              <a:buFont typeface="Wingdings" panose="05000000000000000000" pitchFamily="2" charset="2"/>
              <a:buChar char="§"/>
            </a:pPr>
            <a:r>
              <a:rPr lang="en-US" sz="1600" dirty="0">
                <a:latin typeface="Franklin Gothic Book" panose="020B0503020102020204" pitchFamily="34" charset="0"/>
                <a:ea typeface="Calibri" panose="020F0502020204030204" pitchFamily="34" charset="0"/>
                <a:cs typeface="Times New Roman" panose="02020603050405020304" pitchFamily="18" charset="0"/>
              </a:rPr>
              <a:t>Global Climate Change</a:t>
            </a:r>
          </a:p>
        </p:txBody>
      </p:sp>
      <p:sp>
        <p:nvSpPr>
          <p:cNvPr id="2" name="Rectangle 1"/>
          <p:cNvSpPr/>
          <p:nvPr/>
        </p:nvSpPr>
        <p:spPr>
          <a:xfrm>
            <a:off x="1728872" y="321546"/>
            <a:ext cx="100484" cy="160773"/>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 name="Shape 64"/>
          <p:cNvPicPr preferRelativeResize="0"/>
          <p:nvPr/>
        </p:nvPicPr>
        <p:blipFill>
          <a:blip r:embed="rId3">
            <a:alphaModFix/>
          </a:blip>
          <a:stretch>
            <a:fillRect/>
          </a:stretch>
        </p:blipFill>
        <p:spPr>
          <a:xfrm>
            <a:off x="6152983" y="2442959"/>
            <a:ext cx="2760782" cy="1737866"/>
          </a:xfrm>
          <a:prstGeom prst="rect">
            <a:avLst/>
          </a:prstGeom>
          <a:noFill/>
          <a:ln>
            <a:noFill/>
          </a:ln>
        </p:spPr>
      </p:pic>
      <p:pic>
        <p:nvPicPr>
          <p:cNvPr id="13" name="Shape 62"/>
          <p:cNvPicPr preferRelativeResize="0"/>
          <p:nvPr/>
        </p:nvPicPr>
        <p:blipFill>
          <a:blip r:embed="rId4">
            <a:alphaModFix/>
          </a:blip>
          <a:stretch>
            <a:fillRect/>
          </a:stretch>
        </p:blipFill>
        <p:spPr>
          <a:xfrm>
            <a:off x="124683" y="835277"/>
            <a:ext cx="1289000" cy="1394850"/>
          </a:xfrm>
          <a:prstGeom prst="rect">
            <a:avLst/>
          </a:prstGeom>
          <a:noFill/>
          <a:ln>
            <a:noFill/>
          </a:ln>
        </p:spPr>
      </p:pic>
      <p:sp>
        <p:nvSpPr>
          <p:cNvPr id="7" name="Rectangle 6"/>
          <p:cNvSpPr/>
          <p:nvPr/>
        </p:nvSpPr>
        <p:spPr>
          <a:xfrm>
            <a:off x="0" y="569357"/>
            <a:ext cx="3093163" cy="18288"/>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79353" y="6171493"/>
            <a:ext cx="4647426" cy="261610"/>
          </a:xfrm>
          <a:prstGeom prst="rect">
            <a:avLst/>
          </a:prstGeom>
          <a:solidFill>
            <a:schemeClr val="bg1">
              <a:alpha val="50000"/>
            </a:schemeClr>
          </a:solidFill>
        </p:spPr>
        <p:txBody>
          <a:bodyPr wrap="none">
            <a:spAutoFit/>
          </a:bodyPr>
          <a:lstStyle/>
          <a:p>
            <a:r>
              <a:rPr lang="en-US" sz="1100" b="1"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rPr>
              <a:t>*Numbers based on “2014 Salt lake City Water Conservation Master Plan”</a:t>
            </a:r>
            <a:endParaRPr lang="en-US" sz="1100" b="1" dirty="0"/>
          </a:p>
        </p:txBody>
      </p:sp>
      <p:pic>
        <p:nvPicPr>
          <p:cNvPr id="15" name="Picture 14"/>
          <p:cNvPicPr>
            <a:picLocks noChangeAspect="1"/>
          </p:cNvPicPr>
          <p:nvPr/>
        </p:nvPicPr>
        <p:blipFill>
          <a:blip r:embed="rId5">
            <a:clrChange>
              <a:clrFrom>
                <a:srgbClr val="FFFFFF"/>
              </a:clrFrom>
              <a:clrTo>
                <a:srgbClr val="FFFFFF">
                  <a:alpha val="0"/>
                </a:srgbClr>
              </a:clrTo>
            </a:clrChange>
          </a:blip>
          <a:stretch>
            <a:fillRect/>
          </a:stretch>
        </p:blipFill>
        <p:spPr>
          <a:xfrm>
            <a:off x="542856" y="1330438"/>
            <a:ext cx="4305647" cy="2265220"/>
          </a:xfrm>
          <a:prstGeom prst="rect">
            <a:avLst/>
          </a:prstGeom>
        </p:spPr>
      </p:pic>
      <p:pic>
        <p:nvPicPr>
          <p:cNvPr id="16" name="Picture 15"/>
          <p:cNvPicPr/>
          <p:nvPr/>
        </p:nvPicPr>
        <p:blipFill>
          <a:blip r:embed="rId6">
            <a:extLst>
              <a:ext uri="{28A0092B-C50C-407E-A947-70E740481C1C}">
                <a14:useLocalDpi xmlns:a14="http://schemas.microsoft.com/office/drawing/2010/main" val="0"/>
              </a:ext>
            </a:extLst>
          </a:blip>
          <a:stretch>
            <a:fillRect/>
          </a:stretch>
        </p:blipFill>
        <p:spPr>
          <a:xfrm>
            <a:off x="279353" y="4150598"/>
            <a:ext cx="4191000" cy="2104390"/>
          </a:xfrm>
          <a:prstGeom prst="rect">
            <a:avLst/>
          </a:prstGeom>
        </p:spPr>
      </p:pic>
      <p:sp>
        <p:nvSpPr>
          <p:cNvPr id="17" name="Rectangle 16"/>
          <p:cNvSpPr/>
          <p:nvPr/>
        </p:nvSpPr>
        <p:spPr>
          <a:xfrm>
            <a:off x="8145248" y="4561103"/>
            <a:ext cx="3835737" cy="1508105"/>
          </a:xfrm>
          <a:prstGeom prst="rect">
            <a:avLst/>
          </a:prstGeom>
          <a:solidFill>
            <a:schemeClr val="bg1">
              <a:alpha val="50000"/>
            </a:schemeClr>
          </a:solidFill>
        </p:spPr>
        <p:txBody>
          <a:bodyPr wrap="square">
            <a:spAutoFit/>
          </a:bodyPr>
          <a:lstStyle/>
          <a:p>
            <a:pPr marL="800100" lvl="4" indent="-342900" algn="just">
              <a:lnSpc>
                <a:spcPct val="115000"/>
              </a:lnSpc>
              <a:buClr>
                <a:srgbClr val="CC0000"/>
              </a:buClr>
              <a:buSzPct val="90000"/>
              <a:buFont typeface="Wingdings" panose="05000000000000000000" pitchFamily="2" charset="2"/>
              <a:buChar char="§"/>
            </a:pPr>
            <a:r>
              <a:rPr lang="en-US" sz="1600" dirty="0">
                <a:solidFill>
                  <a:srgbClr val="CC0000"/>
                </a:solidFill>
                <a:latin typeface="Franklin Gothic Book" panose="020B0503020102020204" pitchFamily="34" charset="0"/>
                <a:ea typeface="Calibri" panose="020F0502020204030204" pitchFamily="34" charset="0"/>
                <a:cs typeface="Times New Roman" panose="02020603050405020304" pitchFamily="18" charset="0"/>
              </a:rPr>
              <a:t>Determine best timing for new well installation by reliability analysis. </a:t>
            </a:r>
          </a:p>
          <a:p>
            <a:pPr marL="800100" lvl="4" indent="-342900" algn="just">
              <a:lnSpc>
                <a:spcPct val="115000"/>
              </a:lnSpc>
              <a:buClr>
                <a:srgbClr val="CC0000"/>
              </a:buClr>
              <a:buSzPct val="90000"/>
              <a:buFont typeface="Wingdings" panose="05000000000000000000" pitchFamily="2" charset="2"/>
              <a:buChar char="§"/>
            </a:pPr>
            <a:r>
              <a:rPr lang="en-US" sz="1600" dirty="0">
                <a:solidFill>
                  <a:srgbClr val="CC0000"/>
                </a:solidFill>
                <a:latin typeface="Franklin Gothic Book" panose="020B0503020102020204" pitchFamily="34" charset="0"/>
                <a:ea typeface="Calibri" panose="020F0502020204030204" pitchFamily="34" charset="0"/>
                <a:cs typeface="Times New Roman" panose="02020603050405020304" pitchFamily="18" charset="0"/>
              </a:rPr>
              <a:t>Also include demand projection and climate change </a:t>
            </a:r>
            <a:endParaRPr lang="en-US" sz="1600"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endParaRPr>
          </a:p>
        </p:txBody>
      </p:sp>
      <p:pic>
        <p:nvPicPr>
          <p:cNvPr id="18" name="Picture 2" descr="http://www.wilsoninfo.com/arrows/red-arrow-larg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074912" y="5004542"/>
            <a:ext cx="620665" cy="542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007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1EF1546-E554-4A4E-8F5C-09FC1DF669CA}" type="slidenum">
              <a:rPr lang="en-US" smtClean="0"/>
              <a:t>4</a:t>
            </a:fld>
            <a:endParaRPr lang="en-US" dirty="0"/>
          </a:p>
        </p:txBody>
      </p:sp>
      <p:sp>
        <p:nvSpPr>
          <p:cNvPr id="5" name="TextBox 4"/>
          <p:cNvSpPr txBox="1"/>
          <p:nvPr/>
        </p:nvSpPr>
        <p:spPr>
          <a:xfrm>
            <a:off x="1736060" y="189977"/>
            <a:ext cx="1938351" cy="400110"/>
          </a:xfrm>
          <a:prstGeom prst="rect">
            <a:avLst/>
          </a:prstGeom>
          <a:noFill/>
        </p:spPr>
        <p:txBody>
          <a:bodyPr wrap="none" rtlCol="0">
            <a:spAutoFit/>
          </a:bodyPr>
          <a:lstStyle/>
          <a:p>
            <a:r>
              <a:rPr lang="en-US" sz="2000" b="1" spc="300" dirty="0">
                <a:latin typeface="Franklin Gothic Book" panose="020B0503020102020204" pitchFamily="34" charset="0"/>
              </a:rPr>
              <a:t>WEAP model</a:t>
            </a:r>
          </a:p>
        </p:txBody>
      </p:sp>
      <p:sp>
        <p:nvSpPr>
          <p:cNvPr id="2" name="Rectangle 1"/>
          <p:cNvSpPr/>
          <p:nvPr/>
        </p:nvSpPr>
        <p:spPr>
          <a:xfrm>
            <a:off x="1728872" y="321546"/>
            <a:ext cx="100484" cy="160773"/>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ectangle 6"/>
          <p:cNvSpPr/>
          <p:nvPr/>
        </p:nvSpPr>
        <p:spPr>
          <a:xfrm>
            <a:off x="0" y="569357"/>
            <a:ext cx="3093163" cy="18288"/>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151694" y="298686"/>
            <a:ext cx="4730941" cy="2265220"/>
            <a:chOff x="-48409" y="4184692"/>
            <a:chExt cx="4730941" cy="2265220"/>
          </a:xfrm>
        </p:grpSpPr>
        <p:pic>
          <p:nvPicPr>
            <p:cNvPr id="9" name="Picture 8"/>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8409" y="4184692"/>
              <a:ext cx="4730941" cy="2265220"/>
            </a:xfrm>
            <a:prstGeom prst="rect">
              <a:avLst/>
            </a:prstGeom>
          </p:spPr>
        </p:pic>
        <p:sp>
          <p:nvSpPr>
            <p:cNvPr id="10" name="Rectangle 9"/>
            <p:cNvSpPr/>
            <p:nvPr/>
          </p:nvSpPr>
          <p:spPr>
            <a:xfrm>
              <a:off x="1491703" y="4543329"/>
              <a:ext cx="432656" cy="422134"/>
            </a:xfrm>
            <a:prstGeom prst="rect">
              <a:avLst/>
            </a:prstGeom>
            <a:ln w="25400">
              <a:solidFill>
                <a:srgbClr val="F0140F"/>
              </a:solidFill>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sp>
        <p:nvSpPr>
          <p:cNvPr id="6" name="Rectangle 5"/>
          <p:cNvSpPr/>
          <p:nvPr/>
        </p:nvSpPr>
        <p:spPr>
          <a:xfrm>
            <a:off x="323551" y="3056613"/>
            <a:ext cx="5040024" cy="923330"/>
          </a:xfrm>
          <a:prstGeom prst="rect">
            <a:avLst/>
          </a:prstGeom>
        </p:spPr>
        <p:txBody>
          <a:bodyPr wrap="square">
            <a:spAutoFit/>
          </a:bodyPr>
          <a:lstStyle/>
          <a:p>
            <a:pPr marL="0" lvl="4" indent="-342900" algn="just">
              <a:lnSpc>
                <a:spcPct val="150000"/>
              </a:lnSpc>
              <a:buClr>
                <a:srgbClr val="CC0000"/>
              </a:buClr>
              <a:buSzPct val="150000"/>
              <a:buFont typeface="Wingdings" panose="05000000000000000000" pitchFamily="2" charset="2"/>
              <a:buChar char="§"/>
            </a:pPr>
            <a:r>
              <a:rPr lang="en-US" altLang="ko-KR" dirty="0">
                <a:latin typeface="Franklin Gothic Book" panose="020B0503020102020204" pitchFamily="34" charset="0"/>
                <a:ea typeface="Calibri" panose="020F0502020204030204" pitchFamily="34" charset="0"/>
                <a:cs typeface="Times New Roman" panose="02020603050405020304" pitchFamily="18" charset="0"/>
              </a:rPr>
              <a:t>Considers river, reservoir system, and ground water system </a:t>
            </a:r>
          </a:p>
        </p:txBody>
      </p:sp>
      <p:sp>
        <p:nvSpPr>
          <p:cNvPr id="12" name="Rectangle 11"/>
          <p:cNvSpPr/>
          <p:nvPr/>
        </p:nvSpPr>
        <p:spPr>
          <a:xfrm>
            <a:off x="6511889" y="1225078"/>
            <a:ext cx="4836828" cy="1338828"/>
          </a:xfrm>
          <a:prstGeom prst="rect">
            <a:avLst/>
          </a:prstGeom>
        </p:spPr>
        <p:txBody>
          <a:bodyPr wrap="square">
            <a:spAutoFit/>
          </a:bodyPr>
          <a:lstStyle/>
          <a:p>
            <a:pPr marL="0" lvl="4" indent="-342900" algn="just">
              <a:lnSpc>
                <a:spcPct val="150000"/>
              </a:lnSpc>
              <a:buClr>
                <a:srgbClr val="CC0000"/>
              </a:buClr>
              <a:buSzPct val="150000"/>
              <a:buFont typeface="Wingdings" panose="05000000000000000000" pitchFamily="2" charset="2"/>
              <a:buChar char="§"/>
            </a:pPr>
            <a:r>
              <a:rPr lang="en-US" altLang="ko-KR" dirty="0">
                <a:latin typeface="Franklin Gothic Book" panose="020B0503020102020204" pitchFamily="34" charset="0"/>
                <a:ea typeface="Calibri" panose="020F0502020204030204" pitchFamily="34" charset="0"/>
                <a:cs typeface="Times New Roman" panose="02020603050405020304" pitchFamily="18" charset="0"/>
              </a:rPr>
              <a:t>Considers climate change scenario by using projected precipitation data from CMIP3 and CMIP5 is used  </a:t>
            </a:r>
          </a:p>
        </p:txBody>
      </p:sp>
      <p:sp>
        <p:nvSpPr>
          <p:cNvPr id="13" name="Rectangle 12"/>
          <p:cNvSpPr/>
          <p:nvPr/>
        </p:nvSpPr>
        <p:spPr>
          <a:xfrm>
            <a:off x="293269" y="5690032"/>
            <a:ext cx="5034171" cy="923330"/>
          </a:xfrm>
          <a:prstGeom prst="rect">
            <a:avLst/>
          </a:prstGeom>
        </p:spPr>
        <p:txBody>
          <a:bodyPr wrap="square">
            <a:spAutoFit/>
          </a:bodyPr>
          <a:lstStyle/>
          <a:p>
            <a:pPr marL="0" lvl="4" indent="-342900" algn="just">
              <a:lnSpc>
                <a:spcPct val="150000"/>
              </a:lnSpc>
              <a:buClr>
                <a:srgbClr val="CC0000"/>
              </a:buClr>
              <a:buSzPct val="150000"/>
              <a:buFont typeface="Wingdings" panose="05000000000000000000" pitchFamily="2" charset="2"/>
              <a:buChar char="§"/>
            </a:pPr>
            <a:r>
              <a:rPr lang="en-US" altLang="ko-KR" dirty="0">
                <a:latin typeface="Franklin Gothic Book" panose="020B0503020102020204" pitchFamily="34" charset="0"/>
                <a:ea typeface="Calibri" panose="020F0502020204030204" pitchFamily="34" charset="0"/>
                <a:cs typeface="Times New Roman" panose="02020603050405020304" pitchFamily="18" charset="0"/>
              </a:rPr>
              <a:t>Demand projection by the population growth rate and conservation plan.</a:t>
            </a:r>
          </a:p>
        </p:txBody>
      </p:sp>
      <mc:AlternateContent xmlns:mc="http://schemas.openxmlformats.org/markup-compatibility/2006" xmlns:a14="http://schemas.microsoft.com/office/drawing/2010/main">
        <mc:Choice Requires="a14">
          <p:sp>
            <p:nvSpPr>
              <p:cNvPr id="14" name="Rectangle 13"/>
              <p:cNvSpPr/>
              <p:nvPr/>
            </p:nvSpPr>
            <p:spPr>
              <a:xfrm>
                <a:off x="6645266" y="2996782"/>
                <a:ext cx="4836828" cy="1357616"/>
              </a:xfrm>
              <a:prstGeom prst="rect">
                <a:avLst/>
              </a:prstGeom>
            </p:spPr>
            <p:txBody>
              <a:bodyPr wrap="square">
                <a:spAutoFit/>
              </a:bodyPr>
              <a:lstStyle/>
              <a:p>
                <a:pPr marL="0" lvl="4" indent="-342900" algn="just">
                  <a:lnSpc>
                    <a:spcPct val="150000"/>
                  </a:lnSpc>
                  <a:buClr>
                    <a:srgbClr val="CC0000"/>
                  </a:buClr>
                  <a:buSzPct val="150000"/>
                  <a:buFont typeface="Wingdings" panose="05000000000000000000" pitchFamily="2" charset="2"/>
                  <a:buChar char="§"/>
                </a:pPr>
                <a:r>
                  <a:rPr lang="en-US" altLang="ko-KR" dirty="0">
                    <a:solidFill>
                      <a:schemeClr val="tx1"/>
                    </a:solidFill>
                    <a:latin typeface="Franklin Gothic Book" panose="020B0503020102020204" pitchFamily="34" charset="0"/>
                    <a:ea typeface="Calibri" panose="020F0502020204030204" pitchFamily="34" charset="0"/>
                    <a:cs typeface="Times New Roman" panose="02020603050405020304" pitchFamily="18" charset="0"/>
                  </a:rPr>
                  <a:t>Reliability analysis by using built-in function in WEAP</a:t>
                </a:r>
              </a:p>
              <a:p>
                <a:pPr marL="914400" lvl="6" indent="-342900" algn="just">
                  <a:lnSpc>
                    <a:spcPct val="150000"/>
                  </a:lnSpc>
                  <a:buClr>
                    <a:srgbClr val="CC0000"/>
                  </a:buClr>
                  <a:buSzPct val="90000"/>
                  <a:buFont typeface="Wingdings" panose="05000000000000000000" pitchFamily="2" charset="2"/>
                  <a:buChar char="§"/>
                </a:pPr>
                <a14:m>
                  <m:oMath xmlns:m="http://schemas.openxmlformats.org/officeDocument/2006/math">
                    <m:r>
                      <a:rPr lang="en-US" altLang="ko-KR" sz="1200" i="1">
                        <a:solidFill>
                          <a:schemeClr val="tx1"/>
                        </a:solidFill>
                        <a:latin typeface="Cambria Math" panose="02040503050406030204" pitchFamily="18" charset="0"/>
                      </a:rPr>
                      <m:t>𝑅𝑒𝑙𝑖𝑎𝑏𝑖𝑙𝑖𝑡𝑦</m:t>
                    </m:r>
                    <m:d>
                      <m:dPr>
                        <m:ctrlPr>
                          <a:rPr lang="en-US" altLang="ko-KR" sz="1200" i="1">
                            <a:solidFill>
                              <a:schemeClr val="tx1"/>
                            </a:solidFill>
                            <a:latin typeface="Cambria Math" panose="02040503050406030204" pitchFamily="18" charset="0"/>
                          </a:rPr>
                        </m:ctrlPr>
                      </m:dPr>
                      <m:e>
                        <m:r>
                          <a:rPr lang="en-US" altLang="ko-KR" sz="1200" i="1">
                            <a:solidFill>
                              <a:schemeClr val="tx1"/>
                            </a:solidFill>
                            <a:latin typeface="Cambria Math" panose="02040503050406030204" pitchFamily="18" charset="0"/>
                          </a:rPr>
                          <m:t>%</m:t>
                        </m:r>
                      </m:e>
                    </m:d>
                    <m:r>
                      <a:rPr lang="en-US" altLang="ko-KR" sz="1200" i="1">
                        <a:solidFill>
                          <a:schemeClr val="tx1"/>
                        </a:solidFill>
                        <a:latin typeface="Cambria Math" panose="02040503050406030204" pitchFamily="18" charset="0"/>
                      </a:rPr>
                      <m:t>=</m:t>
                    </m:r>
                    <m:f>
                      <m:fPr>
                        <m:ctrlPr>
                          <a:rPr lang="en-US" altLang="ko-KR" sz="1200" i="1">
                            <a:solidFill>
                              <a:schemeClr val="tx1"/>
                            </a:solidFill>
                            <a:latin typeface="Cambria Math" panose="02040503050406030204" pitchFamily="18" charset="0"/>
                          </a:rPr>
                        </m:ctrlPr>
                      </m:fPr>
                      <m:num>
                        <m:r>
                          <a:rPr lang="en-US" altLang="ko-KR" sz="1200" i="1">
                            <a:solidFill>
                              <a:schemeClr val="tx1"/>
                            </a:solidFill>
                            <a:latin typeface="Cambria Math" panose="02040503050406030204" pitchFamily="18" charset="0"/>
                          </a:rPr>
                          <m:t>𝑁𝑢𝑚𝑏𝑒𝑟</m:t>
                        </m:r>
                        <m:r>
                          <a:rPr lang="en-US" altLang="ko-KR" sz="1200" i="1">
                            <a:solidFill>
                              <a:schemeClr val="tx1"/>
                            </a:solidFill>
                            <a:latin typeface="Cambria Math" panose="02040503050406030204" pitchFamily="18" charset="0"/>
                          </a:rPr>
                          <m:t> </m:t>
                        </m:r>
                        <m:r>
                          <a:rPr lang="en-US" altLang="ko-KR" sz="1200" i="1">
                            <a:solidFill>
                              <a:schemeClr val="tx1"/>
                            </a:solidFill>
                            <a:latin typeface="Cambria Math" panose="02040503050406030204" pitchFamily="18" charset="0"/>
                          </a:rPr>
                          <m:t>𝑜𝑓</m:t>
                        </m:r>
                        <m:r>
                          <a:rPr lang="en-US" altLang="ko-KR" sz="1200" i="1">
                            <a:solidFill>
                              <a:schemeClr val="tx1"/>
                            </a:solidFill>
                            <a:latin typeface="Cambria Math" panose="02040503050406030204" pitchFamily="18" charset="0"/>
                          </a:rPr>
                          <m:t> </m:t>
                        </m:r>
                        <m:r>
                          <a:rPr lang="en-US" altLang="ko-KR" sz="1200" i="1">
                            <a:solidFill>
                              <a:schemeClr val="tx1"/>
                            </a:solidFill>
                            <a:latin typeface="Cambria Math" panose="02040503050406030204" pitchFamily="18" charset="0"/>
                          </a:rPr>
                          <m:t>𝑡𝑖𝑚𝑒𝑠𝑡𝑒𝑝𝑠</m:t>
                        </m:r>
                        <m:r>
                          <a:rPr lang="en-US" altLang="ko-KR" sz="1200" i="1">
                            <a:solidFill>
                              <a:schemeClr val="tx1"/>
                            </a:solidFill>
                            <a:latin typeface="Cambria Math" panose="02040503050406030204" pitchFamily="18" charset="0"/>
                          </a:rPr>
                          <m:t> </m:t>
                        </m:r>
                        <m:r>
                          <a:rPr lang="en-US" altLang="ko-KR" sz="1200" i="1">
                            <a:solidFill>
                              <a:schemeClr val="tx1"/>
                            </a:solidFill>
                            <a:latin typeface="Cambria Math" panose="02040503050406030204" pitchFamily="18" charset="0"/>
                          </a:rPr>
                          <m:t>𝑓𝑢𝑙𝑙𝑦</m:t>
                        </m:r>
                        <m:r>
                          <a:rPr lang="en-US" altLang="ko-KR" sz="1200" i="1">
                            <a:solidFill>
                              <a:schemeClr val="tx1"/>
                            </a:solidFill>
                            <a:latin typeface="Cambria Math" panose="02040503050406030204" pitchFamily="18" charset="0"/>
                          </a:rPr>
                          <m:t> </m:t>
                        </m:r>
                        <m:r>
                          <a:rPr lang="en-US" altLang="ko-KR" sz="1200" i="1">
                            <a:solidFill>
                              <a:schemeClr val="tx1"/>
                            </a:solidFill>
                            <a:latin typeface="Cambria Math" panose="02040503050406030204" pitchFamily="18" charset="0"/>
                          </a:rPr>
                          <m:t>𝑠𝑎𝑡𝑖𝑠𝑓𝑖𝑒𝑑</m:t>
                        </m:r>
                      </m:num>
                      <m:den>
                        <m:r>
                          <a:rPr lang="en-US" altLang="ko-KR" sz="1200" i="1">
                            <a:solidFill>
                              <a:schemeClr val="tx1"/>
                            </a:solidFill>
                            <a:latin typeface="Cambria Math" panose="02040503050406030204" pitchFamily="18" charset="0"/>
                          </a:rPr>
                          <m:t>𝑁𝑢𝑚𝑏𝑒𝑟</m:t>
                        </m:r>
                        <m:r>
                          <a:rPr lang="en-US" altLang="ko-KR" sz="1200" i="1">
                            <a:solidFill>
                              <a:schemeClr val="tx1"/>
                            </a:solidFill>
                            <a:latin typeface="Cambria Math" panose="02040503050406030204" pitchFamily="18" charset="0"/>
                          </a:rPr>
                          <m:t> </m:t>
                        </m:r>
                        <m:r>
                          <a:rPr lang="en-US" altLang="ko-KR" sz="1200" i="1">
                            <a:solidFill>
                              <a:schemeClr val="tx1"/>
                            </a:solidFill>
                            <a:latin typeface="Cambria Math" panose="02040503050406030204" pitchFamily="18" charset="0"/>
                          </a:rPr>
                          <m:t>𝑜𝑓</m:t>
                        </m:r>
                        <m:r>
                          <a:rPr lang="en-US" altLang="ko-KR" sz="1200" i="1">
                            <a:solidFill>
                              <a:schemeClr val="tx1"/>
                            </a:solidFill>
                            <a:latin typeface="Cambria Math" panose="02040503050406030204" pitchFamily="18" charset="0"/>
                          </a:rPr>
                          <m:t> </m:t>
                        </m:r>
                        <m:r>
                          <a:rPr lang="en-US" altLang="ko-KR" sz="1200" i="1">
                            <a:solidFill>
                              <a:schemeClr val="tx1"/>
                            </a:solidFill>
                            <a:latin typeface="Cambria Math" panose="02040503050406030204" pitchFamily="18" charset="0"/>
                          </a:rPr>
                          <m:t>𝑡𝑜𝑡𝑎𝑙</m:t>
                        </m:r>
                        <m:r>
                          <a:rPr lang="en-US" altLang="ko-KR" sz="1200" i="1">
                            <a:solidFill>
                              <a:schemeClr val="tx1"/>
                            </a:solidFill>
                            <a:latin typeface="Cambria Math" panose="02040503050406030204" pitchFamily="18" charset="0"/>
                          </a:rPr>
                          <m:t> </m:t>
                        </m:r>
                        <m:r>
                          <a:rPr lang="en-US" altLang="ko-KR" sz="1200" i="1">
                            <a:solidFill>
                              <a:schemeClr val="tx1"/>
                            </a:solidFill>
                            <a:latin typeface="Cambria Math" panose="02040503050406030204" pitchFamily="18" charset="0"/>
                          </a:rPr>
                          <m:t>𝑡𝑖𝑚𝑒𝑠𝑡𝑒𝑝𝑠</m:t>
                        </m:r>
                      </m:den>
                    </m:f>
                    <m:r>
                      <a:rPr lang="en-US" altLang="ko-KR" sz="1200" i="1">
                        <a:solidFill>
                          <a:schemeClr val="tx1"/>
                        </a:solidFill>
                        <a:latin typeface="Cambria Math" panose="02040503050406030204" pitchFamily="18" charset="0"/>
                        <a:ea typeface="Cambria Math" panose="02040503050406030204" pitchFamily="18" charset="0"/>
                      </a:rPr>
                      <m:t>×100</m:t>
                    </m:r>
                  </m:oMath>
                </a14:m>
                <a:endParaRPr lang="en-US" altLang="ko-KR" dirty="0">
                  <a:solidFill>
                    <a:schemeClr val="tx1"/>
                  </a:solidFill>
                  <a:latin typeface="Franklin Gothic Book" panose="020B0503020102020204" pitchFamily="34" charset="0"/>
                  <a:ea typeface="Cambria Math" panose="02040503050406030204" pitchFamily="18" charset="0"/>
                </a:endParaRPr>
              </a:p>
            </p:txBody>
          </p:sp>
        </mc:Choice>
        <mc:Fallback xmlns="">
          <p:sp>
            <p:nvSpPr>
              <p:cNvPr id="14" name="Rectangle 13"/>
              <p:cNvSpPr>
                <a:spLocks noRot="1" noChangeAspect="1" noMove="1" noResize="1" noEditPoints="1" noAdjustHandles="1" noChangeArrowheads="1" noChangeShapeType="1" noTextEdit="1"/>
              </p:cNvSpPr>
              <p:nvPr/>
            </p:nvSpPr>
            <p:spPr>
              <a:xfrm>
                <a:off x="6645266" y="2996782"/>
                <a:ext cx="4836828" cy="1357616"/>
              </a:xfrm>
              <a:prstGeom prst="rect">
                <a:avLst/>
              </a:prstGeom>
              <a:blipFill>
                <a:blip r:embed="rId4"/>
                <a:stretch>
                  <a:fillRect l="-2015" t="-3604" r="-1008"/>
                </a:stretch>
              </a:blipFill>
            </p:spPr>
            <p:txBody>
              <a:bodyPr/>
              <a:lstStyle/>
              <a:p>
                <a:r>
                  <a:rPr lang="en-US">
                    <a:noFill/>
                  </a:rPr>
                  <a:t> </a:t>
                </a:r>
              </a:p>
            </p:txBody>
          </p:sp>
        </mc:Fallback>
      </mc:AlternateContent>
      <p:grpSp>
        <p:nvGrpSpPr>
          <p:cNvPr id="16" name="Group 15"/>
          <p:cNvGrpSpPr/>
          <p:nvPr/>
        </p:nvGrpSpPr>
        <p:grpSpPr>
          <a:xfrm>
            <a:off x="6225055" y="698160"/>
            <a:ext cx="1980000" cy="391003"/>
            <a:chOff x="145588" y="3222772"/>
            <a:chExt cx="1980000" cy="391003"/>
          </a:xfrm>
        </p:grpSpPr>
        <p:sp>
          <p:nvSpPr>
            <p:cNvPr id="20" name="Rectangle 19"/>
            <p:cNvSpPr/>
            <p:nvPr/>
          </p:nvSpPr>
          <p:spPr>
            <a:xfrm>
              <a:off x="145588" y="3222772"/>
              <a:ext cx="1980000" cy="360000"/>
            </a:xfrm>
            <a:prstGeom prst="rect">
              <a:avLst/>
            </a:prstGeom>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a:lstStyle/>
            <a:p>
              <a:endParaRPr lang="en-US" dirty="0"/>
            </a:p>
          </p:txBody>
        </p:sp>
        <p:sp>
          <p:nvSpPr>
            <p:cNvPr id="21" name="Rectangle 20"/>
            <p:cNvSpPr/>
            <p:nvPr/>
          </p:nvSpPr>
          <p:spPr>
            <a:xfrm>
              <a:off x="204353" y="3244443"/>
              <a:ext cx="1893467" cy="369332"/>
            </a:xfrm>
            <a:prstGeom prst="rect">
              <a:avLst/>
            </a:prstGeom>
          </p:spPr>
          <p:txBody>
            <a:bodyPr wrap="none">
              <a:spAutoFit/>
            </a:bodyPr>
            <a:lstStyle/>
            <a:p>
              <a:r>
                <a:rPr lang="en-US" altLang="ko-KR" dirty="0">
                  <a:latin typeface="Franklin Gothic Heavy" panose="020B0903020102020204" pitchFamily="34" charset="0"/>
                </a:rPr>
                <a:t>Climate Change</a:t>
              </a:r>
              <a:endParaRPr lang="ko-KR" altLang="en-US" dirty="0">
                <a:latin typeface="Franklin Gothic Heavy" panose="020B0903020102020204" pitchFamily="34" charset="0"/>
              </a:endParaRPr>
            </a:p>
          </p:txBody>
        </p:sp>
      </p:grpSp>
      <p:grpSp>
        <p:nvGrpSpPr>
          <p:cNvPr id="17" name="Group 16"/>
          <p:cNvGrpSpPr/>
          <p:nvPr/>
        </p:nvGrpSpPr>
        <p:grpSpPr>
          <a:xfrm>
            <a:off x="6127006" y="2602326"/>
            <a:ext cx="1980000" cy="369343"/>
            <a:chOff x="2473762" y="1418324"/>
            <a:chExt cx="1980000" cy="369343"/>
          </a:xfrm>
        </p:grpSpPr>
        <p:sp>
          <p:nvSpPr>
            <p:cNvPr id="18" name="Rectangle 17"/>
            <p:cNvSpPr/>
            <p:nvPr/>
          </p:nvSpPr>
          <p:spPr>
            <a:xfrm>
              <a:off x="2473762" y="1418324"/>
              <a:ext cx="1980000" cy="360000"/>
            </a:xfrm>
            <a:prstGeom prst="rect">
              <a:avLst/>
            </a:prstGeom>
            <a:effectLst>
              <a:outerShdw blurRad="50800" dist="38100" dir="2700000" algn="tl"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a:lstStyle/>
            <a:p>
              <a:endParaRPr lang="en-US" dirty="0"/>
            </a:p>
          </p:txBody>
        </p:sp>
        <p:sp>
          <p:nvSpPr>
            <p:cNvPr id="19" name="Rectangle 18"/>
            <p:cNvSpPr/>
            <p:nvPr/>
          </p:nvSpPr>
          <p:spPr>
            <a:xfrm>
              <a:off x="2658668" y="1418335"/>
              <a:ext cx="1596014" cy="369332"/>
            </a:xfrm>
            <a:prstGeom prst="rect">
              <a:avLst/>
            </a:prstGeom>
          </p:spPr>
          <p:txBody>
            <a:bodyPr wrap="none">
              <a:spAutoFit/>
            </a:bodyPr>
            <a:lstStyle/>
            <a:p>
              <a:r>
                <a:rPr lang="en-US" altLang="ko-KR" dirty="0">
                  <a:latin typeface="Franklin Gothic Heavy" panose="020B0903020102020204" pitchFamily="34" charset="0"/>
                </a:rPr>
                <a:t>Performance</a:t>
              </a:r>
              <a:endParaRPr lang="ko-KR" altLang="en-US" dirty="0">
                <a:latin typeface="Franklin Gothic Heavy" panose="020B0903020102020204" pitchFamily="34" charset="0"/>
              </a:endParaRPr>
            </a:p>
          </p:txBody>
        </p:sp>
      </p:grpSp>
      <p:grpSp>
        <p:nvGrpSpPr>
          <p:cNvPr id="30" name="Group 29"/>
          <p:cNvGrpSpPr/>
          <p:nvPr/>
        </p:nvGrpSpPr>
        <p:grpSpPr>
          <a:xfrm>
            <a:off x="78484" y="2553079"/>
            <a:ext cx="1980000" cy="383236"/>
            <a:chOff x="145586" y="1387327"/>
            <a:chExt cx="1980000" cy="383236"/>
          </a:xfrm>
        </p:grpSpPr>
        <p:sp>
          <p:nvSpPr>
            <p:cNvPr id="34" name="Rectangle 33"/>
            <p:cNvSpPr/>
            <p:nvPr/>
          </p:nvSpPr>
          <p:spPr>
            <a:xfrm>
              <a:off x="145586" y="1387327"/>
              <a:ext cx="1980000" cy="360000"/>
            </a:xfrm>
            <a:prstGeom prst="rect">
              <a:avLst/>
            </a:prstGeom>
            <a:gradFill>
              <a:gsLst>
                <a:gs pos="0">
                  <a:srgbClr val="F15A55"/>
                </a:gs>
                <a:gs pos="50000">
                  <a:srgbClr val="F65A28"/>
                </a:gs>
                <a:gs pos="100000">
                  <a:srgbClr val="E51717"/>
                </a:gs>
              </a:gsLst>
            </a:gradFill>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a:lstStyle/>
            <a:p>
              <a:endParaRPr lang="en-US" dirty="0"/>
            </a:p>
          </p:txBody>
        </p:sp>
        <p:sp>
          <p:nvSpPr>
            <p:cNvPr id="35" name="Rectangle 34"/>
            <p:cNvSpPr/>
            <p:nvPr/>
          </p:nvSpPr>
          <p:spPr>
            <a:xfrm>
              <a:off x="360371" y="1401231"/>
              <a:ext cx="1587038" cy="369332"/>
            </a:xfrm>
            <a:prstGeom prst="rect">
              <a:avLst/>
            </a:prstGeom>
          </p:spPr>
          <p:txBody>
            <a:bodyPr wrap="none">
              <a:spAutoFit/>
            </a:bodyPr>
            <a:lstStyle/>
            <a:p>
              <a:r>
                <a:rPr lang="en-US" altLang="ko-KR" dirty="0">
                  <a:latin typeface="Franklin Gothic Heavy" panose="020B0903020102020204" pitchFamily="34" charset="0"/>
                </a:rPr>
                <a:t>Groundwater</a:t>
              </a:r>
              <a:endParaRPr lang="ko-KR" altLang="en-US" dirty="0">
                <a:latin typeface="Franklin Gothic Heavy" panose="020B0903020102020204" pitchFamily="34" charset="0"/>
              </a:endParaRPr>
            </a:p>
          </p:txBody>
        </p:sp>
      </p:grpSp>
      <p:grpSp>
        <p:nvGrpSpPr>
          <p:cNvPr id="31" name="Group 30"/>
          <p:cNvGrpSpPr/>
          <p:nvPr/>
        </p:nvGrpSpPr>
        <p:grpSpPr>
          <a:xfrm>
            <a:off x="78484" y="5206853"/>
            <a:ext cx="1980000" cy="392525"/>
            <a:chOff x="145587" y="2293333"/>
            <a:chExt cx="1980000" cy="392525"/>
          </a:xfrm>
        </p:grpSpPr>
        <p:sp>
          <p:nvSpPr>
            <p:cNvPr id="32" name="Rectangle 31"/>
            <p:cNvSpPr/>
            <p:nvPr/>
          </p:nvSpPr>
          <p:spPr>
            <a:xfrm>
              <a:off x="145587" y="2293333"/>
              <a:ext cx="1980000" cy="360000"/>
            </a:xfrm>
            <a:prstGeom prst="rect">
              <a:avLst/>
            </a:prstGeom>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a:lstStyle/>
            <a:p>
              <a:endParaRPr lang="en-US" dirty="0"/>
            </a:p>
          </p:txBody>
        </p:sp>
        <p:sp>
          <p:nvSpPr>
            <p:cNvPr id="33" name="Rectangle 32"/>
            <p:cNvSpPr/>
            <p:nvPr/>
          </p:nvSpPr>
          <p:spPr>
            <a:xfrm>
              <a:off x="564218" y="2316526"/>
              <a:ext cx="1080745" cy="369332"/>
            </a:xfrm>
            <a:prstGeom prst="rect">
              <a:avLst/>
            </a:prstGeom>
          </p:spPr>
          <p:txBody>
            <a:bodyPr wrap="none">
              <a:spAutoFit/>
            </a:bodyPr>
            <a:lstStyle/>
            <a:p>
              <a:r>
                <a:rPr lang="en-US" altLang="ko-KR" dirty="0">
                  <a:latin typeface="Franklin Gothic Heavy" panose="020B0903020102020204" pitchFamily="34" charset="0"/>
                </a:rPr>
                <a:t>Demand</a:t>
              </a:r>
              <a:endParaRPr lang="ko-KR" altLang="en-US" dirty="0">
                <a:latin typeface="Franklin Gothic Heavy" panose="020B0903020102020204" pitchFamily="34" charset="0"/>
              </a:endParaRPr>
            </a:p>
          </p:txBody>
        </p:sp>
      </p:grpSp>
      <p:grpSp>
        <p:nvGrpSpPr>
          <p:cNvPr id="39" name="Group 38"/>
          <p:cNvGrpSpPr/>
          <p:nvPr/>
        </p:nvGrpSpPr>
        <p:grpSpPr>
          <a:xfrm>
            <a:off x="1879327" y="3498383"/>
            <a:ext cx="3388146" cy="1629794"/>
            <a:chOff x="591001" y="1555533"/>
            <a:chExt cx="3388146" cy="1629794"/>
          </a:xfrm>
        </p:grpSpPr>
        <p:pic>
          <p:nvPicPr>
            <p:cNvPr id="36" name="Picture 35"/>
            <p:cNvPicPr/>
            <p:nvPr/>
          </p:nvPicPr>
          <p:blipFill>
            <a:blip r:embed="rId5">
              <a:extLst>
                <a:ext uri="{28A0092B-C50C-407E-A947-70E740481C1C}">
                  <a14:useLocalDpi xmlns:a14="http://schemas.microsoft.com/office/drawing/2010/main" val="0"/>
                </a:ext>
              </a:extLst>
            </a:blip>
            <a:stretch>
              <a:fillRect/>
            </a:stretch>
          </p:blipFill>
          <p:spPr>
            <a:xfrm>
              <a:off x="591002" y="1555533"/>
              <a:ext cx="3388145" cy="1629794"/>
            </a:xfrm>
            <a:prstGeom prst="rect">
              <a:avLst/>
            </a:prstGeom>
          </p:spPr>
        </p:pic>
        <p:sp>
          <p:nvSpPr>
            <p:cNvPr id="37" name="Rectangle 36"/>
            <p:cNvSpPr/>
            <p:nvPr/>
          </p:nvSpPr>
          <p:spPr>
            <a:xfrm>
              <a:off x="591001" y="2036728"/>
              <a:ext cx="3388145" cy="273144"/>
            </a:xfrm>
            <a:prstGeom prst="rect">
              <a:avLst/>
            </a:prstGeom>
            <a:ln w="25400">
              <a:solidFill>
                <a:srgbClr val="F0140F"/>
              </a:solidFill>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8" name="Rectangle 37"/>
            <p:cNvSpPr/>
            <p:nvPr/>
          </p:nvSpPr>
          <p:spPr>
            <a:xfrm>
              <a:off x="591001" y="2450291"/>
              <a:ext cx="3388145" cy="158408"/>
            </a:xfrm>
            <a:prstGeom prst="rect">
              <a:avLst/>
            </a:prstGeom>
            <a:ln w="25400">
              <a:solidFill>
                <a:srgbClr val="F0140F"/>
              </a:solidFill>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grpSp>
        <p:nvGrpSpPr>
          <p:cNvPr id="42" name="Group 41"/>
          <p:cNvGrpSpPr/>
          <p:nvPr/>
        </p:nvGrpSpPr>
        <p:grpSpPr>
          <a:xfrm>
            <a:off x="6197287" y="4524787"/>
            <a:ext cx="1980000" cy="377103"/>
            <a:chOff x="2473762" y="3253770"/>
            <a:chExt cx="1980000" cy="377103"/>
          </a:xfrm>
        </p:grpSpPr>
        <p:sp>
          <p:nvSpPr>
            <p:cNvPr id="43" name="Rectangle 42"/>
            <p:cNvSpPr/>
            <p:nvPr/>
          </p:nvSpPr>
          <p:spPr>
            <a:xfrm>
              <a:off x="2473762" y="3253770"/>
              <a:ext cx="1980000" cy="360000"/>
            </a:xfrm>
            <a:prstGeom prst="rect">
              <a:avLst/>
            </a:prstGeom>
            <a:gradFill>
              <a:gsLst>
                <a:gs pos="0">
                  <a:srgbClr val="86F8FE"/>
                </a:gs>
                <a:gs pos="50000">
                  <a:srgbClr val="0DC4D7"/>
                </a:gs>
                <a:gs pos="100000">
                  <a:srgbClr val="0D7F8B"/>
                </a:gs>
              </a:gsLst>
            </a:gradFill>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lstStyle/>
            <a:p>
              <a:endParaRPr lang="en-US" dirty="0"/>
            </a:p>
          </p:txBody>
        </p:sp>
        <p:sp>
          <p:nvSpPr>
            <p:cNvPr id="44" name="Rectangle 43"/>
            <p:cNvSpPr/>
            <p:nvPr/>
          </p:nvSpPr>
          <p:spPr>
            <a:xfrm>
              <a:off x="3012021" y="3261541"/>
              <a:ext cx="971741" cy="369332"/>
            </a:xfrm>
            <a:prstGeom prst="rect">
              <a:avLst/>
            </a:prstGeom>
          </p:spPr>
          <p:txBody>
            <a:bodyPr wrap="none">
              <a:spAutoFit/>
            </a:bodyPr>
            <a:lstStyle/>
            <a:p>
              <a:r>
                <a:rPr lang="en-US" altLang="ko-KR" dirty="0">
                  <a:latin typeface="Franklin Gothic Heavy" panose="020B0903020102020204" pitchFamily="34" charset="0"/>
                </a:rPr>
                <a:t>Outline</a:t>
              </a:r>
              <a:endParaRPr lang="ko-KR" altLang="en-US" dirty="0">
                <a:latin typeface="Franklin Gothic Heavy" panose="020B0903020102020204" pitchFamily="34" charset="0"/>
              </a:endParaRPr>
            </a:p>
          </p:txBody>
        </p:sp>
      </p:grpSp>
      <p:sp>
        <p:nvSpPr>
          <p:cNvPr id="47" name="Rectangle 46"/>
          <p:cNvSpPr/>
          <p:nvPr/>
        </p:nvSpPr>
        <p:spPr>
          <a:xfrm>
            <a:off x="6484121" y="4952116"/>
            <a:ext cx="4836828" cy="1338828"/>
          </a:xfrm>
          <a:prstGeom prst="rect">
            <a:avLst/>
          </a:prstGeom>
        </p:spPr>
        <p:txBody>
          <a:bodyPr wrap="square">
            <a:spAutoFit/>
          </a:bodyPr>
          <a:lstStyle/>
          <a:p>
            <a:pPr marL="0" lvl="4" indent="-342900" algn="just">
              <a:lnSpc>
                <a:spcPct val="150000"/>
              </a:lnSpc>
              <a:buClr>
                <a:srgbClr val="CC0000"/>
              </a:buClr>
              <a:buSzPct val="150000"/>
              <a:buFont typeface="Wingdings" panose="05000000000000000000" pitchFamily="2" charset="2"/>
              <a:buChar char="§"/>
            </a:pPr>
            <a:r>
              <a:rPr lang="en-US" altLang="ko-KR" dirty="0">
                <a:latin typeface="Franklin Gothic Book" panose="020B0503020102020204" pitchFamily="34" charset="0"/>
                <a:ea typeface="Calibri" panose="020F0502020204030204" pitchFamily="34" charset="0"/>
                <a:cs typeface="Times New Roman" panose="02020603050405020304" pitchFamily="18" charset="0"/>
              </a:rPr>
              <a:t>Simulation through 2015 to 2049</a:t>
            </a:r>
          </a:p>
          <a:p>
            <a:pPr marL="0" lvl="4" indent="-342900" algn="just">
              <a:lnSpc>
                <a:spcPct val="150000"/>
              </a:lnSpc>
              <a:buClr>
                <a:srgbClr val="CC0000"/>
              </a:buClr>
              <a:buSzPct val="150000"/>
              <a:buFont typeface="Wingdings" panose="05000000000000000000" pitchFamily="2" charset="2"/>
              <a:buChar char="§"/>
            </a:pPr>
            <a:r>
              <a:rPr lang="en-US" altLang="ko-KR" dirty="0">
                <a:latin typeface="Franklin Gothic Book" panose="020B0503020102020204" pitchFamily="34" charset="0"/>
                <a:ea typeface="Calibri" panose="020F0502020204030204" pitchFamily="34" charset="0"/>
                <a:cs typeface="Times New Roman" panose="02020603050405020304" pitchFamily="18" charset="0"/>
              </a:rPr>
              <a:t>Change installation year by scripting</a:t>
            </a:r>
          </a:p>
          <a:p>
            <a:pPr marL="0" lvl="4" indent="-342900" algn="just">
              <a:lnSpc>
                <a:spcPct val="150000"/>
              </a:lnSpc>
              <a:buClr>
                <a:srgbClr val="CC0000"/>
              </a:buClr>
              <a:buSzPct val="150000"/>
              <a:buFont typeface="Wingdings" panose="05000000000000000000" pitchFamily="2" charset="2"/>
              <a:buChar char="§"/>
            </a:pPr>
            <a:r>
              <a:rPr lang="en-US" altLang="ko-KR" dirty="0">
                <a:latin typeface="Franklin Gothic Book" panose="020B0503020102020204" pitchFamily="34" charset="0"/>
                <a:ea typeface="Calibri" panose="020F0502020204030204" pitchFamily="34" charset="0"/>
                <a:cs typeface="Times New Roman" panose="02020603050405020304" pitchFamily="18" charset="0"/>
              </a:rPr>
              <a:t>Export result to text file</a:t>
            </a:r>
          </a:p>
        </p:txBody>
      </p:sp>
    </p:spTree>
    <p:extLst>
      <p:ext uri="{BB962C8B-B14F-4D97-AF65-F5344CB8AC3E}">
        <p14:creationId xmlns:p14="http://schemas.microsoft.com/office/powerpoint/2010/main" val="2363339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p:cNvSpPr/>
          <p:nvPr/>
        </p:nvSpPr>
        <p:spPr>
          <a:xfrm>
            <a:off x="6384176" y="5050449"/>
            <a:ext cx="5362347" cy="1452087"/>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81EF1546-E554-4A4E-8F5C-09FC1DF669CA}" type="slidenum">
              <a:rPr lang="en-US" smtClean="0"/>
              <a:t>5</a:t>
            </a:fld>
            <a:endParaRPr lang="en-US" dirty="0"/>
          </a:p>
        </p:txBody>
      </p:sp>
      <p:sp>
        <p:nvSpPr>
          <p:cNvPr id="5" name="TextBox 4"/>
          <p:cNvSpPr txBox="1"/>
          <p:nvPr/>
        </p:nvSpPr>
        <p:spPr>
          <a:xfrm>
            <a:off x="1736060" y="189977"/>
            <a:ext cx="1838324" cy="400110"/>
          </a:xfrm>
          <a:prstGeom prst="rect">
            <a:avLst/>
          </a:prstGeom>
          <a:noFill/>
        </p:spPr>
        <p:txBody>
          <a:bodyPr wrap="none" rtlCol="0">
            <a:spAutoFit/>
          </a:bodyPr>
          <a:lstStyle/>
          <a:p>
            <a:r>
              <a:rPr lang="en-US" sz="2000" b="1" spc="300" dirty="0">
                <a:latin typeface="Franklin Gothic Book" panose="020B0503020102020204" pitchFamily="34" charset="0"/>
              </a:rPr>
              <a:t>Assumption</a:t>
            </a:r>
          </a:p>
        </p:txBody>
      </p:sp>
      <p:sp>
        <p:nvSpPr>
          <p:cNvPr id="2" name="Rectangle 1"/>
          <p:cNvSpPr/>
          <p:nvPr/>
        </p:nvSpPr>
        <p:spPr>
          <a:xfrm>
            <a:off x="1728872" y="321546"/>
            <a:ext cx="100484" cy="160773"/>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ectangle 6"/>
          <p:cNvSpPr/>
          <p:nvPr/>
        </p:nvSpPr>
        <p:spPr>
          <a:xfrm>
            <a:off x="0" y="569357"/>
            <a:ext cx="3093163" cy="18288"/>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83944" y="967025"/>
            <a:ext cx="10962579" cy="4976747"/>
          </a:xfrm>
          <a:prstGeom prst="rect">
            <a:avLst/>
          </a:prstGeom>
          <a:solidFill>
            <a:schemeClr val="bg1">
              <a:alpha val="50000"/>
            </a:schemeClr>
          </a:solidFill>
        </p:spPr>
        <p:txBody>
          <a:bodyPr wrap="square">
            <a:spAutoFit/>
          </a:bodyPr>
          <a:lstStyle/>
          <a:p>
            <a:pPr marL="342900" marR="0" lvl="3" indent="-342900" algn="just">
              <a:lnSpc>
                <a:spcPct val="115000"/>
              </a:lnSpc>
              <a:spcBef>
                <a:spcPts val="0"/>
              </a:spcBef>
              <a:buClr>
                <a:srgbClr val="CC0000"/>
              </a:buClr>
              <a:buSzPct val="150000"/>
              <a:buFont typeface="Wingdings" panose="05000000000000000000" pitchFamily="2" charset="2"/>
              <a:buChar char="§"/>
            </a:pPr>
            <a:r>
              <a:rPr lang="en-US" dirty="0">
                <a:solidFill>
                  <a:srgbClr val="333333"/>
                </a:solidFill>
                <a:effectLst/>
                <a:latin typeface="Franklin Gothic Book" panose="020B0503020102020204" pitchFamily="34" charset="0"/>
                <a:ea typeface="Calibri" panose="020F0502020204030204" pitchFamily="34" charset="0"/>
                <a:cs typeface="Times New Roman" panose="02020603050405020304" pitchFamily="18" charset="0"/>
              </a:rPr>
              <a:t>Groundwater related</a:t>
            </a:r>
          </a:p>
          <a:p>
            <a:pPr marL="800100" lvl="4" indent="-342900" algn="just">
              <a:lnSpc>
                <a:spcPct val="115000"/>
              </a:lnSpc>
              <a:buClr>
                <a:srgbClr val="CC0000"/>
              </a:buClr>
              <a:buSzPct val="150000"/>
              <a:buFont typeface="Wingdings" panose="05000000000000000000" pitchFamily="2" charset="2"/>
              <a:buChar char="§"/>
            </a:pPr>
            <a:r>
              <a:rPr lang="en-US" sz="1600" dirty="0">
                <a:solidFill>
                  <a:srgbClr val="333333"/>
                </a:solidFill>
                <a:effectLst/>
                <a:latin typeface="Franklin Gothic Book" panose="020B0503020102020204" pitchFamily="34" charset="0"/>
                <a:ea typeface="Calibri" panose="020F0502020204030204" pitchFamily="34" charset="0"/>
                <a:cs typeface="Times New Roman" panose="02020603050405020304" pitchFamily="18" charset="0"/>
              </a:rPr>
              <a:t>Groundwater well distributes water equally.</a:t>
            </a:r>
          </a:p>
          <a:p>
            <a:pPr marL="800100" lvl="4" indent="-342900" algn="just">
              <a:lnSpc>
                <a:spcPct val="115000"/>
              </a:lnSpc>
              <a:buClr>
                <a:srgbClr val="CC0000"/>
              </a:buClr>
              <a:buSzPct val="150000"/>
              <a:buFont typeface="Wingdings" panose="05000000000000000000" pitchFamily="2" charset="2"/>
              <a:buChar char="§"/>
            </a:pPr>
            <a:r>
              <a:rPr lang="en-US" sz="1600"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rPr>
              <a:t>Only one well will represent whole groundwater well in service area</a:t>
            </a:r>
          </a:p>
          <a:p>
            <a:pPr marL="800100" lvl="4" indent="-342900" algn="just">
              <a:lnSpc>
                <a:spcPct val="115000"/>
              </a:lnSpc>
              <a:buClr>
                <a:srgbClr val="CC0000"/>
              </a:buClr>
              <a:buSzPct val="150000"/>
              <a:buFont typeface="Wingdings" panose="05000000000000000000" pitchFamily="2" charset="2"/>
              <a:buChar char="§"/>
            </a:pPr>
            <a:r>
              <a:rPr lang="en-US" sz="1600" dirty="0">
                <a:solidFill>
                  <a:srgbClr val="333333"/>
                </a:solidFill>
                <a:effectLst/>
                <a:latin typeface="Franklin Gothic Book" panose="020B0503020102020204" pitchFamily="34" charset="0"/>
                <a:ea typeface="Calibri" panose="020F0502020204030204" pitchFamily="34" charset="0"/>
                <a:cs typeface="Times New Roman" panose="02020603050405020304" pitchFamily="18" charset="0"/>
              </a:rPr>
              <a:t>Storage capacity, natural recharge, and maximum withdrawal is same amount as shown in the report</a:t>
            </a:r>
          </a:p>
          <a:p>
            <a:pPr marL="800100" lvl="4" indent="-342900" algn="just">
              <a:lnSpc>
                <a:spcPct val="115000"/>
              </a:lnSpc>
              <a:buClr>
                <a:srgbClr val="CC0000"/>
              </a:buClr>
              <a:buSzPct val="150000"/>
              <a:buFont typeface="Wingdings" panose="05000000000000000000" pitchFamily="2" charset="2"/>
              <a:buChar char="§"/>
            </a:pPr>
            <a:r>
              <a:rPr lang="en-US" altLang="ko-KR" sz="1600"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rPr>
              <a:t>Well construction will finish before 2030</a:t>
            </a:r>
          </a:p>
          <a:p>
            <a:pPr marL="342900" marR="0" lvl="3" indent="-342900" algn="just">
              <a:lnSpc>
                <a:spcPct val="115000"/>
              </a:lnSpc>
              <a:spcBef>
                <a:spcPts val="0"/>
              </a:spcBef>
              <a:buClr>
                <a:srgbClr val="CC0000"/>
              </a:buClr>
              <a:buSzPct val="150000"/>
              <a:buFont typeface="Wingdings" panose="05000000000000000000" pitchFamily="2" charset="2"/>
              <a:buChar char="§"/>
            </a:pPr>
            <a:endParaRPr lang="en-US" dirty="0">
              <a:solidFill>
                <a:srgbClr val="333333"/>
              </a:solidFill>
              <a:effectLst/>
              <a:latin typeface="Franklin Gothic Book" panose="020B0503020102020204" pitchFamily="34" charset="0"/>
              <a:ea typeface="Calibri" panose="020F0502020204030204" pitchFamily="34" charset="0"/>
              <a:cs typeface="Times New Roman" panose="02020603050405020304" pitchFamily="18" charset="0"/>
            </a:endParaRPr>
          </a:p>
          <a:p>
            <a:pPr marL="342900" marR="0" lvl="3" indent="-342900" algn="just">
              <a:lnSpc>
                <a:spcPct val="115000"/>
              </a:lnSpc>
              <a:spcBef>
                <a:spcPts val="0"/>
              </a:spcBef>
              <a:buClr>
                <a:srgbClr val="CC0000"/>
              </a:buClr>
              <a:buSzPct val="150000"/>
              <a:buFont typeface="Wingdings" panose="05000000000000000000" pitchFamily="2" charset="2"/>
              <a:buChar char="§"/>
            </a:pPr>
            <a:r>
              <a:rPr lang="en-US"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rPr>
              <a:t>Demand related</a:t>
            </a:r>
            <a:endParaRPr lang="en-US" dirty="0">
              <a:solidFill>
                <a:srgbClr val="333333"/>
              </a:solidFill>
              <a:effectLst/>
              <a:latin typeface="Franklin Gothic Book" panose="020B0503020102020204" pitchFamily="34" charset="0"/>
              <a:ea typeface="Calibri" panose="020F0502020204030204" pitchFamily="34" charset="0"/>
              <a:cs typeface="Times New Roman" panose="02020603050405020304" pitchFamily="18" charset="0"/>
            </a:endParaRPr>
          </a:p>
          <a:p>
            <a:pPr marL="800100" lvl="4" indent="-342900" algn="just">
              <a:lnSpc>
                <a:spcPct val="115000"/>
              </a:lnSpc>
              <a:buClr>
                <a:srgbClr val="CC0000"/>
              </a:buClr>
              <a:buSzPct val="150000"/>
              <a:buFont typeface="Wingdings" panose="05000000000000000000" pitchFamily="2" charset="2"/>
              <a:buChar char="§"/>
            </a:pPr>
            <a:r>
              <a:rPr lang="en-US" sz="1600"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rPr>
              <a:t>Water conservation plan and population growth apply as linear function</a:t>
            </a:r>
          </a:p>
          <a:p>
            <a:pPr marL="342900" marR="0" lvl="3" indent="-342900" algn="just">
              <a:lnSpc>
                <a:spcPct val="115000"/>
              </a:lnSpc>
              <a:spcBef>
                <a:spcPts val="0"/>
              </a:spcBef>
              <a:buClr>
                <a:srgbClr val="CC0000"/>
              </a:buClr>
              <a:buSzPct val="150000"/>
              <a:buFont typeface="Wingdings" panose="05000000000000000000" pitchFamily="2" charset="2"/>
              <a:buChar char="§"/>
            </a:pPr>
            <a:endParaRPr lang="en-US" dirty="0">
              <a:solidFill>
                <a:srgbClr val="333333"/>
              </a:solidFill>
              <a:effectLst/>
              <a:latin typeface="Franklin Gothic Book" panose="020B0503020102020204" pitchFamily="34" charset="0"/>
              <a:ea typeface="Calibri" panose="020F0502020204030204" pitchFamily="34" charset="0"/>
              <a:cs typeface="Times New Roman" panose="02020603050405020304" pitchFamily="18" charset="0"/>
            </a:endParaRPr>
          </a:p>
          <a:p>
            <a:pPr marL="342900" marR="0" lvl="3" indent="-342900" algn="just">
              <a:lnSpc>
                <a:spcPct val="115000"/>
              </a:lnSpc>
              <a:spcBef>
                <a:spcPts val="0"/>
              </a:spcBef>
              <a:buClr>
                <a:srgbClr val="CC0000"/>
              </a:buClr>
              <a:buSzPct val="150000"/>
              <a:buFont typeface="Wingdings" panose="05000000000000000000" pitchFamily="2" charset="2"/>
              <a:buChar char="§"/>
            </a:pPr>
            <a:r>
              <a:rPr lang="en-US"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rPr>
              <a:t>Climate Change related</a:t>
            </a:r>
          </a:p>
          <a:p>
            <a:pPr marL="800100" lvl="4" indent="-342900" algn="just">
              <a:lnSpc>
                <a:spcPct val="115000"/>
              </a:lnSpc>
              <a:buClr>
                <a:srgbClr val="CC0000"/>
              </a:buClr>
              <a:buSzPct val="150000"/>
              <a:buFont typeface="Wingdings" panose="05000000000000000000" pitchFamily="2" charset="2"/>
              <a:buChar char="§"/>
            </a:pPr>
            <a:r>
              <a:rPr lang="en-US" sz="1600"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rPr>
              <a:t>Use historical precipitation data from 1980 to 2014 to predict precipitation data from 2015  to 2049</a:t>
            </a:r>
          </a:p>
          <a:p>
            <a:pPr marL="342900" marR="0" lvl="3" indent="-342900" algn="just">
              <a:lnSpc>
                <a:spcPct val="115000"/>
              </a:lnSpc>
              <a:spcBef>
                <a:spcPts val="0"/>
              </a:spcBef>
              <a:buClr>
                <a:srgbClr val="CC0000"/>
              </a:buClr>
              <a:buSzPct val="150000"/>
              <a:buFont typeface="Wingdings" panose="05000000000000000000" pitchFamily="2" charset="2"/>
              <a:buChar char="§"/>
            </a:pPr>
            <a:endParaRPr lang="en-US"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endParaRPr>
          </a:p>
          <a:p>
            <a:pPr marL="342900" marR="0" lvl="3" indent="-342900" algn="just">
              <a:lnSpc>
                <a:spcPct val="115000"/>
              </a:lnSpc>
              <a:spcBef>
                <a:spcPts val="0"/>
              </a:spcBef>
              <a:buClr>
                <a:srgbClr val="CC0000"/>
              </a:buClr>
              <a:buSzPct val="150000"/>
              <a:buFont typeface="Wingdings" panose="05000000000000000000" pitchFamily="2" charset="2"/>
              <a:buChar char="§"/>
            </a:pPr>
            <a:r>
              <a:rPr lang="en-US"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rPr>
              <a:t>Performance related</a:t>
            </a:r>
          </a:p>
          <a:p>
            <a:pPr marL="800100" lvl="4" indent="-342900" algn="just">
              <a:lnSpc>
                <a:spcPct val="115000"/>
              </a:lnSpc>
              <a:buClr>
                <a:srgbClr val="CC0000"/>
              </a:buClr>
              <a:buSzPct val="150000"/>
              <a:buFont typeface="Wingdings" panose="05000000000000000000" pitchFamily="2" charset="2"/>
              <a:buChar char="§"/>
            </a:pPr>
            <a:r>
              <a:rPr lang="en-US" sz="1600"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rPr>
              <a:t>We need to avoid reliability lower than 80 %</a:t>
            </a:r>
          </a:p>
          <a:p>
            <a:pPr marL="800100" lvl="4" indent="-342900" algn="just">
              <a:lnSpc>
                <a:spcPct val="115000"/>
              </a:lnSpc>
              <a:buClr>
                <a:srgbClr val="CC0000"/>
              </a:buClr>
              <a:buSzPct val="150000"/>
              <a:buFont typeface="Wingdings" panose="05000000000000000000" pitchFamily="2" charset="2"/>
              <a:buChar char="§"/>
            </a:pPr>
            <a:r>
              <a:rPr lang="en-US" sz="1600" dirty="0">
                <a:solidFill>
                  <a:srgbClr val="333333"/>
                </a:solidFill>
                <a:effectLst/>
                <a:latin typeface="Franklin Gothic Book" panose="020B0503020102020204" pitchFamily="34" charset="0"/>
                <a:ea typeface="Calibri" panose="020F0502020204030204" pitchFamily="34" charset="0"/>
                <a:cs typeface="Times New Roman" panose="02020603050405020304" pitchFamily="18" charset="0"/>
              </a:rPr>
              <a:t>Assumed value of cost is constant</a:t>
            </a:r>
          </a:p>
          <a:p>
            <a:pPr marL="800100" lvl="4" indent="-342900" algn="just">
              <a:lnSpc>
                <a:spcPct val="115000"/>
              </a:lnSpc>
              <a:buClr>
                <a:srgbClr val="CC0000"/>
              </a:buClr>
              <a:buSzPct val="150000"/>
              <a:buFont typeface="Wingdings" panose="05000000000000000000" pitchFamily="2" charset="2"/>
              <a:buChar char="§"/>
            </a:pPr>
            <a:r>
              <a:rPr lang="en-US" sz="1600" dirty="0">
                <a:solidFill>
                  <a:srgbClr val="333333"/>
                </a:solidFill>
                <a:effectLst/>
                <a:latin typeface="Franklin Gothic Book" panose="020B0503020102020204" pitchFamily="34" charset="0"/>
                <a:ea typeface="Calibri" panose="020F0502020204030204" pitchFamily="34" charset="0"/>
                <a:cs typeface="Times New Roman" panose="02020603050405020304" pitchFamily="18" charset="0"/>
              </a:rPr>
              <a:t>Cost function for installation is neglected</a:t>
            </a:r>
          </a:p>
        </p:txBody>
      </p:sp>
      <p:sp>
        <p:nvSpPr>
          <p:cNvPr id="45" name="Oval 44"/>
          <p:cNvSpPr/>
          <p:nvPr/>
        </p:nvSpPr>
        <p:spPr>
          <a:xfrm>
            <a:off x="5868237" y="1062618"/>
            <a:ext cx="301451" cy="4571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5868233" y="4080172"/>
            <a:ext cx="301451" cy="4571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9454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1EF1546-E554-4A4E-8F5C-09FC1DF669CA}" type="slidenum">
              <a:rPr lang="en-US" smtClean="0"/>
              <a:t>6</a:t>
            </a:fld>
            <a:endParaRPr lang="en-US" dirty="0"/>
          </a:p>
        </p:txBody>
      </p:sp>
      <p:sp>
        <p:nvSpPr>
          <p:cNvPr id="5" name="TextBox 4"/>
          <p:cNvSpPr txBox="1"/>
          <p:nvPr/>
        </p:nvSpPr>
        <p:spPr>
          <a:xfrm>
            <a:off x="1736060" y="189977"/>
            <a:ext cx="856325" cy="400110"/>
          </a:xfrm>
          <a:prstGeom prst="rect">
            <a:avLst/>
          </a:prstGeom>
          <a:noFill/>
        </p:spPr>
        <p:txBody>
          <a:bodyPr wrap="none" rtlCol="0">
            <a:spAutoFit/>
          </a:bodyPr>
          <a:lstStyle/>
          <a:p>
            <a:r>
              <a:rPr lang="en-US" sz="2000" b="1" spc="300" dirty="0">
                <a:latin typeface="Franklin Gothic Book" panose="020B0503020102020204" pitchFamily="34" charset="0"/>
              </a:rPr>
              <a:t>Data</a:t>
            </a:r>
          </a:p>
        </p:txBody>
      </p:sp>
      <p:sp>
        <p:nvSpPr>
          <p:cNvPr id="2" name="Rectangle 1"/>
          <p:cNvSpPr/>
          <p:nvPr/>
        </p:nvSpPr>
        <p:spPr>
          <a:xfrm>
            <a:off x="1728872" y="321546"/>
            <a:ext cx="100484" cy="160773"/>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ectangle 6"/>
          <p:cNvSpPr/>
          <p:nvPr/>
        </p:nvSpPr>
        <p:spPr>
          <a:xfrm>
            <a:off x="0" y="569357"/>
            <a:ext cx="3093163" cy="18288"/>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86490" y="692964"/>
            <a:ext cx="12016468" cy="2020183"/>
          </a:xfrm>
          <a:prstGeom prst="rect">
            <a:avLst/>
          </a:prstGeom>
        </p:spPr>
      </p:pic>
      <p:pic>
        <p:nvPicPr>
          <p:cNvPr id="8" name="Picture 7"/>
          <p:cNvPicPr>
            <a:picLocks noChangeAspect="1"/>
          </p:cNvPicPr>
          <p:nvPr/>
        </p:nvPicPr>
        <p:blipFill>
          <a:blip r:embed="rId4"/>
          <a:stretch>
            <a:fillRect/>
          </a:stretch>
        </p:blipFill>
        <p:spPr>
          <a:xfrm>
            <a:off x="86491" y="3450767"/>
            <a:ext cx="12016468" cy="2197251"/>
          </a:xfrm>
          <a:prstGeom prst="rect">
            <a:avLst/>
          </a:prstGeom>
        </p:spPr>
      </p:pic>
      <p:pic>
        <p:nvPicPr>
          <p:cNvPr id="3" name="Picture 2"/>
          <p:cNvPicPr>
            <a:picLocks noChangeAspect="1"/>
          </p:cNvPicPr>
          <p:nvPr/>
        </p:nvPicPr>
        <p:blipFill>
          <a:blip r:embed="rId5"/>
          <a:stretch>
            <a:fillRect/>
          </a:stretch>
        </p:blipFill>
        <p:spPr>
          <a:xfrm>
            <a:off x="6439329" y="3630007"/>
            <a:ext cx="4584589" cy="2755631"/>
          </a:xfrm>
          <a:prstGeom prst="rect">
            <a:avLst/>
          </a:prstGeom>
        </p:spPr>
      </p:pic>
    </p:spTree>
    <p:extLst>
      <p:ext uri="{BB962C8B-B14F-4D97-AF65-F5344CB8AC3E}">
        <p14:creationId xmlns:p14="http://schemas.microsoft.com/office/powerpoint/2010/main" val="744236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4953784" y="5175487"/>
            <a:ext cx="5362347" cy="1452087"/>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81EF1546-E554-4A4E-8F5C-09FC1DF669CA}" type="slidenum">
              <a:rPr lang="en-US" smtClean="0"/>
              <a:t>7</a:t>
            </a:fld>
            <a:endParaRPr lang="en-US" dirty="0"/>
          </a:p>
        </p:txBody>
      </p:sp>
      <p:sp>
        <p:nvSpPr>
          <p:cNvPr id="5" name="TextBox 4"/>
          <p:cNvSpPr txBox="1"/>
          <p:nvPr/>
        </p:nvSpPr>
        <p:spPr>
          <a:xfrm>
            <a:off x="1736060" y="189977"/>
            <a:ext cx="856325" cy="400110"/>
          </a:xfrm>
          <a:prstGeom prst="rect">
            <a:avLst/>
          </a:prstGeom>
          <a:noFill/>
        </p:spPr>
        <p:txBody>
          <a:bodyPr wrap="none" rtlCol="0">
            <a:spAutoFit/>
          </a:bodyPr>
          <a:lstStyle/>
          <a:p>
            <a:r>
              <a:rPr lang="en-US" sz="2000" b="1" spc="300" dirty="0">
                <a:latin typeface="Franklin Gothic Book" panose="020B0503020102020204" pitchFamily="34" charset="0"/>
              </a:rPr>
              <a:t>Data</a:t>
            </a:r>
          </a:p>
        </p:txBody>
      </p:sp>
      <p:sp>
        <p:nvSpPr>
          <p:cNvPr id="2" name="Rectangle 1"/>
          <p:cNvSpPr/>
          <p:nvPr/>
        </p:nvSpPr>
        <p:spPr>
          <a:xfrm>
            <a:off x="1728872" y="321546"/>
            <a:ext cx="100484" cy="160773"/>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ectangle 6"/>
          <p:cNvSpPr/>
          <p:nvPr/>
        </p:nvSpPr>
        <p:spPr>
          <a:xfrm>
            <a:off x="0" y="569357"/>
            <a:ext cx="3093163" cy="18288"/>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239434" y="5039491"/>
            <a:ext cx="5873571" cy="729430"/>
          </a:xfrm>
          <a:prstGeom prst="rect">
            <a:avLst/>
          </a:prstGeom>
          <a:noFill/>
        </p:spPr>
        <p:txBody>
          <a:bodyPr wrap="square">
            <a:spAutoFit/>
          </a:bodyPr>
          <a:lstStyle/>
          <a:p>
            <a:pPr marL="0" lvl="4" indent="-342900" algn="just">
              <a:lnSpc>
                <a:spcPct val="115000"/>
              </a:lnSpc>
              <a:buClr>
                <a:srgbClr val="CC0000"/>
              </a:buClr>
              <a:buSzPct val="150000"/>
              <a:buFont typeface="Wingdings" panose="05000000000000000000" pitchFamily="2" charset="2"/>
              <a:buChar char="§"/>
            </a:pPr>
            <a:r>
              <a:rPr lang="en-US"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rPr>
              <a:t>Rizzo &amp; Dougherty (1996) suggested $0.0000001/m3 for operation and maintenance cost for well.</a:t>
            </a:r>
            <a:endParaRPr lang="en-US" sz="600" dirty="0">
              <a:solidFill>
                <a:schemeClr val="tx1">
                  <a:lumMod val="95000"/>
                  <a:lumOff val="5000"/>
                </a:schemeClr>
              </a:solidFill>
              <a:latin typeface="Franklin Gothic Book" panose="020B0503020102020204" pitchFamily="34" charset="0"/>
              <a:ea typeface="Calibri" panose="020F0502020204030204" pitchFamily="34" charset="0"/>
              <a:cs typeface="Times New Roman" panose="02020603050405020304" pitchFamily="18" charset="0"/>
            </a:endParaRPr>
          </a:p>
        </p:txBody>
      </p:sp>
      <p:sp>
        <p:nvSpPr>
          <p:cNvPr id="12" name="Rectangle 11"/>
          <p:cNvSpPr/>
          <p:nvPr/>
        </p:nvSpPr>
        <p:spPr>
          <a:xfrm>
            <a:off x="45163" y="6082890"/>
            <a:ext cx="12067843" cy="646331"/>
          </a:xfrm>
          <a:prstGeom prst="rect">
            <a:avLst/>
          </a:prstGeom>
        </p:spPr>
        <p:txBody>
          <a:bodyPr wrap="square">
            <a:spAutoFit/>
          </a:bodyPr>
          <a:lstStyle/>
          <a:p>
            <a:r>
              <a:rPr lang="en-US" dirty="0">
                <a:solidFill>
                  <a:srgbClr val="222222"/>
                </a:solidFill>
                <a:latin typeface="Arial" panose="020B0604020202020204" pitchFamily="34" charset="0"/>
              </a:rPr>
              <a:t>Rizzo, D. M., &amp; Dougherty, D. E. (1996). Design optimization for multiple management period groundwater remediation. </a:t>
            </a:r>
            <a:r>
              <a:rPr lang="en-US" i="1" dirty="0">
                <a:solidFill>
                  <a:srgbClr val="222222"/>
                </a:solidFill>
                <a:latin typeface="Arial" panose="020B0604020202020204" pitchFamily="34" charset="0"/>
              </a:rPr>
              <a:t>Water Resources Research</a:t>
            </a:r>
            <a:r>
              <a:rPr lang="en-US" dirty="0">
                <a:solidFill>
                  <a:srgbClr val="222222"/>
                </a:solidFill>
                <a:latin typeface="Arial" panose="020B0604020202020204" pitchFamily="34" charset="0"/>
              </a:rPr>
              <a:t>,</a:t>
            </a:r>
            <a:r>
              <a:rPr lang="en-US" i="1" dirty="0">
                <a:solidFill>
                  <a:srgbClr val="222222"/>
                </a:solidFill>
                <a:latin typeface="Arial" panose="020B0604020202020204" pitchFamily="34" charset="0"/>
              </a:rPr>
              <a:t>32</a:t>
            </a:r>
            <a:r>
              <a:rPr lang="en-US" dirty="0">
                <a:solidFill>
                  <a:srgbClr val="222222"/>
                </a:solidFill>
                <a:latin typeface="Arial" panose="020B0604020202020204" pitchFamily="34" charset="0"/>
              </a:rPr>
              <a:t>(8), 2549-2561.</a:t>
            </a:r>
            <a:endParaRPr lang="en-US" dirty="0"/>
          </a:p>
        </p:txBody>
      </p:sp>
      <p:grpSp>
        <p:nvGrpSpPr>
          <p:cNvPr id="15" name="Group 14"/>
          <p:cNvGrpSpPr/>
          <p:nvPr/>
        </p:nvGrpSpPr>
        <p:grpSpPr>
          <a:xfrm>
            <a:off x="96540" y="683376"/>
            <a:ext cx="12016467" cy="1744841"/>
            <a:chOff x="86490" y="5081319"/>
            <a:chExt cx="14239875" cy="2000250"/>
          </a:xfrm>
        </p:grpSpPr>
        <p:pic>
          <p:nvPicPr>
            <p:cNvPr id="17" name="Picture 16"/>
            <p:cNvPicPr>
              <a:picLocks noChangeAspect="1"/>
            </p:cNvPicPr>
            <p:nvPr/>
          </p:nvPicPr>
          <p:blipFill>
            <a:blip r:embed="rId3"/>
            <a:stretch>
              <a:fillRect/>
            </a:stretch>
          </p:blipFill>
          <p:spPr>
            <a:xfrm>
              <a:off x="86490" y="5081319"/>
              <a:ext cx="14239875" cy="2000250"/>
            </a:xfrm>
            <a:prstGeom prst="rect">
              <a:avLst/>
            </a:prstGeom>
          </p:spPr>
        </p:pic>
        <p:pic>
          <p:nvPicPr>
            <p:cNvPr id="18" name="Picture 17"/>
            <p:cNvPicPr>
              <a:picLocks noChangeAspect="1"/>
            </p:cNvPicPr>
            <p:nvPr/>
          </p:nvPicPr>
          <p:blipFill>
            <a:blip r:embed="rId4"/>
            <a:stretch>
              <a:fillRect/>
            </a:stretch>
          </p:blipFill>
          <p:spPr>
            <a:xfrm>
              <a:off x="3365579" y="5653197"/>
              <a:ext cx="4219575" cy="1276350"/>
            </a:xfrm>
            <a:prstGeom prst="rect">
              <a:avLst/>
            </a:prstGeom>
          </p:spPr>
        </p:pic>
        <p:pic>
          <p:nvPicPr>
            <p:cNvPr id="19" name="Picture 18"/>
            <p:cNvPicPr>
              <a:picLocks noChangeAspect="1"/>
            </p:cNvPicPr>
            <p:nvPr/>
          </p:nvPicPr>
          <p:blipFill>
            <a:blip r:embed="rId5"/>
            <a:stretch>
              <a:fillRect/>
            </a:stretch>
          </p:blipFill>
          <p:spPr>
            <a:xfrm>
              <a:off x="6721082" y="5605930"/>
              <a:ext cx="5048250" cy="1295400"/>
            </a:xfrm>
            <a:prstGeom prst="rect">
              <a:avLst/>
            </a:prstGeom>
          </p:spPr>
        </p:pic>
        <p:pic>
          <p:nvPicPr>
            <p:cNvPr id="20" name="Picture 19"/>
            <p:cNvPicPr>
              <a:picLocks noChangeAspect="1"/>
            </p:cNvPicPr>
            <p:nvPr/>
          </p:nvPicPr>
          <p:blipFill>
            <a:blip r:embed="rId6"/>
            <a:stretch>
              <a:fillRect/>
            </a:stretch>
          </p:blipFill>
          <p:spPr>
            <a:xfrm>
              <a:off x="10040114" y="5759237"/>
              <a:ext cx="4286250" cy="1114425"/>
            </a:xfrm>
            <a:prstGeom prst="rect">
              <a:avLst/>
            </a:prstGeom>
          </p:spPr>
        </p:pic>
      </p:grpSp>
      <p:pic>
        <p:nvPicPr>
          <p:cNvPr id="14" name="Picture 13"/>
          <p:cNvPicPr>
            <a:picLocks noChangeAspect="1"/>
          </p:cNvPicPr>
          <p:nvPr/>
        </p:nvPicPr>
        <p:blipFill>
          <a:blip r:embed="rId7"/>
          <a:stretch>
            <a:fillRect/>
          </a:stretch>
        </p:blipFill>
        <p:spPr>
          <a:xfrm>
            <a:off x="96540" y="2521506"/>
            <a:ext cx="5891569" cy="3617076"/>
          </a:xfrm>
          <a:prstGeom prst="rect">
            <a:avLst/>
          </a:prstGeom>
        </p:spPr>
      </p:pic>
      <p:grpSp>
        <p:nvGrpSpPr>
          <p:cNvPr id="16" name="Group 15"/>
          <p:cNvGrpSpPr/>
          <p:nvPr/>
        </p:nvGrpSpPr>
        <p:grpSpPr>
          <a:xfrm>
            <a:off x="6424365" y="2640116"/>
            <a:ext cx="4077788" cy="2218015"/>
            <a:chOff x="591001" y="1555533"/>
            <a:chExt cx="3388146" cy="1629794"/>
          </a:xfrm>
        </p:grpSpPr>
        <p:pic>
          <p:nvPicPr>
            <p:cNvPr id="21" name="Picture 20"/>
            <p:cNvPicPr/>
            <p:nvPr/>
          </p:nvPicPr>
          <p:blipFill>
            <a:blip r:embed="rId8">
              <a:extLst>
                <a:ext uri="{28A0092B-C50C-407E-A947-70E740481C1C}">
                  <a14:useLocalDpi xmlns:a14="http://schemas.microsoft.com/office/drawing/2010/main" val="0"/>
                </a:ext>
              </a:extLst>
            </a:blip>
            <a:stretch>
              <a:fillRect/>
            </a:stretch>
          </p:blipFill>
          <p:spPr>
            <a:xfrm>
              <a:off x="591002" y="1555533"/>
              <a:ext cx="3388145" cy="1629794"/>
            </a:xfrm>
            <a:prstGeom prst="rect">
              <a:avLst/>
            </a:prstGeom>
          </p:spPr>
        </p:pic>
        <p:sp>
          <p:nvSpPr>
            <p:cNvPr id="23" name="Rectangle 22"/>
            <p:cNvSpPr/>
            <p:nvPr/>
          </p:nvSpPr>
          <p:spPr>
            <a:xfrm>
              <a:off x="591001" y="2036728"/>
              <a:ext cx="3388145" cy="273144"/>
            </a:xfrm>
            <a:prstGeom prst="rect">
              <a:avLst/>
            </a:prstGeom>
            <a:ln w="25400">
              <a:solidFill>
                <a:srgbClr val="F0140F"/>
              </a:solidFill>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4" name="Rectangle 23"/>
            <p:cNvSpPr/>
            <p:nvPr/>
          </p:nvSpPr>
          <p:spPr>
            <a:xfrm>
              <a:off x="591001" y="2450291"/>
              <a:ext cx="3388145" cy="158408"/>
            </a:xfrm>
            <a:prstGeom prst="rect">
              <a:avLst/>
            </a:prstGeom>
            <a:ln w="25400">
              <a:solidFill>
                <a:srgbClr val="F0140F"/>
              </a:solidFill>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spTree>
    <p:extLst>
      <p:ext uri="{BB962C8B-B14F-4D97-AF65-F5344CB8AC3E}">
        <p14:creationId xmlns:p14="http://schemas.microsoft.com/office/powerpoint/2010/main" val="96083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4953784" y="5175487"/>
            <a:ext cx="5362347" cy="1452087"/>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81EF1546-E554-4A4E-8F5C-09FC1DF669CA}" type="slidenum">
              <a:rPr lang="en-US" smtClean="0"/>
              <a:t>8</a:t>
            </a:fld>
            <a:endParaRPr lang="en-US" dirty="0"/>
          </a:p>
        </p:txBody>
      </p:sp>
      <p:sp>
        <p:nvSpPr>
          <p:cNvPr id="5" name="TextBox 4"/>
          <p:cNvSpPr txBox="1"/>
          <p:nvPr/>
        </p:nvSpPr>
        <p:spPr>
          <a:xfrm>
            <a:off x="1736060" y="189977"/>
            <a:ext cx="1483098" cy="400110"/>
          </a:xfrm>
          <a:prstGeom prst="rect">
            <a:avLst/>
          </a:prstGeom>
          <a:noFill/>
        </p:spPr>
        <p:txBody>
          <a:bodyPr wrap="none" rtlCol="0">
            <a:spAutoFit/>
          </a:bodyPr>
          <a:lstStyle/>
          <a:p>
            <a:r>
              <a:rPr lang="en-US" sz="2000" b="1" spc="300" dirty="0">
                <a:latin typeface="Franklin Gothic Book" panose="020B0503020102020204" pitchFamily="34" charset="0"/>
              </a:rPr>
              <a:t>Scripting</a:t>
            </a:r>
          </a:p>
        </p:txBody>
      </p:sp>
      <p:sp>
        <p:nvSpPr>
          <p:cNvPr id="2" name="Rectangle 1"/>
          <p:cNvSpPr/>
          <p:nvPr/>
        </p:nvSpPr>
        <p:spPr>
          <a:xfrm>
            <a:off x="1728872" y="321546"/>
            <a:ext cx="100484" cy="160773"/>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ectangle 6"/>
          <p:cNvSpPr/>
          <p:nvPr/>
        </p:nvSpPr>
        <p:spPr>
          <a:xfrm>
            <a:off x="0" y="569357"/>
            <a:ext cx="3093163" cy="18288"/>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672484" y="991445"/>
            <a:ext cx="7519516" cy="2605329"/>
          </a:xfrm>
          <a:prstGeom prst="rect">
            <a:avLst/>
          </a:prstGeom>
          <a:noFill/>
        </p:spPr>
        <p:txBody>
          <a:bodyPr wrap="square">
            <a:spAutoFit/>
          </a:bodyPr>
          <a:lstStyle/>
          <a:p>
            <a:pPr marL="0" lvl="4" indent="-342900" algn="just">
              <a:lnSpc>
                <a:spcPct val="115000"/>
              </a:lnSpc>
              <a:buClr>
                <a:srgbClr val="CC0000"/>
              </a:buClr>
              <a:buSzPct val="150000"/>
              <a:buFont typeface="Wingdings" panose="05000000000000000000" pitchFamily="2" charset="2"/>
              <a:buChar char="§"/>
            </a:pPr>
            <a:r>
              <a:rPr lang="en-US"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rPr>
              <a:t>Future Precipitation creating</a:t>
            </a:r>
            <a:endParaRPr lang="en-US" dirty="0">
              <a:solidFill>
                <a:srgbClr val="CC0000"/>
              </a:solidFill>
              <a:latin typeface="Franklin Gothic Book" panose="020B0503020102020204" pitchFamily="34" charset="0"/>
              <a:ea typeface="Calibri" panose="020F0502020204030204" pitchFamily="34" charset="0"/>
              <a:cs typeface="Times New Roman" panose="02020603050405020304" pitchFamily="18" charset="0"/>
            </a:endParaRPr>
          </a:p>
          <a:p>
            <a:pPr marL="914400" lvl="6" indent="-342900" algn="just">
              <a:lnSpc>
                <a:spcPct val="115000"/>
              </a:lnSpc>
              <a:buClr>
                <a:srgbClr val="CC0000"/>
              </a:buClr>
              <a:buSzPct val="90000"/>
              <a:buFont typeface="Wingdings" panose="05000000000000000000" pitchFamily="2" charset="2"/>
              <a:buChar char="§"/>
            </a:pPr>
            <a:r>
              <a:rPr lang="en-US" sz="1400" dirty="0">
                <a:solidFill>
                  <a:schemeClr val="tx1">
                    <a:lumMod val="95000"/>
                    <a:lumOff val="5000"/>
                  </a:schemeClr>
                </a:solidFill>
                <a:latin typeface="Franklin Gothic Book" panose="020B0503020102020204" pitchFamily="34" charset="0"/>
                <a:ea typeface="Calibri" panose="020F0502020204030204" pitchFamily="34" charset="0"/>
                <a:cs typeface="Times New Roman" panose="02020603050405020304" pitchFamily="18" charset="0"/>
              </a:rPr>
              <a:t>Connect to the Toad and create future precipitation input data for WEAP</a:t>
            </a:r>
          </a:p>
          <a:p>
            <a:pPr marL="914400" lvl="6" indent="-342900" algn="just">
              <a:lnSpc>
                <a:spcPct val="115000"/>
              </a:lnSpc>
              <a:buClr>
                <a:srgbClr val="CC0000"/>
              </a:buClr>
              <a:buSzPct val="90000"/>
              <a:buFont typeface="Wingdings" panose="05000000000000000000" pitchFamily="2" charset="2"/>
              <a:buChar char="§"/>
            </a:pPr>
            <a:endParaRPr lang="en-US" sz="600" dirty="0">
              <a:solidFill>
                <a:schemeClr val="tx1">
                  <a:lumMod val="95000"/>
                  <a:lumOff val="5000"/>
                </a:schemeClr>
              </a:solidFill>
              <a:latin typeface="Franklin Gothic Book" panose="020B0503020102020204" pitchFamily="34" charset="0"/>
              <a:ea typeface="Calibri" panose="020F0502020204030204" pitchFamily="34" charset="0"/>
              <a:cs typeface="Times New Roman" panose="02020603050405020304" pitchFamily="18" charset="0"/>
            </a:endParaRPr>
          </a:p>
          <a:p>
            <a:pPr marL="0" lvl="4" indent="-342900" algn="just">
              <a:lnSpc>
                <a:spcPct val="115000"/>
              </a:lnSpc>
              <a:buClr>
                <a:srgbClr val="CC0000"/>
              </a:buClr>
              <a:buSzPct val="150000"/>
              <a:buFont typeface="Wingdings" panose="05000000000000000000" pitchFamily="2" charset="2"/>
              <a:buChar char="§"/>
            </a:pPr>
            <a:endParaRPr lang="en-US" sz="600"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endParaRPr>
          </a:p>
          <a:p>
            <a:pPr marL="0" lvl="4" indent="-342900" algn="just">
              <a:lnSpc>
                <a:spcPct val="115000"/>
              </a:lnSpc>
              <a:buClr>
                <a:srgbClr val="CC0000"/>
              </a:buClr>
              <a:buSzPct val="150000"/>
              <a:buFont typeface="Wingdings" panose="05000000000000000000" pitchFamily="2" charset="2"/>
              <a:buChar char="§"/>
            </a:pPr>
            <a:r>
              <a:rPr lang="en-US"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rPr>
              <a:t>Running Climate Change Scenario</a:t>
            </a:r>
            <a:endParaRPr lang="en-US" dirty="0">
              <a:solidFill>
                <a:srgbClr val="0070C0"/>
              </a:solidFill>
              <a:latin typeface="Franklin Gothic Book" panose="020B0503020102020204" pitchFamily="34" charset="0"/>
              <a:ea typeface="Calibri" panose="020F0502020204030204" pitchFamily="34" charset="0"/>
              <a:cs typeface="Times New Roman" panose="02020603050405020304" pitchFamily="18" charset="0"/>
            </a:endParaRPr>
          </a:p>
          <a:p>
            <a:pPr marL="914400" lvl="6" indent="-342900" algn="just">
              <a:lnSpc>
                <a:spcPct val="115000"/>
              </a:lnSpc>
              <a:buClr>
                <a:srgbClr val="CC0000"/>
              </a:buClr>
              <a:buSzPct val="90000"/>
              <a:buFont typeface="Wingdings" panose="05000000000000000000" pitchFamily="2" charset="2"/>
              <a:buChar char="§"/>
            </a:pPr>
            <a:r>
              <a:rPr lang="en-US" sz="1400" dirty="0">
                <a:solidFill>
                  <a:schemeClr val="tx1">
                    <a:lumMod val="95000"/>
                    <a:lumOff val="5000"/>
                  </a:schemeClr>
                </a:solidFill>
                <a:latin typeface="Franklin Gothic Book" panose="020B0503020102020204" pitchFamily="34" charset="0"/>
                <a:ea typeface="Calibri" panose="020F0502020204030204" pitchFamily="34" charset="0"/>
                <a:cs typeface="Times New Roman" panose="02020603050405020304" pitchFamily="18" charset="0"/>
              </a:rPr>
              <a:t>Write created precipitation data to WEAP</a:t>
            </a:r>
          </a:p>
          <a:p>
            <a:pPr marL="914400" lvl="6" indent="-342900" algn="just">
              <a:lnSpc>
                <a:spcPct val="115000"/>
              </a:lnSpc>
              <a:buClr>
                <a:srgbClr val="CC0000"/>
              </a:buClr>
              <a:buSzPct val="90000"/>
              <a:buFont typeface="Wingdings" panose="05000000000000000000" pitchFamily="2" charset="2"/>
              <a:buChar char="§"/>
            </a:pPr>
            <a:endParaRPr lang="en-US" sz="1400" dirty="0">
              <a:solidFill>
                <a:schemeClr val="tx1">
                  <a:lumMod val="95000"/>
                  <a:lumOff val="5000"/>
                </a:schemeClr>
              </a:solidFill>
              <a:latin typeface="Franklin Gothic Book" panose="020B0503020102020204" pitchFamily="34" charset="0"/>
              <a:ea typeface="Calibri" panose="020F0502020204030204" pitchFamily="34" charset="0"/>
              <a:cs typeface="Times New Roman" panose="02020603050405020304" pitchFamily="18" charset="0"/>
            </a:endParaRPr>
          </a:p>
          <a:p>
            <a:pPr marL="914400" lvl="6" indent="-342900" algn="just">
              <a:lnSpc>
                <a:spcPct val="115000"/>
              </a:lnSpc>
              <a:buClr>
                <a:srgbClr val="CC0000"/>
              </a:buClr>
              <a:buSzPct val="90000"/>
              <a:buFont typeface="Wingdings" panose="05000000000000000000" pitchFamily="2" charset="2"/>
              <a:buChar char="§"/>
            </a:pPr>
            <a:endParaRPr lang="en-US" sz="600" dirty="0">
              <a:solidFill>
                <a:schemeClr val="tx1">
                  <a:lumMod val="95000"/>
                  <a:lumOff val="5000"/>
                </a:schemeClr>
              </a:solidFill>
              <a:latin typeface="Franklin Gothic Book" panose="020B0503020102020204" pitchFamily="34" charset="0"/>
              <a:ea typeface="Calibri" panose="020F0502020204030204" pitchFamily="34" charset="0"/>
              <a:cs typeface="Times New Roman" panose="02020603050405020304" pitchFamily="18" charset="0"/>
            </a:endParaRPr>
          </a:p>
          <a:p>
            <a:pPr marL="0" lvl="4" indent="-342900" algn="just">
              <a:lnSpc>
                <a:spcPct val="115000"/>
              </a:lnSpc>
              <a:buClr>
                <a:srgbClr val="CC0000"/>
              </a:buClr>
              <a:buSzPct val="150000"/>
              <a:buFont typeface="Wingdings" panose="05000000000000000000" pitchFamily="2" charset="2"/>
              <a:buChar char="§"/>
            </a:pPr>
            <a:r>
              <a:rPr lang="en-US"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rPr>
              <a:t>Running Groundwater Scenario</a:t>
            </a:r>
          </a:p>
          <a:p>
            <a:pPr marL="914400" lvl="6" indent="-342900" algn="just">
              <a:lnSpc>
                <a:spcPct val="115000"/>
              </a:lnSpc>
              <a:buClr>
                <a:srgbClr val="CC0000"/>
              </a:buClr>
              <a:buSzPct val="90000"/>
              <a:buFont typeface="Wingdings" panose="05000000000000000000" pitchFamily="2" charset="2"/>
              <a:buChar char="§"/>
            </a:pPr>
            <a:r>
              <a:rPr lang="en-US" sz="1400" dirty="0">
                <a:solidFill>
                  <a:schemeClr val="tx1">
                    <a:lumMod val="95000"/>
                    <a:lumOff val="5000"/>
                  </a:schemeClr>
                </a:solidFill>
                <a:latin typeface="Franklin Gothic Book" panose="020B0503020102020204" pitchFamily="34" charset="0"/>
                <a:ea typeface="Calibri" panose="020F0502020204030204" pitchFamily="34" charset="0"/>
                <a:cs typeface="Times New Roman" panose="02020603050405020304" pitchFamily="18" charset="0"/>
              </a:rPr>
              <a:t>Change install year of well and print reliability, water extracted, operation cost into csv file</a:t>
            </a:r>
          </a:p>
        </p:txBody>
      </p:sp>
      <p:pic>
        <p:nvPicPr>
          <p:cNvPr id="3" name="Picture 2"/>
          <p:cNvPicPr>
            <a:picLocks noChangeAspect="1"/>
          </p:cNvPicPr>
          <p:nvPr/>
        </p:nvPicPr>
        <p:blipFill>
          <a:blip r:embed="rId3"/>
          <a:stretch>
            <a:fillRect/>
          </a:stretch>
        </p:blipFill>
        <p:spPr>
          <a:xfrm>
            <a:off x="811376" y="993337"/>
            <a:ext cx="2869062" cy="1434531"/>
          </a:xfrm>
          <a:prstGeom prst="rect">
            <a:avLst/>
          </a:prstGeom>
        </p:spPr>
      </p:pic>
      <p:pic>
        <p:nvPicPr>
          <p:cNvPr id="6" name="Picture 5"/>
          <p:cNvPicPr>
            <a:picLocks noChangeAspect="1"/>
          </p:cNvPicPr>
          <p:nvPr/>
        </p:nvPicPr>
        <p:blipFill rotWithShape="1">
          <a:blip r:embed="rId4"/>
          <a:srcRect l="24439" t="50785" r="74412" b="45420"/>
          <a:stretch/>
        </p:blipFill>
        <p:spPr>
          <a:xfrm>
            <a:off x="1627426" y="2583087"/>
            <a:ext cx="942917" cy="1023737"/>
          </a:xfrm>
          <a:prstGeom prst="rect">
            <a:avLst/>
          </a:prstGeom>
        </p:spPr>
      </p:pic>
      <p:pic>
        <p:nvPicPr>
          <p:cNvPr id="1026" name="Picture 2" descr="http://www.waimg.com/256/toad-for-mysql.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235" y="4711533"/>
            <a:ext cx="2781300" cy="122872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www.wilsoninfo.com/arrows/red-arrow-larg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5400000">
            <a:off x="1478219" y="3949003"/>
            <a:ext cx="802758" cy="28184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www.wilsoninfo.com/arrows/red-arrow-larg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6200000">
            <a:off x="1936011" y="3949003"/>
            <a:ext cx="802758" cy="2818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7"/>
          <a:stretch>
            <a:fillRect/>
          </a:stretch>
        </p:blipFill>
        <p:spPr>
          <a:xfrm>
            <a:off x="5960217" y="3592219"/>
            <a:ext cx="4944050" cy="3035355"/>
          </a:xfrm>
          <a:prstGeom prst="rect">
            <a:avLst/>
          </a:prstGeom>
        </p:spPr>
      </p:pic>
    </p:spTree>
    <p:extLst>
      <p:ext uri="{BB962C8B-B14F-4D97-AF65-F5344CB8AC3E}">
        <p14:creationId xmlns:p14="http://schemas.microsoft.com/office/powerpoint/2010/main" val="2456506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5910522" y="3720543"/>
            <a:ext cx="5755614" cy="2655747"/>
          </a:xfrm>
          <a:prstGeom prst="rect">
            <a:avLst/>
          </a:prstGeom>
        </p:spPr>
      </p:pic>
      <p:pic>
        <p:nvPicPr>
          <p:cNvPr id="11" name="Picture 10"/>
          <p:cNvPicPr>
            <a:picLocks noChangeAspect="1"/>
          </p:cNvPicPr>
          <p:nvPr/>
        </p:nvPicPr>
        <p:blipFill>
          <a:blip r:embed="rId4"/>
          <a:stretch>
            <a:fillRect/>
          </a:stretch>
        </p:blipFill>
        <p:spPr>
          <a:xfrm>
            <a:off x="92528" y="3725180"/>
            <a:ext cx="5745564" cy="2651110"/>
          </a:xfrm>
          <a:prstGeom prst="rect">
            <a:avLst/>
          </a:prstGeom>
        </p:spPr>
      </p:pic>
      <p:pic>
        <p:nvPicPr>
          <p:cNvPr id="9" name="Picture 8"/>
          <p:cNvPicPr>
            <a:picLocks noChangeAspect="1"/>
          </p:cNvPicPr>
          <p:nvPr/>
        </p:nvPicPr>
        <p:blipFill>
          <a:blip r:embed="rId5"/>
          <a:stretch>
            <a:fillRect/>
          </a:stretch>
        </p:blipFill>
        <p:spPr>
          <a:xfrm>
            <a:off x="5910522" y="647681"/>
            <a:ext cx="5755614" cy="2655747"/>
          </a:xfrm>
          <a:prstGeom prst="rect">
            <a:avLst/>
          </a:prstGeom>
        </p:spPr>
      </p:pic>
      <p:pic>
        <p:nvPicPr>
          <p:cNvPr id="8" name="Picture 7"/>
          <p:cNvPicPr>
            <a:picLocks noChangeAspect="1"/>
          </p:cNvPicPr>
          <p:nvPr/>
        </p:nvPicPr>
        <p:blipFill>
          <a:blip r:embed="rId6"/>
          <a:stretch>
            <a:fillRect/>
          </a:stretch>
        </p:blipFill>
        <p:spPr>
          <a:xfrm>
            <a:off x="92528" y="676696"/>
            <a:ext cx="5745564" cy="2651110"/>
          </a:xfrm>
          <a:prstGeom prst="rect">
            <a:avLst/>
          </a:prstGeom>
        </p:spPr>
      </p:pic>
      <p:sp>
        <p:nvSpPr>
          <p:cNvPr id="4" name="Slide Number Placeholder 3"/>
          <p:cNvSpPr>
            <a:spLocks noGrp="1"/>
          </p:cNvSpPr>
          <p:nvPr>
            <p:ph type="sldNum" sz="quarter" idx="12"/>
          </p:nvPr>
        </p:nvSpPr>
        <p:spPr/>
        <p:txBody>
          <a:bodyPr/>
          <a:lstStyle/>
          <a:p>
            <a:fld id="{81EF1546-E554-4A4E-8F5C-09FC1DF669CA}" type="slidenum">
              <a:rPr lang="en-US" smtClean="0"/>
              <a:t>9</a:t>
            </a:fld>
            <a:endParaRPr lang="en-US" dirty="0"/>
          </a:p>
        </p:txBody>
      </p:sp>
      <p:sp>
        <p:nvSpPr>
          <p:cNvPr id="5" name="TextBox 4"/>
          <p:cNvSpPr txBox="1"/>
          <p:nvPr/>
        </p:nvSpPr>
        <p:spPr>
          <a:xfrm>
            <a:off x="1736060" y="189977"/>
            <a:ext cx="1254318" cy="400110"/>
          </a:xfrm>
          <a:prstGeom prst="rect">
            <a:avLst/>
          </a:prstGeom>
          <a:noFill/>
        </p:spPr>
        <p:txBody>
          <a:bodyPr wrap="none" rtlCol="0">
            <a:spAutoFit/>
          </a:bodyPr>
          <a:lstStyle/>
          <a:p>
            <a:r>
              <a:rPr lang="en-US" sz="2000" b="1" spc="300" dirty="0">
                <a:latin typeface="Franklin Gothic Book" panose="020B0503020102020204" pitchFamily="34" charset="0"/>
              </a:rPr>
              <a:t>Results</a:t>
            </a:r>
          </a:p>
        </p:txBody>
      </p:sp>
      <p:sp>
        <p:nvSpPr>
          <p:cNvPr id="2" name="Rectangle 1"/>
          <p:cNvSpPr/>
          <p:nvPr/>
        </p:nvSpPr>
        <p:spPr>
          <a:xfrm>
            <a:off x="1728872" y="321546"/>
            <a:ext cx="100484" cy="160773"/>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ectangle 6"/>
          <p:cNvSpPr/>
          <p:nvPr/>
        </p:nvSpPr>
        <p:spPr>
          <a:xfrm>
            <a:off x="0" y="569357"/>
            <a:ext cx="3093163" cy="18288"/>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692958" y="1587641"/>
            <a:ext cx="1205802" cy="1155559"/>
          </a:xfrm>
          <a:prstGeom prst="rect">
            <a:avLst/>
          </a:prstGeom>
          <a:noFill/>
          <a:ln w="25400">
            <a:solidFill>
              <a:srgbClr val="E517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249696" y="1376625"/>
            <a:ext cx="1458057" cy="1361240"/>
          </a:xfrm>
          <a:prstGeom prst="rect">
            <a:avLst/>
          </a:prstGeom>
          <a:noFill/>
          <a:ln w="25400">
            <a:solidFill>
              <a:srgbClr val="E517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990379" y="4191261"/>
            <a:ext cx="1560842" cy="1533301"/>
          </a:xfrm>
          <a:prstGeom prst="rect">
            <a:avLst/>
          </a:prstGeom>
          <a:noFill/>
          <a:ln w="25400">
            <a:solidFill>
              <a:srgbClr val="E517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8788329" y="4191261"/>
            <a:ext cx="1560842" cy="1533301"/>
          </a:xfrm>
          <a:prstGeom prst="rect">
            <a:avLst/>
          </a:prstGeom>
          <a:noFill/>
          <a:ln w="25400">
            <a:solidFill>
              <a:srgbClr val="E517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descr="http://www.wilsoninfo.com/arrows/red-arrow-larg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6200000">
            <a:off x="3645999" y="2844825"/>
            <a:ext cx="249603" cy="28184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http://www.wilsoninfo.com/arrows/red-arrow-larg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6200000">
            <a:off x="9487306" y="2838101"/>
            <a:ext cx="249603" cy="28184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http://www.wilsoninfo.com/arrows/red-arrow-larg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6200000">
            <a:off x="10089574" y="5895854"/>
            <a:ext cx="249603" cy="28184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http://www.wilsoninfo.com/arrows/red-arrow-larg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6200000">
            <a:off x="4285497" y="5895853"/>
            <a:ext cx="249603" cy="28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095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1866</TotalTime>
  <Words>1034</Words>
  <Application>Microsoft Office PowerPoint</Application>
  <PresentationFormat>Widescreen</PresentationFormat>
  <Paragraphs>157</Paragraphs>
  <Slides>11</Slides>
  <Notes>10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MS Gothic</vt:lpstr>
      <vt:lpstr>맑은 고딕</vt:lpstr>
      <vt:lpstr>Arial</vt:lpstr>
      <vt:lpstr>Calibri</vt:lpstr>
      <vt:lpstr>Calibri Light</vt:lpstr>
      <vt:lpstr>Cambria Math</vt:lpstr>
      <vt:lpstr>Franklin Gothic Book</vt:lpstr>
      <vt:lpstr>Franklin Gothic Demi</vt:lpstr>
      <vt:lpstr>Franklin Gothic Heavy</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Utah, College of Engineering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Seungyub Lee</dc:creator>
  <cp:lastModifiedBy>Seungyub Lee</cp:lastModifiedBy>
  <cp:revision>125</cp:revision>
  <dcterms:created xsi:type="dcterms:W3CDTF">2016-02-22T20:56:14Z</dcterms:created>
  <dcterms:modified xsi:type="dcterms:W3CDTF">2016-04-28T17:36:24Z</dcterms:modified>
</cp:coreProperties>
</file>