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14"/>
  </p:notesMasterIdLst>
  <p:handoutMasterIdLst>
    <p:handoutMasterId r:id="rId15"/>
  </p:handoutMasterIdLst>
  <p:sldIdLst>
    <p:sldId id="283" r:id="rId6"/>
    <p:sldId id="282" r:id="rId7"/>
    <p:sldId id="281" r:id="rId8"/>
    <p:sldId id="305" r:id="rId9"/>
    <p:sldId id="306" r:id="rId10"/>
    <p:sldId id="307" r:id="rId11"/>
    <p:sldId id="308" r:id="rId12"/>
    <p:sldId id="280" r:id="rId1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82"/>
          </p14:sldIdLst>
        </p14:section>
        <p14:section name="章节页" id="{FD05EE94-C931-8C4B-83A2-004B32AA1207}">
          <p14:sldIdLst>
            <p14:sldId id="281"/>
            <p14:sldId id="305"/>
            <p14:sldId id="306"/>
            <p14:sldId id="307"/>
            <p14:sldId id="30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FFFFFF"/>
    <a:srgbClr val="151515"/>
    <a:srgbClr val="C7000B"/>
    <a:srgbClr val="575756"/>
    <a:srgbClr val="DD4654"/>
    <a:srgbClr val="F3D2D5"/>
    <a:srgbClr val="E6A8AD"/>
    <a:srgbClr val="E57B84"/>
    <a:srgbClr val="E5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7231" autoAdjust="0"/>
  </p:normalViewPr>
  <p:slideViewPr>
    <p:cSldViewPr snapToGrid="0" snapToObjects="1">
      <p:cViewPr varScale="1">
        <p:scale>
          <a:sx n="58" d="100"/>
          <a:sy n="58" d="100"/>
        </p:scale>
        <p:origin x="1068" y="5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201" y="1231615"/>
            <a:ext cx="9703492" cy="6393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253" y="2083433"/>
            <a:ext cx="9362259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520" y="2129932"/>
            <a:ext cx="10367725" cy="1471272"/>
          </a:xfrm>
        </p:spPr>
        <p:txBody>
          <a:bodyPr>
            <a:normAutofit/>
          </a:bodyPr>
          <a:lstStyle>
            <a:lvl1pPr algn="ctr">
              <a:defRPr sz="3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</a:p>
        </p:txBody>
      </p:sp>
    </p:spTree>
    <p:extLst>
      <p:ext uri="{BB962C8B-B14F-4D97-AF65-F5344CB8AC3E}">
        <p14:creationId xmlns:p14="http://schemas.microsoft.com/office/powerpoint/2010/main" val="3926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745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79" y="1599829"/>
            <a:ext cx="5412493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599829"/>
            <a:ext cx="5412492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89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74487"/>
            <a:ext cx="12196763" cy="33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/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:a16="http://schemas.microsoft.com/office/drawing/2014/main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12196762" cy="560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72401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59" y="1949372"/>
            <a:ext cx="7207349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4992425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629" y="468675"/>
            <a:ext cx="11377506" cy="10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99829"/>
            <a:ext cx="10977404" cy="452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02459" y="468675"/>
            <a:ext cx="11541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040917" y="6537794"/>
            <a:ext cx="272090" cy="1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19200" eaLnBrk="0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900" smtClean="0">
                <a:solidFill>
                  <a:prstClr val="white">
                    <a:lumMod val="65000"/>
                  </a:prstClr>
                </a:solidFill>
              </a:rPr>
              <a:pPr defTabSz="1219200"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9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27862" y="6371800"/>
            <a:ext cx="11541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eading-new-ict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436944" y="243378"/>
            <a:ext cx="1431957" cy="107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-2903791" y="165062"/>
            <a:ext cx="2903791" cy="84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</a:rPr>
              <a:t>排版：</a:t>
            </a:r>
            <a:r>
              <a:rPr lang="zh-CN" altLang="en-US" sz="1400" b="1" dirty="0">
                <a:solidFill>
                  <a:prstClr val="white"/>
                </a:solidFill>
              </a:rPr>
              <a:t>左对齐</a:t>
            </a:r>
            <a:endParaRPr lang="en-US" altLang="zh-CN" sz="1400" b="1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</a:rPr>
              <a:t>中文字体：</a:t>
            </a:r>
            <a:r>
              <a:rPr lang="zh-CN" altLang="en-US" sz="1400" b="1" dirty="0">
                <a:solidFill>
                  <a:prstClr val="white"/>
                </a:solidFill>
              </a:rPr>
              <a:t>微软雅黑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</a:rPr>
              <a:t>英文字体：</a:t>
            </a:r>
            <a:r>
              <a:rPr lang="en-US" altLang="zh-CN" sz="1400" b="1" dirty="0">
                <a:solidFill>
                  <a:prstClr val="white"/>
                </a:solidFill>
              </a:rPr>
              <a:t>Arial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</a:rPr>
              <a:t>正文颜色：</a:t>
            </a:r>
            <a:r>
              <a:rPr lang="en-US" altLang="zh-CN" sz="1400" b="1" dirty="0">
                <a:solidFill>
                  <a:prstClr val="white"/>
                </a:solidFill>
              </a:rPr>
              <a:t>RGB: 89;89;89    </a:t>
            </a:r>
          </a:p>
          <a:p>
            <a:pPr defTabSz="1219200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</a:rPr>
              <a:t>标题</a:t>
            </a:r>
            <a:r>
              <a:rPr lang="en-US" altLang="zh-CN" sz="1400" dirty="0">
                <a:solidFill>
                  <a:prstClr val="white"/>
                </a:solidFill>
              </a:rPr>
              <a:t>/</a:t>
            </a:r>
            <a:r>
              <a:rPr lang="zh-CN" altLang="en-US" sz="1400" dirty="0">
                <a:solidFill>
                  <a:prstClr val="white"/>
                </a:solidFill>
              </a:rPr>
              <a:t>强调颜色</a:t>
            </a:r>
            <a:r>
              <a:rPr lang="en-US" altLang="zh-CN" sz="1400" dirty="0">
                <a:solidFill>
                  <a:prstClr val="white"/>
                </a:solidFill>
              </a:rPr>
              <a:t>: </a:t>
            </a:r>
            <a:r>
              <a:rPr lang="en-US" altLang="zh-CN" sz="1400" b="1" dirty="0">
                <a:solidFill>
                  <a:prstClr val="white"/>
                </a:solidFill>
              </a:rPr>
              <a:t>RGB: 0;0;0</a:t>
            </a: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分隔线条颜色： </a:t>
            </a:r>
            <a:r>
              <a:rPr lang="en-US" altLang="zh-CN" sz="1400" b="1" dirty="0">
                <a:solidFill>
                  <a:prstClr val="white"/>
                </a:solidFill>
              </a:rPr>
              <a:t>RGB: 166;166;166</a:t>
            </a: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分隔线条线粗： </a:t>
            </a:r>
            <a:r>
              <a:rPr lang="en-US" altLang="zh-CN" sz="1400" b="1" dirty="0">
                <a:solidFill>
                  <a:prstClr val="white"/>
                </a:solidFill>
              </a:rPr>
              <a:t>0.75</a:t>
            </a:r>
            <a:r>
              <a:rPr lang="zh-CN" altLang="en-US" sz="1400" b="1" dirty="0">
                <a:solidFill>
                  <a:prstClr val="white"/>
                </a:solidFill>
              </a:rPr>
              <a:t>磅</a:t>
            </a:r>
            <a:endParaRPr lang="en-US" altLang="zh-CN" sz="1400" b="1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图形与文字搭配做底色使用，深浅搭配使用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红色仅作局部小范围点缀</a:t>
            </a: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渐变色只用在数据图形的展示方面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图标尺寸为三种</a:t>
            </a:r>
            <a:r>
              <a:rPr lang="en-US" altLang="zh-CN" sz="1400" b="1" dirty="0">
                <a:solidFill>
                  <a:prstClr val="white"/>
                </a:solidFill>
              </a:rPr>
              <a:t>2.4x2.4cm</a:t>
            </a:r>
            <a:r>
              <a:rPr lang="zh-CN" altLang="en-US" sz="1400" b="1" dirty="0">
                <a:solidFill>
                  <a:prstClr val="white"/>
                </a:solidFill>
              </a:rPr>
              <a:t>，</a:t>
            </a:r>
            <a:r>
              <a:rPr lang="en-US" altLang="zh-CN" sz="1400" b="1" dirty="0">
                <a:solidFill>
                  <a:prstClr val="white"/>
                </a:solidFill>
              </a:rPr>
              <a:t>1.6x1.6cm</a:t>
            </a:r>
            <a:r>
              <a:rPr lang="zh-CN" altLang="en-US" sz="1400" b="1" dirty="0">
                <a:solidFill>
                  <a:prstClr val="white"/>
                </a:solidFill>
              </a:rPr>
              <a:t>，</a:t>
            </a:r>
            <a:r>
              <a:rPr lang="en-US" altLang="zh-CN" sz="1400" b="1" dirty="0">
                <a:solidFill>
                  <a:prstClr val="white"/>
                </a:solidFill>
              </a:rPr>
              <a:t>0.9x0.9cm</a:t>
            </a:r>
          </a:p>
          <a:p>
            <a:pPr defTabSz="12192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图片：</a:t>
            </a:r>
            <a:r>
              <a:rPr lang="zh-CN" altLang="en-US" sz="1400" b="1" dirty="0">
                <a:solidFill>
                  <a:prstClr val="white"/>
                </a:solidFill>
              </a:rPr>
              <a:t>选择亮度高、自然化的图片；</a:t>
            </a:r>
          </a:p>
          <a:p>
            <a:pPr defTabSz="1219200">
              <a:lnSpc>
                <a:spcPct val="150000"/>
              </a:lnSpc>
              <a:defRPr/>
            </a:pP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endParaRPr lang="zh-CN" altLang="en-US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endParaRPr lang="zh-CN" altLang="en-US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endParaRPr lang="zh-CN" altLang="en-US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  <a:defRPr/>
            </a:pPr>
            <a:endParaRPr lang="en-US" altLang="zh-CN" sz="1400" dirty="0">
              <a:solidFill>
                <a:prstClr val="white"/>
              </a:solidFill>
            </a:endParaRPr>
          </a:p>
          <a:p>
            <a:pPr defTabSz="1219200">
              <a:lnSpc>
                <a:spcPct val="150000"/>
              </a:lnSpc>
            </a:pP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4452317" y="1510950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sym typeface="Arial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4452317" y="981295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4452317" y="468977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4812363" y="1510950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4812363" y="981295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sym typeface="Arial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4812363" y="468675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sym typeface="Arial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4452317" y="2010614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363893" y="490117"/>
            <a:ext cx="902929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图标底色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63893" y="1004097"/>
            <a:ext cx="902929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文字底色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363893" y="1518077"/>
            <a:ext cx="902929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图标底色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363893" y="2032056"/>
            <a:ext cx="902929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文字底色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4452317" y="2565104"/>
            <a:ext cx="360047" cy="3599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54" algn="ctr" defTabSz="1219200" fontAlgn="ctr">
              <a:buClr>
                <a:srgbClr val="990000"/>
              </a:buClr>
              <a:buSzPct val="60000"/>
              <a:defRPr/>
            </a:pPr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4452317" y="3134371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4812363" y="3134371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4452317" y="3717005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4812363" y="3717005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363893" y="3155813"/>
            <a:ext cx="543810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白底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2363893" y="3738447"/>
            <a:ext cx="723369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有色底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4812363" y="4267601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4452317" y="4267601"/>
            <a:ext cx="360047" cy="359917"/>
          </a:xfrm>
          <a:prstGeom prst="rect">
            <a:avLst/>
          </a:prstGeom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2363893" y="4267601"/>
            <a:ext cx="1800727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white"/>
                </a:solidFill>
              </a:rPr>
              <a:t>与渐变图形搭配使用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4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</p:sldLayoutIdLst>
  <p:txStyles>
    <p:titleStyle>
      <a:lvl1pPr algn="l" defTabSz="914217" rtl="0" eaLnBrk="1" latinLnBrk="0" hangingPunct="1">
        <a:spcBef>
          <a:spcPct val="0"/>
        </a:spcBef>
        <a:buNone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1395719" y="1118976"/>
            <a:ext cx="9240750" cy="1051034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C00000"/>
                </a:solidFill>
              </a:rPr>
              <a:t>2021</a:t>
            </a:r>
            <a:r>
              <a:rPr lang="zh-CN" altLang="en-US" sz="4000" b="1" dirty="0">
                <a:solidFill>
                  <a:srgbClr val="C00000"/>
                </a:solidFill>
              </a:rPr>
              <a:t>华为区块链高校大赛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514792" y="5077279"/>
            <a:ext cx="7167177" cy="420137"/>
          </a:xfrm>
        </p:spPr>
        <p:txBody>
          <a:bodyPr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宣讲人：陈涛悦、何娅卉、李新一、张馨方、周百乐</a:t>
            </a:r>
          </a:p>
        </p:txBody>
      </p:sp>
      <p:sp>
        <p:nvSpPr>
          <p:cNvPr id="4" name="矩形 3"/>
          <p:cNvSpPr/>
          <p:nvPr/>
        </p:nvSpPr>
        <p:spPr>
          <a:xfrm>
            <a:off x="3148163" y="2434003"/>
            <a:ext cx="5724644" cy="165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+mj-ea"/>
                <a:ea typeface="+mj-ea"/>
              </a:rPr>
              <a:t>赛题一</a:t>
            </a:r>
            <a:endParaRPr lang="en-US" altLang="zh-CN" sz="36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+mj-ea"/>
                <a:ea typeface="+mj-ea"/>
              </a:rPr>
              <a:t>基于区块链的投票解决方案</a:t>
            </a:r>
            <a:endParaRPr lang="en-US" altLang="zh-CN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3681D-12EE-844E-8C09-E767231D8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620" y="1843088"/>
            <a:ext cx="9433097" cy="2949629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团队及作品简介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行业挑战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5794649" y="519649"/>
            <a:ext cx="5215626" cy="193899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</a:rPr>
              <a:t>说明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sym typeface="Wingdings" panose="05000000000000000000" pitchFamily="2" charset="2"/>
              </a:rPr>
              <a:t>: 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sym typeface="Wingdings" panose="05000000000000000000" pitchFamily="2" charset="2"/>
              </a:rPr>
              <a:t>正式文档中请删除此处文字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sym typeface="Wingdings" panose="05000000000000000000" pitchFamily="2" charset="2"/>
              </a:rPr>
              <a:t>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342900" marR="0" lvl="0" indent="-342900" defTabSz="1219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</a:rPr>
              <a:t>模板以物流解决方案为例，具体内容根据作品更改；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342900" marR="0" lvl="0" indent="-342900" defTabSz="1219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</a:rPr>
              <a:t>目录中每页标题，仅供参考和內容方向牵引；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342900" marR="0" lvl="0" indent="-342900" defTabSz="1219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solidFill>
                  <a:srgbClr val="FF0000"/>
                </a:solidFill>
                <a:latin typeface="Arial"/>
                <a:ea typeface="微软雅黑"/>
              </a:rPr>
              <a:t>各个版块页数不限，根据实际情况调整；</a:t>
            </a:r>
            <a:endParaRPr lang="en-US" altLang="zh-CN" sz="1600" kern="0" dirty="0">
              <a:solidFill>
                <a:srgbClr val="FF0000"/>
              </a:solidFill>
              <a:latin typeface="Arial"/>
              <a:ea typeface="微软雅黑"/>
            </a:endParaRPr>
          </a:p>
          <a:p>
            <a:pPr marL="342900" marR="0" lvl="0" indent="-342900" defTabSz="1219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</a:rPr>
              <a:t>风格可自行设计更改。</a:t>
            </a:r>
          </a:p>
        </p:txBody>
      </p:sp>
    </p:spTree>
    <p:extLst>
      <p:ext uri="{BB962C8B-B14F-4D97-AF65-F5344CB8AC3E}">
        <p14:creationId xmlns:p14="http://schemas.microsoft.com/office/powerpoint/2010/main" val="802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395204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团队及作品简介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908" y="1107707"/>
            <a:ext cx="10733557" cy="425256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团队介绍：团队成员构成、分工等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作品简介：开发此作品的背景、作品主要特点、功能实现等等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66194" y="1597709"/>
            <a:ext cx="5901778" cy="1975808"/>
          </a:xfrm>
        </p:spPr>
        <p:txBody>
          <a:bodyPr>
            <a:noAutofit/>
          </a:bodyPr>
          <a:lstStyle/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承运商PoD不实时，返回周期长</a:t>
            </a:r>
          </a:p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收货地址变更管理不佳</a:t>
            </a:r>
          </a:p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客户签单后投诉未收到货</a:t>
            </a:r>
          </a:p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无有效防丢手段</a:t>
            </a:r>
          </a:p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签收单大部分为纸质单据，不便于管理</a:t>
            </a:r>
          </a:p>
          <a:p>
            <a:pPr marL="285750" indent="-285750" defTabSz="81026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</a:rPr>
              <a:t>多层转包的情况下，物流过程不能做到实时和可视化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729175" y="456134"/>
            <a:ext cx="10740640" cy="3952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行业挑战 </a:t>
            </a:r>
            <a:r>
              <a:rPr lang="zh-CN" altLang="en-US" sz="2000" i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描述当前存在的问题及挑战</a:t>
            </a:r>
          </a:p>
        </p:txBody>
      </p:sp>
    </p:spTree>
    <p:extLst>
      <p:ext uri="{BB962C8B-B14F-4D97-AF65-F5344CB8AC3E}">
        <p14:creationId xmlns:p14="http://schemas.microsoft.com/office/powerpoint/2010/main" val="8816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1"/>
          <p:cNvSpPr txBox="1">
            <a:spLocks/>
          </p:cNvSpPr>
          <p:nvPr/>
        </p:nvSpPr>
        <p:spPr>
          <a:xfrm>
            <a:off x="2393625" y="1412776"/>
            <a:ext cx="7344816" cy="148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589B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方案描述：</a:t>
            </a:r>
            <a:endParaRPr lang="en-US" altLang="zh-CN" sz="1600" dirty="0">
              <a:solidFill>
                <a:srgbClr val="589B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例：物流过程各方追踪记录存储在区块链上，各参与方通过</a:t>
            </a: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终端，进行参与方分配账号，单号转移与接收，确认货物的当前责任承担方等行为。链上信息真实有效，不可篡改，精确追溯与责任界定，防止货物无故丢失。同时使用区块链加密算法和授权访问机制，保证数据安全和隐私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副标题 11"/>
          <p:cNvSpPr txBox="1">
            <a:spLocks/>
          </p:cNvSpPr>
          <p:nvPr/>
        </p:nvSpPr>
        <p:spPr>
          <a:xfrm>
            <a:off x="2393625" y="3429000"/>
            <a:ext cx="6400800" cy="49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589B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方案逻辑和技术架构（包括智能合约）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395204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解决方案 </a:t>
            </a:r>
            <a:r>
              <a:rPr lang="zh-CN" altLang="en-US" sz="2000" i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如何通过区块链解决当前挑战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0D1FA3-9AE5-46B4-ADB9-1360D9449514}"/>
              </a:ext>
            </a:extLst>
          </p:cNvPr>
          <p:cNvGrpSpPr/>
          <p:nvPr/>
        </p:nvGrpSpPr>
        <p:grpSpPr>
          <a:xfrm>
            <a:off x="4224438" y="3847037"/>
            <a:ext cx="3713062" cy="2635385"/>
            <a:chOff x="4224438" y="3847037"/>
            <a:chExt cx="3713062" cy="263538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7C75489-9C8E-4D1E-9198-C1D479902AE6}"/>
                </a:ext>
              </a:extLst>
            </p:cNvPr>
            <p:cNvGrpSpPr/>
            <p:nvPr/>
          </p:nvGrpSpPr>
          <p:grpSpPr>
            <a:xfrm>
              <a:off x="4224438" y="3847037"/>
              <a:ext cx="3683189" cy="2635385"/>
              <a:chOff x="4224438" y="3847037"/>
              <a:chExt cx="3683189" cy="2635385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EF3F1C37-F0B1-48D0-9EE3-4A3A298EE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4438" y="3847037"/>
                <a:ext cx="3683189" cy="2635385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78E0B32-4DD6-47AE-AC3A-E8501FF5F9DB}"/>
                  </a:ext>
                </a:extLst>
              </p:cNvPr>
              <p:cNvSpPr txBox="1"/>
              <p:nvPr/>
            </p:nvSpPr>
            <p:spPr>
              <a:xfrm>
                <a:off x="7354270" y="5397500"/>
                <a:ext cx="553357" cy="449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Fabric</a:t>
                </a:r>
                <a:endParaRPr lang="zh-HK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77FE80-6E1F-4FF5-A82A-13436F18DDAE}"/>
                </a:ext>
              </a:extLst>
            </p:cNvPr>
            <p:cNvSpPr/>
            <p:nvPr/>
          </p:nvSpPr>
          <p:spPr>
            <a:xfrm>
              <a:off x="7877175" y="4787900"/>
              <a:ext cx="60325" cy="104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11"/>
          <p:cNvSpPr txBox="1">
            <a:spLocks/>
          </p:cNvSpPr>
          <p:nvPr/>
        </p:nvSpPr>
        <p:spPr>
          <a:xfrm>
            <a:off x="1912668" y="1257539"/>
            <a:ext cx="6400800" cy="49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589B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业务流程图</a:t>
            </a:r>
            <a:endParaRPr lang="en-US" altLang="zh-CN" sz="1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395204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解决方案 </a:t>
            </a:r>
            <a:r>
              <a:rPr lang="zh-CN" altLang="en-US" sz="2000" i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如何通过区块链解决当前挑战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1E5B79D-D87F-4E2D-AF6A-0230767FFB20}"/>
              </a:ext>
            </a:extLst>
          </p:cNvPr>
          <p:cNvSpPr txBox="1"/>
          <p:nvPr/>
        </p:nvSpPr>
        <p:spPr>
          <a:xfrm>
            <a:off x="5948829" y="2944116"/>
            <a:ext cx="71008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Sync</a:t>
            </a:r>
            <a:endParaRPr lang="zh-HK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BD000A8-3A40-4A4B-A362-0BE19755492A}"/>
              </a:ext>
            </a:extLst>
          </p:cNvPr>
          <p:cNvGrpSpPr/>
          <p:nvPr/>
        </p:nvGrpSpPr>
        <p:grpSpPr>
          <a:xfrm>
            <a:off x="1802493" y="1878578"/>
            <a:ext cx="8591776" cy="4016693"/>
            <a:chOff x="1188172" y="1796965"/>
            <a:chExt cx="8591776" cy="4016693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30B53E42-1A97-4C43-8C1A-23252DE54C16}"/>
                </a:ext>
              </a:extLst>
            </p:cNvPr>
            <p:cNvGrpSpPr/>
            <p:nvPr/>
          </p:nvGrpSpPr>
          <p:grpSpPr>
            <a:xfrm>
              <a:off x="1188172" y="1796965"/>
              <a:ext cx="8591776" cy="4016693"/>
              <a:chOff x="1188172" y="1796965"/>
              <a:chExt cx="8591776" cy="401669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07E1F7D-BCC8-4130-AB77-A1C6B30EB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8172" y="1796965"/>
                <a:ext cx="8260008" cy="4016693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72C533-E3AE-4EE4-BDC0-5A3DB11BE920}"/>
                  </a:ext>
                </a:extLst>
              </p:cNvPr>
              <p:cNvSpPr/>
              <p:nvPr/>
            </p:nvSpPr>
            <p:spPr>
              <a:xfrm>
                <a:off x="2262808" y="4495799"/>
                <a:ext cx="958850" cy="266700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Web page </a:t>
                </a:r>
                <a:endParaRPr lang="zh-HK" altLang="en-US" sz="1400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2BAB325-59C9-45F5-8E6A-D1532297147D}"/>
                  </a:ext>
                </a:extLst>
              </p:cNvPr>
              <p:cNvSpPr/>
              <p:nvPr/>
            </p:nvSpPr>
            <p:spPr>
              <a:xfrm rot="19079323">
                <a:off x="3040469" y="3692587"/>
                <a:ext cx="1540587" cy="182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CE8823-5D77-4797-A1F2-D28F120B80F1}"/>
                  </a:ext>
                </a:extLst>
              </p:cNvPr>
              <p:cNvSpPr/>
              <p:nvPr/>
            </p:nvSpPr>
            <p:spPr>
              <a:xfrm rot="19079323">
                <a:off x="3150609" y="3861229"/>
                <a:ext cx="1605906" cy="182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B7263B-E8AC-495A-9F1B-837A3D773464}"/>
                  </a:ext>
                </a:extLst>
              </p:cNvPr>
              <p:cNvSpPr/>
              <p:nvPr/>
            </p:nvSpPr>
            <p:spPr>
              <a:xfrm>
                <a:off x="4328054" y="3211761"/>
                <a:ext cx="98425" cy="1157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0336F76-23B8-4223-B061-A45C78E8E1B9}"/>
                  </a:ext>
                </a:extLst>
              </p:cNvPr>
              <p:cNvSpPr/>
              <p:nvPr/>
            </p:nvSpPr>
            <p:spPr>
              <a:xfrm>
                <a:off x="4395791" y="3280050"/>
                <a:ext cx="98425" cy="1157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253D504-0D81-422D-9B8A-191D5F2CC5F6}"/>
                  </a:ext>
                </a:extLst>
              </p:cNvPr>
              <p:cNvSpPr/>
              <p:nvPr/>
            </p:nvSpPr>
            <p:spPr>
              <a:xfrm>
                <a:off x="4508507" y="3347281"/>
                <a:ext cx="269868" cy="1579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F566D7-13F6-4127-87E0-DE652518FDC6}"/>
                  </a:ext>
                </a:extLst>
              </p:cNvPr>
              <p:cNvSpPr/>
              <p:nvPr/>
            </p:nvSpPr>
            <p:spPr>
              <a:xfrm>
                <a:off x="2279740" y="3505200"/>
                <a:ext cx="864501" cy="2243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8201D54-DC64-45E1-A325-01E338D21EC6}"/>
                  </a:ext>
                </a:extLst>
              </p:cNvPr>
              <p:cNvSpPr/>
              <p:nvPr/>
            </p:nvSpPr>
            <p:spPr>
              <a:xfrm>
                <a:off x="4011922" y="4491566"/>
                <a:ext cx="744228" cy="270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D51495A-1634-404A-BA47-3675D631D9D8}"/>
                  </a:ext>
                </a:extLst>
              </p:cNvPr>
              <p:cNvSpPr/>
              <p:nvPr/>
            </p:nvSpPr>
            <p:spPr>
              <a:xfrm>
                <a:off x="5986309" y="2960688"/>
                <a:ext cx="368454" cy="229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AC73C3-539C-4215-B9A6-0224F3DBE33A}"/>
                  </a:ext>
                </a:extLst>
              </p:cNvPr>
              <p:cNvSpPr txBox="1"/>
              <p:nvPr/>
            </p:nvSpPr>
            <p:spPr>
              <a:xfrm>
                <a:off x="3775888" y="1878578"/>
                <a:ext cx="2433680" cy="73866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endParaRPr lang="en-US" altLang="zh-HK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1(a).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校验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Proposal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签名</a:t>
                </a:r>
                <a:endParaRPr lang="en-US" altLang="zh-CN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1(b).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检查是否满足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Channel ACL</a:t>
                </a: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1(c).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模拟投票并比对结果签名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(ESCC) </a:t>
                </a:r>
                <a:endParaRPr lang="zh-HK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箭號: 向下 20">
                <a:extLst>
                  <a:ext uri="{FF2B5EF4-FFF2-40B4-BE49-F238E27FC236}">
                    <a16:creationId xmlns:a16="http://schemas.microsoft.com/office/drawing/2014/main" id="{F00D96E5-6539-498E-A93F-5EC8B5F9D38E}"/>
                  </a:ext>
                </a:extLst>
              </p:cNvPr>
              <p:cNvSpPr/>
              <p:nvPr/>
            </p:nvSpPr>
            <p:spPr>
              <a:xfrm rot="3060000">
                <a:off x="3752826" y="2999110"/>
                <a:ext cx="83364" cy="1584935"/>
              </a:xfrm>
              <a:custGeom>
                <a:avLst/>
                <a:gdLst>
                  <a:gd name="connsiteX0" fmla="*/ 0 w 83364"/>
                  <a:gd name="connsiteY0" fmla="*/ 1479294 h 1582897"/>
                  <a:gd name="connsiteX1" fmla="*/ 20841 w 83364"/>
                  <a:gd name="connsiteY1" fmla="*/ 1479294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62523 w 83364"/>
                  <a:gd name="connsiteY4" fmla="*/ 1479294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62523 w 83364"/>
                  <a:gd name="connsiteY4" fmla="*/ 1479294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55590 w 83364"/>
                  <a:gd name="connsiteY4" fmla="*/ 1477765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31417 w 83364"/>
                  <a:gd name="connsiteY2" fmla="*/ 393 h 1582897"/>
                  <a:gd name="connsiteX3" fmla="*/ 62523 w 83364"/>
                  <a:gd name="connsiteY3" fmla="*/ 0 h 1582897"/>
                  <a:gd name="connsiteX4" fmla="*/ 55590 w 83364"/>
                  <a:gd name="connsiteY4" fmla="*/ 1477765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81332 h 1584935"/>
                  <a:gd name="connsiteX1" fmla="*/ 30007 w 83364"/>
                  <a:gd name="connsiteY1" fmla="*/ 1482626 h 1584935"/>
                  <a:gd name="connsiteX2" fmla="*/ 31417 w 83364"/>
                  <a:gd name="connsiteY2" fmla="*/ 2431 h 1584935"/>
                  <a:gd name="connsiteX3" fmla="*/ 53278 w 83364"/>
                  <a:gd name="connsiteY3" fmla="*/ 0 h 1584935"/>
                  <a:gd name="connsiteX4" fmla="*/ 55590 w 83364"/>
                  <a:gd name="connsiteY4" fmla="*/ 1479803 h 1584935"/>
                  <a:gd name="connsiteX5" fmla="*/ 83364 w 83364"/>
                  <a:gd name="connsiteY5" fmla="*/ 1481332 h 1584935"/>
                  <a:gd name="connsiteX6" fmla="*/ 41682 w 83364"/>
                  <a:gd name="connsiteY6" fmla="*/ 1584935 h 1584935"/>
                  <a:gd name="connsiteX7" fmla="*/ 0 w 83364"/>
                  <a:gd name="connsiteY7" fmla="*/ 1481332 h 1584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64" h="1584935">
                    <a:moveTo>
                      <a:pt x="0" y="1481332"/>
                    </a:moveTo>
                    <a:lnTo>
                      <a:pt x="30007" y="1482626"/>
                    </a:lnTo>
                    <a:cubicBezTo>
                      <a:pt x="26952" y="989097"/>
                      <a:pt x="34472" y="495960"/>
                      <a:pt x="31417" y="2431"/>
                    </a:cubicBezTo>
                    <a:lnTo>
                      <a:pt x="53278" y="0"/>
                    </a:lnTo>
                    <a:cubicBezTo>
                      <a:pt x="54049" y="493268"/>
                      <a:pt x="54819" y="986535"/>
                      <a:pt x="55590" y="1479803"/>
                    </a:cubicBezTo>
                    <a:lnTo>
                      <a:pt x="83364" y="1481332"/>
                    </a:lnTo>
                    <a:lnTo>
                      <a:pt x="41682" y="1584935"/>
                    </a:lnTo>
                    <a:lnTo>
                      <a:pt x="0" y="14813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4A94E4-BAEA-42BB-A4AE-E4A5366A741A}"/>
                  </a:ext>
                </a:extLst>
              </p:cNvPr>
              <p:cNvSpPr txBox="1"/>
              <p:nvPr/>
            </p:nvSpPr>
            <p:spPr>
              <a:xfrm rot="-2340000">
                <a:off x="2963727" y="3571189"/>
                <a:ext cx="1590137" cy="190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HK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 </a:t>
                </a:r>
                <a:r>
                  <a:rPr lang="zh-CN" altLang="en-US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回复</a:t>
                </a:r>
                <a:r>
                  <a:rPr lang="en-US" altLang="zh-CN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Proposal Response</a:t>
                </a:r>
                <a:endParaRPr lang="zh-HK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箭號: 向下 20">
                <a:extLst>
                  <a:ext uri="{FF2B5EF4-FFF2-40B4-BE49-F238E27FC236}">
                    <a16:creationId xmlns:a16="http://schemas.microsoft.com/office/drawing/2014/main" id="{E58908D3-24B0-4BD2-BAAE-EA0780B24BD8}"/>
                  </a:ext>
                </a:extLst>
              </p:cNvPr>
              <p:cNvSpPr/>
              <p:nvPr/>
            </p:nvSpPr>
            <p:spPr>
              <a:xfrm rot="13860000">
                <a:off x="3905226" y="3151510"/>
                <a:ext cx="83364" cy="1584935"/>
              </a:xfrm>
              <a:custGeom>
                <a:avLst/>
                <a:gdLst>
                  <a:gd name="connsiteX0" fmla="*/ 0 w 83364"/>
                  <a:gd name="connsiteY0" fmla="*/ 1479294 h 1582897"/>
                  <a:gd name="connsiteX1" fmla="*/ 20841 w 83364"/>
                  <a:gd name="connsiteY1" fmla="*/ 1479294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62523 w 83364"/>
                  <a:gd name="connsiteY4" fmla="*/ 1479294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62523 w 83364"/>
                  <a:gd name="connsiteY4" fmla="*/ 1479294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20841 w 83364"/>
                  <a:gd name="connsiteY2" fmla="*/ 0 h 1582897"/>
                  <a:gd name="connsiteX3" fmla="*/ 62523 w 83364"/>
                  <a:gd name="connsiteY3" fmla="*/ 0 h 1582897"/>
                  <a:gd name="connsiteX4" fmla="*/ 55590 w 83364"/>
                  <a:gd name="connsiteY4" fmla="*/ 1477765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79294 h 1582897"/>
                  <a:gd name="connsiteX1" fmla="*/ 30007 w 83364"/>
                  <a:gd name="connsiteY1" fmla="*/ 1480588 h 1582897"/>
                  <a:gd name="connsiteX2" fmla="*/ 31417 w 83364"/>
                  <a:gd name="connsiteY2" fmla="*/ 393 h 1582897"/>
                  <a:gd name="connsiteX3" fmla="*/ 62523 w 83364"/>
                  <a:gd name="connsiteY3" fmla="*/ 0 h 1582897"/>
                  <a:gd name="connsiteX4" fmla="*/ 55590 w 83364"/>
                  <a:gd name="connsiteY4" fmla="*/ 1477765 h 1582897"/>
                  <a:gd name="connsiteX5" fmla="*/ 83364 w 83364"/>
                  <a:gd name="connsiteY5" fmla="*/ 1479294 h 1582897"/>
                  <a:gd name="connsiteX6" fmla="*/ 41682 w 83364"/>
                  <a:gd name="connsiteY6" fmla="*/ 1582897 h 1582897"/>
                  <a:gd name="connsiteX7" fmla="*/ 0 w 83364"/>
                  <a:gd name="connsiteY7" fmla="*/ 1479294 h 1582897"/>
                  <a:gd name="connsiteX0" fmla="*/ 0 w 83364"/>
                  <a:gd name="connsiteY0" fmla="*/ 1481332 h 1584935"/>
                  <a:gd name="connsiteX1" fmla="*/ 30007 w 83364"/>
                  <a:gd name="connsiteY1" fmla="*/ 1482626 h 1584935"/>
                  <a:gd name="connsiteX2" fmla="*/ 31417 w 83364"/>
                  <a:gd name="connsiteY2" fmla="*/ 2431 h 1584935"/>
                  <a:gd name="connsiteX3" fmla="*/ 53278 w 83364"/>
                  <a:gd name="connsiteY3" fmla="*/ 0 h 1584935"/>
                  <a:gd name="connsiteX4" fmla="*/ 55590 w 83364"/>
                  <a:gd name="connsiteY4" fmla="*/ 1479803 h 1584935"/>
                  <a:gd name="connsiteX5" fmla="*/ 83364 w 83364"/>
                  <a:gd name="connsiteY5" fmla="*/ 1481332 h 1584935"/>
                  <a:gd name="connsiteX6" fmla="*/ 41682 w 83364"/>
                  <a:gd name="connsiteY6" fmla="*/ 1584935 h 1584935"/>
                  <a:gd name="connsiteX7" fmla="*/ 0 w 83364"/>
                  <a:gd name="connsiteY7" fmla="*/ 1481332 h 1584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64" h="1584935">
                    <a:moveTo>
                      <a:pt x="0" y="1481332"/>
                    </a:moveTo>
                    <a:lnTo>
                      <a:pt x="30007" y="1482626"/>
                    </a:lnTo>
                    <a:cubicBezTo>
                      <a:pt x="26952" y="989097"/>
                      <a:pt x="34472" y="495960"/>
                      <a:pt x="31417" y="2431"/>
                    </a:cubicBezTo>
                    <a:lnTo>
                      <a:pt x="53278" y="0"/>
                    </a:lnTo>
                    <a:cubicBezTo>
                      <a:pt x="54049" y="493268"/>
                      <a:pt x="54819" y="986535"/>
                      <a:pt x="55590" y="1479803"/>
                    </a:cubicBezTo>
                    <a:lnTo>
                      <a:pt x="83364" y="1481332"/>
                    </a:lnTo>
                    <a:lnTo>
                      <a:pt x="41682" y="1584935"/>
                    </a:lnTo>
                    <a:lnTo>
                      <a:pt x="0" y="14813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7F797E-ED79-49F0-A4E7-C226F099895F}"/>
                  </a:ext>
                </a:extLst>
              </p:cNvPr>
              <p:cNvSpPr/>
              <p:nvPr/>
            </p:nvSpPr>
            <p:spPr>
              <a:xfrm rot="19419633">
                <a:off x="4382367" y="3551448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CB2576-8499-4916-82A1-7E5CAB0B425C}"/>
                  </a:ext>
                </a:extLst>
              </p:cNvPr>
              <p:cNvSpPr/>
              <p:nvPr/>
            </p:nvSpPr>
            <p:spPr>
              <a:xfrm rot="19419633">
                <a:off x="4244908" y="3651043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8B87D4-AB12-4608-8F91-65713F8E7A19}"/>
                  </a:ext>
                </a:extLst>
              </p:cNvPr>
              <p:cNvSpPr/>
              <p:nvPr/>
            </p:nvSpPr>
            <p:spPr>
              <a:xfrm rot="19419633">
                <a:off x="4119495" y="3760976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F4789E-2784-4A80-9020-AEC6A1875DA1}"/>
                  </a:ext>
                </a:extLst>
              </p:cNvPr>
              <p:cNvSpPr/>
              <p:nvPr/>
            </p:nvSpPr>
            <p:spPr>
              <a:xfrm rot="19419633">
                <a:off x="3994082" y="3870909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6CD0D45-0157-4785-AE1E-3F9BA339C64E}"/>
                  </a:ext>
                </a:extLst>
              </p:cNvPr>
              <p:cNvSpPr/>
              <p:nvPr/>
            </p:nvSpPr>
            <p:spPr>
              <a:xfrm rot="19419633">
                <a:off x="3868668" y="3961578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DA8EA3-D42A-4887-A69C-3F4A4006888B}"/>
                  </a:ext>
                </a:extLst>
              </p:cNvPr>
              <p:cNvSpPr/>
              <p:nvPr/>
            </p:nvSpPr>
            <p:spPr>
              <a:xfrm rot="19419633">
                <a:off x="3755943" y="405881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C22347-0E1F-4F7B-8EBE-559CD24EA493}"/>
                  </a:ext>
                </a:extLst>
              </p:cNvPr>
              <p:cNvSpPr/>
              <p:nvPr/>
            </p:nvSpPr>
            <p:spPr>
              <a:xfrm rot="19419633">
                <a:off x="3643231" y="415101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8E9F21-E023-45B1-8B48-691E8E945587}"/>
                  </a:ext>
                </a:extLst>
              </p:cNvPr>
              <p:cNvSpPr/>
              <p:nvPr/>
            </p:nvSpPr>
            <p:spPr>
              <a:xfrm rot="19419633">
                <a:off x="3530519" y="424321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B8B6F84-3B0E-41F5-9C65-56944F2B9561}"/>
                  </a:ext>
                </a:extLst>
              </p:cNvPr>
              <p:cNvSpPr/>
              <p:nvPr/>
            </p:nvSpPr>
            <p:spPr>
              <a:xfrm rot="19419633">
                <a:off x="3417807" y="433541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F0C6F09-5999-44E3-9898-B35AF65EE104}"/>
                  </a:ext>
                </a:extLst>
              </p:cNvPr>
              <p:cNvSpPr txBox="1"/>
              <p:nvPr/>
            </p:nvSpPr>
            <p:spPr>
              <a:xfrm rot="-2340000">
                <a:off x="3304154" y="3567650"/>
                <a:ext cx="15901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3(a). </a:t>
                </a:r>
                <a:r>
                  <a:rPr lang="zh-CN" altLang="en-US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提交投票</a:t>
                </a:r>
                <a:endParaRPr lang="zh-HK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C38EE65-3DDA-41F8-9A75-D26DC12B9D52}"/>
                  </a:ext>
                </a:extLst>
              </p:cNvPr>
              <p:cNvSpPr txBox="1"/>
              <p:nvPr/>
            </p:nvSpPr>
            <p:spPr>
              <a:xfrm>
                <a:off x="1377082" y="5035367"/>
                <a:ext cx="2433680" cy="577081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2(a).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校验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Proposal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签名</a:t>
                </a:r>
                <a:endParaRPr lang="en-US" altLang="zh-CN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2(b).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比对多个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Endorsers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的回复结果</a:t>
                </a:r>
                <a:endParaRPr lang="en-US" altLang="zh-CN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2(c).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检查是否收集足够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Endorsement</a:t>
                </a:r>
                <a:endParaRPr lang="zh-HK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3B7231-ADE0-4027-B34F-D66A370B2E8F}"/>
                  </a:ext>
                </a:extLst>
              </p:cNvPr>
              <p:cNvSpPr txBox="1"/>
              <p:nvPr/>
            </p:nvSpPr>
            <p:spPr>
              <a:xfrm>
                <a:off x="4021665" y="4524516"/>
                <a:ext cx="723900" cy="21544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 </a:t>
                </a:r>
                <a:r>
                  <a:rPr lang="zh-CN" altLang="en-US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发送投票</a:t>
                </a:r>
                <a:endParaRPr lang="zh-HK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4FAA777-0152-4C8B-90A8-73CFDA85C306}"/>
                  </a:ext>
                </a:extLst>
              </p:cNvPr>
              <p:cNvSpPr txBox="1"/>
              <p:nvPr/>
            </p:nvSpPr>
            <p:spPr>
              <a:xfrm>
                <a:off x="5233980" y="5187517"/>
                <a:ext cx="1951175" cy="253916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对投票进行排序，构造区块</a:t>
                </a:r>
                <a:endParaRPr lang="zh-HK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2260DF2-11A1-4CDC-9264-55B780CC262B}"/>
                  </a:ext>
                </a:extLst>
              </p:cNvPr>
              <p:cNvSpPr txBox="1"/>
              <p:nvPr/>
            </p:nvSpPr>
            <p:spPr>
              <a:xfrm>
                <a:off x="6440572" y="1918445"/>
                <a:ext cx="3339376" cy="73866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5(a).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检查投票结构的完整性、签名是否重复</a:t>
                </a:r>
                <a:endParaRPr lang="en-US" altLang="zh-CN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5(b).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校验投票是否符合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Endorsement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策略</a:t>
                </a:r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(VSCC) </a:t>
                </a:r>
              </a:p>
              <a:p>
                <a:pPr algn="l"/>
                <a:r>
                  <a:rPr lang="en-US" altLang="zh-CN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(c). 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检查集合中版本跟投票记录一致</a:t>
                </a:r>
                <a:endParaRPr lang="en-US" altLang="zh-CN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/>
                <a:r>
                  <a:rPr lang="en-US" altLang="zh-HK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5(d).</a:t>
                </a:r>
                <a:r>
                  <a:rPr lang="zh-CN" altLang="en-US" sz="105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执行执行区块中的合法投票，更新投票记录状态</a:t>
                </a:r>
                <a:endParaRPr lang="zh-HK" alt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C66F680-F600-4868-900C-FB7DEF4CCF07}"/>
                  </a:ext>
                </a:extLst>
              </p:cNvPr>
              <p:cNvSpPr txBox="1"/>
              <p:nvPr/>
            </p:nvSpPr>
            <p:spPr>
              <a:xfrm>
                <a:off x="6016471" y="2990873"/>
                <a:ext cx="308129" cy="16927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endParaRPr lang="zh-HK" altLang="en-US" sz="5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AC8406E-C525-474D-8041-3909F5942B40}"/>
                  </a:ext>
                </a:extLst>
              </p:cNvPr>
              <p:cNvSpPr txBox="1"/>
              <p:nvPr/>
            </p:nvSpPr>
            <p:spPr>
              <a:xfrm>
                <a:off x="2314327" y="3517355"/>
                <a:ext cx="795325" cy="20005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7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0. </a:t>
                </a:r>
                <a:r>
                  <a:rPr lang="zh-CN" altLang="en-US" sz="7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注册</a:t>
                </a:r>
                <a:r>
                  <a:rPr lang="en-US" altLang="zh-CN" sz="7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CN" altLang="en-US" sz="7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登录</a:t>
                </a:r>
                <a:endParaRPr lang="zh-HK" altLang="en-US" sz="7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95F379F-9B80-41AE-A205-DAA48B3DC92E}"/>
                  </a:ext>
                </a:extLst>
              </p:cNvPr>
              <p:cNvSpPr txBox="1"/>
              <p:nvPr/>
            </p:nvSpPr>
            <p:spPr>
              <a:xfrm rot="-2340000">
                <a:off x="2800897" y="3428818"/>
                <a:ext cx="1590137" cy="2308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HK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 </a:t>
                </a:r>
                <a:r>
                  <a:rPr lang="zh-CN" altLang="en-US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发送</a:t>
                </a:r>
                <a:r>
                  <a:rPr lang="en-US" altLang="zh-CN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TX Proposal</a:t>
                </a:r>
                <a:endParaRPr lang="zh-HK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6835094-277E-4FA3-A133-C2BA675CB7C6}"/>
                  </a:ext>
                </a:extLst>
              </p:cNvPr>
              <p:cNvSpPr txBox="1"/>
              <p:nvPr/>
            </p:nvSpPr>
            <p:spPr>
              <a:xfrm>
                <a:off x="4778375" y="3818007"/>
                <a:ext cx="723900" cy="21544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3(b). </a:t>
                </a:r>
                <a:r>
                  <a:rPr lang="zh-CN" altLang="en-US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转发</a:t>
                </a:r>
                <a:endParaRPr lang="zh-HK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FE0B157-2B37-44C7-B282-295E3D4818B4}"/>
                  </a:ext>
                </a:extLst>
              </p:cNvPr>
              <p:cNvSpPr txBox="1"/>
              <p:nvPr/>
            </p:nvSpPr>
            <p:spPr>
              <a:xfrm rot="17640000">
                <a:off x="6027404" y="3742949"/>
                <a:ext cx="997689" cy="2308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5. </a:t>
                </a:r>
                <a:r>
                  <a:rPr lang="zh-CN" altLang="en-US" sz="9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发送投票区块</a:t>
                </a:r>
                <a:endParaRPr lang="zh-HK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CA68D12-6844-4D89-9C71-30989F374AB7}"/>
                </a:ext>
              </a:extLst>
            </p:cNvPr>
            <p:cNvSpPr txBox="1"/>
            <p:nvPr/>
          </p:nvSpPr>
          <p:spPr>
            <a:xfrm>
              <a:off x="5948829" y="2740470"/>
              <a:ext cx="468398" cy="44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3440"/>
                </a:lnSpc>
              </a:pPr>
              <a:r>
                <a:rPr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Sync</a:t>
              </a:r>
              <a:endParaRPr lang="zh-HK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79D61A7-934A-4FBB-99BC-E47B0C2D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02" y="1796859"/>
            <a:ext cx="8213958" cy="39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6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67677" y="1268760"/>
            <a:ext cx="7348739" cy="2179439"/>
          </a:xfrm>
        </p:spPr>
        <p:txBody>
          <a:bodyPr>
            <a:noAutofit/>
          </a:bodyPr>
          <a:lstStyle/>
          <a:p>
            <a:pPr defTabSz="810260">
              <a:lnSpc>
                <a:spcPct val="150000"/>
              </a:lnSpc>
              <a:spcBef>
                <a:spcPts val="0"/>
              </a:spcBef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运用区块链技术，唯一承运单号串起货物流通过程，整体打通厂家、承运商等各参与方孤立的信息系统。</a:t>
            </a:r>
          </a:p>
          <a:p>
            <a:pPr defTabSz="810260">
              <a:lnSpc>
                <a:spcPct val="150000"/>
              </a:lnSpc>
              <a:spcBef>
                <a:spcPts val="0"/>
              </a:spcBef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信息真实有效，不可篡改，精确追溯与责任界定，防止货物无故丢失。</a:t>
            </a:r>
          </a:p>
          <a:p>
            <a:pPr defTabSz="810260">
              <a:lnSpc>
                <a:spcPct val="150000"/>
              </a:lnSpc>
              <a:spcBef>
                <a:spcPts val="0"/>
              </a:spcBef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可视化展示物流过程，实现全面电子化管理，纸质单据作为参考。</a:t>
            </a:r>
          </a:p>
          <a:p>
            <a:pPr defTabSz="810260">
              <a:lnSpc>
                <a:spcPct val="150000"/>
              </a:lnSpc>
              <a:spcBef>
                <a:spcPts val="0"/>
              </a:spcBef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通过证书实现物流过程中各参与方的</a:t>
            </a: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KYC </a:t>
            </a: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 Your Customer</a:t>
            </a: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）管理，在此基础上实现参与方信用管理。</a:t>
            </a:r>
          </a:p>
          <a:p>
            <a:pPr defTabSz="810260">
              <a:lnSpc>
                <a:spcPct val="150000"/>
              </a:lnSpc>
              <a:spcBef>
                <a:spcPts val="0"/>
              </a:spcBef>
            </a:pPr>
            <a:r>
              <a:rPr lang="zh-CN" altLang="en-US" sz="1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区块链加密算法和授权访问机制，让数据安全性和隐私性俱佳。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729175" y="456134"/>
            <a:ext cx="10740640" cy="3952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价值</a:t>
            </a:r>
            <a:r>
              <a:rPr lang="en-US" altLang="zh-CN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28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优势 </a:t>
            </a:r>
            <a:r>
              <a:rPr lang="zh-CN" altLang="en-US" sz="2000" i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描述方案的价值、优势、收益</a:t>
            </a:r>
          </a:p>
        </p:txBody>
      </p:sp>
    </p:spTree>
    <p:extLst>
      <p:ext uri="{BB962C8B-B14F-4D97-AF65-F5344CB8AC3E}">
        <p14:creationId xmlns:p14="http://schemas.microsoft.com/office/powerpoint/2010/main" val="192275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7153</TotalTime>
  <Words>799</Words>
  <Application>Microsoft Office PowerPoint</Application>
  <PresentationFormat>自訂</PresentationFormat>
  <Paragraphs>62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自定义设计方案</vt:lpstr>
      <vt:lpstr>2021华为区块链高校大赛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子韵 Hester</cp:lastModifiedBy>
  <cp:revision>1135</cp:revision>
  <dcterms:created xsi:type="dcterms:W3CDTF">2018-06-21T13:34:14Z</dcterms:created>
  <dcterms:modified xsi:type="dcterms:W3CDTF">2021-06-06T04:42:56Z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(3)Tj9eCdHpP7tcq+yKIAI/Jtwhyq1s8qDzvbg4PkjKkVxfTzonmnccOhSyLG4wnUohU0NVZAiq
haiMA4RYDJycWxbhmB8208OKgBSDuNAAUUKHVIankF52XoaLGkMZtPN+vDhP4dREzrisHp43
BTwBx8SE5DqD5kLrOJ5MWrrdaPsjrA0Os2zL2fiPn9LJ1hG7QnoluaULswZXYemeo2T6OtLi
8KKFzLwvDr1vfhI1gt</vt:lpwstr>
  </property>
  <property fmtid="{D5CDD505-2E9C-101B-9397-08002B2CF9AE}" pid="3" name="_2015_ms_pID_7253431">
    <vt:lpwstr>F+QDXI7DuKcCTqEV1aY+yROxpHJF0EALvPQzEnTxQ4DgIuW0YpvY8s
BnjZ7s5egFFGff73Ocn1HbXHbS3ZXBhuahJFTbIenaBhZ1rU5PCZi0QGt2X3sy52bO4Y1AGL
rXWc86Yju+urCf5B3a/A+PTodpZOZhbcFTaHE2SnHQlkUrdOVhAB8AmMt0DYDW+4w8CK/+O5
0+ldqYszaLJWJhSSpxPZeYSaM/fEnhWme2+L</vt:lpwstr>
  </property>
  <property fmtid="{D5CDD505-2E9C-101B-9397-08002B2CF9AE}" pid="4" name="_2015_ms_pID_7253432">
    <vt:lpwstr>cA==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1596415436</vt:lpwstr>
  </property>
</Properties>
</file>