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9" r:id="rId2"/>
    <p:sldId id="256" r:id="rId3"/>
    <p:sldId id="267" r:id="rId4"/>
    <p:sldId id="265" r:id="rId5"/>
    <p:sldId id="280" r:id="rId6"/>
    <p:sldId id="281" r:id="rId7"/>
    <p:sldId id="288" r:id="rId8"/>
    <p:sldId id="283" r:id="rId9"/>
    <p:sldId id="289" r:id="rId10"/>
    <p:sldId id="290" r:id="rId11"/>
    <p:sldId id="286" r:id="rId12"/>
    <p:sldId id="287" r:id="rId13"/>
    <p:sldId id="270" r:id="rId14"/>
    <p:sldId id="271" r:id="rId15"/>
    <p:sldId id="263" r:id="rId16"/>
    <p:sldId id="277" r:id="rId17"/>
    <p:sldId id="272" r:id="rId18"/>
    <p:sldId id="273" r:id="rId19"/>
    <p:sldId id="274" r:id="rId20"/>
    <p:sldId id="275" r:id="rId21"/>
    <p:sldId id="276" r:id="rId22"/>
    <p:sldId id="279" r:id="rId23"/>
    <p:sldId id="278" r:id="rId2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262626"/>
    <a:srgbClr val="162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9"/>
    <p:restoredTop sz="91782"/>
  </p:normalViewPr>
  <p:slideViewPr>
    <p:cSldViewPr snapToGrid="0" snapToObjects="1">
      <p:cViewPr>
        <p:scale>
          <a:sx n="110" d="100"/>
          <a:sy n="110" d="100"/>
        </p:scale>
        <p:origin x="19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19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B9B2A-B26F-FC41-A22B-8DD45B3E86DE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3853C-638F-9C40-A506-CB79D4803ED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6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853C-638F-9C40-A506-CB79D4803ED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012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853C-638F-9C40-A506-CB79D4803ED0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98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853C-638F-9C40-A506-CB79D4803ED0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734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CC41-9403-7949-B0B2-1747F0DD2369}" type="datetimeFigureOut">
              <a:rPr lang="es-ES_tradnl" smtClean="0"/>
              <a:t>23/3/18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EEE1-03E5-5E45-93F1-AB4F4E14400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799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emf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tiff"/><Relationship Id="rId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accent1"/>
                </a:solidFill>
              </a:rPr>
              <a:t>Pantallas de participante</a:t>
            </a:r>
            <a:endParaRPr lang="es-ES_tradnl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6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1" y="177344"/>
            <a:ext cx="690789" cy="1024921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1254358" y="361532"/>
            <a:ext cx="7432441" cy="9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Estás a punto de pujar por cenar con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Íker</a:t>
            </a:r>
            <a:r>
              <a:rPr lang="es-ES_tradnl" sz="2800" b="1" dirty="0" smtClean="0">
                <a:solidFill>
                  <a:srgbClr val="0070C0"/>
                </a:solidFill>
              </a:rPr>
              <a:t> Casillas el 30 de Junio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270407" y="5512799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ENVIAR PUJA</a:t>
            </a:r>
            <a:endParaRPr lang="es-ES_tradnl" sz="1600" dirty="0"/>
          </a:p>
        </p:txBody>
      </p:sp>
      <p:sp>
        <p:nvSpPr>
          <p:cNvPr id="43" name="Rectángulo 42"/>
          <p:cNvSpPr/>
          <p:nvPr/>
        </p:nvSpPr>
        <p:spPr>
          <a:xfrm>
            <a:off x="2837977" y="18127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Faltan                       para </a:t>
            </a:r>
            <a:r>
              <a:rPr lang="es-ES_tradnl" sz="1600" dirty="0" smtClean="0"/>
              <a:t>que se cierre la subasta</a:t>
            </a:r>
            <a:endParaRPr lang="es-ES_tradnl" sz="1600" dirty="0"/>
          </a:p>
        </p:txBody>
      </p:sp>
      <p:sp>
        <p:nvSpPr>
          <p:cNvPr id="44" name="Rectángulo 43"/>
          <p:cNvSpPr/>
          <p:nvPr/>
        </p:nvSpPr>
        <p:spPr>
          <a:xfrm>
            <a:off x="876901" y="1817268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45" name="Rectángulo 44"/>
          <p:cNvSpPr/>
          <p:nvPr/>
        </p:nvSpPr>
        <p:spPr>
          <a:xfrm>
            <a:off x="876901" y="217483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46" name="Rectángulo 45"/>
          <p:cNvSpPr/>
          <p:nvPr/>
        </p:nvSpPr>
        <p:spPr>
          <a:xfrm>
            <a:off x="876901" y="253167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876901" y="288851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48" name="Rectángulo 47"/>
          <p:cNvSpPr/>
          <p:nvPr/>
        </p:nvSpPr>
        <p:spPr>
          <a:xfrm>
            <a:off x="876901" y="3254008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49" name="Rectángulo 48"/>
          <p:cNvSpPr/>
          <p:nvPr/>
        </p:nvSpPr>
        <p:spPr>
          <a:xfrm>
            <a:off x="2029519" y="1828419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029519" y="2185786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4898797" y="1861649"/>
            <a:ext cx="3903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/>
              <a:t>*Este es el único dato que será público junto con el importe de </a:t>
            </a:r>
            <a:r>
              <a:rPr lang="es-ES_tradnl" sz="1000" smtClean="0"/>
              <a:t>tu puja</a:t>
            </a:r>
            <a:endParaRPr lang="es-ES_tradnl" sz="1000" dirty="0"/>
          </a:p>
        </p:txBody>
      </p:sp>
      <p:sp>
        <p:nvSpPr>
          <p:cNvPr id="52" name="Rectángulo 51"/>
          <p:cNvSpPr/>
          <p:nvPr/>
        </p:nvSpPr>
        <p:spPr>
          <a:xfrm>
            <a:off x="2029519" y="2540479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2029519" y="2895172"/>
            <a:ext cx="6657279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6980662" y="3283360"/>
            <a:ext cx="1706136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VERIFICAR MÓVIL</a:t>
            </a:r>
            <a:endParaRPr lang="es-ES_tradnl" sz="1200" dirty="0"/>
          </a:p>
        </p:txBody>
      </p:sp>
      <p:sp>
        <p:nvSpPr>
          <p:cNvPr id="55" name="Rectángulo 54"/>
          <p:cNvSpPr/>
          <p:nvPr/>
        </p:nvSpPr>
        <p:spPr>
          <a:xfrm>
            <a:off x="6980662" y="3644926"/>
            <a:ext cx="169331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</a:rPr>
              <a:t>1234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2029519" y="3289686"/>
            <a:ext cx="482848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612 345 678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486884" y="1423408"/>
            <a:ext cx="1955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DATOS PERSONALES:</a:t>
            </a:r>
            <a:endParaRPr lang="es-ES_tradnl" sz="1600" dirty="0"/>
          </a:p>
        </p:txBody>
      </p:sp>
      <p:sp>
        <p:nvSpPr>
          <p:cNvPr id="58" name="Rectángulo 57"/>
          <p:cNvSpPr/>
          <p:nvPr/>
        </p:nvSpPr>
        <p:spPr>
          <a:xfrm>
            <a:off x="2556934" y="4486449"/>
            <a:ext cx="212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smtClean="0">
                <a:solidFill>
                  <a:srgbClr val="0070C0"/>
                </a:solidFill>
              </a:rPr>
              <a:t>IMPORTE </a:t>
            </a:r>
            <a:r>
              <a:rPr lang="es-ES_tradnl" sz="1600" b="1" dirty="0">
                <a:solidFill>
                  <a:srgbClr val="0070C0"/>
                </a:solidFill>
              </a:rPr>
              <a:t>DE TU PUJA: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3469161" y="29736"/>
            <a:ext cx="963513" cy="30597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s-ES_tradnl" sz="14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h:mm:ss</a:t>
            </a:r>
            <a:endParaRPr lang="es-ES_tradnl" sz="1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4734426" y="4482345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753829" y="4916856"/>
            <a:ext cx="2927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REPITE EL IMPORTE DE TU PUJA:</a:t>
            </a:r>
            <a:endParaRPr lang="es-ES_tradnl" sz="1600" dirty="0"/>
          </a:p>
        </p:txBody>
      </p:sp>
      <p:sp>
        <p:nvSpPr>
          <p:cNvPr id="62" name="Rectángulo 61"/>
          <p:cNvSpPr/>
          <p:nvPr/>
        </p:nvSpPr>
        <p:spPr>
          <a:xfrm>
            <a:off x="4734425" y="4913600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6016005" y="4390341"/>
            <a:ext cx="223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Puja mínima aceptada: 100€</a:t>
            </a:r>
            <a:r>
              <a:rPr lang="es-ES_tradnl" sz="1200" smtClean="0"/>
              <a:t>.  </a:t>
            </a:r>
          </a:p>
          <a:p>
            <a:r>
              <a:rPr lang="es-ES_tradnl" sz="1200" dirty="0" smtClean="0"/>
              <a:t>Puja más reciente del puesto 6: </a:t>
            </a:r>
            <a:endParaRPr lang="es-ES_tradnl" sz="1200" dirty="0"/>
          </a:p>
        </p:txBody>
      </p:sp>
      <p:sp>
        <p:nvSpPr>
          <p:cNvPr id="64" name="Rectángulo 63"/>
          <p:cNvSpPr/>
          <p:nvPr/>
        </p:nvSpPr>
        <p:spPr>
          <a:xfrm>
            <a:off x="8032452" y="4571708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3.000 €</a:t>
            </a:r>
            <a:endParaRPr lang="es-ES_tradnl" sz="1200" dirty="0"/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650" y="5859360"/>
            <a:ext cx="329561" cy="32956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103" y="3430391"/>
            <a:ext cx="329561" cy="329561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2247313" y="3667380"/>
            <a:ext cx="4729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200" dirty="0" smtClean="0"/>
              <a:t>Introduce el código que recibirás en un SMS tras pulsar “verificar móvil”</a:t>
            </a:r>
            <a:endParaRPr lang="es-ES_tradnl" sz="1200" dirty="0"/>
          </a:p>
        </p:txBody>
      </p:sp>
      <p:sp>
        <p:nvSpPr>
          <p:cNvPr id="68" name="Rectángulo 67"/>
          <p:cNvSpPr/>
          <p:nvPr/>
        </p:nvSpPr>
        <p:spPr>
          <a:xfrm>
            <a:off x="865790" y="4018068"/>
            <a:ext cx="157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Documento:</a:t>
            </a:r>
            <a:endParaRPr lang="es-ES_tradnl" sz="1200" dirty="0"/>
          </a:p>
        </p:txBody>
      </p:sp>
      <p:sp>
        <p:nvSpPr>
          <p:cNvPr id="69" name="Rectángulo 68"/>
          <p:cNvSpPr/>
          <p:nvPr/>
        </p:nvSpPr>
        <p:spPr>
          <a:xfrm>
            <a:off x="2018410" y="4053746"/>
            <a:ext cx="241424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DNI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762211" y="4054971"/>
            <a:ext cx="1841494" cy="2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</a:t>
            </a:r>
            <a:r>
              <a:rPr lang="es-ES_tradnl" sz="1200" b="1" smtClean="0">
                <a:solidFill>
                  <a:srgbClr val="0070C0"/>
                </a:solidFill>
              </a:rPr>
              <a:t>de documento :</a:t>
            </a:r>
            <a:endParaRPr lang="es-ES_tradnl" sz="1200" dirty="0"/>
          </a:p>
        </p:txBody>
      </p:sp>
      <p:sp>
        <p:nvSpPr>
          <p:cNvPr id="71" name="Rectángulo 70"/>
          <p:cNvSpPr/>
          <p:nvPr/>
        </p:nvSpPr>
        <p:spPr>
          <a:xfrm>
            <a:off x="6504972" y="4055568"/>
            <a:ext cx="2169001" cy="289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12345678A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36"/>
          <p:cNvSpPr txBox="1"/>
          <p:nvPr/>
        </p:nvSpPr>
        <p:spPr>
          <a:xfrm>
            <a:off x="2185267" y="2313335"/>
            <a:ext cx="5232240" cy="296026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_tradnl" sz="3600" b="1" dirty="0" smtClean="0">
                <a:solidFill>
                  <a:srgbClr val="92D050"/>
                </a:solidFill>
              </a:rPr>
              <a:t>😞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s-ES_tradnl" sz="2000" b="1" dirty="0" smtClean="0">
                <a:solidFill>
                  <a:srgbClr val="92D050"/>
                </a:solidFill>
              </a:rPr>
              <a:t>Lo sentimos</a:t>
            </a:r>
            <a:r>
              <a:rPr lang="mr-IN" sz="2000" b="1" dirty="0" smtClean="0">
                <a:solidFill>
                  <a:srgbClr val="92D050"/>
                </a:solidFill>
              </a:rPr>
              <a:t>…</a:t>
            </a:r>
            <a:endParaRPr lang="es-ES_tradnl" sz="2000" b="1" dirty="0" smtClean="0">
              <a:solidFill>
                <a:srgbClr val="92D05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s-ES_tradnl" sz="1600" dirty="0" smtClean="0"/>
              <a:t>Tu puja ha sido registrada sin embargo estás en el puesto #7.</a:t>
            </a:r>
          </a:p>
          <a:p>
            <a:pPr algn="ctr"/>
            <a:r>
              <a:rPr lang="es-ES_tradnl" sz="1600" dirty="0" smtClean="0"/>
              <a:t>Recuerda que puedes volver a pujar tantas veces como quieras.</a:t>
            </a:r>
          </a:p>
        </p:txBody>
      </p:sp>
      <p:sp>
        <p:nvSpPr>
          <p:cNvPr id="72" name="Rectángulo redondeado 71"/>
          <p:cNvSpPr/>
          <p:nvPr/>
        </p:nvSpPr>
        <p:spPr>
          <a:xfrm>
            <a:off x="4281224" y="4948167"/>
            <a:ext cx="1226735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CERRAR</a:t>
            </a:r>
            <a:endParaRPr lang="es-ES_tradnl" sz="1200" dirty="0"/>
          </a:p>
        </p:txBody>
      </p:sp>
      <p:sp>
        <p:nvSpPr>
          <p:cNvPr id="73" name="Rectángulo 72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PUJA REALIZADA CON EXITO: NO CONSIGUE SILLA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4154419" y="1646680"/>
            <a:ext cx="1480343" cy="507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>
                <a:solidFill>
                  <a:schemeClr val="tx1"/>
                </a:solidFill>
              </a:rPr>
              <a:t>Al Cerrar, se vuelve a la pantalla de inicio donde se ve la mesa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004" y="5104374"/>
            <a:ext cx="329561" cy="3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6716" y="223722"/>
            <a:ext cx="7161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¿Has pujado y quieres ver en qué posición estás?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85580"/>
              </p:ext>
            </p:extLst>
          </p:nvPr>
        </p:nvGraphicFramePr>
        <p:xfrm>
          <a:off x="2642643" y="2675979"/>
          <a:ext cx="3700283" cy="325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003"/>
                <a:gridCol w="1234108"/>
                <a:gridCol w="1289172"/>
              </a:tblGrid>
              <a:tr h="437857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Ranking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Importe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20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Alias20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baseline="0" dirty="0" smtClean="0"/>
                        <a:t>21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799 </a:t>
                      </a:r>
                      <a:r>
                        <a:rPr lang="es-ES_tradnl" sz="1200" dirty="0"/>
                        <a:t>€</a:t>
                      </a:r>
                      <a:endParaRPr lang="es-ES_tradnl" sz="1200" dirty="0" smtClean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760 €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Alias24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748 €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26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Alias26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4969350" y="1738043"/>
            <a:ext cx="914368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 smtClean="0">
                <a:solidFill>
                  <a:schemeClr val="lt1"/>
                </a:solidFill>
              </a:rPr>
              <a:t>Buscar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233717" y="1726704"/>
            <a:ext cx="1623963" cy="349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Introduce tu Alias</a:t>
            </a:r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164168" y="3148512"/>
            <a:ext cx="201887" cy="2952000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3061296" y="6034277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VOLVER A PUJAR</a:t>
            </a:r>
            <a:endParaRPr lang="es-ES_tradnl" dirty="0"/>
          </a:p>
        </p:txBody>
      </p:sp>
      <p:sp>
        <p:nvSpPr>
          <p:cNvPr id="12" name="Rectángulo 11"/>
          <p:cNvSpPr/>
          <p:nvPr/>
        </p:nvSpPr>
        <p:spPr>
          <a:xfrm>
            <a:off x="2730849" y="6609908"/>
            <a:ext cx="3495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 smtClean="0"/>
              <a:t>Faltan </a:t>
            </a:r>
            <a:r>
              <a:rPr lang="es-ES_tradnl" sz="1400" dirty="0" err="1" smtClean="0"/>
              <a:t>hh:mm:ss</a:t>
            </a:r>
            <a:r>
              <a:rPr lang="es-ES_tradnl" sz="1400" dirty="0" smtClean="0"/>
              <a:t> para que se cierre la subasta</a:t>
            </a:r>
            <a:endParaRPr lang="es-ES_tradnl" sz="1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019" y="6357433"/>
            <a:ext cx="329561" cy="3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8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6716" y="223722"/>
            <a:ext cx="7161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¿Has pujado y quieres ver en qué posición estás?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969350" y="1738043"/>
            <a:ext cx="914368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 smtClean="0">
                <a:solidFill>
                  <a:schemeClr val="lt1"/>
                </a:solidFill>
              </a:rPr>
              <a:t>Buscar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233717" y="1726704"/>
            <a:ext cx="1623963" cy="349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 smtClean="0">
                <a:solidFill>
                  <a:schemeClr val="tx1"/>
                </a:solidFill>
              </a:rPr>
              <a:t>Maria18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933622" y="2191622"/>
            <a:ext cx="489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b="1" dirty="0" smtClean="0">
                <a:solidFill>
                  <a:srgbClr val="92D050"/>
                </a:solidFill>
              </a:rPr>
              <a:t>María18, tu puja de 10.000 € está en el puesto #1</a:t>
            </a:r>
            <a:endParaRPr lang="es-ES_tradnl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25492"/>
              </p:ext>
            </p:extLst>
          </p:nvPr>
        </p:nvGraphicFramePr>
        <p:xfrm>
          <a:off x="2642643" y="2675979"/>
          <a:ext cx="3700283" cy="325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003"/>
                <a:gridCol w="1234108"/>
                <a:gridCol w="1289172"/>
              </a:tblGrid>
              <a:tr h="437857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Ranking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Importe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20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Alias20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baseline="0" dirty="0" smtClean="0"/>
                        <a:t>21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799 </a:t>
                      </a:r>
                      <a:r>
                        <a:rPr lang="es-ES_tradnl" sz="1200" dirty="0"/>
                        <a:t>€</a:t>
                      </a:r>
                      <a:endParaRPr lang="es-ES_tradnl" sz="1200" dirty="0" smtClean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760 €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Alias24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748 €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26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Alias26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164168" y="3148512"/>
            <a:ext cx="201887" cy="2952000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3061296" y="6034277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VOLVER A PUJAR</a:t>
            </a:r>
            <a:endParaRPr lang="es-ES_tradnl" dirty="0"/>
          </a:p>
        </p:txBody>
      </p:sp>
      <p:sp>
        <p:nvSpPr>
          <p:cNvPr id="13" name="Rectángulo 12"/>
          <p:cNvSpPr/>
          <p:nvPr/>
        </p:nvSpPr>
        <p:spPr>
          <a:xfrm>
            <a:off x="2730849" y="6609908"/>
            <a:ext cx="3495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 smtClean="0"/>
              <a:t>Faltan </a:t>
            </a:r>
            <a:r>
              <a:rPr lang="es-ES_tradnl" sz="1400" dirty="0" err="1" smtClean="0"/>
              <a:t>hh:mm:ss</a:t>
            </a:r>
            <a:r>
              <a:rPr lang="es-ES_tradnl" sz="1400" dirty="0" smtClean="0"/>
              <a:t> para que se cierre la subasta</a:t>
            </a:r>
            <a:endParaRPr lang="es-ES_tradnl" sz="1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019" y="6357433"/>
            <a:ext cx="329561" cy="3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7375" y="2002039"/>
            <a:ext cx="7772400" cy="2387600"/>
          </a:xfrm>
        </p:spPr>
        <p:txBody>
          <a:bodyPr/>
          <a:lstStyle/>
          <a:p>
            <a:r>
              <a:rPr lang="es-ES_tradnl" b="1" dirty="0" smtClean="0">
                <a:solidFill>
                  <a:schemeClr val="accent1"/>
                </a:solidFill>
              </a:rPr>
              <a:t>Pantallas de administrador</a:t>
            </a:r>
            <a:endParaRPr lang="es-ES_tradnl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8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06244" y="2608107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Administración de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GalaChain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21448" y="3715516"/>
            <a:ext cx="949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Contraseña:</a:t>
            </a:r>
            <a:endParaRPr lang="es-ES_tradnl" sz="1200" dirty="0"/>
          </a:p>
        </p:txBody>
      </p:sp>
      <p:sp>
        <p:nvSpPr>
          <p:cNvPr id="6" name="Rectángulo 5"/>
          <p:cNvSpPr/>
          <p:nvPr/>
        </p:nvSpPr>
        <p:spPr>
          <a:xfrm>
            <a:off x="3822517" y="3713064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************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821448" y="3295114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Usuario:</a:t>
            </a:r>
            <a:endParaRPr lang="es-ES_tradnl" sz="1200" dirty="0"/>
          </a:p>
        </p:txBody>
      </p:sp>
      <p:sp>
        <p:nvSpPr>
          <p:cNvPr id="10" name="Rectángulo 9"/>
          <p:cNvSpPr/>
          <p:nvPr/>
        </p:nvSpPr>
        <p:spPr>
          <a:xfrm>
            <a:off x="3848536" y="3292662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adminGalaChain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LOG IN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25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PRINCIPAL DE ADMINISTRACIÓN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056716" y="22372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Administración de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GalaChain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66025"/>
              </p:ext>
            </p:extLst>
          </p:nvPr>
        </p:nvGraphicFramePr>
        <p:xfrm>
          <a:off x="300941" y="1712228"/>
          <a:ext cx="8737674" cy="264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16"/>
                <a:gridCol w="680328"/>
                <a:gridCol w="959013"/>
                <a:gridCol w="964963"/>
                <a:gridCol w="983848"/>
                <a:gridCol w="844952"/>
                <a:gridCol w="3031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 </a:t>
                      </a:r>
                    </a:p>
                    <a:p>
                      <a:pPr algn="ctr"/>
                      <a:r>
                        <a:rPr lang="es-ES_tradnl" sz="1200" dirty="0" smtClean="0"/>
                        <a:t>Subasta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# </a:t>
                      </a:r>
                      <a:r>
                        <a:rPr lang="es-ES_tradnl" sz="1200" dirty="0" err="1" smtClean="0"/>
                        <a:t>Items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Fecha inicio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Fecha cierre provisional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Fecha cierre definitivo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Estado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noProof="0" dirty="0" smtClean="0"/>
                        <a:t>Acciones</a:t>
                      </a:r>
                      <a:endParaRPr lang="es-ES_tradnl" sz="1200" noProof="0" dirty="0"/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Cena</a:t>
                      </a:r>
                      <a:r>
                        <a:rPr lang="es-ES_tradnl" sz="1200" baseline="0" dirty="0" smtClean="0"/>
                        <a:t> Famoso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05/03/2019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07/03/2019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09/03/2019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En curso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6394">
                <a:tc>
                  <a:txBody>
                    <a:bodyPr/>
                    <a:lstStyle/>
                    <a:p>
                      <a:r>
                        <a:rPr lang="es-ES_tradnl" sz="1200" baseline="0" dirty="0" smtClean="0"/>
                        <a:t>Cuadros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-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Borrador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301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Reloj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01/03/2019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08/03/2019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15/03/2019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Cierre provisional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Porsche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01/03/2019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08/03/2019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09/03/2019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Cerrada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Casa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05/03/2019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18/03/2019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00h:00m:00s</a:t>
                      </a:r>
                    </a:p>
                    <a:p>
                      <a:pPr algn="ctr"/>
                      <a:r>
                        <a:rPr lang="es-ES_tradnl" sz="1200" dirty="0" smtClean="0"/>
                        <a:t>20/03/2019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Cancelada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Rectángulo 37"/>
          <p:cNvSpPr/>
          <p:nvPr/>
        </p:nvSpPr>
        <p:spPr>
          <a:xfrm>
            <a:off x="8163963" y="1205608"/>
            <a:ext cx="679097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>
                <a:solidFill>
                  <a:schemeClr val="lt1"/>
                </a:solidFill>
              </a:rPr>
              <a:t>Filtrar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428330" y="1194269"/>
            <a:ext cx="1623963" cy="349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Palabra clave</a:t>
            </a:r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6551270" y="5895562"/>
            <a:ext cx="2220403" cy="493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CREAR SUBASTA</a:t>
            </a:r>
            <a:endParaRPr lang="es-ES_tradnl" sz="16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6102265" y="2233409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6707049" y="2235996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7460367" y="2233409"/>
            <a:ext cx="1198932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r>
              <a:rPr lang="es-ES_tradnl" sz="1200" dirty="0" smtClean="0"/>
              <a:t>Panel de Control</a:t>
            </a:r>
            <a:endParaRPr lang="es-ES_tradnl" sz="1200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787321" y="2160359"/>
            <a:ext cx="295100" cy="2340000"/>
          </a:xfrm>
          <a:prstGeom prst="rect">
            <a:avLst/>
          </a:prstGeom>
        </p:spPr>
      </p:pic>
      <p:sp>
        <p:nvSpPr>
          <p:cNvPr id="44" name="Rectángulo redondeado 43"/>
          <p:cNvSpPr/>
          <p:nvPr/>
        </p:nvSpPr>
        <p:spPr>
          <a:xfrm>
            <a:off x="6102265" y="2687913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6707049" y="2690500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7460367" y="2687913"/>
            <a:ext cx="1198932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r>
              <a:rPr lang="es-ES_tradnl" sz="1200" dirty="0" smtClean="0"/>
              <a:t>Panel de Control</a:t>
            </a:r>
            <a:endParaRPr lang="es-ES_tradnl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6102265" y="3129681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6707049" y="3132268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7460367" y="3129681"/>
            <a:ext cx="1198932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r>
              <a:rPr lang="es-ES_tradnl" sz="1200" dirty="0" smtClean="0"/>
              <a:t>Panel de Control</a:t>
            </a:r>
            <a:endParaRPr lang="es-ES_tradnl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6102265" y="3559875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6707049" y="3562462"/>
            <a:ext cx="644313" cy="286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7460367" y="3559875"/>
            <a:ext cx="1198932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ctr"/>
            <a:r>
              <a:rPr lang="es-ES_tradnl" sz="1200" dirty="0" smtClean="0"/>
              <a:t>Panel de Control</a:t>
            </a:r>
            <a:endParaRPr lang="es-ES_tradnl" sz="12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6102265" y="4001643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6707049" y="4004230"/>
            <a:ext cx="644313" cy="286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/>
              <a:t>Editar</a:t>
            </a:r>
            <a:endParaRPr lang="es-ES_tradnl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7460367" y="4001643"/>
            <a:ext cx="1198932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_tradnl" sz="1200" dirty="0" smtClean="0"/>
              <a:t>Panel de Control</a:t>
            </a:r>
            <a:endParaRPr lang="es-ES_tradnl" sz="1200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050723" y="1987501"/>
            <a:ext cx="144000" cy="144000"/>
            <a:chOff x="3050723" y="1987501"/>
            <a:chExt cx="144000" cy="144000"/>
          </a:xfrm>
        </p:grpSpPr>
        <p:sp>
          <p:nvSpPr>
            <p:cNvPr id="56" name="Rectángulo 55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Triángulo 25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0" name="Agrupar 59"/>
          <p:cNvGrpSpPr/>
          <p:nvPr/>
        </p:nvGrpSpPr>
        <p:grpSpPr>
          <a:xfrm>
            <a:off x="4007795" y="1984453"/>
            <a:ext cx="144000" cy="144000"/>
            <a:chOff x="3050723" y="1987501"/>
            <a:chExt cx="144000" cy="144000"/>
          </a:xfrm>
        </p:grpSpPr>
        <p:sp>
          <p:nvSpPr>
            <p:cNvPr id="61" name="Rectángulo 60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Triángulo 61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4983155" y="1999693"/>
            <a:ext cx="144000" cy="144000"/>
            <a:chOff x="3050723" y="1987501"/>
            <a:chExt cx="144000" cy="144000"/>
          </a:xfrm>
        </p:grpSpPr>
        <p:sp>
          <p:nvSpPr>
            <p:cNvPr id="64" name="Rectángulo 63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Triángulo 64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5830499" y="1987501"/>
            <a:ext cx="144000" cy="144000"/>
            <a:chOff x="3050723" y="1987501"/>
            <a:chExt cx="144000" cy="144000"/>
          </a:xfrm>
        </p:grpSpPr>
        <p:sp>
          <p:nvSpPr>
            <p:cNvPr id="67" name="Rectángulo 66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Triángulo 67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2076515" y="1990773"/>
            <a:ext cx="144000" cy="144000"/>
            <a:chOff x="3050723" y="1987501"/>
            <a:chExt cx="144000" cy="144000"/>
          </a:xfrm>
        </p:grpSpPr>
        <p:sp>
          <p:nvSpPr>
            <p:cNvPr id="70" name="Rectángulo 69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1" name="Triángulo 70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399451" y="1982205"/>
            <a:ext cx="144000" cy="144000"/>
            <a:chOff x="3050723" y="1987501"/>
            <a:chExt cx="144000" cy="144000"/>
          </a:xfrm>
        </p:grpSpPr>
        <p:sp>
          <p:nvSpPr>
            <p:cNvPr id="73" name="Rectángulo 72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Triángulo 73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7" name="Rectángulo 56"/>
          <p:cNvSpPr/>
          <p:nvPr/>
        </p:nvSpPr>
        <p:spPr>
          <a:xfrm>
            <a:off x="230849" y="1289641"/>
            <a:ext cx="3383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LISTADO DE SUBASTAS REGISTRADAS:</a:t>
            </a:r>
            <a:endParaRPr lang="es-ES_tradnl" sz="1600" dirty="0"/>
          </a:p>
        </p:txBody>
      </p:sp>
      <p:sp>
        <p:nvSpPr>
          <p:cNvPr id="58" name="Rectángulo 57"/>
          <p:cNvSpPr/>
          <p:nvPr/>
        </p:nvSpPr>
        <p:spPr>
          <a:xfrm>
            <a:off x="8052293" y="4436482"/>
            <a:ext cx="968888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 smtClean="0">
                <a:solidFill>
                  <a:schemeClr val="lt1"/>
                </a:solidFill>
              </a:rPr>
              <a:t>Exportar</a:t>
            </a:r>
            <a:endParaRPr lang="es-ES_tradnl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2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VER SUBASTA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" y="-55704"/>
            <a:ext cx="365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Subasta Cena Famoso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040" y="792774"/>
            <a:ext cx="1284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 Subasta:</a:t>
            </a:r>
            <a:endParaRPr lang="es-ES_tradnl" sz="1200" dirty="0"/>
          </a:p>
        </p:txBody>
      </p:sp>
      <p:sp>
        <p:nvSpPr>
          <p:cNvPr id="13" name="Rectángulo 12"/>
          <p:cNvSpPr/>
          <p:nvPr/>
        </p:nvSpPr>
        <p:spPr>
          <a:xfrm>
            <a:off x="1640431" y="791550"/>
            <a:ext cx="1735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smtClean="0">
                <a:solidFill>
                  <a:schemeClr val="tx1"/>
                </a:solidFill>
              </a:rPr>
              <a:t>Cena 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80405" y="792774"/>
            <a:ext cx="1725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Tipo de Ítem subastado:</a:t>
            </a:r>
            <a:endParaRPr lang="es-ES_tradnl" sz="1200" dirty="0"/>
          </a:p>
        </p:txBody>
      </p:sp>
      <p:sp>
        <p:nvSpPr>
          <p:cNvPr id="15" name="Rectángulo 14"/>
          <p:cNvSpPr/>
          <p:nvPr/>
        </p:nvSpPr>
        <p:spPr>
          <a:xfrm>
            <a:off x="5157773" y="791549"/>
            <a:ext cx="1206941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69449" y="792774"/>
            <a:ext cx="11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Ítems:</a:t>
            </a:r>
            <a:endParaRPr lang="es-ES_tradnl" sz="1200" dirty="0"/>
          </a:p>
        </p:txBody>
      </p:sp>
      <p:sp>
        <p:nvSpPr>
          <p:cNvPr id="17" name="Rectángulo 16"/>
          <p:cNvSpPr/>
          <p:nvPr/>
        </p:nvSpPr>
        <p:spPr>
          <a:xfrm>
            <a:off x="7563717" y="791549"/>
            <a:ext cx="1206941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56040" y="250335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ITEM 1:</a:t>
            </a:r>
            <a:endParaRPr lang="es-ES_tradnl" sz="1600" dirty="0"/>
          </a:p>
        </p:txBody>
      </p:sp>
      <p:sp>
        <p:nvSpPr>
          <p:cNvPr id="19" name="Rectángulo 18"/>
          <p:cNvSpPr/>
          <p:nvPr/>
        </p:nvSpPr>
        <p:spPr>
          <a:xfrm>
            <a:off x="439995" y="3003275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411870" y="3002050"/>
            <a:ext cx="1516520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Iker Casillas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136498" y="3002050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Descripción:</a:t>
            </a:r>
            <a:endParaRPr lang="es-ES_tradnl" sz="1200" dirty="0"/>
          </a:p>
        </p:txBody>
      </p:sp>
      <p:sp>
        <p:nvSpPr>
          <p:cNvPr id="22" name="Rectángulo 21"/>
          <p:cNvSpPr/>
          <p:nvPr/>
        </p:nvSpPr>
        <p:spPr>
          <a:xfrm>
            <a:off x="4108372" y="3000825"/>
            <a:ext cx="468676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Cena con Iker Casillas el 20 de Junio de 2018 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39995" y="3444379"/>
            <a:ext cx="1119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Nº Ganadores:</a:t>
            </a:r>
            <a:endParaRPr lang="es-ES_tradnl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24622" y="3443154"/>
            <a:ext cx="1203767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36498" y="3461428"/>
            <a:ext cx="1579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Importe Puja mínima:</a:t>
            </a:r>
            <a:endParaRPr lang="es-ES_tradnl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762062" y="3439192"/>
            <a:ext cx="1516520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100 €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39995" y="3877624"/>
            <a:ext cx="979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Inicio:</a:t>
            </a:r>
            <a:endParaRPr lang="es-ES_tradnl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419174" y="3876399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009413" y="3877624"/>
            <a:ext cx="138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provisional: </a:t>
            </a:r>
            <a:endParaRPr lang="es-ES_tradnl" sz="1200" dirty="0"/>
          </a:p>
        </p:txBody>
      </p:sp>
      <p:sp>
        <p:nvSpPr>
          <p:cNvPr id="30" name="Rectángulo 29"/>
          <p:cNvSpPr/>
          <p:nvPr/>
        </p:nvSpPr>
        <p:spPr>
          <a:xfrm>
            <a:off x="4324260" y="3876399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971079" y="3877624"/>
            <a:ext cx="1291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definitivo: </a:t>
            </a:r>
            <a:endParaRPr lang="es-ES_tradnl" sz="1200" dirty="0"/>
          </a:p>
        </p:txBody>
      </p:sp>
      <p:sp>
        <p:nvSpPr>
          <p:cNvPr id="32" name="Rectángulo 31"/>
          <p:cNvSpPr/>
          <p:nvPr/>
        </p:nvSpPr>
        <p:spPr>
          <a:xfrm>
            <a:off x="7204903" y="3876399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32691" y="4310483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1 pantalla inicial: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90895" y="4309258"/>
            <a:ext cx="6704245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¿Quieres ser uno de los 6 afortunados que cenen el 30 de Junio con Iker Casillas?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39995" y="4750075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2 pantalla inicial: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2098199" y="4748850"/>
            <a:ext cx="6704245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Los fondos recaudados se destinarán íntegramente a la financiación del proyecto XXX.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475711" y="5201302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smtClean="0">
                <a:solidFill>
                  <a:srgbClr val="0070C0"/>
                </a:solidFill>
              </a:rPr>
              <a:t>URL:</a:t>
            </a:r>
            <a:endParaRPr lang="es-ES_tradnl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011838" y="5207003"/>
            <a:ext cx="3783302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Http://www.webproyecto.es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37943" y="5261700"/>
            <a:ext cx="174357" cy="177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40" name="Rectángulo 39"/>
          <p:cNvSpPr/>
          <p:nvPr/>
        </p:nvSpPr>
        <p:spPr>
          <a:xfrm>
            <a:off x="708581" y="5208228"/>
            <a:ext cx="3985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Habilitar texto: “Para más información pincha </a:t>
            </a:r>
            <a:r>
              <a:rPr lang="es-ES" sz="1200" u="sng" dirty="0" smtClean="0"/>
              <a:t>aquí.</a:t>
            </a:r>
            <a:r>
              <a:rPr lang="es-ES" sz="1200" dirty="0" smtClean="0"/>
              <a:t>” </a:t>
            </a:r>
            <a:endParaRPr lang="es-ES_tradnl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70032" y="52079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✓</a:t>
            </a:r>
            <a:endParaRPr lang="es-ES_tradnl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32691" y="5658499"/>
            <a:ext cx="16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pantalla de puja:</a:t>
            </a:r>
            <a:endParaRPr lang="es-ES_tradnl" sz="1200" dirty="0"/>
          </a:p>
        </p:txBody>
      </p:sp>
      <p:sp>
        <p:nvSpPr>
          <p:cNvPr id="43" name="Rectángulo 42"/>
          <p:cNvSpPr/>
          <p:nvPr/>
        </p:nvSpPr>
        <p:spPr>
          <a:xfrm>
            <a:off x="2090895" y="5657274"/>
            <a:ext cx="6704245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Estás a punto de pujar por cenar con </a:t>
            </a:r>
            <a:r>
              <a:rPr lang="es-ES_tradnl" sz="1200" dirty="0" err="1" smtClean="0">
                <a:solidFill>
                  <a:schemeClr val="tx1"/>
                </a:solidFill>
              </a:rPr>
              <a:t>Íker</a:t>
            </a:r>
            <a:r>
              <a:rPr lang="es-ES_tradnl" sz="1200" dirty="0" smtClean="0">
                <a:solidFill>
                  <a:schemeClr val="tx1"/>
                </a:solidFill>
              </a:rPr>
              <a:t> Casillas el 30 de Junio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50336" y="1240013"/>
            <a:ext cx="905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legal:</a:t>
            </a:r>
            <a:endParaRPr lang="es-ES_tradnl" sz="1200" dirty="0"/>
          </a:p>
        </p:txBody>
      </p:sp>
      <p:sp>
        <p:nvSpPr>
          <p:cNvPr id="45" name="Rectángulo 44"/>
          <p:cNvSpPr/>
          <p:nvPr/>
        </p:nvSpPr>
        <p:spPr>
          <a:xfrm>
            <a:off x="1256033" y="1238788"/>
            <a:ext cx="7514625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66336" y="1693167"/>
            <a:ext cx="165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Condiciones generales: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2017814" y="1691942"/>
            <a:ext cx="6768844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50336" y="2122715"/>
            <a:ext cx="1293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Protección datos:</a:t>
            </a:r>
            <a:endParaRPr lang="es-ES_tradnl" sz="1200" dirty="0"/>
          </a:p>
        </p:txBody>
      </p:sp>
      <p:sp>
        <p:nvSpPr>
          <p:cNvPr id="49" name="Rectángulo 48"/>
          <p:cNvSpPr/>
          <p:nvPr/>
        </p:nvSpPr>
        <p:spPr>
          <a:xfrm>
            <a:off x="2001814" y="2121490"/>
            <a:ext cx="6768844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53" name="Rectángulo redondeado 52"/>
          <p:cNvSpPr/>
          <p:nvPr/>
        </p:nvSpPr>
        <p:spPr>
          <a:xfrm>
            <a:off x="2216404" y="6307631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EDITAR</a:t>
            </a:r>
            <a:endParaRPr lang="es-ES_tradnl" sz="16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5842154" y="6307631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VOLVER</a:t>
            </a:r>
            <a:endParaRPr lang="es-ES_tradnl" sz="1600" dirty="0"/>
          </a:p>
        </p:txBody>
      </p:sp>
      <p:sp>
        <p:nvSpPr>
          <p:cNvPr id="57" name="Rectángulo 56"/>
          <p:cNvSpPr/>
          <p:nvPr/>
        </p:nvSpPr>
        <p:spPr>
          <a:xfrm>
            <a:off x="6469449" y="21477"/>
            <a:ext cx="2692239" cy="35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/>
              <a:t>ESTADO: 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317678" y="70117"/>
            <a:ext cx="1803172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dirty="0" smtClean="0">
                <a:solidFill>
                  <a:schemeClr val="accent1"/>
                </a:solidFill>
              </a:rPr>
              <a:t>EN CURSO</a:t>
            </a:r>
            <a:endParaRPr lang="es-ES_tradnl" sz="1600" dirty="0">
              <a:solidFill>
                <a:schemeClr val="accent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3659630" y="6307631"/>
            <a:ext cx="201681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PANEL DE CONTROL</a:t>
            </a:r>
            <a:endParaRPr lang="es-ES_tradnl" sz="1600" dirty="0"/>
          </a:p>
        </p:txBody>
      </p:sp>
      <p:sp>
        <p:nvSpPr>
          <p:cNvPr id="56" name="Rectángulo 55"/>
          <p:cNvSpPr/>
          <p:nvPr/>
        </p:nvSpPr>
        <p:spPr>
          <a:xfrm>
            <a:off x="470032" y="6098091"/>
            <a:ext cx="1677260" cy="5751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Botón desactivado si el estado de la subasta </a:t>
            </a:r>
            <a:r>
              <a:rPr lang="es-ES_tradnl" sz="1100" smtClean="0">
                <a:solidFill>
                  <a:schemeClr val="tx1"/>
                </a:solidFill>
              </a:rPr>
              <a:t>es: Cancelada o Cerrada </a:t>
            </a:r>
            <a:endParaRPr lang="es-ES_tradnl" sz="1100" dirty="0">
              <a:solidFill>
                <a:schemeClr val="tx1"/>
              </a:solidFill>
            </a:endParaRPr>
          </a:p>
        </p:txBody>
      </p:sp>
      <p:cxnSp>
        <p:nvCxnSpPr>
          <p:cNvPr id="61" name="Conector curvado 60"/>
          <p:cNvCxnSpPr>
            <a:stCxn id="56" idx="0"/>
            <a:endCxn id="53" idx="0"/>
          </p:cNvCxnSpPr>
          <p:nvPr/>
        </p:nvCxnSpPr>
        <p:spPr>
          <a:xfrm rot="16200000" flipH="1">
            <a:off x="1971410" y="5435343"/>
            <a:ext cx="209540" cy="1535037"/>
          </a:xfrm>
          <a:prstGeom prst="curvedConnector3">
            <a:avLst>
              <a:gd name="adj1" fmla="val -7043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3859193" y="131051"/>
            <a:ext cx="116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creación:</a:t>
            </a:r>
            <a:endParaRPr lang="es-ES_tradnl" sz="1200" dirty="0"/>
          </a:p>
        </p:txBody>
      </p:sp>
      <p:sp>
        <p:nvSpPr>
          <p:cNvPr id="63" name="Rectángulo 62"/>
          <p:cNvSpPr/>
          <p:nvPr/>
        </p:nvSpPr>
        <p:spPr>
          <a:xfrm>
            <a:off x="4879210" y="131051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04/03/2019</a:t>
            </a:r>
          </a:p>
        </p:txBody>
      </p:sp>
    </p:spTree>
    <p:extLst>
      <p:ext uri="{BB962C8B-B14F-4D97-AF65-F5344CB8AC3E}">
        <p14:creationId xmlns:p14="http://schemas.microsoft.com/office/powerpoint/2010/main" val="8117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CREAR SUBASTA NUEVA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-55704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Configuración de Subasta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040" y="549705"/>
            <a:ext cx="1284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 Subasta:</a:t>
            </a:r>
            <a:endParaRPr lang="es-ES_tradnl" sz="1200" dirty="0"/>
          </a:p>
        </p:txBody>
      </p:sp>
      <p:sp>
        <p:nvSpPr>
          <p:cNvPr id="13" name="Rectángulo 12"/>
          <p:cNvSpPr/>
          <p:nvPr/>
        </p:nvSpPr>
        <p:spPr>
          <a:xfrm>
            <a:off x="1640431" y="548481"/>
            <a:ext cx="1735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smtClean="0">
                <a:solidFill>
                  <a:schemeClr val="tx1"/>
                </a:solidFill>
              </a:rPr>
              <a:t>Cena 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80405" y="549705"/>
            <a:ext cx="1725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Tipo de Ítem subastado:</a:t>
            </a:r>
            <a:endParaRPr lang="es-ES_tradnl" sz="1200" dirty="0"/>
          </a:p>
        </p:txBody>
      </p:sp>
      <p:sp>
        <p:nvSpPr>
          <p:cNvPr id="15" name="Rectángulo 14"/>
          <p:cNvSpPr/>
          <p:nvPr/>
        </p:nvSpPr>
        <p:spPr>
          <a:xfrm>
            <a:off x="5157773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69449" y="549705"/>
            <a:ext cx="11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Ítems:</a:t>
            </a:r>
            <a:endParaRPr lang="es-ES_tradnl" sz="1200" dirty="0"/>
          </a:p>
        </p:txBody>
      </p:sp>
      <p:sp>
        <p:nvSpPr>
          <p:cNvPr id="17" name="Rectángulo 16"/>
          <p:cNvSpPr/>
          <p:nvPr/>
        </p:nvSpPr>
        <p:spPr>
          <a:xfrm>
            <a:off x="7563717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56040" y="2260284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ITEM 1:</a:t>
            </a:r>
            <a:endParaRPr lang="es-ES_tradnl" sz="1600" dirty="0"/>
          </a:p>
        </p:txBody>
      </p:sp>
      <p:sp>
        <p:nvSpPr>
          <p:cNvPr id="19" name="Rectángulo 18"/>
          <p:cNvSpPr/>
          <p:nvPr/>
        </p:nvSpPr>
        <p:spPr>
          <a:xfrm>
            <a:off x="439995" y="276020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411870" y="2758981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Iker Casillas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136498" y="2758981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Descripción:</a:t>
            </a:r>
            <a:endParaRPr lang="es-ES_tradnl" sz="1200" dirty="0"/>
          </a:p>
        </p:txBody>
      </p:sp>
      <p:sp>
        <p:nvSpPr>
          <p:cNvPr id="22" name="Rectángulo 21"/>
          <p:cNvSpPr/>
          <p:nvPr/>
        </p:nvSpPr>
        <p:spPr>
          <a:xfrm>
            <a:off x="4108372" y="2757756"/>
            <a:ext cx="468676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Cena con Iker Casillas el 20 de Junio de 2018 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39995" y="3201310"/>
            <a:ext cx="1119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Nº Ganadores:</a:t>
            </a:r>
            <a:endParaRPr lang="es-ES_tradnl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24622" y="3200085"/>
            <a:ext cx="1203767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36498" y="3218359"/>
            <a:ext cx="1579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Importe Puja mínima:</a:t>
            </a:r>
            <a:endParaRPr lang="es-ES_tradnl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762062" y="3196123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100 €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39995" y="3634555"/>
            <a:ext cx="979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Inicio:</a:t>
            </a:r>
            <a:endParaRPr lang="es-ES_tradnl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419174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009413" y="3634555"/>
            <a:ext cx="138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provisional: </a:t>
            </a:r>
            <a:endParaRPr lang="es-ES_tradnl" sz="1200" dirty="0"/>
          </a:p>
        </p:txBody>
      </p:sp>
      <p:sp>
        <p:nvSpPr>
          <p:cNvPr id="30" name="Rectángulo 29"/>
          <p:cNvSpPr/>
          <p:nvPr/>
        </p:nvSpPr>
        <p:spPr>
          <a:xfrm>
            <a:off x="4324260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971079" y="3634555"/>
            <a:ext cx="1291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definitivo: </a:t>
            </a:r>
            <a:endParaRPr lang="es-ES_tradnl" sz="1200" dirty="0"/>
          </a:p>
        </p:txBody>
      </p:sp>
      <p:sp>
        <p:nvSpPr>
          <p:cNvPr id="32" name="Rectángulo 31"/>
          <p:cNvSpPr/>
          <p:nvPr/>
        </p:nvSpPr>
        <p:spPr>
          <a:xfrm>
            <a:off x="7204903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32691" y="4067414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1 pantalla inicial: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90895" y="4066189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¿Quieres ser uno de los 6 afortunados que cenen el 30 de Junio con Iker Casillas?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39995" y="4507006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2 pantalla inicial: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2098199" y="4505781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Los fondos recaudados se destinarán íntegramente a la financiación del proyecto XXX.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475711" y="4958233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smtClean="0">
                <a:solidFill>
                  <a:srgbClr val="0070C0"/>
                </a:solidFill>
              </a:rPr>
              <a:t>URL:</a:t>
            </a:r>
            <a:endParaRPr lang="es-ES_tradnl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011838" y="4963934"/>
            <a:ext cx="3783302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Http://www.webproyecto.es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37943" y="5018631"/>
            <a:ext cx="174357" cy="177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40" name="Rectángulo 39"/>
          <p:cNvSpPr/>
          <p:nvPr/>
        </p:nvSpPr>
        <p:spPr>
          <a:xfrm>
            <a:off x="708581" y="4965159"/>
            <a:ext cx="3985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Habilitar texto: “Para más información pincha </a:t>
            </a:r>
            <a:r>
              <a:rPr lang="es-ES" sz="1200" u="sng" dirty="0" smtClean="0"/>
              <a:t>aquí.</a:t>
            </a:r>
            <a:r>
              <a:rPr lang="es-ES" sz="1200" dirty="0" smtClean="0"/>
              <a:t>” </a:t>
            </a:r>
            <a:endParaRPr lang="es-ES_tradnl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70032" y="49649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✓</a:t>
            </a:r>
            <a:endParaRPr lang="es-ES_tradnl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32691" y="5415430"/>
            <a:ext cx="16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pantalla de puja:</a:t>
            </a:r>
            <a:endParaRPr lang="es-ES_tradnl" sz="1200" dirty="0"/>
          </a:p>
        </p:txBody>
      </p:sp>
      <p:sp>
        <p:nvSpPr>
          <p:cNvPr id="43" name="Rectángulo 42"/>
          <p:cNvSpPr/>
          <p:nvPr/>
        </p:nvSpPr>
        <p:spPr>
          <a:xfrm>
            <a:off x="2090895" y="5414205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Estás a punto de pujar por cenar con </a:t>
            </a:r>
            <a:r>
              <a:rPr lang="es-ES_tradnl" sz="1200" dirty="0" err="1" smtClean="0">
                <a:solidFill>
                  <a:schemeClr val="tx1"/>
                </a:solidFill>
              </a:rPr>
              <a:t>Íker</a:t>
            </a:r>
            <a:r>
              <a:rPr lang="es-ES_tradnl" sz="1200" dirty="0" smtClean="0">
                <a:solidFill>
                  <a:schemeClr val="tx1"/>
                </a:solidFill>
              </a:rPr>
              <a:t> Casillas el 30 de Junio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50336" y="996944"/>
            <a:ext cx="905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legal:</a:t>
            </a:r>
            <a:endParaRPr lang="es-ES_tradnl" sz="1200" dirty="0"/>
          </a:p>
        </p:txBody>
      </p:sp>
      <p:sp>
        <p:nvSpPr>
          <p:cNvPr id="45" name="Rectángulo 44"/>
          <p:cNvSpPr/>
          <p:nvPr/>
        </p:nvSpPr>
        <p:spPr>
          <a:xfrm>
            <a:off x="1256033" y="995719"/>
            <a:ext cx="751462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66336" y="1450098"/>
            <a:ext cx="165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Condiciones generales: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2017814" y="1448873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50336" y="1879646"/>
            <a:ext cx="1293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Protección datos:</a:t>
            </a:r>
            <a:endParaRPr lang="es-ES_tradnl" sz="1200" dirty="0"/>
          </a:p>
        </p:txBody>
      </p:sp>
      <p:sp>
        <p:nvSpPr>
          <p:cNvPr id="49" name="Rectángulo 48"/>
          <p:cNvSpPr/>
          <p:nvPr/>
        </p:nvSpPr>
        <p:spPr>
          <a:xfrm>
            <a:off x="2001814" y="1878421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7608993" y="5814214"/>
            <a:ext cx="1161666" cy="239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/>
              <a:t>Añadir Ítem</a:t>
            </a:r>
          </a:p>
        </p:txBody>
      </p:sp>
      <p:sp>
        <p:nvSpPr>
          <p:cNvPr id="53" name="Rectángulo redondeado 52"/>
          <p:cNvSpPr/>
          <p:nvPr/>
        </p:nvSpPr>
        <p:spPr>
          <a:xfrm>
            <a:off x="2536116" y="6253807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GUARDAR</a:t>
            </a:r>
            <a:endParaRPr lang="es-ES_tradnl" sz="16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3950839" y="6253806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PUBLICAR</a:t>
            </a:r>
            <a:endParaRPr lang="es-ES_tradnl" sz="16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5386236" y="6253806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VOLVER</a:t>
            </a:r>
            <a:endParaRPr lang="es-ES_tradnl" sz="1600" dirty="0"/>
          </a:p>
        </p:txBody>
      </p:sp>
      <p:sp>
        <p:nvSpPr>
          <p:cNvPr id="57" name="Rectángulo 56"/>
          <p:cNvSpPr/>
          <p:nvPr/>
        </p:nvSpPr>
        <p:spPr>
          <a:xfrm>
            <a:off x="6469449" y="21477"/>
            <a:ext cx="2692239" cy="35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/>
              <a:t>ESTADO: 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317678" y="70117"/>
            <a:ext cx="1803172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dirty="0" smtClean="0">
                <a:solidFill>
                  <a:schemeClr val="accent1"/>
                </a:solidFill>
              </a:rPr>
              <a:t>NUEVA</a:t>
            </a:r>
            <a:endParaRPr lang="es-ES_tradnl" sz="1600" dirty="0">
              <a:solidFill>
                <a:schemeClr val="accent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821633" y="6191963"/>
            <a:ext cx="2206620" cy="6041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Para salir de esta pantalla</a:t>
            </a:r>
          </a:p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Si no se pulsa antes Guardar, no se guardarán los cambios realizados</a:t>
            </a:r>
            <a:endParaRPr lang="es-ES_tradnl" sz="1100" dirty="0">
              <a:solidFill>
                <a:schemeClr val="tx1"/>
              </a:solidFill>
            </a:endParaRPr>
          </a:p>
        </p:txBody>
      </p:sp>
      <p:cxnSp>
        <p:nvCxnSpPr>
          <p:cNvPr id="60" name="Conector curvado 59"/>
          <p:cNvCxnSpPr>
            <a:stCxn id="59" idx="1"/>
            <a:endCxn id="55" idx="0"/>
          </p:cNvCxnSpPr>
          <p:nvPr/>
        </p:nvCxnSpPr>
        <p:spPr>
          <a:xfrm rot="10800000">
            <a:off x="6013531" y="6253806"/>
            <a:ext cx="808102" cy="240254"/>
          </a:xfrm>
          <a:prstGeom prst="curvedConnector4">
            <a:avLst>
              <a:gd name="adj1" fmla="val 11187"/>
              <a:gd name="adj2" fmla="val 1951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859193" y="131051"/>
            <a:ext cx="116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creación:</a:t>
            </a:r>
            <a:endParaRPr lang="es-ES_tradnl" sz="1200" dirty="0"/>
          </a:p>
        </p:txBody>
      </p:sp>
      <p:sp>
        <p:nvSpPr>
          <p:cNvPr id="51" name="Rectángulo 50"/>
          <p:cNvSpPr/>
          <p:nvPr/>
        </p:nvSpPr>
        <p:spPr>
          <a:xfrm>
            <a:off x="4879210" y="131051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04/03/2019</a:t>
            </a:r>
          </a:p>
        </p:txBody>
      </p:sp>
    </p:spTree>
    <p:extLst>
      <p:ext uri="{BB962C8B-B14F-4D97-AF65-F5344CB8AC3E}">
        <p14:creationId xmlns:p14="http://schemas.microsoft.com/office/powerpoint/2010/main" val="157439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EDITAR SUBASTA EN ESTADO BORRADOR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-4336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Configuración de Subasta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040" y="549705"/>
            <a:ext cx="1284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 Subasta:</a:t>
            </a:r>
            <a:endParaRPr lang="es-ES_tradnl" sz="1200" dirty="0"/>
          </a:p>
        </p:txBody>
      </p:sp>
      <p:sp>
        <p:nvSpPr>
          <p:cNvPr id="13" name="Rectángulo 12"/>
          <p:cNvSpPr/>
          <p:nvPr/>
        </p:nvSpPr>
        <p:spPr>
          <a:xfrm>
            <a:off x="1640431" y="548481"/>
            <a:ext cx="1735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smtClean="0">
                <a:solidFill>
                  <a:schemeClr val="tx1"/>
                </a:solidFill>
              </a:rPr>
              <a:t>Cena 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80405" y="549705"/>
            <a:ext cx="1725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Tipo de Ítem subastado:</a:t>
            </a:r>
            <a:endParaRPr lang="es-ES_tradnl" sz="1200" dirty="0"/>
          </a:p>
        </p:txBody>
      </p:sp>
      <p:sp>
        <p:nvSpPr>
          <p:cNvPr id="15" name="Rectángulo 14"/>
          <p:cNvSpPr/>
          <p:nvPr/>
        </p:nvSpPr>
        <p:spPr>
          <a:xfrm>
            <a:off x="5157773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69449" y="549705"/>
            <a:ext cx="11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Ítems:</a:t>
            </a:r>
            <a:endParaRPr lang="es-ES_tradnl" sz="1200" dirty="0"/>
          </a:p>
        </p:txBody>
      </p:sp>
      <p:sp>
        <p:nvSpPr>
          <p:cNvPr id="17" name="Rectángulo 16"/>
          <p:cNvSpPr/>
          <p:nvPr/>
        </p:nvSpPr>
        <p:spPr>
          <a:xfrm>
            <a:off x="7563717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56040" y="2260284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ITEM 1:</a:t>
            </a:r>
            <a:endParaRPr lang="es-ES_tradnl" sz="1600" dirty="0"/>
          </a:p>
        </p:txBody>
      </p:sp>
      <p:sp>
        <p:nvSpPr>
          <p:cNvPr id="19" name="Rectángulo 18"/>
          <p:cNvSpPr/>
          <p:nvPr/>
        </p:nvSpPr>
        <p:spPr>
          <a:xfrm>
            <a:off x="439995" y="276020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411870" y="2758981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Iker Casillas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136498" y="2758981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Descripción:</a:t>
            </a:r>
            <a:endParaRPr lang="es-ES_tradnl" sz="1200" dirty="0"/>
          </a:p>
        </p:txBody>
      </p:sp>
      <p:sp>
        <p:nvSpPr>
          <p:cNvPr id="22" name="Rectángulo 21"/>
          <p:cNvSpPr/>
          <p:nvPr/>
        </p:nvSpPr>
        <p:spPr>
          <a:xfrm>
            <a:off x="4108372" y="2757756"/>
            <a:ext cx="468676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Cena con Iker Casillas el 20 de Junio de 2018 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39995" y="3201310"/>
            <a:ext cx="1119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Nº Ganadores:</a:t>
            </a:r>
            <a:endParaRPr lang="es-ES_tradnl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24622" y="3200085"/>
            <a:ext cx="1203767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36498" y="3218359"/>
            <a:ext cx="1579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Importe Puja mínima:</a:t>
            </a:r>
            <a:endParaRPr lang="es-ES_tradnl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762062" y="3196123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100 €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39995" y="3634555"/>
            <a:ext cx="979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Inicio:</a:t>
            </a:r>
            <a:endParaRPr lang="es-ES_tradnl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419174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009413" y="3634555"/>
            <a:ext cx="138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provisional: </a:t>
            </a:r>
            <a:endParaRPr lang="es-ES_tradnl" sz="1200" dirty="0"/>
          </a:p>
        </p:txBody>
      </p:sp>
      <p:sp>
        <p:nvSpPr>
          <p:cNvPr id="30" name="Rectángulo 29"/>
          <p:cNvSpPr/>
          <p:nvPr/>
        </p:nvSpPr>
        <p:spPr>
          <a:xfrm>
            <a:off x="4324260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971079" y="3634555"/>
            <a:ext cx="1291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definitivo: </a:t>
            </a:r>
            <a:endParaRPr lang="es-ES_tradnl" sz="1200" dirty="0"/>
          </a:p>
        </p:txBody>
      </p:sp>
      <p:sp>
        <p:nvSpPr>
          <p:cNvPr id="32" name="Rectángulo 31"/>
          <p:cNvSpPr/>
          <p:nvPr/>
        </p:nvSpPr>
        <p:spPr>
          <a:xfrm>
            <a:off x="7204903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32691" y="4067414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1 pantalla inicial: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90895" y="4066189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¿Quieres ser uno de los 6 afortunados que cenen el 30 de Junio con Iker Casillas?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39995" y="4507006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2 pantalla inicial: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2098199" y="4505781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Los fondos recaudados se destinarán íntegramente a la financiación del proyecto XXX.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475711" y="4958233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smtClean="0">
                <a:solidFill>
                  <a:srgbClr val="0070C0"/>
                </a:solidFill>
              </a:rPr>
              <a:t>URL:</a:t>
            </a:r>
            <a:endParaRPr lang="es-ES_tradnl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011838" y="4963934"/>
            <a:ext cx="3783302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Http://www.webproyecto.es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37943" y="5018631"/>
            <a:ext cx="174357" cy="177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40" name="Rectángulo 39"/>
          <p:cNvSpPr/>
          <p:nvPr/>
        </p:nvSpPr>
        <p:spPr>
          <a:xfrm>
            <a:off x="708581" y="4965159"/>
            <a:ext cx="3985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Habilitar texto: “Para más información pincha </a:t>
            </a:r>
            <a:r>
              <a:rPr lang="es-ES" sz="1200" u="sng" dirty="0" smtClean="0"/>
              <a:t>aquí.</a:t>
            </a:r>
            <a:r>
              <a:rPr lang="es-ES" sz="1200" dirty="0" smtClean="0"/>
              <a:t>” </a:t>
            </a:r>
            <a:endParaRPr lang="es-ES_tradnl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70032" y="49649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✓</a:t>
            </a:r>
            <a:endParaRPr lang="es-ES_tradnl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32691" y="5415430"/>
            <a:ext cx="16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pantalla de puja:</a:t>
            </a:r>
            <a:endParaRPr lang="es-ES_tradnl" sz="1200" dirty="0"/>
          </a:p>
        </p:txBody>
      </p:sp>
      <p:sp>
        <p:nvSpPr>
          <p:cNvPr id="43" name="Rectángulo 42"/>
          <p:cNvSpPr/>
          <p:nvPr/>
        </p:nvSpPr>
        <p:spPr>
          <a:xfrm>
            <a:off x="2090895" y="5414205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Estás a punto de pujar por cenar con </a:t>
            </a:r>
            <a:r>
              <a:rPr lang="es-ES_tradnl" sz="1200" dirty="0" err="1" smtClean="0">
                <a:solidFill>
                  <a:schemeClr val="tx1"/>
                </a:solidFill>
              </a:rPr>
              <a:t>Íker</a:t>
            </a:r>
            <a:r>
              <a:rPr lang="es-ES_tradnl" sz="1200" dirty="0" smtClean="0">
                <a:solidFill>
                  <a:schemeClr val="tx1"/>
                </a:solidFill>
              </a:rPr>
              <a:t> Casillas el 30 de Junio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50336" y="996944"/>
            <a:ext cx="905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legal:</a:t>
            </a:r>
            <a:endParaRPr lang="es-ES_tradnl" sz="1200" dirty="0"/>
          </a:p>
        </p:txBody>
      </p:sp>
      <p:sp>
        <p:nvSpPr>
          <p:cNvPr id="45" name="Rectángulo 44"/>
          <p:cNvSpPr/>
          <p:nvPr/>
        </p:nvSpPr>
        <p:spPr>
          <a:xfrm>
            <a:off x="1256033" y="995719"/>
            <a:ext cx="751462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66336" y="1450098"/>
            <a:ext cx="165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Condiciones generales: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2017814" y="1448873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50336" y="1879646"/>
            <a:ext cx="1293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Protección datos:</a:t>
            </a:r>
            <a:endParaRPr lang="es-ES_tradnl" sz="1200" dirty="0"/>
          </a:p>
        </p:txBody>
      </p:sp>
      <p:sp>
        <p:nvSpPr>
          <p:cNvPr id="49" name="Rectángulo 48"/>
          <p:cNvSpPr/>
          <p:nvPr/>
        </p:nvSpPr>
        <p:spPr>
          <a:xfrm>
            <a:off x="2001814" y="1878421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7608993" y="5814214"/>
            <a:ext cx="1161666" cy="239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/>
              <a:t>Añadir Ítem</a:t>
            </a:r>
          </a:p>
        </p:txBody>
      </p:sp>
      <p:sp>
        <p:nvSpPr>
          <p:cNvPr id="53" name="Rectángulo redondeado 52"/>
          <p:cNvSpPr/>
          <p:nvPr/>
        </p:nvSpPr>
        <p:spPr>
          <a:xfrm>
            <a:off x="1691163" y="6253807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GUARDAR</a:t>
            </a:r>
            <a:endParaRPr lang="es-ES_tradnl" sz="16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5113582" y="6253806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PUBLICAR</a:t>
            </a:r>
            <a:endParaRPr lang="es-ES_tradnl" sz="16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3066706" y="6253806"/>
            <a:ext cx="1925921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CANCELAR SUBASTA</a:t>
            </a:r>
            <a:endParaRPr lang="es-ES_tradnl" sz="16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6489126" y="6253806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VOLVER</a:t>
            </a:r>
            <a:endParaRPr lang="es-ES_tradnl" sz="1600" dirty="0"/>
          </a:p>
        </p:txBody>
      </p:sp>
      <p:sp>
        <p:nvSpPr>
          <p:cNvPr id="56" name="Rectángulo 55"/>
          <p:cNvSpPr/>
          <p:nvPr/>
        </p:nvSpPr>
        <p:spPr>
          <a:xfrm>
            <a:off x="6469449" y="9902"/>
            <a:ext cx="2692239" cy="35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/>
              <a:t>ESTADO: 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317678" y="58542"/>
            <a:ext cx="1803172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dirty="0" smtClean="0">
                <a:solidFill>
                  <a:schemeClr val="accent1"/>
                </a:solidFill>
              </a:rPr>
              <a:t>BORRADOR</a:t>
            </a:r>
            <a:endParaRPr lang="es-ES_tradnl" sz="1600" dirty="0">
              <a:solidFill>
                <a:schemeClr val="accent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859193" y="131051"/>
            <a:ext cx="116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creación:</a:t>
            </a:r>
            <a:endParaRPr lang="es-ES_tradnl" sz="1200" dirty="0"/>
          </a:p>
        </p:txBody>
      </p:sp>
      <p:sp>
        <p:nvSpPr>
          <p:cNvPr id="58" name="Rectángulo 57"/>
          <p:cNvSpPr/>
          <p:nvPr/>
        </p:nvSpPr>
        <p:spPr>
          <a:xfrm>
            <a:off x="4879210" y="131051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04/03/2019</a:t>
            </a:r>
          </a:p>
        </p:txBody>
      </p:sp>
    </p:spTree>
    <p:extLst>
      <p:ext uri="{BB962C8B-B14F-4D97-AF65-F5344CB8AC3E}">
        <p14:creationId xmlns:p14="http://schemas.microsoft.com/office/powerpoint/2010/main" val="135166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EDITAR SUBASTA ESTADO EN CURSO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-1841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Configuración de Subasta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040" y="549705"/>
            <a:ext cx="1284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 Subasta:</a:t>
            </a:r>
            <a:endParaRPr lang="es-ES_tradnl" sz="1200" dirty="0"/>
          </a:p>
        </p:txBody>
      </p:sp>
      <p:sp>
        <p:nvSpPr>
          <p:cNvPr id="13" name="Rectángulo 12"/>
          <p:cNvSpPr/>
          <p:nvPr/>
        </p:nvSpPr>
        <p:spPr>
          <a:xfrm>
            <a:off x="1640431" y="548481"/>
            <a:ext cx="1735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smtClean="0">
                <a:solidFill>
                  <a:schemeClr val="tx1"/>
                </a:solidFill>
              </a:rPr>
              <a:t>Cena 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80405" y="549705"/>
            <a:ext cx="1725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Tipo de Ítem subastado:</a:t>
            </a:r>
            <a:endParaRPr lang="es-ES_tradnl" sz="1200" dirty="0"/>
          </a:p>
        </p:txBody>
      </p:sp>
      <p:sp>
        <p:nvSpPr>
          <p:cNvPr id="15" name="Rectángulo 14"/>
          <p:cNvSpPr/>
          <p:nvPr/>
        </p:nvSpPr>
        <p:spPr>
          <a:xfrm>
            <a:off x="5157773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69449" y="549705"/>
            <a:ext cx="11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Ítems:</a:t>
            </a:r>
            <a:endParaRPr lang="es-ES_tradnl" sz="1200" dirty="0"/>
          </a:p>
        </p:txBody>
      </p:sp>
      <p:sp>
        <p:nvSpPr>
          <p:cNvPr id="17" name="Rectángulo 16"/>
          <p:cNvSpPr/>
          <p:nvPr/>
        </p:nvSpPr>
        <p:spPr>
          <a:xfrm>
            <a:off x="7563717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56040" y="2260284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ITEM 1:</a:t>
            </a:r>
            <a:endParaRPr lang="es-ES_tradnl" sz="1600" dirty="0"/>
          </a:p>
        </p:txBody>
      </p:sp>
      <p:sp>
        <p:nvSpPr>
          <p:cNvPr id="19" name="Rectángulo 18"/>
          <p:cNvSpPr/>
          <p:nvPr/>
        </p:nvSpPr>
        <p:spPr>
          <a:xfrm>
            <a:off x="439995" y="276020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411870" y="2758981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Iker Casillas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136498" y="2758981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Descripción:</a:t>
            </a:r>
            <a:endParaRPr lang="es-ES_tradnl" sz="1200" dirty="0"/>
          </a:p>
        </p:txBody>
      </p:sp>
      <p:sp>
        <p:nvSpPr>
          <p:cNvPr id="22" name="Rectángulo 21"/>
          <p:cNvSpPr/>
          <p:nvPr/>
        </p:nvSpPr>
        <p:spPr>
          <a:xfrm>
            <a:off x="4108372" y="2757756"/>
            <a:ext cx="468676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Cena con Iker Casillas el 20 de Junio de 2018 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39995" y="3201310"/>
            <a:ext cx="1119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Nº Ganadores:</a:t>
            </a:r>
            <a:endParaRPr lang="es-ES_tradnl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24622" y="3200085"/>
            <a:ext cx="1203767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36498" y="3218359"/>
            <a:ext cx="1579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Importe Puja mínima:</a:t>
            </a:r>
            <a:endParaRPr lang="es-ES_tradnl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762062" y="3196123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100 €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39995" y="3634555"/>
            <a:ext cx="979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Inicio:</a:t>
            </a:r>
            <a:endParaRPr lang="es-ES_tradnl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419174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009413" y="3634555"/>
            <a:ext cx="138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provisional: </a:t>
            </a:r>
            <a:endParaRPr lang="es-ES_tradnl" sz="1200" dirty="0"/>
          </a:p>
        </p:txBody>
      </p:sp>
      <p:sp>
        <p:nvSpPr>
          <p:cNvPr id="30" name="Rectángulo 29"/>
          <p:cNvSpPr/>
          <p:nvPr/>
        </p:nvSpPr>
        <p:spPr>
          <a:xfrm>
            <a:off x="4324260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971079" y="3634555"/>
            <a:ext cx="1291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definitivo: </a:t>
            </a:r>
            <a:endParaRPr lang="es-ES_tradnl" sz="1200" dirty="0"/>
          </a:p>
        </p:txBody>
      </p:sp>
      <p:sp>
        <p:nvSpPr>
          <p:cNvPr id="32" name="Rectángulo 31"/>
          <p:cNvSpPr/>
          <p:nvPr/>
        </p:nvSpPr>
        <p:spPr>
          <a:xfrm>
            <a:off x="7204903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32691" y="4067414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1 pantalla inicial: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90895" y="4066189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¿Quieres ser uno de los 6 afortunados que cenen el 30 de Junio con Iker Casillas?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39995" y="4507006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2 pantalla inicial: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2098199" y="4505781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Los fondos recaudados se destinarán íntegramente a la financiación del proyecto XXX.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475711" y="4958233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smtClean="0">
                <a:solidFill>
                  <a:srgbClr val="0070C0"/>
                </a:solidFill>
              </a:rPr>
              <a:t>URL:</a:t>
            </a:r>
            <a:endParaRPr lang="es-ES_tradnl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011838" y="4963934"/>
            <a:ext cx="3783302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Http://www.webproyecto.es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37943" y="5018631"/>
            <a:ext cx="174357" cy="177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40" name="Rectángulo 39"/>
          <p:cNvSpPr/>
          <p:nvPr/>
        </p:nvSpPr>
        <p:spPr>
          <a:xfrm>
            <a:off x="708581" y="4965159"/>
            <a:ext cx="3985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Habilitar texto: “Para más información pincha </a:t>
            </a:r>
            <a:r>
              <a:rPr lang="es-ES" sz="1200" u="sng" dirty="0" smtClean="0"/>
              <a:t>aquí.</a:t>
            </a:r>
            <a:r>
              <a:rPr lang="es-ES" sz="1200" dirty="0" smtClean="0"/>
              <a:t>” </a:t>
            </a:r>
            <a:endParaRPr lang="es-ES_tradnl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70032" y="49649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✓</a:t>
            </a:r>
            <a:endParaRPr lang="es-ES_tradnl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32691" y="5415430"/>
            <a:ext cx="16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pantalla de puja:</a:t>
            </a:r>
            <a:endParaRPr lang="es-ES_tradnl" sz="1200" dirty="0"/>
          </a:p>
        </p:txBody>
      </p:sp>
      <p:sp>
        <p:nvSpPr>
          <p:cNvPr id="43" name="Rectángulo 42"/>
          <p:cNvSpPr/>
          <p:nvPr/>
        </p:nvSpPr>
        <p:spPr>
          <a:xfrm>
            <a:off x="2090895" y="5414205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Estás a punto de pujar por cenar con </a:t>
            </a:r>
            <a:r>
              <a:rPr lang="es-ES_tradnl" sz="1200" dirty="0" err="1" smtClean="0">
                <a:solidFill>
                  <a:schemeClr val="tx1"/>
                </a:solidFill>
              </a:rPr>
              <a:t>Íker</a:t>
            </a:r>
            <a:r>
              <a:rPr lang="es-ES_tradnl" sz="1200" dirty="0" smtClean="0">
                <a:solidFill>
                  <a:schemeClr val="tx1"/>
                </a:solidFill>
              </a:rPr>
              <a:t> Casillas el 30 de Junio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50336" y="996944"/>
            <a:ext cx="905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legal:</a:t>
            </a:r>
            <a:endParaRPr lang="es-ES_tradnl" sz="1200" dirty="0"/>
          </a:p>
        </p:txBody>
      </p:sp>
      <p:sp>
        <p:nvSpPr>
          <p:cNvPr id="45" name="Rectángulo 44"/>
          <p:cNvSpPr/>
          <p:nvPr/>
        </p:nvSpPr>
        <p:spPr>
          <a:xfrm>
            <a:off x="1256033" y="995719"/>
            <a:ext cx="751462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66336" y="1450098"/>
            <a:ext cx="165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Condiciones generales: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2017814" y="1448873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50336" y="1879646"/>
            <a:ext cx="1293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Protección datos:</a:t>
            </a:r>
            <a:endParaRPr lang="es-ES_tradnl" sz="1200" dirty="0"/>
          </a:p>
        </p:txBody>
      </p:sp>
      <p:sp>
        <p:nvSpPr>
          <p:cNvPr id="49" name="Rectángulo 48"/>
          <p:cNvSpPr/>
          <p:nvPr/>
        </p:nvSpPr>
        <p:spPr>
          <a:xfrm>
            <a:off x="2001814" y="1878421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7608993" y="5814214"/>
            <a:ext cx="1161666" cy="239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/>
              <a:t>Añadir Ítem</a:t>
            </a:r>
          </a:p>
        </p:txBody>
      </p:sp>
      <p:sp>
        <p:nvSpPr>
          <p:cNvPr id="53" name="Rectángulo redondeado 52"/>
          <p:cNvSpPr/>
          <p:nvPr/>
        </p:nvSpPr>
        <p:spPr>
          <a:xfrm>
            <a:off x="1088893" y="6290102"/>
            <a:ext cx="1875292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PUBLICAR CAMBIOS</a:t>
            </a:r>
            <a:endParaRPr lang="es-ES_tradnl" sz="16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5027462" y="6290101"/>
            <a:ext cx="2056411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FORZAR CIERRE PROV.</a:t>
            </a:r>
            <a:endParaRPr lang="es-ES_tradnl" sz="16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3050037" y="6290101"/>
            <a:ext cx="190800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CANCELAR SUBASTA</a:t>
            </a:r>
            <a:endParaRPr lang="es-ES_tradnl" sz="16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7171013" y="6292995"/>
            <a:ext cx="90000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VOLVER</a:t>
            </a:r>
            <a:endParaRPr lang="es-ES_tradnl" sz="1600" dirty="0"/>
          </a:p>
        </p:txBody>
      </p:sp>
      <p:sp>
        <p:nvSpPr>
          <p:cNvPr id="56" name="Rectángulo 55"/>
          <p:cNvSpPr/>
          <p:nvPr/>
        </p:nvSpPr>
        <p:spPr>
          <a:xfrm>
            <a:off x="6469449" y="21477"/>
            <a:ext cx="2692239" cy="35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/>
              <a:t>ESTADO: 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317678" y="70117"/>
            <a:ext cx="1803172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dirty="0" smtClean="0">
                <a:solidFill>
                  <a:schemeClr val="accent1"/>
                </a:solidFill>
              </a:rPr>
              <a:t>EN CURSO</a:t>
            </a:r>
            <a:endParaRPr lang="es-ES_tradnl" sz="1600" dirty="0">
              <a:solidFill>
                <a:schemeClr val="accent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478004" y="5832904"/>
            <a:ext cx="6978023" cy="377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HAY QUE DETERMINAR QUÉ CAMPOS PUEDEN Y NO PUEDEN EDITARSE DE UNA SUBASTA EN CURSO, PARA DESHABILITARLOS. TAMBIEN HAY QUE DECIDIR SI SE PUEDE CANCELAR UNA SUBASTA INICIADA.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859193" y="131051"/>
            <a:ext cx="116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creación:</a:t>
            </a:r>
            <a:endParaRPr lang="es-ES_tradnl" sz="1200" dirty="0"/>
          </a:p>
        </p:txBody>
      </p:sp>
      <p:sp>
        <p:nvSpPr>
          <p:cNvPr id="60" name="Rectángulo 59"/>
          <p:cNvSpPr/>
          <p:nvPr/>
        </p:nvSpPr>
        <p:spPr>
          <a:xfrm>
            <a:off x="4879210" y="131051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04/03/2019</a:t>
            </a:r>
          </a:p>
        </p:txBody>
      </p:sp>
    </p:spTree>
    <p:extLst>
      <p:ext uri="{BB962C8B-B14F-4D97-AF65-F5344CB8AC3E}">
        <p14:creationId xmlns:p14="http://schemas.microsoft.com/office/powerpoint/2010/main" val="8178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1583474" y="1871642"/>
            <a:ext cx="1717286" cy="1943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1788" y="2335905"/>
            <a:ext cx="880654" cy="1306623"/>
          </a:xfrm>
          <a:prstGeom prst="rect">
            <a:avLst/>
          </a:prstGeom>
        </p:spPr>
      </p:pic>
      <p:cxnSp>
        <p:nvCxnSpPr>
          <p:cNvPr id="27" name="Conector recto 26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056716" y="22372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¿Quieres cenar con uno de estos famosos?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2603815" y="876629"/>
            <a:ext cx="35310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 smtClean="0"/>
              <a:t>Selecciona el </a:t>
            </a:r>
            <a:r>
              <a:rPr lang="es-ES_tradnl" sz="1400" smtClean="0"/>
              <a:t>famoso con el que quieres cenar</a:t>
            </a:r>
            <a:endParaRPr lang="es-ES_tradnl" sz="1400" dirty="0"/>
          </a:p>
        </p:txBody>
      </p:sp>
      <p:sp>
        <p:nvSpPr>
          <p:cNvPr id="44" name="Rectángulo 43"/>
          <p:cNvSpPr/>
          <p:nvPr/>
        </p:nvSpPr>
        <p:spPr>
          <a:xfrm>
            <a:off x="1583472" y="1806039"/>
            <a:ext cx="1717287" cy="34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IKER CASILLAS</a:t>
            </a:r>
            <a:endParaRPr lang="es-ES_tradnl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3719073" y="1871642"/>
            <a:ext cx="1717286" cy="1943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Rectángulo 46"/>
          <p:cNvSpPr/>
          <p:nvPr/>
        </p:nvSpPr>
        <p:spPr>
          <a:xfrm>
            <a:off x="3719071" y="1806039"/>
            <a:ext cx="1717287" cy="34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JORDI CRUZ</a:t>
            </a:r>
            <a:endParaRPr lang="es-ES_tradnl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5854669" y="1871642"/>
            <a:ext cx="1717286" cy="1943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ectángulo 49"/>
          <p:cNvSpPr/>
          <p:nvPr/>
        </p:nvSpPr>
        <p:spPr>
          <a:xfrm>
            <a:off x="5854667" y="1806039"/>
            <a:ext cx="1717287" cy="34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CRISTINA PEDROCHE</a:t>
            </a:r>
            <a:endParaRPr lang="es-ES_tradnl" sz="14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1583472" y="4159174"/>
            <a:ext cx="1717286" cy="1943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Rectángulo 52"/>
          <p:cNvSpPr/>
          <p:nvPr/>
        </p:nvSpPr>
        <p:spPr>
          <a:xfrm>
            <a:off x="1583470" y="4093571"/>
            <a:ext cx="1717287" cy="34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PENÉLOPE CRUZ</a:t>
            </a:r>
            <a:endParaRPr lang="es-ES_tradnl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3719071" y="4159174"/>
            <a:ext cx="1717286" cy="1943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Rectángulo 55"/>
          <p:cNvSpPr/>
          <p:nvPr/>
        </p:nvSpPr>
        <p:spPr>
          <a:xfrm>
            <a:off x="3719069" y="4093571"/>
            <a:ext cx="1717287" cy="34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ANTONIO BANDERAS</a:t>
            </a:r>
            <a:endParaRPr lang="es-ES_tradnl" sz="14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5854667" y="4159174"/>
            <a:ext cx="1717286" cy="1943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ángulo 58"/>
          <p:cNvSpPr/>
          <p:nvPr/>
        </p:nvSpPr>
        <p:spPr>
          <a:xfrm>
            <a:off x="5854665" y="4093571"/>
            <a:ext cx="1717287" cy="34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SHAKIRA</a:t>
            </a:r>
            <a:endParaRPr lang="es-ES_tradnl" dirty="0"/>
          </a:p>
        </p:txBody>
      </p:sp>
      <p:sp>
        <p:nvSpPr>
          <p:cNvPr id="66" name="Rectángulo 65"/>
          <p:cNvSpPr/>
          <p:nvPr/>
        </p:nvSpPr>
        <p:spPr>
          <a:xfrm>
            <a:off x="3300756" y="-397911"/>
            <a:ext cx="2961147" cy="3902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INICIAL PARTICIPANTE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7332" y="3135284"/>
            <a:ext cx="329561" cy="32956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0F0F2"/>
              </a:clrFrom>
              <a:clrTo>
                <a:srgbClr val="F0F0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432" y="2322096"/>
            <a:ext cx="971056" cy="14099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529" y="2385734"/>
            <a:ext cx="1525557" cy="1342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788" y="4478976"/>
            <a:ext cx="996399" cy="15280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6218" y="4507809"/>
            <a:ext cx="1609027" cy="14605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908" y="4379466"/>
            <a:ext cx="1272853" cy="17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EDITAR SUBASTA ESTADO CIERRE PROVISIONAL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-1841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Configuración de Subasta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040" y="549705"/>
            <a:ext cx="1284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 Subasta:</a:t>
            </a:r>
            <a:endParaRPr lang="es-ES_tradnl" sz="1200" dirty="0"/>
          </a:p>
        </p:txBody>
      </p:sp>
      <p:sp>
        <p:nvSpPr>
          <p:cNvPr id="13" name="Rectángulo 12"/>
          <p:cNvSpPr/>
          <p:nvPr/>
        </p:nvSpPr>
        <p:spPr>
          <a:xfrm>
            <a:off x="1640431" y="548481"/>
            <a:ext cx="1735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smtClean="0">
                <a:solidFill>
                  <a:schemeClr val="tx1"/>
                </a:solidFill>
              </a:rPr>
              <a:t>Cena 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80405" y="549705"/>
            <a:ext cx="1725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Tipo de Ítem subastado:</a:t>
            </a:r>
            <a:endParaRPr lang="es-ES_tradnl" sz="1200" dirty="0"/>
          </a:p>
        </p:txBody>
      </p:sp>
      <p:sp>
        <p:nvSpPr>
          <p:cNvPr id="15" name="Rectángulo 14"/>
          <p:cNvSpPr/>
          <p:nvPr/>
        </p:nvSpPr>
        <p:spPr>
          <a:xfrm>
            <a:off x="5157773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Famoso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69449" y="549705"/>
            <a:ext cx="11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Ítems:</a:t>
            </a:r>
            <a:endParaRPr lang="es-ES_tradnl" sz="1200" dirty="0"/>
          </a:p>
        </p:txBody>
      </p:sp>
      <p:sp>
        <p:nvSpPr>
          <p:cNvPr id="17" name="Rectángulo 16"/>
          <p:cNvSpPr/>
          <p:nvPr/>
        </p:nvSpPr>
        <p:spPr>
          <a:xfrm>
            <a:off x="7563717" y="548480"/>
            <a:ext cx="1206941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56040" y="2260284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ITEM 1:</a:t>
            </a:r>
            <a:endParaRPr lang="es-ES_tradnl" sz="1600" dirty="0"/>
          </a:p>
        </p:txBody>
      </p:sp>
      <p:sp>
        <p:nvSpPr>
          <p:cNvPr id="19" name="Rectángulo 18"/>
          <p:cNvSpPr/>
          <p:nvPr/>
        </p:nvSpPr>
        <p:spPr>
          <a:xfrm>
            <a:off x="439995" y="276020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411870" y="2758981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Iker Casillas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136498" y="2758981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Descripción:</a:t>
            </a:r>
            <a:endParaRPr lang="es-ES_tradnl" sz="1200" dirty="0"/>
          </a:p>
        </p:txBody>
      </p:sp>
      <p:sp>
        <p:nvSpPr>
          <p:cNvPr id="22" name="Rectángulo 21"/>
          <p:cNvSpPr/>
          <p:nvPr/>
        </p:nvSpPr>
        <p:spPr>
          <a:xfrm>
            <a:off x="4108372" y="2757756"/>
            <a:ext cx="468676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Cena con Iker Casillas el 20 de Junio de 2018 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39995" y="3201310"/>
            <a:ext cx="1119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Nº Ganadores:</a:t>
            </a:r>
            <a:endParaRPr lang="es-ES_tradnl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24622" y="3200085"/>
            <a:ext cx="1203767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36498" y="3218359"/>
            <a:ext cx="1579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Importe Puja mínima:</a:t>
            </a:r>
            <a:endParaRPr lang="es-ES_tradnl" sz="1200" dirty="0"/>
          </a:p>
        </p:txBody>
      </p:sp>
      <p:sp>
        <p:nvSpPr>
          <p:cNvPr id="26" name="Rectángulo 25"/>
          <p:cNvSpPr/>
          <p:nvPr/>
        </p:nvSpPr>
        <p:spPr>
          <a:xfrm>
            <a:off x="4762062" y="3196123"/>
            <a:ext cx="151652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100 €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39995" y="3634555"/>
            <a:ext cx="979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Inicio:</a:t>
            </a:r>
            <a:endParaRPr lang="es-ES_tradnl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419174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009413" y="3634555"/>
            <a:ext cx="1387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provisional: </a:t>
            </a:r>
            <a:endParaRPr lang="es-ES_tradnl" sz="1200" dirty="0"/>
          </a:p>
        </p:txBody>
      </p:sp>
      <p:sp>
        <p:nvSpPr>
          <p:cNvPr id="30" name="Rectángulo 29"/>
          <p:cNvSpPr/>
          <p:nvPr/>
        </p:nvSpPr>
        <p:spPr>
          <a:xfrm>
            <a:off x="4324260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971079" y="3634555"/>
            <a:ext cx="1291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Cierre definitivo: </a:t>
            </a:r>
            <a:endParaRPr lang="es-ES_tradnl" sz="1200" dirty="0"/>
          </a:p>
        </p:txBody>
      </p:sp>
      <p:sp>
        <p:nvSpPr>
          <p:cNvPr id="32" name="Rectángulo 31"/>
          <p:cNvSpPr/>
          <p:nvPr/>
        </p:nvSpPr>
        <p:spPr>
          <a:xfrm>
            <a:off x="7204903" y="3633330"/>
            <a:ext cx="1590239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32691" y="4067414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1 pantalla inicial: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90895" y="4066189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¿Quieres ser uno de los 6 afortunados que cenen el 30 de Junio con Iker Casillas?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39995" y="4507006"/>
            <a:ext cx="16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2 pantalla inicial: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2098199" y="4505781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Los fondos recaudados se destinarán íntegramente a la financiación del proyecto XXX.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475711" y="4958233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smtClean="0">
                <a:solidFill>
                  <a:srgbClr val="0070C0"/>
                </a:solidFill>
              </a:rPr>
              <a:t>URL:</a:t>
            </a:r>
            <a:endParaRPr lang="es-ES_tradnl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011838" y="4963934"/>
            <a:ext cx="3783302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Http://www.webproyecto.es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37943" y="5018631"/>
            <a:ext cx="174357" cy="177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40" name="Rectángulo 39"/>
          <p:cNvSpPr/>
          <p:nvPr/>
        </p:nvSpPr>
        <p:spPr>
          <a:xfrm>
            <a:off x="708581" y="4965159"/>
            <a:ext cx="3985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Habilitar texto: “Para más información pincha </a:t>
            </a:r>
            <a:r>
              <a:rPr lang="es-ES" sz="1200" u="sng" dirty="0" smtClean="0"/>
              <a:t>aquí.</a:t>
            </a:r>
            <a:r>
              <a:rPr lang="es-ES" sz="1200" dirty="0" smtClean="0"/>
              <a:t>” </a:t>
            </a:r>
            <a:endParaRPr lang="es-ES_tradnl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70032" y="49649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✓</a:t>
            </a:r>
            <a:endParaRPr lang="es-ES_tradnl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32691" y="5415430"/>
            <a:ext cx="16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pantalla de puja:</a:t>
            </a:r>
            <a:endParaRPr lang="es-ES_tradnl" sz="1200" dirty="0"/>
          </a:p>
        </p:txBody>
      </p:sp>
      <p:sp>
        <p:nvSpPr>
          <p:cNvPr id="43" name="Rectángulo 42"/>
          <p:cNvSpPr/>
          <p:nvPr/>
        </p:nvSpPr>
        <p:spPr>
          <a:xfrm>
            <a:off x="2090895" y="5414205"/>
            <a:ext cx="670424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Estás a punto de pujar por cenar con Iker Casillas el 30 de Junio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350336" y="996944"/>
            <a:ext cx="905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Texto legal:</a:t>
            </a:r>
            <a:endParaRPr lang="es-ES_tradnl" sz="1200" dirty="0"/>
          </a:p>
        </p:txBody>
      </p:sp>
      <p:sp>
        <p:nvSpPr>
          <p:cNvPr id="45" name="Rectángulo 44"/>
          <p:cNvSpPr/>
          <p:nvPr/>
        </p:nvSpPr>
        <p:spPr>
          <a:xfrm>
            <a:off x="1256033" y="995719"/>
            <a:ext cx="7514625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366336" y="1450098"/>
            <a:ext cx="165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Condiciones generales: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2017814" y="1448873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50336" y="1879646"/>
            <a:ext cx="1293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Protección datos:</a:t>
            </a:r>
            <a:endParaRPr lang="es-ES_tradnl" sz="1200" dirty="0"/>
          </a:p>
        </p:txBody>
      </p:sp>
      <p:sp>
        <p:nvSpPr>
          <p:cNvPr id="49" name="Rectángulo 48"/>
          <p:cNvSpPr/>
          <p:nvPr/>
        </p:nvSpPr>
        <p:spPr>
          <a:xfrm>
            <a:off x="2001814" y="1878421"/>
            <a:ext cx="6768844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Lorem ipsum dolor sit amet, consectetuer adipiscing elit. Aenean commodo ligula eget dolor. 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7608993" y="5814214"/>
            <a:ext cx="1161666" cy="239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 smtClean="0"/>
              <a:t>Añadir Ítem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469449" y="21477"/>
            <a:ext cx="2692239" cy="35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/>
              <a:t>ESTADO: 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317678" y="70117"/>
            <a:ext cx="1803172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dirty="0" smtClean="0">
                <a:solidFill>
                  <a:schemeClr val="accent1"/>
                </a:solidFill>
              </a:rPr>
              <a:t>CIERRE PROV.</a:t>
            </a:r>
            <a:endParaRPr lang="es-ES_tradnl" sz="1600" dirty="0">
              <a:solidFill>
                <a:schemeClr val="accent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859193" y="131051"/>
            <a:ext cx="116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creación:</a:t>
            </a:r>
            <a:endParaRPr lang="es-ES_tradnl" sz="1200" dirty="0"/>
          </a:p>
        </p:txBody>
      </p:sp>
      <p:sp>
        <p:nvSpPr>
          <p:cNvPr id="59" name="Rectángulo 58"/>
          <p:cNvSpPr/>
          <p:nvPr/>
        </p:nvSpPr>
        <p:spPr>
          <a:xfrm>
            <a:off x="4879210" y="131051"/>
            <a:ext cx="1590239" cy="27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00:00:00; 04/03/2019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2523281" y="6313176"/>
            <a:ext cx="1125589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RE-ABRIR</a:t>
            </a:r>
            <a:endParaRPr lang="es-ES_tradnl" sz="16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769823" y="6313175"/>
            <a:ext cx="2000809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CANCELAR SUBASTA</a:t>
            </a:r>
            <a:endParaRPr lang="es-ES_tradnl" sz="16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7859209" y="6313175"/>
            <a:ext cx="1045767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VOLVER</a:t>
            </a:r>
            <a:endParaRPr lang="es-ES_tradnl" sz="16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5847238" y="6313175"/>
            <a:ext cx="1941927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FORZAR CIERRE DEF.</a:t>
            </a:r>
            <a:endParaRPr lang="es-ES_tradnl" sz="1600" dirty="0"/>
          </a:p>
        </p:txBody>
      </p:sp>
      <p:sp>
        <p:nvSpPr>
          <p:cNvPr id="64" name="Rectángulo 63"/>
          <p:cNvSpPr/>
          <p:nvPr/>
        </p:nvSpPr>
        <p:spPr>
          <a:xfrm>
            <a:off x="470032" y="5803535"/>
            <a:ext cx="7093685" cy="377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HAY QUE DETERMINAR QUÉ CAMPOS PUEDEN Y NO PUEDEN EDITARSE DE UNA SUBASTA CERRADA PROVISIONALMENTE, </a:t>
            </a:r>
            <a:r>
              <a:rPr lang="es-ES_tradnl" sz="1100" dirty="0">
                <a:solidFill>
                  <a:schemeClr val="tx1"/>
                </a:solidFill>
              </a:rPr>
              <a:t>PARA DESHABILITARLOS. TAMBIEN HAY QUE DECIDIR SI SE PUEDE CANCELAR UNA SUBASTA INICIADA</a:t>
            </a:r>
            <a:r>
              <a:rPr lang="es-ES_tradnl" sz="1100" dirty="0" smtClean="0">
                <a:solidFill>
                  <a:schemeClr val="tx1"/>
                </a:solidFill>
              </a:rPr>
              <a:t>.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53724" y="6307223"/>
            <a:ext cx="1948604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PUBLICAR CAMBIOS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77032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 DE CONTROL DE UNA SUBASTA CONCRETA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056716" y="22372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Panel de Control de Cena Famoso 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5419"/>
              </p:ext>
            </p:extLst>
          </p:nvPr>
        </p:nvGraphicFramePr>
        <p:xfrm>
          <a:off x="300941" y="1712228"/>
          <a:ext cx="8737672" cy="244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75"/>
                <a:gridCol w="729206"/>
                <a:gridCol w="567159"/>
                <a:gridCol w="787078"/>
                <a:gridCol w="798654"/>
                <a:gridCol w="1053296"/>
                <a:gridCol w="1088020"/>
                <a:gridCol w="1053296"/>
                <a:gridCol w="1734988"/>
              </a:tblGrid>
              <a:tr h="437857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Ranking ganadores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Importe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Email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Móvil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noProof="0" dirty="0" smtClean="0"/>
                        <a:t>Estado pago</a:t>
                      </a:r>
                      <a:endParaRPr lang="es-ES_tradnl" sz="1200" noProof="0" dirty="0"/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noProof="0" dirty="0" smtClean="0"/>
                        <a:t>Acciones</a:t>
                      </a:r>
                      <a:endParaRPr lang="es-ES_tradnl" sz="1200" noProof="0" dirty="0"/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Apellidos1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611</a:t>
                      </a:r>
                      <a:r>
                        <a:rPr lang="es-ES_tradnl" sz="1200" baseline="0" dirty="0" smtClean="0"/>
                        <a:t> 111 111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Pagado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baseline="0" dirty="0" smtClean="0"/>
                        <a:t>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2@mail.com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622 222 222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Pendiente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Nombre3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Apellidos3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3@mail.com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633 333 333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Pagado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7.000 € 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Nombre4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Apellidos4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4@mail.com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644 444 444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Cancelado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Nombre5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Apellidos5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5@mail.com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655 555 555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Pagado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Rectángulo 37"/>
          <p:cNvSpPr/>
          <p:nvPr/>
        </p:nvSpPr>
        <p:spPr>
          <a:xfrm>
            <a:off x="8163963" y="1205608"/>
            <a:ext cx="679097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>
                <a:solidFill>
                  <a:schemeClr val="lt1"/>
                </a:solidFill>
              </a:rPr>
              <a:t>Filtrar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428330" y="1194269"/>
            <a:ext cx="1623963" cy="349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Palabra clave</a:t>
            </a:r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7573876" y="2221227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8132225" y="2233409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810471" y="2160359"/>
            <a:ext cx="267860" cy="2124000"/>
          </a:xfrm>
          <a:prstGeom prst="rect">
            <a:avLst/>
          </a:prstGeom>
        </p:spPr>
      </p:pic>
      <p:grpSp>
        <p:nvGrpSpPr>
          <p:cNvPr id="59" name="Agrupar 58"/>
          <p:cNvGrpSpPr/>
          <p:nvPr/>
        </p:nvGrpSpPr>
        <p:grpSpPr>
          <a:xfrm>
            <a:off x="2344671" y="1977145"/>
            <a:ext cx="144000" cy="144000"/>
            <a:chOff x="3050723" y="1987501"/>
            <a:chExt cx="144000" cy="144000"/>
          </a:xfrm>
        </p:grpSpPr>
        <p:sp>
          <p:nvSpPr>
            <p:cNvPr id="56" name="Rectángulo 55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Triángulo 25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0" name="Agrupar 59"/>
          <p:cNvGrpSpPr/>
          <p:nvPr/>
        </p:nvGrpSpPr>
        <p:grpSpPr>
          <a:xfrm>
            <a:off x="3128120" y="1977145"/>
            <a:ext cx="144000" cy="144000"/>
            <a:chOff x="3050723" y="1987501"/>
            <a:chExt cx="144000" cy="144000"/>
          </a:xfrm>
        </p:grpSpPr>
        <p:sp>
          <p:nvSpPr>
            <p:cNvPr id="61" name="Rectángulo 60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Triángulo 61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929866" y="1977145"/>
            <a:ext cx="144000" cy="144000"/>
            <a:chOff x="3050723" y="1987501"/>
            <a:chExt cx="144000" cy="144000"/>
          </a:xfrm>
        </p:grpSpPr>
        <p:sp>
          <p:nvSpPr>
            <p:cNvPr id="64" name="Rectángulo 63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Triángulo 64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6073574" y="1977145"/>
            <a:ext cx="144000" cy="144000"/>
            <a:chOff x="3050723" y="1987501"/>
            <a:chExt cx="144000" cy="144000"/>
          </a:xfrm>
        </p:grpSpPr>
        <p:sp>
          <p:nvSpPr>
            <p:cNvPr id="67" name="Rectángulo 66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Triángulo 67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775578" y="1977145"/>
            <a:ext cx="144000" cy="144000"/>
            <a:chOff x="3050723" y="1987501"/>
            <a:chExt cx="144000" cy="144000"/>
          </a:xfrm>
        </p:grpSpPr>
        <p:sp>
          <p:nvSpPr>
            <p:cNvPr id="70" name="Rectángulo 69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1" name="Triángulo 70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052215" y="1977145"/>
            <a:ext cx="144000" cy="144000"/>
            <a:chOff x="3050723" y="1987501"/>
            <a:chExt cx="144000" cy="144000"/>
          </a:xfrm>
        </p:grpSpPr>
        <p:sp>
          <p:nvSpPr>
            <p:cNvPr id="73" name="Rectángulo 72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Triángulo 73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8" name="Agrupar 57"/>
          <p:cNvGrpSpPr/>
          <p:nvPr/>
        </p:nvGrpSpPr>
        <p:grpSpPr>
          <a:xfrm>
            <a:off x="4986658" y="1977145"/>
            <a:ext cx="144000" cy="144000"/>
            <a:chOff x="3050723" y="1987501"/>
            <a:chExt cx="144000" cy="144000"/>
          </a:xfrm>
        </p:grpSpPr>
        <p:sp>
          <p:nvSpPr>
            <p:cNvPr id="75" name="Rectángulo 74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6" name="Triángulo 75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3" name="Rectángulo 32"/>
          <p:cNvSpPr/>
          <p:nvPr/>
        </p:nvSpPr>
        <p:spPr>
          <a:xfrm>
            <a:off x="312516" y="1196801"/>
            <a:ext cx="2803909" cy="35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/>
              <a:t>ESTADO: 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49170" y="1222291"/>
            <a:ext cx="1944000" cy="30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>
                <a:solidFill>
                  <a:schemeClr val="accent1"/>
                </a:solidFill>
              </a:rPr>
              <a:t>CIERRE PROVISIONAL</a:t>
            </a:r>
            <a:endParaRPr lang="es-ES_tradnl" sz="1600" dirty="0">
              <a:solidFill>
                <a:schemeClr val="accent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052293" y="4271382"/>
            <a:ext cx="968888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 smtClean="0">
                <a:solidFill>
                  <a:schemeClr val="lt1"/>
                </a:solidFill>
              </a:rPr>
              <a:t>Exportar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7573876" y="3820463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8132225" y="3832645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573876" y="3405701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8132225" y="3417883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7573876" y="3025666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8132225" y="3037848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7573876" y="2610906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8132225" y="2623088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grpSp>
        <p:nvGrpSpPr>
          <p:cNvPr id="51" name="Agrupar 50"/>
          <p:cNvGrpSpPr/>
          <p:nvPr/>
        </p:nvGrpSpPr>
        <p:grpSpPr>
          <a:xfrm>
            <a:off x="7130366" y="1977145"/>
            <a:ext cx="144000" cy="144000"/>
            <a:chOff x="3050723" y="1987501"/>
            <a:chExt cx="144000" cy="144000"/>
          </a:xfrm>
        </p:grpSpPr>
        <p:sp>
          <p:nvSpPr>
            <p:cNvPr id="52" name="Rectángulo 51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Triángulo 52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4" name="Rectángulo redondeado 53"/>
          <p:cNvSpPr/>
          <p:nvPr/>
        </p:nvSpPr>
        <p:spPr>
          <a:xfrm>
            <a:off x="7672126" y="6288530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VOLVER</a:t>
            </a:r>
            <a:endParaRPr lang="es-ES_tradnl" sz="1600" dirty="0"/>
          </a:p>
        </p:txBody>
      </p:sp>
      <p:sp>
        <p:nvSpPr>
          <p:cNvPr id="55" name="Rectángulo 54"/>
          <p:cNvSpPr/>
          <p:nvPr/>
        </p:nvSpPr>
        <p:spPr>
          <a:xfrm>
            <a:off x="300941" y="4440659"/>
            <a:ext cx="3227294" cy="199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Número de pujas: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Importe total ganadores: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Importe medio puja: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Tiempo medio entre pujas: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Tiempo restante hasta cierre provisional: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Tiempo restante  hasta cierre definitivo:</a:t>
            </a:r>
          </a:p>
        </p:txBody>
      </p:sp>
      <p:sp>
        <p:nvSpPr>
          <p:cNvPr id="57" name="Rectángulo redondeado 56"/>
          <p:cNvSpPr/>
          <p:nvPr/>
        </p:nvSpPr>
        <p:spPr>
          <a:xfrm>
            <a:off x="5856790" y="6288530"/>
            <a:ext cx="162071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CONSULTAR LOG</a:t>
            </a:r>
            <a:endParaRPr lang="es-ES_tradnl" sz="1600" dirty="0"/>
          </a:p>
        </p:txBody>
      </p:sp>
      <p:sp>
        <p:nvSpPr>
          <p:cNvPr id="77" name="Rectángulo 76"/>
          <p:cNvSpPr/>
          <p:nvPr/>
        </p:nvSpPr>
        <p:spPr>
          <a:xfrm>
            <a:off x="3442398" y="4440659"/>
            <a:ext cx="114646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b="1" dirty="0" smtClean="0"/>
              <a:t>200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35.000 €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700 €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00h:07m:12s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33h:21m:43s</a:t>
            </a:r>
          </a:p>
        </p:txBody>
      </p:sp>
    </p:spTree>
    <p:extLst>
      <p:ext uri="{BB962C8B-B14F-4D97-AF65-F5344CB8AC3E}">
        <p14:creationId xmlns:p14="http://schemas.microsoft.com/office/powerpoint/2010/main" val="128760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UP VER PARTICIPANTE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056716" y="22372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Panel de Control de Cena Famoso 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300941" y="1712228"/>
          <a:ext cx="8737672" cy="244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75"/>
                <a:gridCol w="729206"/>
                <a:gridCol w="567159"/>
                <a:gridCol w="787078"/>
                <a:gridCol w="798654"/>
                <a:gridCol w="1053296"/>
                <a:gridCol w="1088020"/>
                <a:gridCol w="1053296"/>
                <a:gridCol w="1734988"/>
              </a:tblGrid>
              <a:tr h="437857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Ranking ganadores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Importe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Email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Móvil</a:t>
                      </a:r>
                      <a:endParaRPr lang="es-ES_tradnl" sz="1200" dirty="0"/>
                    </a:p>
                  </a:txBody>
                  <a:tcPr marL="36000" marR="144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noProof="0" dirty="0" smtClean="0"/>
                        <a:t>Estado pago</a:t>
                      </a:r>
                      <a:endParaRPr lang="es-ES_tradnl" sz="1200" noProof="0" dirty="0"/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noProof="0" dirty="0" smtClean="0"/>
                        <a:t>Acciones</a:t>
                      </a:r>
                      <a:endParaRPr lang="es-ES_tradnl" sz="1200" noProof="0" dirty="0"/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10.000 €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Apellidos1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1@mail.com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611</a:t>
                      </a:r>
                      <a:r>
                        <a:rPr lang="es-ES_tradnl" sz="1200" baseline="0" dirty="0" smtClean="0"/>
                        <a:t> 111 111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Pagado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baseline="0" dirty="0" smtClean="0"/>
                        <a:t>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9.000 €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2@mail.com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622 222 222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Pendiente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8.000 €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Nombre3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Apellidos3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3@mail.com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633 333 333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Pagado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7.000 € 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Nombre4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Apellidos4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4@mail.com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644 444 444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>
                          <a:solidFill>
                            <a:srgbClr val="FF0000"/>
                          </a:solidFill>
                        </a:rPr>
                        <a:t>Cancelado</a:t>
                      </a:r>
                      <a:endParaRPr lang="es-ES_tradnl" sz="12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2344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4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6.000 €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Alias5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Nombre5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Apellidos5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/>
                        <a:t>5@mail.com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 smtClean="0"/>
                        <a:t>655 555 555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Pagado</a:t>
                      </a:r>
                      <a:endParaRPr lang="es-ES_tradnl" sz="1200" dirty="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Rectángulo 37"/>
          <p:cNvSpPr/>
          <p:nvPr/>
        </p:nvSpPr>
        <p:spPr>
          <a:xfrm>
            <a:off x="8163963" y="1205608"/>
            <a:ext cx="679097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>
                <a:solidFill>
                  <a:schemeClr val="lt1"/>
                </a:solidFill>
              </a:rPr>
              <a:t>Filtrar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428330" y="1194269"/>
            <a:ext cx="1623963" cy="349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Palabra clave</a:t>
            </a:r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7573876" y="2221227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8132225" y="2233409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810471" y="2160359"/>
            <a:ext cx="267860" cy="2124000"/>
          </a:xfrm>
          <a:prstGeom prst="rect">
            <a:avLst/>
          </a:prstGeom>
        </p:spPr>
      </p:pic>
      <p:grpSp>
        <p:nvGrpSpPr>
          <p:cNvPr id="59" name="Agrupar 58"/>
          <p:cNvGrpSpPr/>
          <p:nvPr/>
        </p:nvGrpSpPr>
        <p:grpSpPr>
          <a:xfrm>
            <a:off x="2331444" y="1969327"/>
            <a:ext cx="144000" cy="144000"/>
            <a:chOff x="3050723" y="1987501"/>
            <a:chExt cx="144000" cy="144000"/>
          </a:xfrm>
        </p:grpSpPr>
        <p:sp>
          <p:nvSpPr>
            <p:cNvPr id="56" name="Rectángulo 55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Triángulo 25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0" name="Agrupar 59"/>
          <p:cNvGrpSpPr/>
          <p:nvPr/>
        </p:nvGrpSpPr>
        <p:grpSpPr>
          <a:xfrm>
            <a:off x="3114893" y="1969327"/>
            <a:ext cx="144000" cy="144000"/>
            <a:chOff x="3050723" y="1987501"/>
            <a:chExt cx="144000" cy="144000"/>
          </a:xfrm>
        </p:grpSpPr>
        <p:sp>
          <p:nvSpPr>
            <p:cNvPr id="61" name="Rectángulo 60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Triángulo 61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916639" y="1969327"/>
            <a:ext cx="144000" cy="144000"/>
            <a:chOff x="3050723" y="1987501"/>
            <a:chExt cx="144000" cy="144000"/>
          </a:xfrm>
        </p:grpSpPr>
        <p:sp>
          <p:nvSpPr>
            <p:cNvPr id="64" name="Rectángulo 63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Triángulo 64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6060347" y="1969327"/>
            <a:ext cx="144000" cy="144000"/>
            <a:chOff x="3050723" y="1987501"/>
            <a:chExt cx="144000" cy="144000"/>
          </a:xfrm>
        </p:grpSpPr>
        <p:sp>
          <p:nvSpPr>
            <p:cNvPr id="67" name="Rectángulo 66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Triángulo 67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762351" y="1969327"/>
            <a:ext cx="144000" cy="144000"/>
            <a:chOff x="3050723" y="1987501"/>
            <a:chExt cx="144000" cy="144000"/>
          </a:xfrm>
        </p:grpSpPr>
        <p:sp>
          <p:nvSpPr>
            <p:cNvPr id="70" name="Rectángulo 69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1" name="Triángulo 70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052215" y="1977145"/>
            <a:ext cx="144000" cy="144000"/>
            <a:chOff x="3050723" y="1987501"/>
            <a:chExt cx="144000" cy="144000"/>
          </a:xfrm>
        </p:grpSpPr>
        <p:sp>
          <p:nvSpPr>
            <p:cNvPr id="73" name="Rectángulo 72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Triángulo 73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8" name="Agrupar 57"/>
          <p:cNvGrpSpPr/>
          <p:nvPr/>
        </p:nvGrpSpPr>
        <p:grpSpPr>
          <a:xfrm>
            <a:off x="4973431" y="1969327"/>
            <a:ext cx="144000" cy="144000"/>
            <a:chOff x="3050723" y="1987501"/>
            <a:chExt cx="144000" cy="144000"/>
          </a:xfrm>
        </p:grpSpPr>
        <p:sp>
          <p:nvSpPr>
            <p:cNvPr id="75" name="Rectángulo 74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6" name="Triángulo 75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3" name="Rectángulo 32"/>
          <p:cNvSpPr/>
          <p:nvPr/>
        </p:nvSpPr>
        <p:spPr>
          <a:xfrm>
            <a:off x="312516" y="1196801"/>
            <a:ext cx="2803909" cy="35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/>
              <a:t>ESTADO: 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125704" y="1220533"/>
            <a:ext cx="1955680" cy="30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600" smtClean="0">
                <a:solidFill>
                  <a:schemeClr val="accent1"/>
                </a:solidFill>
              </a:rPr>
              <a:t>CIERRE PROVISIONAL</a:t>
            </a:r>
            <a:endParaRPr lang="es-ES_tradnl" sz="1600" dirty="0">
              <a:solidFill>
                <a:schemeClr val="accent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052293" y="4271382"/>
            <a:ext cx="968888" cy="338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600" dirty="0" smtClean="0">
                <a:solidFill>
                  <a:schemeClr val="lt1"/>
                </a:solidFill>
              </a:rPr>
              <a:t>Exportar</a:t>
            </a:r>
            <a:endParaRPr lang="es-ES_tradnl" sz="1600" dirty="0">
              <a:solidFill>
                <a:schemeClr val="lt1"/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7573876" y="3820463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8132225" y="3832645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573876" y="3405701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8132225" y="3417883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7573876" y="3025666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8132225" y="3037848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7573876" y="2610906"/>
            <a:ext cx="484198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Ver</a:t>
            </a:r>
            <a:endParaRPr lang="es-ES_tradnl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8132225" y="2623088"/>
            <a:ext cx="644313" cy="28643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/>
              <a:t>Editar</a:t>
            </a:r>
            <a:endParaRPr lang="es-ES_tradnl" sz="1200" dirty="0"/>
          </a:p>
        </p:txBody>
      </p:sp>
      <p:grpSp>
        <p:nvGrpSpPr>
          <p:cNvPr id="51" name="Agrupar 50"/>
          <p:cNvGrpSpPr/>
          <p:nvPr/>
        </p:nvGrpSpPr>
        <p:grpSpPr>
          <a:xfrm>
            <a:off x="7117139" y="1969327"/>
            <a:ext cx="144000" cy="144000"/>
            <a:chOff x="3050723" y="1987501"/>
            <a:chExt cx="144000" cy="144000"/>
          </a:xfrm>
        </p:grpSpPr>
        <p:sp>
          <p:nvSpPr>
            <p:cNvPr id="52" name="Rectángulo 51"/>
            <p:cNvSpPr/>
            <p:nvPr/>
          </p:nvSpPr>
          <p:spPr>
            <a:xfrm>
              <a:off x="3050723" y="1987501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Triángulo 52"/>
            <p:cNvSpPr/>
            <p:nvPr/>
          </p:nvSpPr>
          <p:spPr>
            <a:xfrm flipV="1">
              <a:off x="3050723" y="2012109"/>
              <a:ext cx="144000" cy="108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4" name="Rectángulo redondeado 53"/>
          <p:cNvSpPr/>
          <p:nvPr/>
        </p:nvSpPr>
        <p:spPr>
          <a:xfrm>
            <a:off x="7672126" y="6288530"/>
            <a:ext cx="125459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VOLVER</a:t>
            </a:r>
            <a:endParaRPr lang="es-ES_tradnl" sz="1600" dirty="0"/>
          </a:p>
        </p:txBody>
      </p:sp>
      <p:sp>
        <p:nvSpPr>
          <p:cNvPr id="55" name="Rectángulo 54"/>
          <p:cNvSpPr/>
          <p:nvPr/>
        </p:nvSpPr>
        <p:spPr>
          <a:xfrm>
            <a:off x="300941" y="4440659"/>
            <a:ext cx="3227294" cy="199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Número de pujas: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Importe total ganadores: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Importe medio puja: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Tiempo medio entre pujas: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Tiempo restante hasta cierre provisional: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>
                <a:solidFill>
                  <a:srgbClr val="0070C0"/>
                </a:solidFill>
              </a:rPr>
              <a:t>Tiempo restante  hasta cierre definitivo:</a:t>
            </a:r>
          </a:p>
        </p:txBody>
      </p:sp>
      <p:sp>
        <p:nvSpPr>
          <p:cNvPr id="57" name="Rectángulo redondeado 56"/>
          <p:cNvSpPr/>
          <p:nvPr/>
        </p:nvSpPr>
        <p:spPr>
          <a:xfrm>
            <a:off x="5856790" y="6288530"/>
            <a:ext cx="1620710" cy="378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/>
              <a:t>CONSULTAR LOG</a:t>
            </a:r>
            <a:endParaRPr lang="es-ES_tradnl" sz="1600" dirty="0"/>
          </a:p>
        </p:txBody>
      </p:sp>
      <p:sp>
        <p:nvSpPr>
          <p:cNvPr id="77" name="Rectángulo 76"/>
          <p:cNvSpPr/>
          <p:nvPr/>
        </p:nvSpPr>
        <p:spPr>
          <a:xfrm>
            <a:off x="3442398" y="4440659"/>
            <a:ext cx="114646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b="1" dirty="0" smtClean="0"/>
              <a:t>200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35.000 €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700 €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00h:07m:12s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23h:19m:55s</a:t>
            </a:r>
          </a:p>
          <a:p>
            <a:pPr>
              <a:lnSpc>
                <a:spcPct val="150000"/>
              </a:lnSpc>
            </a:pPr>
            <a:r>
              <a:rPr lang="es-ES_tradnl" sz="1400" b="1" dirty="0" smtClean="0"/>
              <a:t>33h:21m:43s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7" name="Agrupar 6"/>
          <p:cNvGrpSpPr/>
          <p:nvPr/>
        </p:nvGrpSpPr>
        <p:grpSpPr>
          <a:xfrm>
            <a:off x="1834351" y="1223248"/>
            <a:ext cx="6203645" cy="3217411"/>
            <a:chOff x="8132225" y="-4421528"/>
            <a:chExt cx="6203645" cy="3217411"/>
          </a:xfrm>
        </p:grpSpPr>
        <p:sp>
          <p:nvSpPr>
            <p:cNvPr id="2" name="Rectángulo 1"/>
            <p:cNvSpPr/>
            <p:nvPr/>
          </p:nvSpPr>
          <p:spPr>
            <a:xfrm>
              <a:off x="8132225" y="-4421528"/>
              <a:ext cx="6026304" cy="321741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10954187" y="-4286857"/>
              <a:ext cx="609462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Alias*:</a:t>
              </a:r>
              <a:endParaRPr lang="es-ES_tradnl" sz="1200" dirty="0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8204513" y="-3591458"/>
              <a:ext cx="748859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Nombre:</a:t>
              </a:r>
              <a:endParaRPr lang="es-ES_tradnl" sz="1200" dirty="0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10322526" y="-3600212"/>
              <a:ext cx="822661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Apellidos:</a:t>
              </a:r>
              <a:endParaRPr lang="es-ES_tradnl" sz="1200" dirty="0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8206356" y="-3207397"/>
              <a:ext cx="579005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Email:</a:t>
              </a:r>
              <a:endParaRPr lang="es-ES_tradnl" sz="1200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10839070" y="-3178233"/>
              <a:ext cx="593111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Móvil:</a:t>
              </a:r>
              <a:endParaRPr lang="es-ES_tradnl" sz="1200" dirty="0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1570663" y="-4275339"/>
              <a:ext cx="1152117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María18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9142795" y="-3594075"/>
              <a:ext cx="1310319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María Isabel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11057892" y="-3603177"/>
              <a:ext cx="1437705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Ruíz González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9136248" y="-3200130"/>
              <a:ext cx="2330770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err="1" smtClean="0">
                  <a:solidFill>
                    <a:schemeClr val="tx1"/>
                  </a:solidFill>
                </a:rPr>
                <a:t>mruiz@gmail.com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1471883" y="-3176469"/>
              <a:ext cx="2863987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612 345 678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8203493" y="-4286567"/>
              <a:ext cx="740908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Ranking:</a:t>
              </a:r>
              <a:endParaRPr lang="es-ES_tradnl" sz="1200" dirty="0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8905271" y="-4287481"/>
              <a:ext cx="588881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1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9379816" y="-4286568"/>
              <a:ext cx="742254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>
                  <a:solidFill>
                    <a:srgbClr val="0070C0"/>
                  </a:solidFill>
                </a:rPr>
                <a:t>I</a:t>
              </a:r>
              <a:r>
                <a:rPr lang="es-ES_tradnl" sz="1200" b="1" dirty="0" smtClean="0">
                  <a:solidFill>
                    <a:srgbClr val="0070C0"/>
                  </a:solidFill>
                </a:rPr>
                <a:t>mporte:</a:t>
              </a:r>
              <a:endParaRPr lang="es-ES_tradnl" sz="1200" dirty="0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10107529" y="-4283825"/>
              <a:ext cx="852150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10.000 €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13268151" y="-4275341"/>
              <a:ext cx="876017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Pagado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12311666" y="-4274112"/>
              <a:ext cx="999569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smtClean="0">
                  <a:solidFill>
                    <a:srgbClr val="0070C0"/>
                  </a:solidFill>
                </a:rPr>
                <a:t>Estado Pago:</a:t>
              </a:r>
              <a:endParaRPr lang="es-ES_tradnl" sz="1200" dirty="0"/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8181592" y="-2861397"/>
              <a:ext cx="1039452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Comentarios:</a:t>
              </a:r>
              <a:endParaRPr lang="es-ES_tradnl" sz="1200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9254977" y="-2853072"/>
              <a:ext cx="4827531" cy="518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dirty="0" smtClean="0">
                  <a:solidFill>
                    <a:schemeClr val="tx1"/>
                  </a:solidFill>
                </a:rPr>
                <a:t>Contactada por teléfono el 8 de Marzo a las 18:40h</a:t>
              </a:r>
            </a:p>
            <a:p>
              <a:r>
                <a:rPr lang="es-ES_tradnl" sz="1200" dirty="0" smtClean="0">
                  <a:solidFill>
                    <a:schemeClr val="tx1"/>
                  </a:solidFill>
                </a:rPr>
                <a:t>Pago realizado por transferencia el 9 de Marzo a las 10:00h</a:t>
              </a: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8197421" y="-2186238"/>
              <a:ext cx="1988301" cy="277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Comprobante pago adjunto:</a:t>
              </a:r>
              <a:endParaRPr lang="es-ES_tradnl" sz="1200" dirty="0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10185483" y="-2186238"/>
              <a:ext cx="2269835" cy="27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200" u="sng" dirty="0" smtClean="0">
                  <a:solidFill>
                    <a:schemeClr val="tx1"/>
                  </a:solidFill>
                </a:rPr>
                <a:t>Pago Alias1.pdf</a:t>
              </a: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10247892" y="-1645442"/>
              <a:ext cx="1620000" cy="249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_tradnl" sz="1400" dirty="0" smtClean="0">
                  <a:solidFill>
                    <a:schemeClr val="lt1"/>
                  </a:solidFill>
                </a:rPr>
                <a:t>CERRAR</a:t>
              </a:r>
              <a:endParaRPr lang="es-ES_tradnl" sz="1400" dirty="0">
                <a:solidFill>
                  <a:schemeClr val="lt1"/>
                </a:solidFill>
              </a:endParaRPr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8197421" y="-3950302"/>
              <a:ext cx="11198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rgbClr val="0070C0"/>
                  </a:solidFill>
                </a:rPr>
                <a:t>Fecha registro:</a:t>
              </a:r>
              <a:endParaRPr lang="es-ES_tradnl" sz="1200" dirty="0"/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9287474" y="-3967154"/>
              <a:ext cx="1556474" cy="310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00:00:00; 05/03/2019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57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4878502" y="5711623"/>
            <a:ext cx="2082543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VOLVER</a:t>
            </a:r>
            <a:endParaRPr lang="es-ES_tradnl" sz="1600" dirty="0"/>
          </a:p>
        </p:txBody>
      </p:sp>
      <p:sp>
        <p:nvSpPr>
          <p:cNvPr id="2" name="Rectángulo 1"/>
          <p:cNvSpPr/>
          <p:nvPr/>
        </p:nvSpPr>
        <p:spPr>
          <a:xfrm>
            <a:off x="4455010" y="1426105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35" name="Rectángulo 34"/>
          <p:cNvSpPr/>
          <p:nvPr/>
        </p:nvSpPr>
        <p:spPr>
          <a:xfrm>
            <a:off x="876900" y="1822720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876900" y="217285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37" name="Rectángulo 36"/>
          <p:cNvSpPr/>
          <p:nvPr/>
        </p:nvSpPr>
        <p:spPr>
          <a:xfrm>
            <a:off x="876900" y="2529697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39" name="Rectángulo 38"/>
          <p:cNvSpPr/>
          <p:nvPr/>
        </p:nvSpPr>
        <p:spPr>
          <a:xfrm>
            <a:off x="876900" y="2860774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3" name="Rectángulo 2"/>
          <p:cNvSpPr/>
          <p:nvPr/>
        </p:nvSpPr>
        <p:spPr>
          <a:xfrm>
            <a:off x="4974468" y="1424879"/>
            <a:ext cx="1152117" cy="27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029519" y="1821494"/>
            <a:ext cx="6657280" cy="27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029519" y="2181662"/>
            <a:ext cx="6657280" cy="27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029519" y="2536355"/>
            <a:ext cx="4828481" cy="27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2048050" y="2896452"/>
            <a:ext cx="4828481" cy="27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612 345 678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568892" y="-383066"/>
            <a:ext cx="4558453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EDITAR PARTICIPANTE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056716" y="223722"/>
            <a:ext cx="716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Editar  información de pago de participante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876900" y="1426105"/>
            <a:ext cx="740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Ranking:</a:t>
            </a:r>
            <a:endParaRPr lang="es-ES_tradnl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029519" y="1424879"/>
            <a:ext cx="588881" cy="27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smtClean="0">
                <a:solidFill>
                  <a:schemeClr val="tx1"/>
                </a:solidFill>
              </a:rPr>
              <a:t>1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2724970" y="1426105"/>
            <a:ext cx="74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>
                <a:solidFill>
                  <a:srgbClr val="0070C0"/>
                </a:solidFill>
              </a:rPr>
              <a:t>I</a:t>
            </a:r>
            <a:r>
              <a:rPr lang="es-ES_tradnl" sz="1200" b="1" dirty="0" smtClean="0">
                <a:solidFill>
                  <a:srgbClr val="0070C0"/>
                </a:solidFill>
              </a:rPr>
              <a:t>mporte:</a:t>
            </a:r>
            <a:endParaRPr lang="es-ES_tradnl" sz="1200" dirty="0"/>
          </a:p>
        </p:txBody>
      </p:sp>
      <p:sp>
        <p:nvSpPr>
          <p:cNvPr id="68" name="Rectángulo 67"/>
          <p:cNvSpPr/>
          <p:nvPr/>
        </p:nvSpPr>
        <p:spPr>
          <a:xfrm>
            <a:off x="3467224" y="1424879"/>
            <a:ext cx="852150" cy="279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10.000 €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990887" y="4737227"/>
            <a:ext cx="1360447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Pagado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895293" y="4738453"/>
            <a:ext cx="999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smtClean="0">
                <a:solidFill>
                  <a:srgbClr val="0070C0"/>
                </a:solidFill>
              </a:rPr>
              <a:t>Estado Pago:</a:t>
            </a:r>
            <a:endParaRPr lang="es-ES_tradnl" sz="1200" dirty="0"/>
          </a:p>
        </p:txBody>
      </p:sp>
      <p:sp>
        <p:nvSpPr>
          <p:cNvPr id="78" name="Rectángulo 77"/>
          <p:cNvSpPr/>
          <p:nvPr/>
        </p:nvSpPr>
        <p:spPr>
          <a:xfrm>
            <a:off x="858369" y="3251145"/>
            <a:ext cx="1039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Comentarios:</a:t>
            </a:r>
            <a:endParaRPr lang="es-ES_tradnl" sz="1200" dirty="0"/>
          </a:p>
        </p:txBody>
      </p:sp>
      <p:sp>
        <p:nvSpPr>
          <p:cNvPr id="79" name="Rectángulo 78"/>
          <p:cNvSpPr/>
          <p:nvPr/>
        </p:nvSpPr>
        <p:spPr>
          <a:xfrm>
            <a:off x="1990887" y="3262095"/>
            <a:ext cx="6677380" cy="1316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Contactada por teléfono el 8 de Marzo a las 18:40h</a:t>
            </a:r>
          </a:p>
          <a:p>
            <a:r>
              <a:rPr lang="es-ES_tradnl" sz="1200" dirty="0" smtClean="0">
                <a:solidFill>
                  <a:schemeClr val="tx1"/>
                </a:solidFill>
              </a:rPr>
              <a:t>Pago realizado por transferencia el 9 de Marzo a las 10:00h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895293" y="5175633"/>
            <a:ext cx="1489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Comprobante pago :</a:t>
            </a:r>
            <a:endParaRPr lang="es-ES_tradnl" sz="1200" dirty="0"/>
          </a:p>
        </p:txBody>
      </p:sp>
      <p:sp>
        <p:nvSpPr>
          <p:cNvPr id="81" name="Rectángulo 80"/>
          <p:cNvSpPr/>
          <p:nvPr/>
        </p:nvSpPr>
        <p:spPr>
          <a:xfrm>
            <a:off x="2386140" y="5186275"/>
            <a:ext cx="2269835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smtClean="0">
                <a:solidFill>
                  <a:schemeClr val="tx1"/>
                </a:solidFill>
              </a:rPr>
              <a:t>Pago Alias1.pdf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805343" y="5208410"/>
            <a:ext cx="1620000" cy="249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 smtClean="0">
                <a:solidFill>
                  <a:schemeClr val="lt1"/>
                </a:solidFill>
              </a:rPr>
              <a:t>Seleccionar archivo</a:t>
            </a:r>
            <a:endParaRPr lang="es-ES_tradnl" sz="1400" dirty="0">
              <a:solidFill>
                <a:schemeClr val="lt1"/>
              </a:solidFill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2661533" y="5711623"/>
            <a:ext cx="2082543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GUARDAR</a:t>
            </a:r>
            <a:endParaRPr lang="es-ES_tradnl" sz="1600" dirty="0"/>
          </a:p>
        </p:txBody>
      </p:sp>
      <p:sp>
        <p:nvSpPr>
          <p:cNvPr id="84" name="Rectángulo 83"/>
          <p:cNvSpPr/>
          <p:nvPr/>
        </p:nvSpPr>
        <p:spPr>
          <a:xfrm>
            <a:off x="4744076" y="4757013"/>
            <a:ext cx="1790535" cy="2398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00:00:00; </a:t>
            </a:r>
            <a:r>
              <a:rPr lang="en-US" sz="1200" dirty="0" smtClean="0">
                <a:solidFill>
                  <a:schemeClr val="tx1"/>
                </a:solidFill>
              </a:rPr>
              <a:t>05/03/2019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648482" y="4738453"/>
            <a:ext cx="944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pago:</a:t>
            </a:r>
            <a:endParaRPr lang="es-ES_tradnl" sz="1200" dirty="0"/>
          </a:p>
        </p:txBody>
      </p:sp>
      <p:sp>
        <p:nvSpPr>
          <p:cNvPr id="86" name="Rectángulo 85"/>
          <p:cNvSpPr/>
          <p:nvPr/>
        </p:nvSpPr>
        <p:spPr>
          <a:xfrm>
            <a:off x="6024458" y="1426105"/>
            <a:ext cx="1119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Fecha registro:</a:t>
            </a:r>
            <a:endParaRPr lang="es-ES_tradnl" sz="1200" dirty="0"/>
          </a:p>
        </p:txBody>
      </p:sp>
      <p:sp>
        <p:nvSpPr>
          <p:cNvPr id="87" name="Rectángulo 86"/>
          <p:cNvSpPr/>
          <p:nvPr/>
        </p:nvSpPr>
        <p:spPr>
          <a:xfrm>
            <a:off x="7127345" y="1409396"/>
            <a:ext cx="1556474" cy="310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00:00:00; 05/03/2019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72828" y="5851285"/>
            <a:ext cx="2349052" cy="856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El estado de pago “Cancelado” significa que el participante no va a pagar, y </a:t>
            </a:r>
            <a:r>
              <a:rPr lang="es-ES_tradnl" sz="1100" smtClean="0">
                <a:solidFill>
                  <a:schemeClr val="tx1"/>
                </a:solidFill>
              </a:rPr>
              <a:t>por tanto, al guardar, se cambiará  </a:t>
            </a:r>
            <a:r>
              <a:rPr lang="es-ES_tradnl" sz="1100" dirty="0" smtClean="0">
                <a:solidFill>
                  <a:schemeClr val="tx1"/>
                </a:solidFill>
              </a:rPr>
              <a:t>el número del ranking </a:t>
            </a:r>
            <a:r>
              <a:rPr lang="es-ES_tradnl" sz="1100" smtClean="0">
                <a:solidFill>
                  <a:schemeClr val="tx1"/>
                </a:solidFill>
              </a:rPr>
              <a:t>a 0</a:t>
            </a:r>
            <a:endParaRPr lang="es-ES_tradnl" sz="1100" dirty="0">
              <a:solidFill>
                <a:schemeClr val="tx1"/>
              </a:solidFill>
            </a:endParaRPr>
          </a:p>
        </p:txBody>
      </p:sp>
      <p:cxnSp>
        <p:nvCxnSpPr>
          <p:cNvPr id="89" name="Conector curvado 88"/>
          <p:cNvCxnSpPr>
            <a:stCxn id="88" idx="0"/>
            <a:endCxn id="77" idx="1"/>
          </p:cNvCxnSpPr>
          <p:nvPr/>
        </p:nvCxnSpPr>
        <p:spPr>
          <a:xfrm rot="16200000" flipV="1">
            <a:off x="584158" y="5188088"/>
            <a:ext cx="974332" cy="352061"/>
          </a:xfrm>
          <a:prstGeom prst="curvedConnector4">
            <a:avLst>
              <a:gd name="adj1" fmla="val 42893"/>
              <a:gd name="adj2" fmla="val 31306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753226">
            <a:off x="3147055" y="2725200"/>
            <a:ext cx="510109" cy="60119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469770" y="2834682"/>
            <a:ext cx="1800000" cy="18000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9366" flipV="1">
            <a:off x="3542958" y="4498305"/>
            <a:ext cx="510109" cy="601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990190" flipH="1">
            <a:off x="5138131" y="2758653"/>
            <a:ext cx="510109" cy="6011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639216" flipH="1" flipV="1">
            <a:off x="4761144" y="4497468"/>
            <a:ext cx="510109" cy="6011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646475">
            <a:off x="2912330" y="3709136"/>
            <a:ext cx="510109" cy="6011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729311" flipH="1" flipV="1">
            <a:off x="5315315" y="3706968"/>
            <a:ext cx="510109" cy="6011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4375" y="1758945"/>
            <a:ext cx="690789" cy="102492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268273" y="2874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smtClean="0"/>
              <a:t>1</a:t>
            </a:r>
            <a:endParaRPr lang="es-ES_tradnl" b="1"/>
          </a:p>
        </p:txBody>
      </p:sp>
      <p:sp>
        <p:nvSpPr>
          <p:cNvPr id="14" name="CuadroTexto 13"/>
          <p:cNvSpPr txBox="1"/>
          <p:nvPr/>
        </p:nvSpPr>
        <p:spPr>
          <a:xfrm>
            <a:off x="3067336" y="380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/>
              <a:t>3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219675" y="2874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2</a:t>
            </a:r>
            <a:endParaRPr lang="es-ES_tradnl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645190" y="454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smtClean="0"/>
              <a:t>5</a:t>
            </a:r>
            <a:endParaRPr lang="es-ES_tradnl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356821" y="3796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4</a:t>
            </a:r>
            <a:endParaRPr lang="es-ES_tradnl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48119" y="454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6</a:t>
            </a:r>
            <a:endParaRPr lang="es-ES_tradnl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42074" y="2472553"/>
            <a:ext cx="94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Alias</a:t>
            </a:r>
          </a:p>
          <a:p>
            <a:pPr algn="ctr"/>
            <a:r>
              <a:rPr lang="es-ES_tradnl" dirty="0" smtClean="0"/>
              <a:t>Importe</a:t>
            </a:r>
            <a:endParaRPr lang="es-ES_tradn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830608" y="3742198"/>
            <a:ext cx="94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mtClean="0"/>
              <a:t>Alias</a:t>
            </a:r>
          </a:p>
          <a:p>
            <a:pPr algn="ctr"/>
            <a:r>
              <a:rPr lang="es-ES_tradnl" dirty="0" smtClean="0"/>
              <a:t>Importe</a:t>
            </a:r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895965" y="3696894"/>
            <a:ext cx="94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mtClean="0"/>
              <a:t>Alias</a:t>
            </a:r>
          </a:p>
          <a:p>
            <a:pPr algn="ctr"/>
            <a:r>
              <a:rPr lang="es-ES_tradnl" dirty="0" smtClean="0"/>
              <a:t>Importe</a:t>
            </a:r>
            <a:endParaRPr lang="es-ES_tradnl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607761" y="4680634"/>
            <a:ext cx="94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mtClean="0"/>
              <a:t>Alias</a:t>
            </a:r>
          </a:p>
          <a:p>
            <a:pPr algn="ctr"/>
            <a:r>
              <a:rPr lang="es-ES_tradnl" dirty="0" smtClean="0"/>
              <a:t>Importe</a:t>
            </a:r>
            <a:endParaRPr lang="es-ES_tradn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88217" y="4644098"/>
            <a:ext cx="94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Alias</a:t>
            </a:r>
          </a:p>
          <a:p>
            <a:pPr algn="ctr"/>
            <a:r>
              <a:rPr lang="es-ES_tradnl" dirty="0" smtClean="0"/>
              <a:t>Importe</a:t>
            </a:r>
            <a:endParaRPr lang="es-ES_tradnl" dirty="0"/>
          </a:p>
        </p:txBody>
      </p:sp>
      <p:sp>
        <p:nvSpPr>
          <p:cNvPr id="25" name="CuadroTexto 24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056716" y="223722"/>
            <a:ext cx="7161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 smtClean="0">
                <a:solidFill>
                  <a:srgbClr val="0070C0"/>
                </a:solidFill>
              </a:rPr>
              <a:t>¿Quieres ser uno de los 6 afortunados que cenen el 30 de Junio con Iker Casillas?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3008186" y="5509611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QUIERO PUJAR</a:t>
            </a:r>
            <a:endParaRPr lang="es-ES_tradnl" dirty="0"/>
          </a:p>
        </p:txBody>
      </p:sp>
      <p:sp>
        <p:nvSpPr>
          <p:cNvPr id="30" name="Rectángulo 29"/>
          <p:cNvSpPr/>
          <p:nvPr/>
        </p:nvSpPr>
        <p:spPr>
          <a:xfrm>
            <a:off x="2677739" y="6085242"/>
            <a:ext cx="3495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 smtClean="0"/>
              <a:t>Faltan </a:t>
            </a:r>
            <a:r>
              <a:rPr lang="es-ES_tradnl" sz="1400" dirty="0" err="1" smtClean="0"/>
              <a:t>hh:mm:ss</a:t>
            </a:r>
            <a:r>
              <a:rPr lang="es-ES_tradnl" sz="1400" dirty="0" smtClean="0"/>
              <a:t> para que se cierre la subasta</a:t>
            </a:r>
            <a:endParaRPr lang="es-ES_tradnl" sz="1400" dirty="0"/>
          </a:p>
        </p:txBody>
      </p:sp>
      <p:sp>
        <p:nvSpPr>
          <p:cNvPr id="31" name="Elipse 30"/>
          <p:cNvSpPr/>
          <p:nvPr/>
        </p:nvSpPr>
        <p:spPr>
          <a:xfrm>
            <a:off x="7259444" y="5469689"/>
            <a:ext cx="1767591" cy="923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200" dirty="0">
                <a:solidFill>
                  <a:schemeClr val="lt1"/>
                </a:solidFill>
              </a:rPr>
              <a:t>¿Has pujado ya y quieres ver en </a:t>
            </a:r>
            <a:r>
              <a:rPr lang="es-ES_tradnl" sz="1200">
                <a:solidFill>
                  <a:schemeClr val="lt1"/>
                </a:solidFill>
              </a:rPr>
              <a:t>qué posición estás?</a:t>
            </a:r>
            <a:endParaRPr lang="es-ES_tradnl" sz="1200" dirty="0">
              <a:solidFill>
                <a:schemeClr val="lt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25622" y="1220033"/>
            <a:ext cx="8892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 smtClean="0"/>
              <a:t>Los fondos recaudados se destinarán íntegramente a la financiación del proyecto XXX. Para más información pincha </a:t>
            </a:r>
            <a:r>
              <a:rPr lang="es-ES_tradnl" sz="1400" u="sng" dirty="0" smtClean="0"/>
              <a:t>aquí</a:t>
            </a:r>
            <a:r>
              <a:rPr lang="es-ES_tradnl" sz="1400" dirty="0" smtClean="0"/>
              <a:t>.</a:t>
            </a:r>
            <a:endParaRPr lang="es-ES_tradnl" sz="14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054617" y="2482619"/>
            <a:ext cx="94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Alias</a:t>
            </a:r>
          </a:p>
          <a:p>
            <a:pPr algn="ctr"/>
            <a:r>
              <a:rPr lang="es-ES_tradnl" dirty="0" smtClean="0"/>
              <a:t>Importe</a:t>
            </a:r>
            <a:endParaRPr lang="es-ES_tradnl" dirty="0"/>
          </a:p>
        </p:txBody>
      </p:sp>
      <p:sp>
        <p:nvSpPr>
          <p:cNvPr id="35" name="Rectángulo 34"/>
          <p:cNvSpPr/>
          <p:nvPr/>
        </p:nvSpPr>
        <p:spPr>
          <a:xfrm>
            <a:off x="7316912" y="2049594"/>
            <a:ext cx="1008000" cy="43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Actualización continua</a:t>
            </a:r>
            <a:endParaRPr lang="es-ES_tradnl" sz="1200" dirty="0">
              <a:solidFill>
                <a:schemeClr val="tx1"/>
              </a:solidFill>
            </a:endParaRPr>
          </a:p>
        </p:txBody>
      </p:sp>
      <p:cxnSp>
        <p:nvCxnSpPr>
          <p:cNvPr id="37" name="Conector curvado 36"/>
          <p:cNvCxnSpPr>
            <a:stCxn id="35" idx="1"/>
            <a:endCxn id="19" idx="0"/>
          </p:cNvCxnSpPr>
          <p:nvPr/>
        </p:nvCxnSpPr>
        <p:spPr>
          <a:xfrm rot="10800000" flipV="1">
            <a:off x="6212364" y="2265593"/>
            <a:ext cx="1104548" cy="2069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23429" y="2486641"/>
            <a:ext cx="113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chemeClr val="accent1"/>
                </a:solidFill>
              </a:rPr>
              <a:t>Ana18</a:t>
            </a:r>
          </a:p>
          <a:p>
            <a:pPr algn="ctr"/>
            <a:r>
              <a:rPr lang="es-ES_tradnl" dirty="0" smtClean="0">
                <a:solidFill>
                  <a:schemeClr val="accent1"/>
                </a:solidFill>
              </a:rPr>
              <a:t>10.000 € </a:t>
            </a:r>
            <a:endParaRPr lang="es-ES_tradnl" dirty="0">
              <a:solidFill>
                <a:schemeClr val="accent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90635" y="2271178"/>
            <a:ext cx="796776" cy="218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Ejemplo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568892" y="-383066"/>
            <a:ext cx="4558453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DE SUBASTA DE UN FAMOSO CONCRETO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6909" y="5832767"/>
            <a:ext cx="329561" cy="329561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9269" y="6287884"/>
            <a:ext cx="329561" cy="3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5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1" y="177344"/>
            <a:ext cx="690789" cy="1024921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254358" y="361532"/>
            <a:ext cx="7432441" cy="9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Estás a punto de pujar por cenar con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Íker</a:t>
            </a:r>
            <a:r>
              <a:rPr lang="es-ES_tradnl" sz="2800" b="1" dirty="0" smtClean="0">
                <a:solidFill>
                  <a:srgbClr val="0070C0"/>
                </a:solidFill>
              </a:rPr>
              <a:t> Casillas el 30 de Junio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3270407" y="5512799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ENVIAR PUJA</a:t>
            </a:r>
            <a:endParaRPr lang="es-ES_tradnl" sz="1600" dirty="0"/>
          </a:p>
        </p:txBody>
      </p:sp>
      <p:sp>
        <p:nvSpPr>
          <p:cNvPr id="30" name="Rectángulo 29"/>
          <p:cNvSpPr/>
          <p:nvPr/>
        </p:nvSpPr>
        <p:spPr>
          <a:xfrm>
            <a:off x="2837977" y="18127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Faltan                       para </a:t>
            </a:r>
            <a:r>
              <a:rPr lang="es-ES_tradnl" sz="1600" dirty="0" smtClean="0"/>
              <a:t>que se cierre la subasta</a:t>
            </a:r>
            <a:endParaRPr lang="es-ES_tradnl" sz="1600" dirty="0"/>
          </a:p>
        </p:txBody>
      </p:sp>
      <p:sp>
        <p:nvSpPr>
          <p:cNvPr id="2" name="Rectángulo 1"/>
          <p:cNvSpPr/>
          <p:nvPr/>
        </p:nvSpPr>
        <p:spPr>
          <a:xfrm>
            <a:off x="876901" y="1817268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35" name="Rectángulo 34"/>
          <p:cNvSpPr/>
          <p:nvPr/>
        </p:nvSpPr>
        <p:spPr>
          <a:xfrm>
            <a:off x="876901" y="217483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876901" y="253167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37" name="Rectángulo 36"/>
          <p:cNvSpPr/>
          <p:nvPr/>
        </p:nvSpPr>
        <p:spPr>
          <a:xfrm>
            <a:off x="876901" y="288851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39" name="Rectángulo 38"/>
          <p:cNvSpPr/>
          <p:nvPr/>
        </p:nvSpPr>
        <p:spPr>
          <a:xfrm>
            <a:off x="876901" y="3254008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3" name="Rectángulo 2"/>
          <p:cNvSpPr/>
          <p:nvPr/>
        </p:nvSpPr>
        <p:spPr>
          <a:xfrm>
            <a:off x="2029519" y="1828419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029519" y="2185786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898797" y="1861649"/>
            <a:ext cx="3903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/>
              <a:t>*Este es el único dato que será público junto con el importe de </a:t>
            </a:r>
            <a:r>
              <a:rPr lang="es-ES_tradnl" sz="1000" smtClean="0"/>
              <a:t>tu puja</a:t>
            </a:r>
            <a:endParaRPr lang="es-ES_tradnl" sz="1000" dirty="0"/>
          </a:p>
        </p:txBody>
      </p:sp>
      <p:sp>
        <p:nvSpPr>
          <p:cNvPr id="43" name="Rectángulo 42"/>
          <p:cNvSpPr/>
          <p:nvPr/>
        </p:nvSpPr>
        <p:spPr>
          <a:xfrm>
            <a:off x="2029519" y="2540479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029519" y="2895172"/>
            <a:ext cx="6657279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6980662" y="3283360"/>
            <a:ext cx="1706136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VERIFICAR MÓVIL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6980662" y="3644926"/>
            <a:ext cx="169331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</a:rPr>
              <a:t>1234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2029519" y="3289686"/>
            <a:ext cx="482848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612 345 678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86884" y="1423408"/>
            <a:ext cx="1955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DATOS PERSONALES:</a:t>
            </a:r>
            <a:endParaRPr lang="es-ES_tradnl" sz="1600" dirty="0"/>
          </a:p>
        </p:txBody>
      </p:sp>
      <p:sp>
        <p:nvSpPr>
          <p:cNvPr id="63" name="Rectángulo 62"/>
          <p:cNvSpPr/>
          <p:nvPr/>
        </p:nvSpPr>
        <p:spPr>
          <a:xfrm>
            <a:off x="2556934" y="4486449"/>
            <a:ext cx="212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smtClean="0">
                <a:solidFill>
                  <a:srgbClr val="0070C0"/>
                </a:solidFill>
              </a:rPr>
              <a:t>IMPORTE </a:t>
            </a:r>
            <a:r>
              <a:rPr lang="es-ES_tradnl" sz="1600" b="1" dirty="0">
                <a:solidFill>
                  <a:srgbClr val="0070C0"/>
                </a:solidFill>
              </a:rPr>
              <a:t>DE TU PUJA:</a:t>
            </a:r>
          </a:p>
        </p:txBody>
      </p:sp>
      <p:sp>
        <p:nvSpPr>
          <p:cNvPr id="64" name="Rectángulo redondeado 63"/>
          <p:cNvSpPr/>
          <p:nvPr/>
        </p:nvSpPr>
        <p:spPr>
          <a:xfrm>
            <a:off x="3469161" y="29736"/>
            <a:ext cx="963513" cy="30597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s-ES_tradnl" sz="14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h:mm:ss</a:t>
            </a:r>
            <a:endParaRPr lang="es-ES_tradnl" sz="1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4734426" y="4482345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753829" y="4916856"/>
            <a:ext cx="2927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REPITE EL IMPORTE DE TU PUJA:</a:t>
            </a:r>
            <a:endParaRPr lang="es-ES_tradnl" sz="1600" dirty="0"/>
          </a:p>
        </p:txBody>
      </p:sp>
      <p:sp>
        <p:nvSpPr>
          <p:cNvPr id="71" name="Rectángulo 70"/>
          <p:cNvSpPr/>
          <p:nvPr/>
        </p:nvSpPr>
        <p:spPr>
          <a:xfrm>
            <a:off x="4734425" y="4913600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6016005" y="4390341"/>
            <a:ext cx="223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Puja mínima aceptada: 100€</a:t>
            </a:r>
            <a:r>
              <a:rPr lang="es-ES_tradnl" sz="1200" smtClean="0"/>
              <a:t>.  </a:t>
            </a:r>
          </a:p>
          <a:p>
            <a:r>
              <a:rPr lang="es-ES_tradnl" sz="1200" dirty="0" smtClean="0"/>
              <a:t>Puja más reciente del puesto 6: </a:t>
            </a:r>
            <a:endParaRPr lang="es-ES_tradnl" sz="1200" dirty="0"/>
          </a:p>
        </p:txBody>
      </p:sp>
      <p:sp>
        <p:nvSpPr>
          <p:cNvPr id="76" name="Rectángulo 75"/>
          <p:cNvSpPr/>
          <p:nvPr/>
        </p:nvSpPr>
        <p:spPr>
          <a:xfrm>
            <a:off x="8032452" y="4571708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3.000 €</a:t>
            </a:r>
            <a:endParaRPr lang="es-ES_tradnl" sz="1200" dirty="0"/>
          </a:p>
        </p:txBody>
      </p:sp>
      <p:sp>
        <p:nvSpPr>
          <p:cNvPr id="70" name="Rectángulo 69"/>
          <p:cNvSpPr/>
          <p:nvPr/>
        </p:nvSpPr>
        <p:spPr>
          <a:xfrm>
            <a:off x="2568892" y="-383066"/>
            <a:ext cx="4558453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PARA ENVIO DE PUJA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650" y="5859360"/>
            <a:ext cx="329561" cy="329561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103" y="3430391"/>
            <a:ext cx="329561" cy="32956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2247313" y="3667380"/>
            <a:ext cx="4729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200" dirty="0" smtClean="0"/>
              <a:t>Introduce el código que recibirás en un SMS tras pulsar “verificar móvil”</a:t>
            </a:r>
            <a:endParaRPr lang="es-ES_tradnl" sz="1200" dirty="0"/>
          </a:p>
        </p:txBody>
      </p:sp>
      <p:sp>
        <p:nvSpPr>
          <p:cNvPr id="33" name="Rectángulo 32"/>
          <p:cNvSpPr/>
          <p:nvPr/>
        </p:nvSpPr>
        <p:spPr>
          <a:xfrm>
            <a:off x="865790" y="4018068"/>
            <a:ext cx="157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Documento: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18410" y="4053746"/>
            <a:ext cx="241424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DNI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762211" y="4054971"/>
            <a:ext cx="1841494" cy="2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</a:t>
            </a:r>
            <a:r>
              <a:rPr lang="es-ES_tradnl" sz="1200" b="1" smtClean="0">
                <a:solidFill>
                  <a:srgbClr val="0070C0"/>
                </a:solidFill>
              </a:rPr>
              <a:t>de documento :</a:t>
            </a:r>
            <a:endParaRPr lang="es-ES_tradnl" sz="1200" dirty="0"/>
          </a:p>
        </p:txBody>
      </p:sp>
      <p:sp>
        <p:nvSpPr>
          <p:cNvPr id="40" name="Rectángulo 39"/>
          <p:cNvSpPr/>
          <p:nvPr/>
        </p:nvSpPr>
        <p:spPr>
          <a:xfrm>
            <a:off x="6504972" y="4055568"/>
            <a:ext cx="2169001" cy="289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12345678A</a:t>
            </a:r>
            <a:endParaRPr lang="es-ES_tradn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7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1" y="177344"/>
            <a:ext cx="690789" cy="1024921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254358" y="361532"/>
            <a:ext cx="7432441" cy="9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Estás a punto de pujar por cenar con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Íker</a:t>
            </a:r>
            <a:r>
              <a:rPr lang="es-ES_tradnl" sz="2800" b="1" dirty="0" smtClean="0">
                <a:solidFill>
                  <a:srgbClr val="0070C0"/>
                </a:solidFill>
              </a:rPr>
              <a:t> Casillas el 30 de Junio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837977" y="18127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Faltan                       para </a:t>
            </a:r>
            <a:r>
              <a:rPr lang="es-ES_tradnl" sz="1600" dirty="0" smtClean="0"/>
              <a:t>que se cierre la subasta</a:t>
            </a:r>
            <a:endParaRPr lang="es-ES_tradnl" sz="1600" dirty="0"/>
          </a:p>
        </p:txBody>
      </p:sp>
      <p:sp>
        <p:nvSpPr>
          <p:cNvPr id="2" name="Rectángulo 1"/>
          <p:cNvSpPr/>
          <p:nvPr/>
        </p:nvSpPr>
        <p:spPr>
          <a:xfrm>
            <a:off x="876901" y="1817268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35" name="Rectángulo 34"/>
          <p:cNvSpPr/>
          <p:nvPr/>
        </p:nvSpPr>
        <p:spPr>
          <a:xfrm>
            <a:off x="876901" y="217483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876901" y="253167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37" name="Rectángulo 36"/>
          <p:cNvSpPr/>
          <p:nvPr/>
        </p:nvSpPr>
        <p:spPr>
          <a:xfrm>
            <a:off x="876901" y="288851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39" name="Rectángulo 38"/>
          <p:cNvSpPr/>
          <p:nvPr/>
        </p:nvSpPr>
        <p:spPr>
          <a:xfrm>
            <a:off x="876901" y="3254008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3" name="Rectángulo 2"/>
          <p:cNvSpPr/>
          <p:nvPr/>
        </p:nvSpPr>
        <p:spPr>
          <a:xfrm>
            <a:off x="2029519" y="1828419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029519" y="2185786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029519" y="2540479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029519" y="2895172"/>
            <a:ext cx="6657279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6980662" y="3283360"/>
            <a:ext cx="1706136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VERIFICAR MÓVIL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6980662" y="3644926"/>
            <a:ext cx="169331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</a:rPr>
              <a:t>1234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029519" y="3655545"/>
            <a:ext cx="57705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Introduce el código que recibirás en un SMS tras pulsar “verificar móvil”</a:t>
            </a:r>
            <a:endParaRPr lang="es-ES_tradnl" sz="1200" dirty="0"/>
          </a:p>
        </p:txBody>
      </p:sp>
      <p:sp>
        <p:nvSpPr>
          <p:cNvPr id="51" name="Rectángulo 50"/>
          <p:cNvSpPr/>
          <p:nvPr/>
        </p:nvSpPr>
        <p:spPr>
          <a:xfrm>
            <a:off x="2029519" y="3289686"/>
            <a:ext cx="482848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612 345 678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86884" y="1423408"/>
            <a:ext cx="1955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DATOS PERSONALES:</a:t>
            </a:r>
            <a:endParaRPr lang="es-ES_tradnl" sz="16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3469161" y="29736"/>
            <a:ext cx="963513" cy="30597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s-ES_tradnl" sz="14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h:mm:ss</a:t>
            </a:r>
            <a:endParaRPr lang="es-ES_tradnl" sz="1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103" y="3430391"/>
            <a:ext cx="329561" cy="329561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7314360" y="4837452"/>
            <a:ext cx="1025913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Actualización continua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735460" y="6108905"/>
            <a:ext cx="3892316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Si se pulsa enviar puja y algún dato es incorrecto, aparecerá un mensaje de error bajo el botón indicando el problema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568892" y="-383066"/>
            <a:ext cx="4558453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PARA ENVIO DE PUJA: CONSIDERACIONES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4898797" y="1850074"/>
            <a:ext cx="3903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/>
              <a:t>*Este es el único dato que será público junto con el importe de </a:t>
            </a:r>
            <a:r>
              <a:rPr lang="es-ES_tradnl" sz="1000" smtClean="0"/>
              <a:t>tu puja</a:t>
            </a:r>
            <a:endParaRPr lang="es-ES_tradnl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3270407" y="5512799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ENVIAR PUJA</a:t>
            </a:r>
            <a:endParaRPr lang="es-ES_tradnl" sz="1600" dirty="0"/>
          </a:p>
        </p:txBody>
      </p:sp>
      <p:sp>
        <p:nvSpPr>
          <p:cNvPr id="42" name="Rectángulo 41"/>
          <p:cNvSpPr/>
          <p:nvPr/>
        </p:nvSpPr>
        <p:spPr>
          <a:xfrm>
            <a:off x="2556934" y="4486449"/>
            <a:ext cx="212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smtClean="0">
                <a:solidFill>
                  <a:srgbClr val="0070C0"/>
                </a:solidFill>
              </a:rPr>
              <a:t>IMPORTE </a:t>
            </a:r>
            <a:r>
              <a:rPr lang="es-ES_tradnl" sz="1600" b="1" dirty="0">
                <a:solidFill>
                  <a:srgbClr val="0070C0"/>
                </a:solidFill>
              </a:rPr>
              <a:t>DE TU PUJA: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734426" y="4482345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753829" y="4916856"/>
            <a:ext cx="2927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REPITE EL IMPORTE DE TU PUJA:</a:t>
            </a:r>
            <a:endParaRPr lang="es-ES_tradnl" sz="1600" dirty="0"/>
          </a:p>
        </p:txBody>
      </p:sp>
      <p:sp>
        <p:nvSpPr>
          <p:cNvPr id="54" name="Rectángulo 53"/>
          <p:cNvSpPr/>
          <p:nvPr/>
        </p:nvSpPr>
        <p:spPr>
          <a:xfrm>
            <a:off x="4734425" y="4913600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016005" y="4390341"/>
            <a:ext cx="223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Puja mínima aceptada: 100€</a:t>
            </a:r>
            <a:r>
              <a:rPr lang="es-ES_tradnl" sz="1200" smtClean="0"/>
              <a:t>.  </a:t>
            </a:r>
          </a:p>
          <a:p>
            <a:r>
              <a:rPr lang="es-ES_tradnl" sz="1200" dirty="0" smtClean="0"/>
              <a:t>Puja más reciente del puesto 6: </a:t>
            </a:r>
            <a:endParaRPr lang="es-ES_tradnl" sz="1200" dirty="0"/>
          </a:p>
        </p:txBody>
      </p:sp>
      <p:sp>
        <p:nvSpPr>
          <p:cNvPr id="56" name="Rectángulo 55"/>
          <p:cNvSpPr/>
          <p:nvPr/>
        </p:nvSpPr>
        <p:spPr>
          <a:xfrm>
            <a:off x="8032452" y="4571708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3.000 €</a:t>
            </a:r>
            <a:endParaRPr lang="es-ES_tradnl" sz="1200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650" y="5859360"/>
            <a:ext cx="329561" cy="329561"/>
          </a:xfrm>
          <a:prstGeom prst="rect">
            <a:avLst/>
          </a:prstGeom>
        </p:spPr>
      </p:pic>
      <p:sp>
        <p:nvSpPr>
          <p:cNvPr id="58" name="Rectángulo 57"/>
          <p:cNvSpPr/>
          <p:nvPr/>
        </p:nvSpPr>
        <p:spPr>
          <a:xfrm>
            <a:off x="865790" y="4018068"/>
            <a:ext cx="157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Documento:</a:t>
            </a:r>
            <a:endParaRPr lang="es-ES_tradnl" sz="1200" dirty="0"/>
          </a:p>
        </p:txBody>
      </p:sp>
      <p:sp>
        <p:nvSpPr>
          <p:cNvPr id="59" name="Rectángulo 58"/>
          <p:cNvSpPr/>
          <p:nvPr/>
        </p:nvSpPr>
        <p:spPr>
          <a:xfrm>
            <a:off x="2018410" y="4053746"/>
            <a:ext cx="241424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DNI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4762211" y="4054971"/>
            <a:ext cx="1841494" cy="2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</a:t>
            </a:r>
            <a:r>
              <a:rPr lang="es-ES_tradnl" sz="1200" b="1" smtClean="0">
                <a:solidFill>
                  <a:srgbClr val="0070C0"/>
                </a:solidFill>
              </a:rPr>
              <a:t>de documento :</a:t>
            </a:r>
            <a:endParaRPr lang="es-ES_tradnl" sz="1200" dirty="0"/>
          </a:p>
        </p:txBody>
      </p:sp>
      <p:sp>
        <p:nvSpPr>
          <p:cNvPr id="61" name="Rectángulo 60"/>
          <p:cNvSpPr/>
          <p:nvPr/>
        </p:nvSpPr>
        <p:spPr>
          <a:xfrm>
            <a:off x="6504972" y="4055568"/>
            <a:ext cx="2169001" cy="289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12345678A</a:t>
            </a:r>
            <a:endParaRPr lang="es-ES_tradn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1" y="177344"/>
            <a:ext cx="690789" cy="1024921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254358" y="361532"/>
            <a:ext cx="7432441" cy="9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Estás a punto de pujar por cenar con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Íker</a:t>
            </a:r>
            <a:r>
              <a:rPr lang="es-ES_tradnl" sz="2800" b="1" dirty="0" smtClean="0">
                <a:solidFill>
                  <a:srgbClr val="0070C0"/>
                </a:solidFill>
              </a:rPr>
              <a:t> Casillas el 30 de Junio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837977" y="18127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Faltan                       para </a:t>
            </a:r>
            <a:r>
              <a:rPr lang="es-ES_tradnl" sz="1600" dirty="0" smtClean="0"/>
              <a:t>que se cierre la subasta</a:t>
            </a:r>
            <a:endParaRPr lang="es-ES_tradnl" sz="1600" dirty="0"/>
          </a:p>
        </p:txBody>
      </p:sp>
      <p:sp>
        <p:nvSpPr>
          <p:cNvPr id="2" name="Rectángulo 1"/>
          <p:cNvSpPr/>
          <p:nvPr/>
        </p:nvSpPr>
        <p:spPr>
          <a:xfrm>
            <a:off x="876901" y="1817268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35" name="Rectángulo 34"/>
          <p:cNvSpPr/>
          <p:nvPr/>
        </p:nvSpPr>
        <p:spPr>
          <a:xfrm>
            <a:off x="876901" y="217483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876901" y="253167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37" name="Rectángulo 36"/>
          <p:cNvSpPr/>
          <p:nvPr/>
        </p:nvSpPr>
        <p:spPr>
          <a:xfrm>
            <a:off x="876901" y="288851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39" name="Rectángulo 38"/>
          <p:cNvSpPr/>
          <p:nvPr/>
        </p:nvSpPr>
        <p:spPr>
          <a:xfrm>
            <a:off x="876901" y="3254008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3" name="Rectángulo 2"/>
          <p:cNvSpPr/>
          <p:nvPr/>
        </p:nvSpPr>
        <p:spPr>
          <a:xfrm>
            <a:off x="2029519" y="1828419"/>
            <a:ext cx="1538871" cy="279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029519" y="2185786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029519" y="2540479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029519" y="2895172"/>
            <a:ext cx="6657279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6980662" y="3283360"/>
            <a:ext cx="1706136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VERIFICAR MÓVIL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6980662" y="3644926"/>
            <a:ext cx="169331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247313" y="3667380"/>
            <a:ext cx="4729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200" dirty="0" smtClean="0"/>
              <a:t>Introduce el código que recibirás en un SMS tras pulsar “verificar móvil”</a:t>
            </a:r>
            <a:endParaRPr lang="es-ES_tradnl" sz="1200" dirty="0"/>
          </a:p>
        </p:txBody>
      </p:sp>
      <p:sp>
        <p:nvSpPr>
          <p:cNvPr id="51" name="Rectángulo 50"/>
          <p:cNvSpPr/>
          <p:nvPr/>
        </p:nvSpPr>
        <p:spPr>
          <a:xfrm>
            <a:off x="2029519" y="3289686"/>
            <a:ext cx="4828481" cy="279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86884" y="1423408"/>
            <a:ext cx="1955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DATOS PERSONALES:</a:t>
            </a:r>
            <a:endParaRPr lang="es-ES_tradnl" sz="16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3469161" y="29736"/>
            <a:ext cx="963513" cy="30597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s-ES_tradnl" sz="14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h:mm:ss</a:t>
            </a:r>
            <a:endParaRPr lang="es-ES_tradnl" sz="1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103" y="3430391"/>
            <a:ext cx="329561" cy="329561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3524162" y="1742413"/>
            <a:ext cx="1241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>
                <a:solidFill>
                  <a:srgbClr val="FF0000"/>
                </a:solidFill>
              </a:rPr>
              <a:t>Este alias ya existe</a:t>
            </a:r>
          </a:p>
          <a:p>
            <a:r>
              <a:rPr lang="es-ES_tradnl" sz="1100" dirty="0" smtClean="0">
                <a:solidFill>
                  <a:srgbClr val="FF0000"/>
                </a:solidFill>
              </a:rPr>
              <a:t>para otro usuario</a:t>
            </a:r>
            <a:endParaRPr lang="es-ES_tradnl" sz="1100" dirty="0">
              <a:solidFill>
                <a:srgbClr val="FF000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347144" y="5594763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>
                <a:solidFill>
                  <a:srgbClr val="FF0000"/>
                </a:solidFill>
              </a:rPr>
              <a:t>El campo ”Móvil” es obligatorio</a:t>
            </a:r>
            <a:endParaRPr lang="es-ES_tradnl" sz="900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47143" y="5759339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>
                <a:solidFill>
                  <a:srgbClr val="FF0000"/>
                </a:solidFill>
              </a:rPr>
              <a:t>Los importes no coinciden</a:t>
            </a:r>
            <a:endParaRPr lang="es-ES_tradnl" sz="900" dirty="0">
              <a:solidFill>
                <a:srgbClr val="FF0000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568892" y="-383066"/>
            <a:ext cx="4558453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PARA ENVIO DE PUJA: ERRORES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4898797" y="1861649"/>
            <a:ext cx="3903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/>
              <a:t>*Este es el único dato que será público junto con el importe de </a:t>
            </a:r>
            <a:r>
              <a:rPr lang="es-ES_tradnl" sz="1000" smtClean="0"/>
              <a:t>tu puja</a:t>
            </a:r>
            <a:endParaRPr lang="es-ES_tradnl" sz="1000" dirty="0"/>
          </a:p>
        </p:txBody>
      </p:sp>
      <p:sp>
        <p:nvSpPr>
          <p:cNvPr id="42" name="Rectángulo 41"/>
          <p:cNvSpPr/>
          <p:nvPr/>
        </p:nvSpPr>
        <p:spPr>
          <a:xfrm>
            <a:off x="3619276" y="1242218"/>
            <a:ext cx="2827823" cy="507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Comprobación de que no existe ya ese Alias para otro usuario. Se comprueba chequeando el resto de la información personal.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3270407" y="5512799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ENVIAR PUJA</a:t>
            </a:r>
            <a:endParaRPr lang="es-ES_tradnl" sz="1600" dirty="0"/>
          </a:p>
        </p:txBody>
      </p:sp>
      <p:sp>
        <p:nvSpPr>
          <p:cNvPr id="53" name="Rectángulo 52"/>
          <p:cNvSpPr/>
          <p:nvPr/>
        </p:nvSpPr>
        <p:spPr>
          <a:xfrm>
            <a:off x="2556934" y="4486449"/>
            <a:ext cx="212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smtClean="0">
                <a:solidFill>
                  <a:srgbClr val="0070C0"/>
                </a:solidFill>
              </a:rPr>
              <a:t>IMPORTE </a:t>
            </a:r>
            <a:r>
              <a:rPr lang="es-ES_tradnl" sz="1600" b="1" dirty="0">
                <a:solidFill>
                  <a:srgbClr val="0070C0"/>
                </a:solidFill>
              </a:rPr>
              <a:t>DE TU PUJA: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4734426" y="4482345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753829" y="4916856"/>
            <a:ext cx="2927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REPITE EL IMPORTE DE TU PUJA:</a:t>
            </a:r>
            <a:endParaRPr lang="es-ES_tradnl" sz="1600" dirty="0"/>
          </a:p>
        </p:txBody>
      </p:sp>
      <p:sp>
        <p:nvSpPr>
          <p:cNvPr id="56" name="Rectángulo 55"/>
          <p:cNvSpPr/>
          <p:nvPr/>
        </p:nvSpPr>
        <p:spPr>
          <a:xfrm>
            <a:off x="4734425" y="4913600"/>
            <a:ext cx="1228771" cy="279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smtClean="0">
                <a:solidFill>
                  <a:schemeClr val="tx1"/>
                </a:solidFill>
              </a:rPr>
              <a:t>10.000 </a:t>
            </a:r>
            <a:r>
              <a:rPr lang="es-ES_tradnl" sz="1200" dirty="0" smtClean="0">
                <a:solidFill>
                  <a:schemeClr val="tx1"/>
                </a:solidFill>
              </a:rPr>
              <a:t>€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6016005" y="4390341"/>
            <a:ext cx="223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Puja mínima aceptada: 100€</a:t>
            </a:r>
            <a:r>
              <a:rPr lang="es-ES_tradnl" sz="1200" smtClean="0"/>
              <a:t>.  </a:t>
            </a:r>
          </a:p>
          <a:p>
            <a:r>
              <a:rPr lang="es-ES_tradnl" sz="1200" dirty="0" smtClean="0"/>
              <a:t>Puja más reciente del puesto 6: </a:t>
            </a:r>
            <a:endParaRPr lang="es-ES_tradnl" sz="1200" dirty="0"/>
          </a:p>
        </p:txBody>
      </p:sp>
      <p:sp>
        <p:nvSpPr>
          <p:cNvPr id="58" name="Rectángulo 57"/>
          <p:cNvSpPr/>
          <p:nvPr/>
        </p:nvSpPr>
        <p:spPr>
          <a:xfrm>
            <a:off x="8032452" y="4571708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3.000 €</a:t>
            </a:r>
            <a:endParaRPr lang="es-ES_tradnl" sz="1200" dirty="0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650" y="5859360"/>
            <a:ext cx="329561" cy="329561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865790" y="4018068"/>
            <a:ext cx="157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Documento:</a:t>
            </a:r>
            <a:endParaRPr lang="es-ES_tradnl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018410" y="4053746"/>
            <a:ext cx="241424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DNI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4762211" y="4054971"/>
            <a:ext cx="1841494" cy="2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</a:t>
            </a:r>
            <a:r>
              <a:rPr lang="es-ES_tradnl" sz="1200" b="1" smtClean="0">
                <a:solidFill>
                  <a:srgbClr val="0070C0"/>
                </a:solidFill>
              </a:rPr>
              <a:t>de documento :</a:t>
            </a:r>
            <a:endParaRPr lang="es-ES_tradnl" sz="1200" dirty="0"/>
          </a:p>
        </p:txBody>
      </p:sp>
      <p:sp>
        <p:nvSpPr>
          <p:cNvPr id="66" name="Rectángulo 65"/>
          <p:cNvSpPr/>
          <p:nvPr/>
        </p:nvSpPr>
        <p:spPr>
          <a:xfrm>
            <a:off x="6504972" y="4055568"/>
            <a:ext cx="2169001" cy="289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12345678A</a:t>
            </a:r>
            <a:endParaRPr lang="es-ES_tradn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6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1" y="177344"/>
            <a:ext cx="690789" cy="10249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254358" y="361532"/>
            <a:ext cx="7432441" cy="9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Estás a punto de pujar por cenar con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Íker</a:t>
            </a:r>
            <a:r>
              <a:rPr lang="es-ES_tradnl" sz="2800" b="1" dirty="0" smtClean="0">
                <a:solidFill>
                  <a:srgbClr val="0070C0"/>
                </a:solidFill>
              </a:rPr>
              <a:t> Casillas el 30 de Junio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270407" y="5512799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ENVIAR PUJA</a:t>
            </a:r>
            <a:endParaRPr lang="es-ES_tradnl" sz="1600" dirty="0"/>
          </a:p>
        </p:txBody>
      </p:sp>
      <p:sp>
        <p:nvSpPr>
          <p:cNvPr id="9" name="Rectángulo 8"/>
          <p:cNvSpPr/>
          <p:nvPr/>
        </p:nvSpPr>
        <p:spPr>
          <a:xfrm>
            <a:off x="2837977" y="18127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Faltan                       para </a:t>
            </a:r>
            <a:r>
              <a:rPr lang="es-ES_tradnl" sz="1600" dirty="0" smtClean="0"/>
              <a:t>que se cierre la subasta</a:t>
            </a:r>
            <a:endParaRPr lang="es-ES_tradnl" sz="1600" dirty="0"/>
          </a:p>
        </p:txBody>
      </p:sp>
      <p:sp>
        <p:nvSpPr>
          <p:cNvPr id="10" name="Rectángulo 9"/>
          <p:cNvSpPr/>
          <p:nvPr/>
        </p:nvSpPr>
        <p:spPr>
          <a:xfrm>
            <a:off x="876901" y="1817268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11" name="Rectángulo 10"/>
          <p:cNvSpPr/>
          <p:nvPr/>
        </p:nvSpPr>
        <p:spPr>
          <a:xfrm>
            <a:off x="876901" y="217483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12" name="Rectángulo 11"/>
          <p:cNvSpPr/>
          <p:nvPr/>
        </p:nvSpPr>
        <p:spPr>
          <a:xfrm>
            <a:off x="876901" y="253167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13" name="Rectángulo 12"/>
          <p:cNvSpPr/>
          <p:nvPr/>
        </p:nvSpPr>
        <p:spPr>
          <a:xfrm>
            <a:off x="876901" y="288851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14" name="Rectángulo 13"/>
          <p:cNvSpPr/>
          <p:nvPr/>
        </p:nvSpPr>
        <p:spPr>
          <a:xfrm>
            <a:off x="876901" y="3254008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15" name="Rectángulo 14"/>
          <p:cNvSpPr/>
          <p:nvPr/>
        </p:nvSpPr>
        <p:spPr>
          <a:xfrm>
            <a:off x="2029519" y="1828419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029519" y="2185786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898797" y="1861649"/>
            <a:ext cx="3903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/>
              <a:t>*Este es el único dato que será público junto con el importe de </a:t>
            </a:r>
            <a:r>
              <a:rPr lang="es-ES_tradnl" sz="1000" smtClean="0"/>
              <a:t>tu puja</a:t>
            </a:r>
            <a:endParaRPr lang="es-ES_tradnl" sz="1000" dirty="0"/>
          </a:p>
        </p:txBody>
      </p:sp>
      <p:sp>
        <p:nvSpPr>
          <p:cNvPr id="18" name="Rectángulo 17"/>
          <p:cNvSpPr/>
          <p:nvPr/>
        </p:nvSpPr>
        <p:spPr>
          <a:xfrm>
            <a:off x="2029519" y="2540479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029519" y="2895172"/>
            <a:ext cx="6657279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6980662" y="3283360"/>
            <a:ext cx="1706136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VERIFICAR MÓVIL</a:t>
            </a:r>
            <a:endParaRPr lang="es-ES_tradnl" sz="1200" dirty="0"/>
          </a:p>
        </p:txBody>
      </p:sp>
      <p:sp>
        <p:nvSpPr>
          <p:cNvPr id="21" name="Rectángulo 20"/>
          <p:cNvSpPr/>
          <p:nvPr/>
        </p:nvSpPr>
        <p:spPr>
          <a:xfrm>
            <a:off x="6980662" y="3644926"/>
            <a:ext cx="169331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</a:rPr>
              <a:t>1234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029519" y="3289686"/>
            <a:ext cx="482848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612 345 678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86884" y="1423408"/>
            <a:ext cx="1955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DATOS PERSONALES:</a:t>
            </a:r>
            <a:endParaRPr lang="es-ES_tradnl" sz="1600" dirty="0"/>
          </a:p>
        </p:txBody>
      </p:sp>
      <p:sp>
        <p:nvSpPr>
          <p:cNvPr id="24" name="Rectángulo 23"/>
          <p:cNvSpPr/>
          <p:nvPr/>
        </p:nvSpPr>
        <p:spPr>
          <a:xfrm>
            <a:off x="2556934" y="4486449"/>
            <a:ext cx="212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smtClean="0">
                <a:solidFill>
                  <a:srgbClr val="0070C0"/>
                </a:solidFill>
              </a:rPr>
              <a:t>IMPORTE </a:t>
            </a:r>
            <a:r>
              <a:rPr lang="es-ES_tradnl" sz="1600" b="1" dirty="0">
                <a:solidFill>
                  <a:srgbClr val="0070C0"/>
                </a:solidFill>
              </a:rPr>
              <a:t>DE TU PUJA: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3469161" y="29736"/>
            <a:ext cx="963513" cy="30597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s-ES_tradnl" sz="14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h:mm:ss</a:t>
            </a:r>
            <a:endParaRPr lang="es-ES_tradnl" sz="1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734426" y="4482345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753829" y="4916856"/>
            <a:ext cx="2927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REPITE EL IMPORTE DE TU PUJA:</a:t>
            </a:r>
            <a:endParaRPr lang="es-ES_tradnl" sz="1600" dirty="0"/>
          </a:p>
        </p:txBody>
      </p:sp>
      <p:sp>
        <p:nvSpPr>
          <p:cNvPr id="28" name="Rectángulo 27"/>
          <p:cNvSpPr/>
          <p:nvPr/>
        </p:nvSpPr>
        <p:spPr>
          <a:xfrm>
            <a:off x="4734425" y="4913600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016005" y="4390341"/>
            <a:ext cx="223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Puja mínima aceptada: 100€</a:t>
            </a:r>
            <a:r>
              <a:rPr lang="es-ES_tradnl" sz="1200" smtClean="0"/>
              <a:t>.  </a:t>
            </a:r>
          </a:p>
          <a:p>
            <a:r>
              <a:rPr lang="es-ES_tradnl" sz="1200" dirty="0" smtClean="0"/>
              <a:t>Puja más reciente del puesto 6: </a:t>
            </a:r>
            <a:endParaRPr lang="es-ES_tradnl" sz="1200" dirty="0"/>
          </a:p>
        </p:txBody>
      </p:sp>
      <p:sp>
        <p:nvSpPr>
          <p:cNvPr id="30" name="Rectángulo 29"/>
          <p:cNvSpPr/>
          <p:nvPr/>
        </p:nvSpPr>
        <p:spPr>
          <a:xfrm>
            <a:off x="8032452" y="4571708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3.000 €</a:t>
            </a:r>
            <a:endParaRPr lang="es-ES_tradnl" sz="1200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650" y="5859360"/>
            <a:ext cx="329561" cy="329561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103" y="3430391"/>
            <a:ext cx="329561" cy="329561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2247313" y="3667380"/>
            <a:ext cx="4729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200" dirty="0" smtClean="0"/>
              <a:t>Introduce el código que recibirás en un SMS tras pulsar “verificar móvil”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865790" y="4018068"/>
            <a:ext cx="157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Documento:</a:t>
            </a:r>
            <a:endParaRPr lang="es-ES_tradnl" sz="1200" dirty="0"/>
          </a:p>
        </p:txBody>
      </p:sp>
      <p:sp>
        <p:nvSpPr>
          <p:cNvPr id="35" name="Rectángulo 34"/>
          <p:cNvSpPr/>
          <p:nvPr/>
        </p:nvSpPr>
        <p:spPr>
          <a:xfrm>
            <a:off x="2018410" y="4053746"/>
            <a:ext cx="241424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DNI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762211" y="4054971"/>
            <a:ext cx="1841494" cy="2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</a:t>
            </a:r>
            <a:r>
              <a:rPr lang="es-ES_tradnl" sz="1200" b="1" smtClean="0">
                <a:solidFill>
                  <a:srgbClr val="0070C0"/>
                </a:solidFill>
              </a:rPr>
              <a:t>de documento :</a:t>
            </a:r>
            <a:endParaRPr lang="es-ES_tradnl" sz="1200" dirty="0"/>
          </a:p>
        </p:txBody>
      </p:sp>
      <p:sp>
        <p:nvSpPr>
          <p:cNvPr id="37" name="Rectángulo 36"/>
          <p:cNvSpPr/>
          <p:nvPr/>
        </p:nvSpPr>
        <p:spPr>
          <a:xfrm>
            <a:off x="6504972" y="4055568"/>
            <a:ext cx="2169001" cy="289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12345678A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6056" y="1309263"/>
            <a:ext cx="3905581" cy="4480718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PARA ENVIO DE PUJA: ACEPTACION DE CONDICIONES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4088674" y="721149"/>
            <a:ext cx="1480343" cy="507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Para que se active el botón de aceptar hace falta hacer </a:t>
            </a:r>
            <a:r>
              <a:rPr lang="es-ES_tradnl" sz="1100" dirty="0" err="1" smtClean="0">
                <a:solidFill>
                  <a:schemeClr val="tx1"/>
                </a:solidFill>
              </a:rPr>
              <a:t>scroll</a:t>
            </a:r>
            <a:r>
              <a:rPr lang="es-ES_tradnl" sz="1100" dirty="0" smtClean="0">
                <a:solidFill>
                  <a:schemeClr val="tx1"/>
                </a:solidFill>
              </a:rPr>
              <a:t> </a:t>
            </a:r>
            <a:r>
              <a:rPr lang="es-ES_tradnl" sz="1100" dirty="0" err="1" smtClean="0">
                <a:solidFill>
                  <a:schemeClr val="tx1"/>
                </a:solidFill>
              </a:rPr>
              <a:t>down</a:t>
            </a:r>
            <a:endParaRPr lang="es-ES_trad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5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1" y="177344"/>
            <a:ext cx="690789" cy="1024921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27" name="Conector recto 26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254358" y="361532"/>
            <a:ext cx="7432441" cy="9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Estás a punto de pujar por cenar con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Íker</a:t>
            </a:r>
            <a:r>
              <a:rPr lang="es-ES_tradnl" sz="2800" b="1" dirty="0" smtClean="0">
                <a:solidFill>
                  <a:srgbClr val="0070C0"/>
                </a:solidFill>
              </a:rPr>
              <a:t> Casillas el 30 de Junio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837977" y="18127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Faltan                       para </a:t>
            </a:r>
            <a:r>
              <a:rPr lang="es-ES_tradnl" sz="1600" dirty="0" smtClean="0"/>
              <a:t>que se cierre la subasta</a:t>
            </a:r>
            <a:endParaRPr lang="es-ES_tradnl" sz="1600" dirty="0"/>
          </a:p>
        </p:txBody>
      </p:sp>
      <p:sp>
        <p:nvSpPr>
          <p:cNvPr id="2" name="Rectángulo 1"/>
          <p:cNvSpPr/>
          <p:nvPr/>
        </p:nvSpPr>
        <p:spPr>
          <a:xfrm>
            <a:off x="876901" y="1817268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35" name="Rectángulo 34"/>
          <p:cNvSpPr/>
          <p:nvPr/>
        </p:nvSpPr>
        <p:spPr>
          <a:xfrm>
            <a:off x="876901" y="217483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36" name="Rectángulo 35"/>
          <p:cNvSpPr/>
          <p:nvPr/>
        </p:nvSpPr>
        <p:spPr>
          <a:xfrm>
            <a:off x="876901" y="253167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37" name="Rectángulo 36"/>
          <p:cNvSpPr/>
          <p:nvPr/>
        </p:nvSpPr>
        <p:spPr>
          <a:xfrm>
            <a:off x="876901" y="288851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39" name="Rectángulo 38"/>
          <p:cNvSpPr/>
          <p:nvPr/>
        </p:nvSpPr>
        <p:spPr>
          <a:xfrm>
            <a:off x="876901" y="3254008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3" name="Rectángulo 2"/>
          <p:cNvSpPr/>
          <p:nvPr/>
        </p:nvSpPr>
        <p:spPr>
          <a:xfrm>
            <a:off x="2029519" y="1828419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029519" y="2185786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898797" y="1861649"/>
            <a:ext cx="3903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/>
              <a:t>*Este es el único dato que será público junto con el importe de </a:t>
            </a:r>
            <a:r>
              <a:rPr lang="es-ES_tradnl" sz="1000" smtClean="0"/>
              <a:t>tu puja</a:t>
            </a:r>
            <a:endParaRPr lang="es-ES_tradnl" sz="1000" dirty="0"/>
          </a:p>
        </p:txBody>
      </p:sp>
      <p:sp>
        <p:nvSpPr>
          <p:cNvPr id="43" name="Rectángulo 42"/>
          <p:cNvSpPr/>
          <p:nvPr/>
        </p:nvSpPr>
        <p:spPr>
          <a:xfrm>
            <a:off x="2029519" y="2540479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029519" y="2895172"/>
            <a:ext cx="6657279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6980662" y="3283360"/>
            <a:ext cx="1706136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VERIFICAR MÓVIL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6980662" y="3644926"/>
            <a:ext cx="169331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</a:rPr>
              <a:t>1234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2029519" y="3289686"/>
            <a:ext cx="482848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612 345 678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86884" y="1423408"/>
            <a:ext cx="1955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DATOS PERSONALES:</a:t>
            </a:r>
            <a:endParaRPr lang="es-ES_tradnl" sz="16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3469161" y="29736"/>
            <a:ext cx="963513" cy="30597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s-ES_tradnl" sz="14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h:mm:ss</a:t>
            </a:r>
            <a:endParaRPr lang="es-ES_tradnl" sz="1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103" y="3430391"/>
            <a:ext cx="329561" cy="32956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2247313" y="3667380"/>
            <a:ext cx="4729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200" dirty="0" smtClean="0"/>
              <a:t>Introduce el código que recibirás en un SMS tras pulsar “verificar móvil”</a:t>
            </a:r>
            <a:endParaRPr lang="es-ES_tradnl" sz="1200" dirty="0"/>
          </a:p>
        </p:txBody>
      </p:sp>
      <p:sp>
        <p:nvSpPr>
          <p:cNvPr id="34" name="Rectángulo 33"/>
          <p:cNvSpPr/>
          <p:nvPr/>
        </p:nvSpPr>
        <p:spPr>
          <a:xfrm>
            <a:off x="1084512" y="5641352"/>
            <a:ext cx="174357" cy="177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38" name="Rectángulo 37"/>
          <p:cNvSpPr/>
          <p:nvPr/>
        </p:nvSpPr>
        <p:spPr>
          <a:xfrm>
            <a:off x="1255150" y="5587880"/>
            <a:ext cx="3985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He leído y acepto las </a:t>
            </a:r>
            <a:r>
              <a:rPr lang="es-ES_tradnl" sz="1200" u="sng" dirty="0" smtClean="0"/>
              <a:t>condiciones generales</a:t>
            </a:r>
            <a:r>
              <a:rPr lang="mr-IN" sz="1200" dirty="0" smtClean="0"/>
              <a:t>…</a:t>
            </a:r>
            <a:endParaRPr lang="es-ES_tradnl" sz="1200" dirty="0"/>
          </a:p>
        </p:txBody>
      </p:sp>
      <p:sp>
        <p:nvSpPr>
          <p:cNvPr id="40" name="Rectángulo 39"/>
          <p:cNvSpPr/>
          <p:nvPr/>
        </p:nvSpPr>
        <p:spPr>
          <a:xfrm>
            <a:off x="1084512" y="5871809"/>
            <a:ext cx="174357" cy="177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/>
          </a:p>
        </p:txBody>
      </p:sp>
      <p:sp>
        <p:nvSpPr>
          <p:cNvPr id="48" name="Flecha derecha 47"/>
          <p:cNvSpPr/>
          <p:nvPr/>
        </p:nvSpPr>
        <p:spPr>
          <a:xfrm>
            <a:off x="727922" y="5860916"/>
            <a:ext cx="245031" cy="2636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48"/>
          <p:cNvSpPr/>
          <p:nvPr/>
        </p:nvSpPr>
        <p:spPr>
          <a:xfrm>
            <a:off x="486884" y="5350503"/>
            <a:ext cx="719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smtClean="0">
                <a:solidFill>
                  <a:srgbClr val="FF0000"/>
                </a:solidFill>
              </a:rPr>
              <a:t>Otra opción</a:t>
            </a:r>
            <a:endParaRPr lang="es-ES_tradnl" sz="1400" dirty="0">
              <a:solidFill>
                <a:srgbClr val="FF0000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95055" y="-360794"/>
            <a:ext cx="5978358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 PARA ENVIO DE PUJA</a:t>
            </a:r>
            <a:r>
              <a:rPr lang="es-ES_tradnl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ALTERNATIVA PARA </a:t>
            </a:r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CONDICIONES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4976" y="5942141"/>
            <a:ext cx="329561" cy="329561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1251436" y="5818337"/>
            <a:ext cx="4549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He leído y acepto las </a:t>
            </a:r>
            <a:r>
              <a:rPr lang="es-ES_tradnl" sz="1200" u="sng" dirty="0" smtClean="0"/>
              <a:t>condiciones </a:t>
            </a:r>
            <a:r>
              <a:rPr lang="es-ES" sz="1200" u="sng" dirty="0" smtClean="0"/>
              <a:t>de tratamiento de datos</a:t>
            </a:r>
            <a:r>
              <a:rPr lang="mr-IN" sz="1200" dirty="0" smtClean="0"/>
              <a:t>…</a:t>
            </a:r>
            <a:endParaRPr lang="es-ES_tradnl" sz="1200" dirty="0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2858" y="5726379"/>
            <a:ext cx="329561" cy="329561"/>
          </a:xfrm>
          <a:prstGeom prst="rect">
            <a:avLst/>
          </a:prstGeom>
        </p:spPr>
      </p:pic>
      <p:sp>
        <p:nvSpPr>
          <p:cNvPr id="56" name="Rectángulo redondeado 55"/>
          <p:cNvSpPr/>
          <p:nvPr/>
        </p:nvSpPr>
        <p:spPr>
          <a:xfrm>
            <a:off x="5363832" y="5559173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ENVIAR PUJA</a:t>
            </a:r>
            <a:endParaRPr lang="es-ES_tradnl" sz="1600" dirty="0"/>
          </a:p>
        </p:txBody>
      </p:sp>
      <p:sp>
        <p:nvSpPr>
          <p:cNvPr id="57" name="Rectángulo 56"/>
          <p:cNvSpPr/>
          <p:nvPr/>
        </p:nvSpPr>
        <p:spPr>
          <a:xfrm>
            <a:off x="2556934" y="4486449"/>
            <a:ext cx="212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smtClean="0">
                <a:solidFill>
                  <a:srgbClr val="0070C0"/>
                </a:solidFill>
              </a:rPr>
              <a:t>IMPORTE </a:t>
            </a:r>
            <a:r>
              <a:rPr lang="es-ES_tradnl" sz="1600" b="1" dirty="0">
                <a:solidFill>
                  <a:srgbClr val="0070C0"/>
                </a:solidFill>
              </a:rPr>
              <a:t>DE TU PUJA: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734426" y="4482345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753829" y="4916856"/>
            <a:ext cx="2927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REPITE EL IMPORTE DE TU PUJA:</a:t>
            </a:r>
            <a:endParaRPr lang="es-ES_tradnl" sz="1600" dirty="0"/>
          </a:p>
        </p:txBody>
      </p:sp>
      <p:sp>
        <p:nvSpPr>
          <p:cNvPr id="60" name="Rectángulo 59"/>
          <p:cNvSpPr/>
          <p:nvPr/>
        </p:nvSpPr>
        <p:spPr>
          <a:xfrm>
            <a:off x="4734425" y="4913600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6016005" y="4390341"/>
            <a:ext cx="223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Puja mínima aceptada: 100€</a:t>
            </a:r>
            <a:r>
              <a:rPr lang="es-ES_tradnl" sz="1200" smtClean="0"/>
              <a:t>.  </a:t>
            </a:r>
          </a:p>
          <a:p>
            <a:r>
              <a:rPr lang="es-ES_tradnl" sz="1200" dirty="0" smtClean="0"/>
              <a:t>Puja más reciente del puesto 6: </a:t>
            </a:r>
            <a:endParaRPr lang="es-ES_tradnl" sz="1200" dirty="0"/>
          </a:p>
        </p:txBody>
      </p:sp>
      <p:sp>
        <p:nvSpPr>
          <p:cNvPr id="62" name="Rectángulo 61"/>
          <p:cNvSpPr/>
          <p:nvPr/>
        </p:nvSpPr>
        <p:spPr>
          <a:xfrm>
            <a:off x="8032452" y="4571708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3.000 €</a:t>
            </a:r>
            <a:endParaRPr lang="es-ES_tradnl" sz="1200" dirty="0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564" y="5988895"/>
            <a:ext cx="329561" cy="329561"/>
          </a:xfrm>
          <a:prstGeom prst="rect">
            <a:avLst/>
          </a:prstGeom>
        </p:spPr>
      </p:pic>
      <p:sp>
        <p:nvSpPr>
          <p:cNvPr id="68" name="Rectángulo 67"/>
          <p:cNvSpPr/>
          <p:nvPr/>
        </p:nvSpPr>
        <p:spPr>
          <a:xfrm>
            <a:off x="865790" y="4018068"/>
            <a:ext cx="157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Documento:</a:t>
            </a:r>
            <a:endParaRPr lang="es-ES_tradnl" sz="1200" dirty="0"/>
          </a:p>
        </p:txBody>
      </p:sp>
      <p:sp>
        <p:nvSpPr>
          <p:cNvPr id="69" name="Rectángulo 68"/>
          <p:cNvSpPr/>
          <p:nvPr/>
        </p:nvSpPr>
        <p:spPr>
          <a:xfrm>
            <a:off x="2018410" y="4053746"/>
            <a:ext cx="241424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DNI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762211" y="4054971"/>
            <a:ext cx="1841494" cy="2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</a:t>
            </a:r>
            <a:r>
              <a:rPr lang="es-ES_tradnl" sz="1200" b="1" smtClean="0">
                <a:solidFill>
                  <a:srgbClr val="0070C0"/>
                </a:solidFill>
              </a:rPr>
              <a:t>de documento :</a:t>
            </a:r>
            <a:endParaRPr lang="es-ES_tradnl" sz="1200" dirty="0"/>
          </a:p>
        </p:txBody>
      </p:sp>
      <p:sp>
        <p:nvSpPr>
          <p:cNvPr id="74" name="Rectángulo 73"/>
          <p:cNvSpPr/>
          <p:nvPr/>
        </p:nvSpPr>
        <p:spPr>
          <a:xfrm>
            <a:off x="6504972" y="4055568"/>
            <a:ext cx="2169001" cy="289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12345678A</a:t>
            </a:r>
            <a:endParaRPr lang="es-ES_tradn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41" y="177344"/>
            <a:ext cx="690789" cy="1024921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0" y="648866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Texto Legal</a:t>
            </a:r>
            <a:endParaRPr lang="es-ES_tradnl" sz="1100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0" y="6512309"/>
            <a:ext cx="9144000" cy="11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1254358" y="361532"/>
            <a:ext cx="7432441" cy="9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solidFill>
                  <a:srgbClr val="0070C0"/>
                </a:solidFill>
              </a:rPr>
              <a:t>Estás a punto de pujar por cenar con </a:t>
            </a:r>
            <a:r>
              <a:rPr lang="es-ES_tradnl" sz="2800" b="1" dirty="0" err="1" smtClean="0">
                <a:solidFill>
                  <a:srgbClr val="0070C0"/>
                </a:solidFill>
              </a:rPr>
              <a:t>Íker</a:t>
            </a:r>
            <a:r>
              <a:rPr lang="es-ES_tradnl" sz="2800" b="1" dirty="0" smtClean="0">
                <a:solidFill>
                  <a:srgbClr val="0070C0"/>
                </a:solidFill>
              </a:rPr>
              <a:t> Casillas el 30 de Junio</a:t>
            </a:r>
            <a:endParaRPr lang="es-ES_tradnl" sz="2800" b="1" dirty="0">
              <a:solidFill>
                <a:srgbClr val="0070C0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3270407" y="5512799"/>
            <a:ext cx="2822422" cy="524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ENVIAR PUJA</a:t>
            </a:r>
            <a:endParaRPr lang="es-ES_tradnl" sz="1600" dirty="0"/>
          </a:p>
        </p:txBody>
      </p:sp>
      <p:sp>
        <p:nvSpPr>
          <p:cNvPr id="43" name="Rectángulo 42"/>
          <p:cNvSpPr/>
          <p:nvPr/>
        </p:nvSpPr>
        <p:spPr>
          <a:xfrm>
            <a:off x="2837977" y="18127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Faltan                       para </a:t>
            </a:r>
            <a:r>
              <a:rPr lang="es-ES_tradnl" sz="1600" dirty="0" smtClean="0"/>
              <a:t>que se cierre la subasta</a:t>
            </a:r>
            <a:endParaRPr lang="es-ES_tradnl" sz="1600" dirty="0"/>
          </a:p>
        </p:txBody>
      </p:sp>
      <p:sp>
        <p:nvSpPr>
          <p:cNvPr id="44" name="Rectángulo 43"/>
          <p:cNvSpPr/>
          <p:nvPr/>
        </p:nvSpPr>
        <p:spPr>
          <a:xfrm>
            <a:off x="876901" y="1817268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Alias*:</a:t>
            </a:r>
            <a:endParaRPr lang="es-ES_tradnl" sz="1200" dirty="0"/>
          </a:p>
        </p:txBody>
      </p:sp>
      <p:sp>
        <p:nvSpPr>
          <p:cNvPr id="45" name="Rectángulo 44"/>
          <p:cNvSpPr/>
          <p:nvPr/>
        </p:nvSpPr>
        <p:spPr>
          <a:xfrm>
            <a:off x="876901" y="2174836"/>
            <a:ext cx="748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Nombre:</a:t>
            </a:r>
            <a:endParaRPr lang="es-ES_tradnl" sz="1200" dirty="0"/>
          </a:p>
        </p:txBody>
      </p:sp>
      <p:sp>
        <p:nvSpPr>
          <p:cNvPr id="46" name="Rectángulo 45"/>
          <p:cNvSpPr/>
          <p:nvPr/>
        </p:nvSpPr>
        <p:spPr>
          <a:xfrm>
            <a:off x="876901" y="253167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Apellidos:</a:t>
            </a:r>
            <a:endParaRPr lang="es-ES_tradnl" sz="1200" dirty="0"/>
          </a:p>
        </p:txBody>
      </p:sp>
      <p:sp>
        <p:nvSpPr>
          <p:cNvPr id="47" name="Rectángulo 46"/>
          <p:cNvSpPr/>
          <p:nvPr/>
        </p:nvSpPr>
        <p:spPr>
          <a:xfrm>
            <a:off x="876901" y="288851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Email:</a:t>
            </a:r>
            <a:endParaRPr lang="es-ES_tradnl" sz="1200" dirty="0"/>
          </a:p>
        </p:txBody>
      </p:sp>
      <p:sp>
        <p:nvSpPr>
          <p:cNvPr id="48" name="Rectángulo 47"/>
          <p:cNvSpPr/>
          <p:nvPr/>
        </p:nvSpPr>
        <p:spPr>
          <a:xfrm>
            <a:off x="876901" y="3254008"/>
            <a:ext cx="593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Móvil:</a:t>
            </a:r>
            <a:endParaRPr lang="es-ES_tradnl" sz="1200" dirty="0"/>
          </a:p>
        </p:txBody>
      </p:sp>
      <p:sp>
        <p:nvSpPr>
          <p:cNvPr id="49" name="Rectángulo 48"/>
          <p:cNvSpPr/>
          <p:nvPr/>
        </p:nvSpPr>
        <p:spPr>
          <a:xfrm>
            <a:off x="2029519" y="1828419"/>
            <a:ext cx="15388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María18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029519" y="2185786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María Isabel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4898797" y="1861649"/>
            <a:ext cx="3903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 smtClean="0"/>
              <a:t>*Este es el único dato que será público junto con el importe de </a:t>
            </a:r>
            <a:r>
              <a:rPr lang="es-ES_tradnl" sz="1000" smtClean="0"/>
              <a:t>tu puja</a:t>
            </a:r>
            <a:endParaRPr lang="es-ES_tradnl" sz="1000" dirty="0"/>
          </a:p>
        </p:txBody>
      </p:sp>
      <p:sp>
        <p:nvSpPr>
          <p:cNvPr id="52" name="Rectángulo 51"/>
          <p:cNvSpPr/>
          <p:nvPr/>
        </p:nvSpPr>
        <p:spPr>
          <a:xfrm>
            <a:off x="2029519" y="2540479"/>
            <a:ext cx="665728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Ruíz González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2029519" y="2895172"/>
            <a:ext cx="6657279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err="1" smtClean="0">
                <a:solidFill>
                  <a:schemeClr val="tx1"/>
                </a:solidFill>
              </a:rPr>
              <a:t>mruiz@gmail.com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6980662" y="3283360"/>
            <a:ext cx="1706136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VERIFICAR MÓVIL</a:t>
            </a:r>
            <a:endParaRPr lang="es-ES_tradnl" sz="1200" dirty="0"/>
          </a:p>
        </p:txBody>
      </p:sp>
      <p:sp>
        <p:nvSpPr>
          <p:cNvPr id="55" name="Rectángulo 54"/>
          <p:cNvSpPr/>
          <p:nvPr/>
        </p:nvSpPr>
        <p:spPr>
          <a:xfrm>
            <a:off x="6980662" y="3644926"/>
            <a:ext cx="169331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smtClean="0">
                <a:solidFill>
                  <a:schemeClr val="tx1"/>
                </a:solidFill>
              </a:rPr>
              <a:t>1234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2029519" y="3289686"/>
            <a:ext cx="482848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612 345 678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486884" y="1423408"/>
            <a:ext cx="1955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DATOS PERSONALES:</a:t>
            </a:r>
            <a:endParaRPr lang="es-ES_tradnl" sz="1600" dirty="0"/>
          </a:p>
        </p:txBody>
      </p:sp>
      <p:sp>
        <p:nvSpPr>
          <p:cNvPr id="58" name="Rectángulo 57"/>
          <p:cNvSpPr/>
          <p:nvPr/>
        </p:nvSpPr>
        <p:spPr>
          <a:xfrm>
            <a:off x="2556934" y="4486449"/>
            <a:ext cx="2124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smtClean="0">
                <a:solidFill>
                  <a:srgbClr val="0070C0"/>
                </a:solidFill>
              </a:rPr>
              <a:t>IMPORTE </a:t>
            </a:r>
            <a:r>
              <a:rPr lang="es-ES_tradnl" sz="1600" b="1" dirty="0">
                <a:solidFill>
                  <a:srgbClr val="0070C0"/>
                </a:solidFill>
              </a:rPr>
              <a:t>DE TU PUJA: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3469161" y="29736"/>
            <a:ext cx="963513" cy="30597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s-ES_tradnl" sz="14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h:mm:ss</a:t>
            </a:r>
            <a:endParaRPr lang="es-ES_tradnl" sz="14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4734426" y="4482345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753829" y="4916856"/>
            <a:ext cx="2927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 smtClean="0">
                <a:solidFill>
                  <a:srgbClr val="0070C0"/>
                </a:solidFill>
              </a:rPr>
              <a:t>REPITE EL IMPORTE DE TU PUJA:</a:t>
            </a:r>
            <a:endParaRPr lang="es-ES_tradnl" sz="1600" dirty="0"/>
          </a:p>
        </p:txBody>
      </p:sp>
      <p:sp>
        <p:nvSpPr>
          <p:cNvPr id="62" name="Rectángulo 61"/>
          <p:cNvSpPr/>
          <p:nvPr/>
        </p:nvSpPr>
        <p:spPr>
          <a:xfrm>
            <a:off x="4734425" y="4913600"/>
            <a:ext cx="1228771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11.000 €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6016005" y="4390341"/>
            <a:ext cx="223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smtClean="0"/>
              <a:t>Puja mínima aceptada: 100€</a:t>
            </a:r>
            <a:r>
              <a:rPr lang="es-ES_tradnl" sz="1200" smtClean="0"/>
              <a:t>.  </a:t>
            </a:r>
          </a:p>
          <a:p>
            <a:r>
              <a:rPr lang="es-ES_tradnl" sz="1200" dirty="0" smtClean="0"/>
              <a:t>Puja más reciente del puesto 6: </a:t>
            </a:r>
            <a:endParaRPr lang="es-ES_tradnl" sz="1200" dirty="0"/>
          </a:p>
        </p:txBody>
      </p:sp>
      <p:sp>
        <p:nvSpPr>
          <p:cNvPr id="64" name="Rectángulo 63"/>
          <p:cNvSpPr/>
          <p:nvPr/>
        </p:nvSpPr>
        <p:spPr>
          <a:xfrm>
            <a:off x="8032452" y="4571708"/>
            <a:ext cx="654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3.000 €</a:t>
            </a:r>
            <a:endParaRPr lang="es-ES_tradnl" sz="1200" dirty="0"/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650" y="5859360"/>
            <a:ext cx="329561" cy="32956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1103" y="3430391"/>
            <a:ext cx="329561" cy="329561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2247313" y="3667380"/>
            <a:ext cx="47295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200" dirty="0" smtClean="0"/>
              <a:t>Introduce el código que recibirás en un SMS tras pulsar “verificar móvil”</a:t>
            </a:r>
            <a:endParaRPr lang="es-ES_tradnl" sz="1200" dirty="0"/>
          </a:p>
        </p:txBody>
      </p:sp>
      <p:sp>
        <p:nvSpPr>
          <p:cNvPr id="68" name="Rectángulo 67"/>
          <p:cNvSpPr/>
          <p:nvPr/>
        </p:nvSpPr>
        <p:spPr>
          <a:xfrm>
            <a:off x="865790" y="4018068"/>
            <a:ext cx="157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Documento:</a:t>
            </a:r>
            <a:endParaRPr lang="es-ES_tradnl" sz="1200" dirty="0"/>
          </a:p>
        </p:txBody>
      </p:sp>
      <p:sp>
        <p:nvSpPr>
          <p:cNvPr id="69" name="Rectángulo 68"/>
          <p:cNvSpPr/>
          <p:nvPr/>
        </p:nvSpPr>
        <p:spPr>
          <a:xfrm>
            <a:off x="2018410" y="4053746"/>
            <a:ext cx="2414240" cy="2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DNI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762211" y="4054971"/>
            <a:ext cx="1841494" cy="2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b="1" dirty="0" smtClean="0">
                <a:solidFill>
                  <a:srgbClr val="0070C0"/>
                </a:solidFill>
              </a:rPr>
              <a:t>Número </a:t>
            </a:r>
            <a:r>
              <a:rPr lang="es-ES_tradnl" sz="1200" b="1" smtClean="0">
                <a:solidFill>
                  <a:srgbClr val="0070C0"/>
                </a:solidFill>
              </a:rPr>
              <a:t>de documento :</a:t>
            </a:r>
            <a:endParaRPr lang="es-ES_tradnl" sz="1200" dirty="0"/>
          </a:p>
        </p:txBody>
      </p:sp>
      <p:sp>
        <p:nvSpPr>
          <p:cNvPr id="71" name="Rectángulo 70"/>
          <p:cNvSpPr/>
          <p:nvPr/>
        </p:nvSpPr>
        <p:spPr>
          <a:xfrm>
            <a:off x="6504972" y="4055568"/>
            <a:ext cx="2169001" cy="289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 dirty="0" smtClean="0">
                <a:solidFill>
                  <a:schemeClr val="tx1"/>
                </a:solidFill>
              </a:rPr>
              <a:t>12345678A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0" y="14288"/>
            <a:ext cx="9144000" cy="6858000"/>
          </a:xfrm>
          <a:prstGeom prst="rect">
            <a:avLst/>
          </a:prstGeom>
          <a:solidFill>
            <a:srgbClr val="262626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CuadroTexto 76"/>
          <p:cNvSpPr txBox="1"/>
          <p:nvPr/>
        </p:nvSpPr>
        <p:spPr>
          <a:xfrm>
            <a:off x="2185267" y="2313335"/>
            <a:ext cx="5232240" cy="296026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_tradnl" sz="3600" b="1" dirty="0" smtClean="0">
                <a:solidFill>
                  <a:srgbClr val="92D050"/>
                </a:solidFill>
              </a:rPr>
              <a:t>😃</a:t>
            </a:r>
            <a:endParaRPr lang="es-ES_tradnl" sz="1600" b="1" dirty="0" smtClean="0">
              <a:solidFill>
                <a:srgbClr val="92D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_tradnl" sz="2000" b="1" dirty="0" smtClean="0">
                <a:solidFill>
                  <a:srgbClr val="92D050"/>
                </a:solidFill>
              </a:rPr>
              <a:t>¡¡¡¡¡Enhorabuena!!!!!</a:t>
            </a:r>
          </a:p>
          <a:p>
            <a:pPr algn="ctr">
              <a:lnSpc>
                <a:spcPct val="150000"/>
              </a:lnSpc>
            </a:pPr>
            <a:r>
              <a:rPr lang="es-ES_tradnl" sz="1600" dirty="0" smtClean="0"/>
              <a:t>Tu puja de momento está en el puesto </a:t>
            </a:r>
            <a:r>
              <a:rPr lang="es-ES_tradnl" sz="2000" dirty="0" smtClean="0"/>
              <a:t>#1.</a:t>
            </a:r>
            <a:endParaRPr lang="es-ES_tradnl" sz="1600" dirty="0" smtClean="0"/>
          </a:p>
          <a:p>
            <a:pPr algn="ctr"/>
            <a:r>
              <a:rPr lang="es-ES_tradnl" sz="1600" dirty="0" smtClean="0"/>
              <a:t>Recuerda que este puesto sólo se mantendrá mientras no haya una puja superior a la tuya.</a:t>
            </a:r>
          </a:p>
        </p:txBody>
      </p:sp>
      <p:sp>
        <p:nvSpPr>
          <p:cNvPr id="78" name="Rectángulo redondeado 77"/>
          <p:cNvSpPr/>
          <p:nvPr/>
        </p:nvSpPr>
        <p:spPr>
          <a:xfrm>
            <a:off x="4281224" y="4948167"/>
            <a:ext cx="1226735" cy="27945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CERRAR</a:t>
            </a:r>
            <a:endParaRPr lang="es-ES_tradnl" sz="1200" dirty="0"/>
          </a:p>
        </p:txBody>
      </p:sp>
      <p:sp>
        <p:nvSpPr>
          <p:cNvPr id="79" name="Rectángulo 78"/>
          <p:cNvSpPr/>
          <p:nvPr/>
        </p:nvSpPr>
        <p:spPr>
          <a:xfrm>
            <a:off x="1938552" y="-383800"/>
            <a:ext cx="5517475" cy="3756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PUJA REALIZADA CON EXITO</a:t>
            </a:r>
            <a:r>
              <a:rPr lang="es-ES_tradnl" sz="16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CONSIGUE SILLA</a:t>
            </a:r>
            <a:endParaRPr lang="es-ES_tradn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4154419" y="1646680"/>
            <a:ext cx="1480343" cy="507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tx1"/>
                </a:solidFill>
              </a:rPr>
              <a:t>Al Cerrar, se vuelve a la pantalla de inicio donde se ve la mesa</a:t>
            </a:r>
            <a:endParaRPr lang="es-ES_tradnl" sz="1100" dirty="0">
              <a:solidFill>
                <a:schemeClr val="tx1"/>
              </a:solidFill>
            </a:endParaRPr>
          </a:p>
        </p:txBody>
      </p:sp>
      <p:pic>
        <p:nvPicPr>
          <p:cNvPr id="81" name="Imagen 8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559" y="5127486"/>
            <a:ext cx="329561" cy="3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37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2639</TotalTime>
  <Words>2897</Words>
  <Application>Microsoft Macintosh PowerPoint</Application>
  <PresentationFormat>Presentación en pantalla (4:3)</PresentationFormat>
  <Paragraphs>884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Mangal</vt:lpstr>
      <vt:lpstr>Tema de Office</vt:lpstr>
      <vt:lpstr>Pantallas de participante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Pantallas de administrador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 Monteverde Cuervo Maria De La Concepcion</dc:creator>
  <cp:lastModifiedBy>De Monteverde Cuervo Maria De La Concepcion</cp:lastModifiedBy>
  <cp:revision>89</cp:revision>
  <dcterms:created xsi:type="dcterms:W3CDTF">2018-03-07T10:39:26Z</dcterms:created>
  <dcterms:modified xsi:type="dcterms:W3CDTF">2018-03-23T14:23:09Z</dcterms:modified>
</cp:coreProperties>
</file>