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62" r:id="rId15"/>
    <p:sldId id="26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7E0307-B85C-446A-8EF0-0407D435D787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72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49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7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4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84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66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6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A39ACE-9343-4EBE-B5CA-AEA240A1DC53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4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C9A00F7B-89C5-4DF7-A309-6263220147D4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8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7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4/5/2013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0EF52CC-F3D9-41D4-BCE4-C208E61A3F31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信息学竞赛中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概率论的基础与应用</a:t>
            </a:r>
            <a:endParaRPr lang="zh-CN" alt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江苏</a:t>
            </a:r>
            <a:r>
              <a:rPr lang="zh-CN" altLang="en-US" dirty="0" smtClean="0"/>
              <a:t>省扬州中学</a:t>
            </a:r>
            <a:endParaRPr lang="en-US" altLang="zh-CN" dirty="0" smtClean="0"/>
          </a:p>
          <a:p>
            <a:r>
              <a:rPr lang="zh-CN" altLang="en-US" sz="2800" dirty="0">
                <a:latin typeface="方正舒体" panose="02010601030101010101" pitchFamily="2" charset="-122"/>
                <a:ea typeface="方正舒体" panose="02010601030101010101" pitchFamily="2" charset="-122"/>
              </a:rPr>
              <a:t>胡渊</a:t>
            </a:r>
            <a:r>
              <a:rPr lang="zh-CN" altLang="en-US" sz="28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鸣</a:t>
            </a:r>
            <a:endParaRPr lang="zh-CN" altLang="en-US" sz="28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0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 smtClean="0"/>
              </a:p>
              <a:p>
                <a:r>
                  <a:rPr lang="zh-CN" altLang="en-US" dirty="0"/>
                  <a:t>路</a:t>
                </a:r>
                <a:r>
                  <a:rPr lang="zh-CN" altLang="en-US" dirty="0" smtClean="0"/>
                  <a:t>径数目巨大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无法一一枚举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利用</a:t>
                </a:r>
                <a:r>
                  <a:rPr lang="zh-CN" altLang="en-US" b="1" dirty="0" smtClean="0"/>
                  <a:t>期望的线性性质</a:t>
                </a:r>
                <a:r>
                  <a:rPr lang="zh-CN" altLang="en-US" dirty="0" smtClean="0"/>
                  <a:t>按边分解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表示路径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经过边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zh-CN" altLang="en-US" dirty="0" smtClean="0"/>
                  <a:t>的次数</a:t>
                </a:r>
                <a:r>
                  <a:rPr lang="en-US" altLang="zh-CN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𝑒𝑑𝑔𝑒𝑠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𝑒𝑑𝑔𝑒𝑠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i="1" dirty="0" smtClean="0"/>
              </a:p>
              <a:p>
                <a:r>
                  <a:rPr lang="zh-CN" altLang="en-US" dirty="0"/>
                  <a:t>只需求</a:t>
                </a:r>
                <a:r>
                  <a:rPr lang="zh-CN" altLang="en-US" dirty="0" smtClean="0"/>
                  <a:t>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即可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 r="-620" b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应用 </a:t>
            </a:r>
            <a:r>
              <a:rPr lang="en-US" altLang="zh-CN" dirty="0" smtClean="0"/>
              <a:t>: Maze</a:t>
            </a:r>
            <a:br>
              <a:rPr lang="en-US" altLang="zh-CN" dirty="0" smtClean="0"/>
            </a:br>
            <a:r>
              <a:rPr lang="en-US" altLang="zh-CN" sz="1800" dirty="0" smtClean="0"/>
              <a:t>Adapted Form CF 123E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763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现在问题变成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如何求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所有必经路径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黄色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上的边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必然仅走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应用 </a:t>
            </a:r>
            <a:r>
              <a:rPr lang="en-US" altLang="zh-CN" dirty="0" smtClean="0"/>
              <a:t>: Maze</a:t>
            </a:r>
            <a:br>
              <a:rPr lang="en-US" altLang="zh-CN" dirty="0" smtClean="0"/>
            </a:br>
            <a:r>
              <a:rPr lang="en-US" altLang="zh-CN" sz="1800" dirty="0" smtClean="0"/>
              <a:t>Adapted Form CF 123E</a:t>
            </a:r>
            <a:endParaRPr lang="zh-CN" altLang="en-US" sz="1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13643" y="2202761"/>
            <a:ext cx="2990995" cy="4295575"/>
            <a:chOff x="4921163" y="2336873"/>
            <a:chExt cx="2990995" cy="4295575"/>
          </a:xfrm>
        </p:grpSpPr>
        <p:grpSp>
          <p:nvGrpSpPr>
            <p:cNvPr id="21" name="Group 20"/>
            <p:cNvGrpSpPr/>
            <p:nvPr/>
          </p:nvGrpSpPr>
          <p:grpSpPr>
            <a:xfrm>
              <a:off x="4921163" y="2336873"/>
              <a:ext cx="2990995" cy="4295575"/>
              <a:chOff x="4954674" y="2336873"/>
              <a:chExt cx="2990995" cy="429557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278880" y="2336873"/>
                <a:ext cx="333175" cy="3331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</a:t>
                </a:r>
                <a:endParaRPr lang="zh-CN" alt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087614" y="6141159"/>
                <a:ext cx="333175" cy="3331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</a:t>
                </a:r>
                <a:endParaRPr lang="zh-CN" altLang="en-US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814977" y="2645664"/>
                <a:ext cx="2130692" cy="3519879"/>
              </a:xfrm>
              <a:custGeom>
                <a:avLst/>
                <a:gdLst>
                  <a:gd name="connsiteX0" fmla="*/ 634591 w 2130692"/>
                  <a:gd name="connsiteY0" fmla="*/ 0 h 3519879"/>
                  <a:gd name="connsiteX1" fmla="*/ 463903 w 2130692"/>
                  <a:gd name="connsiteY1" fmla="*/ 950976 h 3519879"/>
                  <a:gd name="connsiteX2" fmla="*/ 1853791 w 2130692"/>
                  <a:gd name="connsiteY2" fmla="*/ 1402080 h 3519879"/>
                  <a:gd name="connsiteX3" fmla="*/ 607 w 2130692"/>
                  <a:gd name="connsiteY3" fmla="*/ 2389632 h 3519879"/>
                  <a:gd name="connsiteX4" fmla="*/ 2085439 w 2130692"/>
                  <a:gd name="connsiteY4" fmla="*/ 2816352 h 3519879"/>
                  <a:gd name="connsiteX5" fmla="*/ 1439263 w 2130692"/>
                  <a:gd name="connsiteY5" fmla="*/ 3450336 h 3519879"/>
                  <a:gd name="connsiteX6" fmla="*/ 1488031 w 2130692"/>
                  <a:gd name="connsiteY6" fmla="*/ 3474720 h 351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0692" h="3519879">
                    <a:moveTo>
                      <a:pt x="634591" y="0"/>
                    </a:moveTo>
                    <a:cubicBezTo>
                      <a:pt x="447647" y="358648"/>
                      <a:pt x="260703" y="717296"/>
                      <a:pt x="463903" y="950976"/>
                    </a:cubicBezTo>
                    <a:cubicBezTo>
                      <a:pt x="667103" y="1184656"/>
                      <a:pt x="1931007" y="1162304"/>
                      <a:pt x="1853791" y="1402080"/>
                    </a:cubicBezTo>
                    <a:cubicBezTo>
                      <a:pt x="1776575" y="1641856"/>
                      <a:pt x="-38001" y="2153920"/>
                      <a:pt x="607" y="2389632"/>
                    </a:cubicBezTo>
                    <a:cubicBezTo>
                      <a:pt x="39215" y="2625344"/>
                      <a:pt x="1845663" y="2639568"/>
                      <a:pt x="2085439" y="2816352"/>
                    </a:cubicBezTo>
                    <a:cubicBezTo>
                      <a:pt x="2325215" y="2993136"/>
                      <a:pt x="1538831" y="3340608"/>
                      <a:pt x="1439263" y="3450336"/>
                    </a:cubicBezTo>
                    <a:cubicBezTo>
                      <a:pt x="1339695" y="3560064"/>
                      <a:pt x="1413863" y="3517392"/>
                      <a:pt x="1488031" y="3474720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48389" y="4903289"/>
                <a:ext cx="333175" cy="3331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</a:t>
                </a:r>
                <a:endParaRPr lang="zh-CN" alt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>
                <a:off x="5667675" y="5153170"/>
                <a:ext cx="128016" cy="34527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Isosceles Triangle 15"/>
              <p:cNvSpPr/>
              <p:nvPr/>
            </p:nvSpPr>
            <p:spPr>
              <a:xfrm>
                <a:off x="4954674" y="5378254"/>
                <a:ext cx="1461987" cy="12541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v</a:t>
                </a:r>
                <a:endParaRPr lang="en-US" altLang="zh-CN" sz="1600" dirty="0" smtClean="0"/>
              </a:p>
              <a:p>
                <a:pPr algn="ctr"/>
                <a:r>
                  <a:rPr lang="zh-CN" altLang="en-US" sz="1600" dirty="0" smtClean="0"/>
                  <a:t>为根的子树</a:t>
                </a:r>
                <a:endParaRPr lang="en-US" altLang="zh-CN" sz="1600" dirty="0"/>
              </a:p>
              <a:p>
                <a:pPr algn="ctr"/>
                <a:endParaRPr lang="en-US" altLang="zh-CN" sz="1400" dirty="0" smtClean="0"/>
              </a:p>
              <a:p>
                <a:pPr algn="ctr"/>
                <a:endParaRPr lang="en-US" altLang="zh-CN" sz="1400" dirty="0"/>
              </a:p>
              <a:p>
                <a:pPr algn="ctr"/>
                <a:endParaRPr lang="zh-CN" altLang="en-US" sz="1400" dirty="0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6083486" y="5045079"/>
              <a:ext cx="333175" cy="333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2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2692" y="2322212"/>
                <a:ext cx="6887389" cy="3599316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对于不在必经路径上的边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距离</a:t>
                </a:r>
                <a:r>
                  <a:rPr lang="zh-CN" altLang="en-US" dirty="0"/>
                  <a:t>必</a:t>
                </a:r>
                <a:r>
                  <a:rPr lang="zh-CN" altLang="en-US" dirty="0" smtClean="0"/>
                  <a:t>经路径上最近的点为</a:t>
                </a:r>
                <a:r>
                  <a:rPr lang="en-US" altLang="zh-CN" dirty="0" smtClean="0"/>
                  <a:t>u</a:t>
                </a:r>
              </a:p>
              <a:p>
                <a:pPr lvl="1"/>
                <a:r>
                  <a:rPr lang="zh-CN" altLang="en-US" dirty="0" smtClean="0"/>
                  <a:t>其所在子树以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的儿子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为根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所在子树以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的儿子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为根</a:t>
                </a:r>
                <a:endParaRPr lang="en-US" altLang="zh-CN" dirty="0" smtClean="0"/>
              </a:p>
              <a:p>
                <a:r>
                  <a:rPr lang="zh-CN" altLang="en-US" dirty="0"/>
                  <a:t>考</a:t>
                </a:r>
                <a:r>
                  <a:rPr lang="zh-CN" altLang="en-US" dirty="0" smtClean="0"/>
                  <a:t>虑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到达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先进入</a:t>
                </a:r>
                <a:r>
                  <a:rPr lang="en-US" altLang="zh-CN" dirty="0" smtClean="0"/>
                  <a:t>w,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走了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先进入</a:t>
                </a:r>
                <a:r>
                  <a:rPr lang="en-US" altLang="zh-CN" dirty="0" smtClean="0"/>
                  <a:t>v,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走了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两</a:t>
                </a:r>
                <a:r>
                  <a:rPr lang="zh-CN" altLang="en-US" dirty="0" smtClean="0"/>
                  <a:t>种情况概率分别是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期望走的次数为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次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692" y="2322212"/>
                <a:ext cx="6887389" cy="3599316"/>
              </a:xfrm>
              <a:blipFill rotWithShape="0">
                <a:blip r:embed="rId2"/>
                <a:stretch>
                  <a:fillRect l="-1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应用 </a:t>
            </a:r>
            <a:r>
              <a:rPr lang="en-US" altLang="zh-CN" dirty="0" smtClean="0"/>
              <a:t>: Maze</a:t>
            </a:r>
            <a:br>
              <a:rPr lang="en-US" altLang="zh-CN" dirty="0" smtClean="0"/>
            </a:br>
            <a:r>
              <a:rPr lang="en-US" altLang="zh-CN" sz="1800" dirty="0" smtClean="0"/>
              <a:t>Adapted Form CF 123E</a:t>
            </a:r>
            <a:endParaRPr lang="zh-CN" altLang="en-US" sz="1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01451" y="2202761"/>
            <a:ext cx="2990995" cy="4295575"/>
            <a:chOff x="4921163" y="2336873"/>
            <a:chExt cx="2990995" cy="4295575"/>
          </a:xfrm>
        </p:grpSpPr>
        <p:grpSp>
          <p:nvGrpSpPr>
            <p:cNvPr id="21" name="Group 20"/>
            <p:cNvGrpSpPr/>
            <p:nvPr/>
          </p:nvGrpSpPr>
          <p:grpSpPr>
            <a:xfrm>
              <a:off x="4921163" y="2336873"/>
              <a:ext cx="2990995" cy="4295575"/>
              <a:chOff x="4954674" y="2336873"/>
              <a:chExt cx="2990995" cy="429557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278880" y="2336873"/>
                <a:ext cx="333175" cy="3331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</a:t>
                </a:r>
                <a:endParaRPr lang="zh-CN" alt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087614" y="6141159"/>
                <a:ext cx="333175" cy="3331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</a:t>
                </a:r>
                <a:endParaRPr lang="zh-CN" altLang="en-US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814977" y="2645664"/>
                <a:ext cx="2130692" cy="3519879"/>
              </a:xfrm>
              <a:custGeom>
                <a:avLst/>
                <a:gdLst>
                  <a:gd name="connsiteX0" fmla="*/ 634591 w 2130692"/>
                  <a:gd name="connsiteY0" fmla="*/ 0 h 3519879"/>
                  <a:gd name="connsiteX1" fmla="*/ 463903 w 2130692"/>
                  <a:gd name="connsiteY1" fmla="*/ 950976 h 3519879"/>
                  <a:gd name="connsiteX2" fmla="*/ 1853791 w 2130692"/>
                  <a:gd name="connsiteY2" fmla="*/ 1402080 h 3519879"/>
                  <a:gd name="connsiteX3" fmla="*/ 607 w 2130692"/>
                  <a:gd name="connsiteY3" fmla="*/ 2389632 h 3519879"/>
                  <a:gd name="connsiteX4" fmla="*/ 2085439 w 2130692"/>
                  <a:gd name="connsiteY4" fmla="*/ 2816352 h 3519879"/>
                  <a:gd name="connsiteX5" fmla="*/ 1439263 w 2130692"/>
                  <a:gd name="connsiteY5" fmla="*/ 3450336 h 3519879"/>
                  <a:gd name="connsiteX6" fmla="*/ 1488031 w 2130692"/>
                  <a:gd name="connsiteY6" fmla="*/ 3474720 h 351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0692" h="3519879">
                    <a:moveTo>
                      <a:pt x="634591" y="0"/>
                    </a:moveTo>
                    <a:cubicBezTo>
                      <a:pt x="447647" y="358648"/>
                      <a:pt x="260703" y="717296"/>
                      <a:pt x="463903" y="950976"/>
                    </a:cubicBezTo>
                    <a:cubicBezTo>
                      <a:pt x="667103" y="1184656"/>
                      <a:pt x="1931007" y="1162304"/>
                      <a:pt x="1853791" y="1402080"/>
                    </a:cubicBezTo>
                    <a:cubicBezTo>
                      <a:pt x="1776575" y="1641856"/>
                      <a:pt x="-38001" y="2153920"/>
                      <a:pt x="607" y="2389632"/>
                    </a:cubicBezTo>
                    <a:cubicBezTo>
                      <a:pt x="39215" y="2625344"/>
                      <a:pt x="1845663" y="2639568"/>
                      <a:pt x="2085439" y="2816352"/>
                    </a:cubicBezTo>
                    <a:cubicBezTo>
                      <a:pt x="2325215" y="2993136"/>
                      <a:pt x="1538831" y="3340608"/>
                      <a:pt x="1439263" y="3450336"/>
                    </a:cubicBezTo>
                    <a:cubicBezTo>
                      <a:pt x="1339695" y="3560064"/>
                      <a:pt x="1413863" y="3517392"/>
                      <a:pt x="1488031" y="3474720"/>
                    </a:cubicBezTo>
                  </a:path>
                </a:pathLst>
              </a:cu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48389" y="4903289"/>
                <a:ext cx="333175" cy="3331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u</a:t>
                </a:r>
                <a:endParaRPr lang="zh-CN" alt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>
                <a:off x="5667675" y="5153170"/>
                <a:ext cx="128016" cy="34527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Isosceles Triangle 15"/>
              <p:cNvSpPr/>
              <p:nvPr/>
            </p:nvSpPr>
            <p:spPr>
              <a:xfrm>
                <a:off x="4954674" y="5378254"/>
                <a:ext cx="1461987" cy="12541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v</a:t>
                </a:r>
                <a:endParaRPr lang="en-US" altLang="zh-CN" sz="1600" dirty="0" smtClean="0"/>
              </a:p>
              <a:p>
                <a:pPr algn="ctr"/>
                <a:r>
                  <a:rPr lang="zh-CN" altLang="en-US" sz="1600" dirty="0" smtClean="0"/>
                  <a:t>为根的子树</a:t>
                </a:r>
                <a:endParaRPr lang="en-US" altLang="zh-CN" sz="1600" dirty="0"/>
              </a:p>
              <a:p>
                <a:pPr algn="ctr"/>
                <a:endParaRPr lang="en-US" altLang="zh-CN" sz="1400" dirty="0" smtClean="0"/>
              </a:p>
              <a:p>
                <a:pPr algn="ctr"/>
                <a:endParaRPr lang="en-US" altLang="zh-CN" sz="1400" dirty="0"/>
              </a:p>
              <a:p>
                <a:pPr algn="ctr"/>
                <a:endParaRPr lang="zh-CN" altLang="en-US" sz="1400" dirty="0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6083486" y="5045079"/>
              <a:ext cx="333175" cy="333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84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/>
                  <a:t>神</a:t>
                </a:r>
                <a:r>
                  <a:rPr lang="zh-CN" altLang="en-US" dirty="0" smtClean="0"/>
                  <a:t>奇的结论</a:t>
                </a:r>
                <a:r>
                  <a:rPr lang="en-US" altLang="zh-CN" dirty="0" smtClean="0"/>
                  <a:t>:</a:t>
                </a:r>
              </a:p>
              <a:p>
                <a:endParaRPr lang="en-US" altLang="zh-CN" dirty="0" smtClean="0"/>
              </a:p>
              <a:p>
                <a:pPr lvl="1"/>
                <a:r>
                  <a:rPr lang="zh-CN" altLang="en-US" dirty="0"/>
                  <a:t>每条</a:t>
                </a:r>
                <a:r>
                  <a:rPr lang="zh-CN" altLang="en-US" dirty="0" smtClean="0"/>
                  <a:t>边期望走的次数都是一次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于是期望步数是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i="1" dirty="0" smtClean="0"/>
                  <a:t>.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这种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期望时间仅和树的点数有关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与形态无关</a:t>
                </a:r>
                <a:r>
                  <a:rPr lang="en-US" altLang="zh-CN" dirty="0" smtClean="0"/>
                  <a:t>.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应用 </a:t>
            </a:r>
            <a:r>
              <a:rPr lang="en-US" altLang="zh-CN" dirty="0" smtClean="0"/>
              <a:t>: Maze</a:t>
            </a:r>
            <a:br>
              <a:rPr lang="en-US" altLang="zh-CN" dirty="0" smtClean="0"/>
            </a:br>
            <a:r>
              <a:rPr lang="en-US" altLang="zh-CN" sz="1800" dirty="0" smtClean="0"/>
              <a:t>Adapted Form CF 123E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2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个不等式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1800" dirty="0" smtClean="0"/>
              <a:t>对极端情况的估计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Markov</a:t>
                </a:r>
                <a:r>
                  <a:rPr lang="zh-CN" altLang="en-US" dirty="0" smtClean="0"/>
                  <a:t>不等式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对于非</a:t>
                </a:r>
                <a:r>
                  <a:rPr lang="zh-CN" altLang="en-US" dirty="0" smtClean="0"/>
                  <a:t>负随机变量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任意</a:t>
                </a:r>
                <a:r>
                  <a:rPr lang="zh-CN" altLang="en-US" dirty="0"/>
                  <a:t>正实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 err="1"/>
                  <a:t>Chebyshev</a:t>
                </a:r>
                <a:r>
                  <a:rPr lang="zh-CN" altLang="en-US" dirty="0" smtClean="0"/>
                  <a:t>不等式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对</a:t>
                </a:r>
                <a:r>
                  <a:rPr lang="zh-CN" altLang="en-US" dirty="0" smtClean="0"/>
                  <a:t>于任意随机变量有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 t="-3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5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最小圆覆盖算法的分析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/>
              <a:t>众所周知的线性算法</a:t>
            </a:r>
            <a:r>
              <a:rPr lang="en-US" altLang="zh-CN" sz="2000" dirty="0"/>
              <a:t>, </a:t>
            </a:r>
            <a:r>
              <a:rPr lang="zh-CN" altLang="en-US" sz="2000" dirty="0"/>
              <a:t>会不会超时呢</a:t>
            </a:r>
            <a:r>
              <a:rPr lang="en-US" altLang="zh-CN" sz="2000" dirty="0" smtClean="0"/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Markov</a:t>
                </a:r>
                <a:r>
                  <a:rPr lang="zh-CN" altLang="en-US" dirty="0" smtClean="0"/>
                  <a:t>不等式来看看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=200,000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仅是最乐观的估计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已经相</a:t>
                </a:r>
                <a:r>
                  <a:rPr lang="zh-CN" altLang="en-US" dirty="0"/>
                  <a:t>当</a:t>
                </a:r>
                <a:r>
                  <a:rPr lang="zh-CN" altLang="en-US" dirty="0" smtClean="0"/>
                  <a:t>小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小</a:t>
                </a:r>
                <a:r>
                  <a:rPr lang="zh-CN" altLang="en-US" dirty="0" smtClean="0"/>
                  <a:t>于每个人死于交通事故的概率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2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 for Listening!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间紧迫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更多内容请见我的论文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欢迎提问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2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/>
              <a:t>为什</a:t>
            </a:r>
            <a:r>
              <a:rPr lang="zh-CN" altLang="en-US" sz="1800" dirty="0" smtClean="0"/>
              <a:t>么要讲概率论</a:t>
            </a:r>
            <a:r>
              <a:rPr lang="en-US" altLang="zh-CN" sz="1800" dirty="0" smtClean="0"/>
              <a:t>?</a:t>
            </a:r>
            <a:endParaRPr lang="zh-CN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近年</a:t>
            </a:r>
            <a:r>
              <a:rPr lang="zh-CN" altLang="en-US" dirty="0" smtClean="0"/>
              <a:t>来竞赛中概率问题大量涌现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问题的解法需要理论支撑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知其</a:t>
            </a:r>
            <a:r>
              <a:rPr lang="zh-CN" altLang="en-US" dirty="0" smtClean="0"/>
              <a:t>然</a:t>
            </a:r>
            <a:r>
              <a:rPr lang="en-US" altLang="zh-CN" dirty="0" smtClean="0"/>
              <a:t>, </a:t>
            </a:r>
            <a:r>
              <a:rPr lang="zh-CN" altLang="en-US" dirty="0"/>
              <a:t>更</a:t>
            </a:r>
            <a:r>
              <a:rPr lang="zh-CN" altLang="en-US" dirty="0" smtClean="0"/>
              <a:t>要知其所以然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65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r>
              <a:rPr lang="zh-CN" altLang="en-US" dirty="0"/>
              <a:t>空</a:t>
            </a:r>
            <a:r>
              <a:rPr lang="zh-CN" altLang="en-US" dirty="0" smtClean="0"/>
              <a:t>间的定义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/>
              <a:t>概</a:t>
            </a:r>
            <a:r>
              <a:rPr lang="zh-CN" altLang="en-US" sz="1800" dirty="0" smtClean="0"/>
              <a:t>率到底是什么</a:t>
            </a:r>
            <a:r>
              <a:rPr lang="en-US" altLang="zh-CN" sz="1800" dirty="0" smtClean="0"/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800" dirty="0" smtClean="0"/>
              </a:p>
              <a:p>
                <a:r>
                  <a:rPr lang="zh-CN" altLang="en-US" sz="2800" dirty="0" smtClean="0"/>
                  <a:t>概率空间的三个要素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 smtClean="0"/>
                  <a:t>样本空间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 lang="en-US" altLang="zh-CN" sz="2400" i="1" dirty="0" smtClean="0"/>
              </a:p>
              <a:p>
                <a:pPr lvl="2"/>
                <a:r>
                  <a:rPr lang="zh-CN" altLang="en-US" sz="2000" dirty="0"/>
                  <a:t>事</a:t>
                </a:r>
                <a:r>
                  <a:rPr lang="zh-CN" altLang="en-US" sz="2000" dirty="0" smtClean="0"/>
                  <a:t>件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 lang="en-US" altLang="zh-CN" sz="2000" i="1" dirty="0" smtClean="0"/>
              </a:p>
              <a:p>
                <a:pPr lvl="2"/>
                <a:endParaRPr lang="en-US" altLang="zh-CN" sz="2000" dirty="0" smtClean="0"/>
              </a:p>
              <a:p>
                <a:pPr lvl="1"/>
                <a:r>
                  <a:rPr lang="zh-CN" altLang="en-US" sz="2400" dirty="0" smtClean="0"/>
                  <a:t>所有事件的集合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400" b="0" dirty="0" smtClean="0"/>
              </a:p>
              <a:p>
                <a:pPr lvl="1"/>
                <a:endParaRPr lang="en-US" altLang="zh-CN" sz="2400" dirty="0" smtClean="0">
                  <a:latin typeface="Kunstler Script" panose="030304020206070D0D06" pitchFamily="66" charset="0"/>
                  <a:ea typeface="方正舒体" panose="02010601030101010101" pitchFamily="2" charset="-122"/>
                </a:endParaRPr>
              </a:p>
              <a:p>
                <a:pPr lvl="1"/>
                <a:r>
                  <a:rPr lang="zh-CN" altLang="en-US" sz="2400" dirty="0"/>
                  <a:t>概率测度</a:t>
                </a:r>
                <a:r>
                  <a:rPr lang="zh-CN" altLang="en-US" sz="24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99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概率公理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/>
              <a:t>不</a:t>
            </a:r>
            <a:r>
              <a:rPr lang="zh-CN" altLang="en-US" sz="1800" dirty="0" smtClean="0"/>
              <a:t>是每个实值函数都是概率</a:t>
            </a:r>
            <a:r>
              <a:rPr lang="zh-CN" altLang="en-US" sz="1800" dirty="0"/>
              <a:t>测度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 smtClean="0"/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个合理的</a:t>
                </a:r>
                <a:r>
                  <a:rPr lang="zh-CN" altLang="en-US" dirty="0"/>
                  <a:t>概</a:t>
                </a:r>
                <a:r>
                  <a:rPr lang="zh-CN" altLang="en-US" dirty="0" smtClean="0"/>
                  <a:t>率测度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应该满足如下条件</a:t>
                </a:r>
                <a:r>
                  <a:rPr lang="en-US" altLang="zh-CN" dirty="0" smtClean="0"/>
                  <a:t>: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非负性         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规范性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i="1" dirty="0"/>
              </a:p>
              <a:p>
                <a:pPr lvl="1"/>
                <a:r>
                  <a:rPr lang="zh-CN" altLang="en-US" dirty="0" smtClean="0"/>
                  <a:t>可加性  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随机变量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/>
              <a:t>名字带来的误</a:t>
            </a:r>
            <a:r>
              <a:rPr lang="zh-CN" altLang="en-US" sz="2000" dirty="0" smtClean="0"/>
              <a:t>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不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随机性来源</a:t>
                </a:r>
                <a:endParaRPr lang="en-US" altLang="zh-CN" dirty="0" smtClean="0"/>
              </a:p>
              <a:p>
                <a:r>
                  <a:rPr lang="zh-CN" altLang="en-US" dirty="0"/>
                  <a:t>不是</a:t>
                </a:r>
                <a:r>
                  <a:rPr lang="zh-CN" altLang="en-US" dirty="0" smtClean="0"/>
                  <a:t>变量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样本空间上的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实值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函数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0" dirty="0" smtClean="0"/>
                  <a:t>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i="1" dirty="0" smtClean="0"/>
              </a:p>
              <a:p>
                <a:pPr lvl="1"/>
                <a:r>
                  <a:rPr lang="zh-CN" altLang="en-US" dirty="0" smtClean="0"/>
                  <a:t>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 smtClean="0"/>
                  <a:t>为快速排序的每次执行情况之集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 smtClean="0"/>
                  <a:t>为某次算法的执行时间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随机变量的期望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/>
              <a:t>一</a:t>
            </a:r>
            <a:r>
              <a:rPr lang="zh-CN" altLang="en-US" sz="1800" dirty="0" smtClean="0"/>
              <a:t>个重要属性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/>
                  <a:t>期</a:t>
                </a:r>
                <a:r>
                  <a:rPr lang="zh-CN" altLang="en-US" dirty="0" smtClean="0"/>
                  <a:t>望是随机变量的属性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表示平均情况下随机变量的输出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 smtClean="0"/>
                  <a:t>继上例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表示快速排序的平均执行时间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2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期望的性质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/>
              <a:t>解</a:t>
            </a:r>
            <a:r>
              <a:rPr lang="zh-CN" altLang="en-US" sz="1800" dirty="0" smtClean="0"/>
              <a:t>题的基础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/>
                  <a:t>线</a:t>
                </a:r>
                <a:r>
                  <a:rPr lang="zh-CN" altLang="en-US" dirty="0" smtClean="0"/>
                  <a:t>性性质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可加性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i="1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独立的随机变量期望可相乘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 </a:t>
            </a:r>
            <a:r>
              <a:rPr lang="en-US" altLang="zh-CN" dirty="0" smtClean="0"/>
              <a:t>: Maze</a:t>
            </a:r>
            <a:br>
              <a:rPr lang="en-US" altLang="zh-CN" dirty="0" smtClean="0"/>
            </a:br>
            <a:r>
              <a:rPr lang="en-US" altLang="zh-CN" sz="1800" dirty="0" smtClean="0"/>
              <a:t>Adapted Form CF 123E</a:t>
            </a:r>
            <a:endParaRPr lang="zh-CN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从树的根</a:t>
            </a:r>
            <a:r>
              <a:rPr lang="zh-CN" altLang="en-US" dirty="0"/>
              <a:t>节点</a:t>
            </a:r>
            <a:r>
              <a:rPr lang="en-US" altLang="zh-CN" dirty="0"/>
              <a:t>S</a:t>
            </a:r>
            <a:r>
              <a:rPr lang="zh-CN" altLang="en-US" dirty="0"/>
              <a:t>出发</a:t>
            </a:r>
            <a:r>
              <a:rPr lang="en-US" altLang="zh-CN" dirty="0"/>
              <a:t>, </a:t>
            </a:r>
            <a:r>
              <a:rPr lang="zh-CN" altLang="en-US" dirty="0"/>
              <a:t>到叶子节点</a:t>
            </a:r>
            <a:r>
              <a:rPr lang="en-US" altLang="zh-CN" dirty="0"/>
              <a:t>T</a:t>
            </a:r>
            <a:r>
              <a:rPr lang="zh-CN" altLang="en-US" dirty="0"/>
              <a:t>点停止</a:t>
            </a:r>
            <a:r>
              <a:rPr lang="en-US" altLang="zh-CN" dirty="0"/>
              <a:t>, </a:t>
            </a:r>
            <a:r>
              <a:rPr lang="zh-CN" altLang="en-US" dirty="0"/>
              <a:t>求</a:t>
            </a:r>
            <a:r>
              <a:rPr lang="en-US" altLang="zh-CN" dirty="0"/>
              <a:t>DFS</a:t>
            </a:r>
            <a:r>
              <a:rPr lang="zh-CN" altLang="en-US" dirty="0"/>
              <a:t>算法期望要求多少</a:t>
            </a:r>
            <a:r>
              <a:rPr lang="zh-CN" altLang="en-US" dirty="0" smtClean="0"/>
              <a:t>步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次</a:t>
            </a:r>
            <a:r>
              <a:rPr lang="en-US" altLang="zh-CN" dirty="0"/>
              <a:t>DFS</a:t>
            </a:r>
            <a:r>
              <a:rPr lang="zh-CN" altLang="en-US" dirty="0"/>
              <a:t>将从这个点出发未到达过</a:t>
            </a:r>
            <a:r>
              <a:rPr lang="zh-CN" altLang="en-US" dirty="0" smtClean="0"/>
              <a:t>的点</a:t>
            </a:r>
            <a:r>
              <a:rPr lang="en-US" altLang="zh-CN" dirty="0" err="1" smtClean="0"/>
              <a:t>random_shuffle</a:t>
            </a:r>
            <a:r>
              <a:rPr lang="zh-CN" altLang="en-US" dirty="0" smtClean="0"/>
              <a:t>以</a:t>
            </a:r>
            <a:r>
              <a:rPr lang="zh-CN" altLang="en-US" dirty="0"/>
              <a:t>后按这个随机顺序往下试探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zh-CN" altLang="en-US" dirty="0"/>
              <a:t>意</a:t>
            </a:r>
            <a:r>
              <a:rPr lang="en-US" altLang="zh-CN" dirty="0"/>
              <a:t>, DFS</a:t>
            </a:r>
            <a:r>
              <a:rPr lang="zh-CN" altLang="en-US" dirty="0"/>
              <a:t>时返回</a:t>
            </a:r>
            <a:r>
              <a:rPr lang="en-US" altLang="zh-CN" dirty="0"/>
              <a:t>(</a:t>
            </a:r>
            <a:r>
              <a:rPr lang="zh-CN" altLang="en-US" dirty="0"/>
              <a:t>弹栈</a:t>
            </a:r>
            <a:r>
              <a:rPr lang="en-US" altLang="zh-CN" dirty="0"/>
              <a:t>)</a:t>
            </a:r>
            <a:r>
              <a:rPr lang="zh-CN" altLang="en-US" dirty="0"/>
              <a:t>的过程也算一步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题</a:t>
            </a:r>
            <a:r>
              <a:rPr lang="zh-CN" altLang="en-US" dirty="0" smtClean="0"/>
              <a:t>目本身不难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但是需要按部就班说清楚才能让解法使人信服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 smtClean="0"/>
                  <a:t>是什么</a:t>
                </a:r>
                <a:r>
                  <a:rPr lang="en-US" altLang="zh-CN" dirty="0" smtClean="0"/>
                  <a:t>? </a:t>
                </a:r>
              </a:p>
              <a:p>
                <a:pPr lvl="1"/>
                <a:r>
                  <a:rPr lang="zh-CN" altLang="en-US" dirty="0"/>
                  <a:t>所</a:t>
                </a:r>
                <a:r>
                  <a:rPr lang="zh-CN" altLang="en-US" dirty="0" smtClean="0"/>
                  <a:t>有从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 smtClean="0"/>
                  <a:t>的可能的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路径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概率分</a:t>
                </a:r>
                <a:r>
                  <a:rPr lang="zh-CN" altLang="en-US" dirty="0" smtClean="0"/>
                  <a:t>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CN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zh-CN" altLang="en-US" dirty="0" smtClean="0"/>
                  <a:t>表示走出路径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的概率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zh-CN" altLang="en-US" dirty="0"/>
                  <a:t>对</a:t>
                </a:r>
                <a:r>
                  <a:rPr lang="zh-CN" altLang="en-US" dirty="0" smtClean="0"/>
                  <a:t>于任意的事件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i="1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})</m:t>
                        </m:r>
                      </m:e>
                    </m:nary>
                  </m:oMath>
                </a14:m>
                <a:endParaRPr lang="en-US" altLang="zh-CN" i="1" dirty="0" smtClean="0"/>
              </a:p>
              <a:p>
                <a:r>
                  <a:rPr lang="zh-CN" altLang="en-US" dirty="0"/>
                  <a:t>随机变</a:t>
                </a:r>
                <a:r>
                  <a:rPr lang="zh-CN" altLang="en-US" dirty="0" smtClean="0"/>
                  <a:t>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zh-CN" altLang="en-US" dirty="0"/>
                  <a:t>路</a:t>
                </a:r>
                <a:r>
                  <a:rPr lang="zh-CN" altLang="en-US" dirty="0" smtClean="0"/>
                  <a:t>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的走过的路程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要求什</a:t>
                </a:r>
                <a:r>
                  <a:rPr lang="zh-CN" altLang="en-US" dirty="0" smtClean="0"/>
                  <a:t>么</a:t>
                </a:r>
                <a:r>
                  <a:rPr lang="en-US" altLang="zh-CN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i="1" dirty="0" smtClean="0"/>
                  <a:t>, </a:t>
                </a:r>
                <a:r>
                  <a:rPr lang="zh-CN" altLang="en-US" dirty="0" smtClean="0"/>
                  <a:t>即走过路程的期望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0" t="-2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533400" y="747132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应用 </a:t>
            </a:r>
            <a:r>
              <a:rPr lang="en-US" altLang="zh-CN" dirty="0" smtClean="0"/>
              <a:t>: Maze</a:t>
            </a:r>
            <a:br>
              <a:rPr lang="en-US" altLang="zh-CN" dirty="0" smtClean="0"/>
            </a:br>
            <a:r>
              <a:rPr lang="en-US" altLang="zh-CN" sz="1800" dirty="0" smtClean="0"/>
              <a:t>Adapted Form CF 123E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00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985</TotalTime>
  <Words>750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方正舒体</vt:lpstr>
      <vt:lpstr>Arial</vt:lpstr>
      <vt:lpstr>Cambria Math</vt:lpstr>
      <vt:lpstr>Kunstler Script</vt:lpstr>
      <vt:lpstr>Trebuchet MS</vt:lpstr>
      <vt:lpstr>Berlin</vt:lpstr>
      <vt:lpstr>信息学竞赛中 概率论的基础与应用</vt:lpstr>
      <vt:lpstr>引言 为什么要讲概率论?</vt:lpstr>
      <vt:lpstr>概率空间的定义 概率到底是什么?</vt:lpstr>
      <vt:lpstr>概率公理 不是每个实值函数都是概率测度</vt:lpstr>
      <vt:lpstr>随机变量 名字带来的误解</vt:lpstr>
      <vt:lpstr>随机变量的期望 一个重要属性</vt:lpstr>
      <vt:lpstr>期望的性质 解题的基础</vt:lpstr>
      <vt:lpstr>应用 : Maze Adapted Form CF 123E</vt:lpstr>
      <vt:lpstr>PowerPoint Presentation</vt:lpstr>
      <vt:lpstr>应用 : Maze Adapted Form CF 123E</vt:lpstr>
      <vt:lpstr>应用 : Maze Adapted Form CF 123E</vt:lpstr>
      <vt:lpstr>应用 : Maze Adapted Form CF 123E</vt:lpstr>
      <vt:lpstr>应用 : Maze Adapted Form CF 123E</vt:lpstr>
      <vt:lpstr>两个不等式 对极端情况的估计</vt:lpstr>
      <vt:lpstr>应用:最小圆覆盖算法的分析 众所周知的线性算法, 会不会超时呢?</vt:lpstr>
      <vt:lpstr>Thank You for Listening!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知其所以然 概率论的理论与应用</dc:title>
  <dc:creator>Hu Yuanming</dc:creator>
  <cp:lastModifiedBy>Hu Yuanming</cp:lastModifiedBy>
  <cp:revision>59</cp:revision>
  <dcterms:created xsi:type="dcterms:W3CDTF">2013-04-02T07:22:32Z</dcterms:created>
  <dcterms:modified xsi:type="dcterms:W3CDTF">2013-04-05T12:36:22Z</dcterms:modified>
</cp:coreProperties>
</file>