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8"/>
  </p:notesMasterIdLst>
  <p:sldIdLst>
    <p:sldId id="265" r:id="rId2"/>
    <p:sldId id="436" r:id="rId3"/>
    <p:sldId id="415" r:id="rId4"/>
    <p:sldId id="441" r:id="rId5"/>
    <p:sldId id="418" r:id="rId6"/>
    <p:sldId id="442" r:id="rId7"/>
    <p:sldId id="443" r:id="rId8"/>
    <p:sldId id="444" r:id="rId9"/>
    <p:sldId id="419" r:id="rId10"/>
    <p:sldId id="445" r:id="rId11"/>
    <p:sldId id="446" r:id="rId12"/>
    <p:sldId id="447" r:id="rId13"/>
    <p:sldId id="420" r:id="rId14"/>
    <p:sldId id="449" r:id="rId15"/>
    <p:sldId id="450" r:id="rId16"/>
    <p:sldId id="448" r:id="rId17"/>
    <p:sldId id="452" r:id="rId18"/>
    <p:sldId id="451" r:id="rId19"/>
    <p:sldId id="453" r:id="rId20"/>
    <p:sldId id="455" r:id="rId21"/>
    <p:sldId id="454" r:id="rId22"/>
    <p:sldId id="437" r:id="rId23"/>
    <p:sldId id="438" r:id="rId24"/>
    <p:sldId id="439" r:id="rId25"/>
    <p:sldId id="440" r:id="rId26"/>
    <p:sldId id="45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585665"/>
    <a:srgbClr val="D92D3F"/>
    <a:srgbClr val="EDEDED"/>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97" autoAdjust="0"/>
    <p:restoredTop sz="84466" autoAdjust="0"/>
  </p:normalViewPr>
  <p:slideViewPr>
    <p:cSldViewPr snapToGrid="0" snapToObjects="1">
      <p:cViewPr>
        <p:scale>
          <a:sx n="97" d="100"/>
          <a:sy n="97" d="100"/>
        </p:scale>
        <p:origin x="-328"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3D196-CF60-9648-8E87-9110C2547E72}" type="datetimeFigureOut">
              <a:rPr kumimoji="1" lang="zh-CN" altLang="en-US" smtClean="0"/>
              <a:pPr/>
              <a:t>2019/11/27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D2CDE-769F-D649-9AAA-41F28E267250}" type="slidenum">
              <a:rPr kumimoji="1" lang="zh-CN" altLang="en-US" smtClean="0"/>
              <a:pPr/>
              <a:t>‹#›</a:t>
            </a:fld>
            <a:endParaRPr kumimoji="1" lang="zh-CN" altLang="en-US"/>
          </a:p>
        </p:txBody>
      </p:sp>
    </p:spTree>
    <p:extLst>
      <p:ext uri="{BB962C8B-B14F-4D97-AF65-F5344CB8AC3E}">
        <p14:creationId xmlns:p14="http://schemas.microsoft.com/office/powerpoint/2010/main" val="6843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9D2CDE-769F-D649-9AAA-41F28E267250}" type="slidenum">
              <a:rPr kumimoji="1" lang="zh-CN" altLang="en-US" smtClean="0"/>
              <a:pPr/>
              <a:t>1</a:t>
            </a:fld>
            <a:endParaRPr kumimoji="1" lang="zh-CN" altLang="en-US"/>
          </a:p>
        </p:txBody>
      </p:sp>
    </p:spTree>
    <p:extLst>
      <p:ext uri="{BB962C8B-B14F-4D97-AF65-F5344CB8AC3E}">
        <p14:creationId xmlns:p14="http://schemas.microsoft.com/office/powerpoint/2010/main" val="348987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9D2CDE-769F-D649-9AAA-41F28E267250}" type="slidenum">
              <a:rPr kumimoji="1" lang="zh-CN" altLang="en-US" smtClean="0"/>
              <a:pPr/>
              <a:t>3</a:t>
            </a:fld>
            <a:endParaRPr kumimoji="1" lang="zh-CN" altLang="en-US"/>
          </a:p>
        </p:txBody>
      </p:sp>
    </p:spTree>
    <p:extLst>
      <p:ext uri="{BB962C8B-B14F-4D97-AF65-F5344CB8AC3E}">
        <p14:creationId xmlns:p14="http://schemas.microsoft.com/office/powerpoint/2010/main" val="50637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E9D2CDE-769F-D649-9AAA-41F28E267250}" type="slidenum">
              <a:rPr kumimoji="1" lang="zh-CN" altLang="en-US" smtClean="0"/>
              <a:pPr/>
              <a:t>25</a:t>
            </a:fld>
            <a:endParaRPr kumimoji="1" lang="zh-CN" altLang="en-US"/>
          </a:p>
        </p:txBody>
      </p:sp>
    </p:spTree>
    <p:extLst>
      <p:ext uri="{BB962C8B-B14F-4D97-AF65-F5344CB8AC3E}">
        <p14:creationId xmlns:p14="http://schemas.microsoft.com/office/powerpoint/2010/main" val="14302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51724-778F-FE42-9D47-D01C9F337F0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B0A2D3B-CE6D-0543-A84F-3E6A632BA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C1AD7EE-EB17-B04A-A64A-E7DBBC8A4483}"/>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5" name="页脚占位符 4">
            <a:extLst>
              <a:ext uri="{FF2B5EF4-FFF2-40B4-BE49-F238E27FC236}">
                <a16:creationId xmlns:a16="http://schemas.microsoft.com/office/drawing/2014/main" id="{147DAFF8-6E8B-914B-807C-CED0F46EA3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F96389-353B-5849-9393-F90088E25A86}"/>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115496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2D814-FEEE-EF4C-9880-22D74E61099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1B04FA8-1630-5445-A08F-3F7C9FB1F481}"/>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3BA80ED-3693-2840-9593-DFA3E0849DB4}"/>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5" name="页脚占位符 4">
            <a:extLst>
              <a:ext uri="{FF2B5EF4-FFF2-40B4-BE49-F238E27FC236}">
                <a16:creationId xmlns:a16="http://schemas.microsoft.com/office/drawing/2014/main" id="{C619A9A9-6795-4744-85FF-E03FD8B9B8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02F27A-3229-2146-89AF-CEA34BF866BE}"/>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1713947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2A68DB-4EA7-D842-B043-78DDC92D46A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B2E4FA7-CD80-EC4F-BEA5-F1EFCF1D766A}"/>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8A331D9-6E00-CC4A-93F1-3C4795ADC455}"/>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5" name="页脚占位符 4">
            <a:extLst>
              <a:ext uri="{FF2B5EF4-FFF2-40B4-BE49-F238E27FC236}">
                <a16:creationId xmlns:a16="http://schemas.microsoft.com/office/drawing/2014/main" id="{37809741-6A98-3C48-8960-092EB0E544C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81C84E4-05CF-7C41-9ABA-D0C73CB43A2E}"/>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267535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DAE95-EDB5-3F4C-B839-AC254547A6D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71ADD88-F7A7-2A40-93F7-FF7C24030BAF}"/>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59FF557-FED7-304E-9DC9-316BA9C58C03}"/>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5" name="页脚占位符 4">
            <a:extLst>
              <a:ext uri="{FF2B5EF4-FFF2-40B4-BE49-F238E27FC236}">
                <a16:creationId xmlns:a16="http://schemas.microsoft.com/office/drawing/2014/main" id="{B4848750-C1D8-CE4D-9E6A-7716B45405B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C146935-F672-C448-BF45-28F55CF4F20C}"/>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209646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B4826-5B1E-6747-A27E-741E5324171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2EC1FD42-9BB6-B649-8FAA-26A8E7FE7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552A5AD-4404-7B42-9BB0-2C88A3FEB3E6}"/>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5" name="页脚占位符 4">
            <a:extLst>
              <a:ext uri="{FF2B5EF4-FFF2-40B4-BE49-F238E27FC236}">
                <a16:creationId xmlns:a16="http://schemas.microsoft.com/office/drawing/2014/main" id="{895C1366-13A6-0D49-81BC-A5D8FE9BBA3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548B20C-5E2E-BA41-8B00-6C6DF6225A47}"/>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56772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730BC-A3BC-AD45-9ED6-B6CCEAACDBD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193278F-FAF0-CA43-A6BA-B3B3B85BA3CC}"/>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03596D3-42E3-AA4D-B68E-BFF748A04085}"/>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B5071B33-D3B9-4E47-9AA9-18D40E6CF032}"/>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6" name="页脚占位符 5">
            <a:extLst>
              <a:ext uri="{FF2B5EF4-FFF2-40B4-BE49-F238E27FC236}">
                <a16:creationId xmlns:a16="http://schemas.microsoft.com/office/drawing/2014/main" id="{DF1F723D-F2D0-2140-93F4-E065001A80C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83788EF-D578-F247-BE5B-1B27BDBAEDB5}"/>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3273954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3A7C2-3031-8445-BC40-7BA7014915B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1D698C3-D646-2B4C-A6C5-BC00B4A93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D9A65FF7-1058-6843-97AC-AC524645123D}"/>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701B02EE-20C5-DB42-BE39-203D9494A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820DC19F-5D51-CB46-8758-8EA52DF82408}"/>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5EB7041C-1182-0140-B67A-1615A177DE42}"/>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8" name="页脚占位符 7">
            <a:extLst>
              <a:ext uri="{FF2B5EF4-FFF2-40B4-BE49-F238E27FC236}">
                <a16:creationId xmlns:a16="http://schemas.microsoft.com/office/drawing/2014/main" id="{86B6F749-D5B5-5743-8DE1-95CB0B3AE9E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78FCF3F-85CE-3949-A34B-9F0CDB232E40}"/>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94487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1E30F-C8F5-644A-BB48-057ABB07A9F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121F991-283D-2F4E-96D7-67719D435024}"/>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4" name="页脚占位符 3">
            <a:extLst>
              <a:ext uri="{FF2B5EF4-FFF2-40B4-BE49-F238E27FC236}">
                <a16:creationId xmlns:a16="http://schemas.microsoft.com/office/drawing/2014/main" id="{FB82349A-AF50-F54A-AD78-CBA30AB2E95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06EEE0F-A32F-D346-BCBE-930C76626A4E}"/>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270260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F03875-94C3-404B-99E5-FAFF6C820A89}"/>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3" name="页脚占位符 2">
            <a:extLst>
              <a:ext uri="{FF2B5EF4-FFF2-40B4-BE49-F238E27FC236}">
                <a16:creationId xmlns:a16="http://schemas.microsoft.com/office/drawing/2014/main" id="{624268D0-E4C5-3545-8D85-AC06276E3CF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4D93138-B373-1748-9BA2-6ABD2E4AC868}"/>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366323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33D4E-97CE-B44E-B160-C657FE4C85D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1EBEA62-7A7D-E24A-ACF2-422EA4FD6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1B504D36-D23F-2646-A91F-5BF7E8093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37E7D25B-8A3E-534A-B206-BD73C5437AF1}"/>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6" name="页脚占位符 5">
            <a:extLst>
              <a:ext uri="{FF2B5EF4-FFF2-40B4-BE49-F238E27FC236}">
                <a16:creationId xmlns:a16="http://schemas.microsoft.com/office/drawing/2014/main" id="{0C7E0082-B61F-7340-AA90-8E0E5D284F0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B87CA70-D948-2B49-BE07-CCDE3CB0EA81}"/>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40089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12455-BA12-3641-B279-60E14B347BB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2F4D490-D9BA-3343-8F8D-5C05E8C4B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530C4D7-0489-0B4E-A89E-8723F0971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6E5D4DF-464B-D840-B8ED-0C6198803D1D}"/>
              </a:ext>
            </a:extLst>
          </p:cNvPr>
          <p:cNvSpPr>
            <a:spLocks noGrp="1"/>
          </p:cNvSpPr>
          <p:nvPr>
            <p:ph type="dt" sz="half" idx="10"/>
          </p:nvPr>
        </p:nvSpPr>
        <p:spPr/>
        <p:txBody>
          <a:bodyPr/>
          <a:lstStyle/>
          <a:p>
            <a:fld id="{F23D630C-9836-3F4D-9B74-F82231C11E15}" type="datetimeFigureOut">
              <a:rPr kumimoji="1" lang="zh-CN" altLang="en-US" smtClean="0"/>
              <a:pPr/>
              <a:t>2019/11/27</a:t>
            </a:fld>
            <a:endParaRPr kumimoji="1" lang="zh-CN" altLang="en-US"/>
          </a:p>
        </p:txBody>
      </p:sp>
      <p:sp>
        <p:nvSpPr>
          <p:cNvPr id="6" name="页脚占位符 5">
            <a:extLst>
              <a:ext uri="{FF2B5EF4-FFF2-40B4-BE49-F238E27FC236}">
                <a16:creationId xmlns:a16="http://schemas.microsoft.com/office/drawing/2014/main" id="{19B3AA3C-B304-E946-88D1-FE05E971706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2616BF9-AC9F-2E4B-83CF-0FB5F363D48E}"/>
              </a:ext>
            </a:extLst>
          </p:cNvPr>
          <p:cNvSpPr>
            <a:spLocks noGrp="1"/>
          </p:cNvSpPr>
          <p:nvPr>
            <p:ph type="sldNum" sz="quarter" idx="12"/>
          </p:nvPr>
        </p:nvSpPr>
        <p:spPr/>
        <p:txBody>
          <a:body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110745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274594-F3B2-B24C-AD63-041C81F32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3D54893-F55A-3A43-B817-E2356FEB9A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5DB0920-5ECC-994F-86FF-4CEF7EAF3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D630C-9836-3F4D-9B74-F82231C11E15}" type="datetimeFigureOut">
              <a:rPr kumimoji="1" lang="zh-CN" altLang="en-US" smtClean="0"/>
              <a:pPr/>
              <a:t>2019/11/27</a:t>
            </a:fld>
            <a:endParaRPr kumimoji="1" lang="zh-CN" altLang="en-US"/>
          </a:p>
        </p:txBody>
      </p:sp>
      <p:sp>
        <p:nvSpPr>
          <p:cNvPr id="5" name="页脚占位符 4">
            <a:extLst>
              <a:ext uri="{FF2B5EF4-FFF2-40B4-BE49-F238E27FC236}">
                <a16:creationId xmlns:a16="http://schemas.microsoft.com/office/drawing/2014/main" id="{BBED816E-B988-CF42-81A5-0BDEF1A38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E768913-8FCF-454F-9E7E-F302A5DF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695BE-76B2-3C40-95B2-CEB87B9A0DA9}" type="slidenum">
              <a:rPr kumimoji="1" lang="zh-CN" altLang="en-US" smtClean="0"/>
              <a:pPr/>
              <a:t>‹#›</a:t>
            </a:fld>
            <a:endParaRPr kumimoji="1" lang="zh-CN" altLang="en-US"/>
          </a:p>
        </p:txBody>
      </p:sp>
    </p:spTree>
    <p:extLst>
      <p:ext uri="{BB962C8B-B14F-4D97-AF65-F5344CB8AC3E}">
        <p14:creationId xmlns:p14="http://schemas.microsoft.com/office/powerpoint/2010/main" val="318909824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a:extLst>
              <a:ext uri="{FF2B5EF4-FFF2-40B4-BE49-F238E27FC236}">
                <a16:creationId xmlns:a16="http://schemas.microsoft.com/office/drawing/2014/main" id="{27179B65-10E7-4193-A98E-F187FBF3DADD}"/>
              </a:ext>
            </a:extLst>
          </p:cNvPr>
          <p:cNvSpPr txBox="1">
            <a:spLocks/>
          </p:cNvSpPr>
          <p:nvPr/>
        </p:nvSpPr>
        <p:spPr>
          <a:xfrm>
            <a:off x="796413" y="1469913"/>
            <a:ext cx="10599174" cy="129519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rgbClr val="FFFF00"/>
                </a:solidFill>
                <a:latin typeface="黑体" panose="02010609060101010101" pitchFamily="49" charset="-122"/>
                <a:ea typeface="黑体" panose="02010609060101010101" pitchFamily="49" charset="-122"/>
                <a:cs typeface="+mj-cs"/>
              </a:defRPr>
            </a:lvl1pPr>
          </a:lstStyle>
          <a:p>
            <a:r>
              <a:rPr lang="zh-CN" altLang="en-US" sz="7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基于颜色识别模块的自动乐高分拣装置</a:t>
            </a:r>
          </a:p>
        </p:txBody>
      </p:sp>
      <p:sp>
        <p:nvSpPr>
          <p:cNvPr id="7" name="文本框 6">
            <a:extLst>
              <a:ext uri="{FF2B5EF4-FFF2-40B4-BE49-F238E27FC236}">
                <a16:creationId xmlns:a16="http://schemas.microsoft.com/office/drawing/2014/main" id="{5D81F6DE-7E7B-4184-B712-0AF60EF48B2A}"/>
              </a:ext>
            </a:extLst>
          </p:cNvPr>
          <p:cNvSpPr txBox="1"/>
          <p:nvPr/>
        </p:nvSpPr>
        <p:spPr>
          <a:xfrm>
            <a:off x="5022410" y="6171849"/>
            <a:ext cx="1980029" cy="523220"/>
          </a:xfrm>
          <a:prstGeom prst="rect">
            <a:avLst/>
          </a:prstGeom>
          <a:noFill/>
        </p:spPr>
        <p:txBody>
          <a:bodyPr wrap="none" rtlCol="0">
            <a:spAutoFit/>
          </a:bodyPr>
          <a:lstStyle/>
          <a:p>
            <a:r>
              <a:rPr lang="en-US" altLang="zh-CN" sz="2800" dirty="0">
                <a:latin typeface="黑体" panose="02010609060101010101" pitchFamily="49" charset="-122"/>
                <a:ea typeface="黑体" panose="02010609060101010101" pitchFamily="49" charset="-122"/>
              </a:rPr>
              <a:t>2019.12.01</a:t>
            </a:r>
            <a:endParaRPr lang="zh-CN" altLang="en-US" sz="2800" dirty="0">
              <a:latin typeface="黑体" panose="02010609060101010101" pitchFamily="49" charset="-122"/>
              <a:ea typeface="黑体" panose="02010609060101010101" pitchFamily="49" charset="-122"/>
            </a:endParaRPr>
          </a:p>
        </p:txBody>
      </p:sp>
      <p:sp>
        <p:nvSpPr>
          <p:cNvPr id="9" name="标题 8">
            <a:extLst>
              <a:ext uri="{FF2B5EF4-FFF2-40B4-BE49-F238E27FC236}">
                <a16:creationId xmlns:a16="http://schemas.microsoft.com/office/drawing/2014/main" id="{2033D3F7-3E4D-4BA5-9958-5E580F190F30}"/>
              </a:ext>
            </a:extLst>
          </p:cNvPr>
          <p:cNvSpPr>
            <a:spLocks noGrp="1"/>
          </p:cNvSpPr>
          <p:nvPr>
            <p:ph type="ctrTitle" idx="4294967295"/>
          </p:nvPr>
        </p:nvSpPr>
        <p:spPr>
          <a:xfrm>
            <a:off x="0" y="3776663"/>
            <a:ext cx="5003800" cy="1384300"/>
          </a:xfrm>
        </p:spPr>
        <p:txBody>
          <a:bodyPr>
            <a:normAutofit/>
          </a:bodyPr>
          <a:lstStyle/>
          <a:p>
            <a:r>
              <a:rPr lang="zh-CN" altLang="en-US" sz="3600" dirty="0"/>
              <a:t>姓名：周立杰</a:t>
            </a:r>
            <a:br>
              <a:rPr lang="en-US" altLang="zh-CN" sz="3600" dirty="0"/>
            </a:br>
            <a:r>
              <a:rPr lang="zh-CN" altLang="en-US" sz="3600" dirty="0"/>
              <a:t>申报</a:t>
            </a:r>
            <a:r>
              <a:rPr lang="zh-CN" altLang="en-US" sz="3600" dirty="0">
                <a:solidFill>
                  <a:schemeClr val="tx1"/>
                </a:solidFill>
              </a:rPr>
              <a:t>学科：工程（初中）</a:t>
            </a:r>
          </a:p>
        </p:txBody>
      </p:sp>
    </p:spTree>
    <p:extLst>
      <p:ext uri="{BB962C8B-B14F-4D97-AF65-F5344CB8AC3E}">
        <p14:creationId xmlns:p14="http://schemas.microsoft.com/office/powerpoint/2010/main" val="69109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A186616-1F96-42D1-8F52-7414706A72DC}"/>
              </a:ext>
            </a:extLst>
          </p:cNvPr>
          <p:cNvSpPr/>
          <p:nvPr/>
        </p:nvSpPr>
        <p:spPr>
          <a:xfrm>
            <a:off x="520996" y="616687"/>
            <a:ext cx="2402958" cy="523220"/>
          </a:xfrm>
          <a:prstGeom prst="rect">
            <a:avLst/>
          </a:prstGeom>
        </p:spPr>
        <p:txBody>
          <a:bodyPr wrap="square">
            <a:spAutoFit/>
          </a:bodyPr>
          <a:lstStyle/>
          <a:p>
            <a:r>
              <a:rPr lang="zh-CN" altLang="en-US" sz="2800" b="1" dirty="0"/>
              <a:t>研究方案</a:t>
            </a:r>
            <a:endParaRPr lang="en-US" altLang="zh-CN" sz="2800" b="1" dirty="0"/>
          </a:p>
        </p:txBody>
      </p:sp>
      <p:sp>
        <p:nvSpPr>
          <p:cNvPr id="5" name="文本框 4">
            <a:extLst>
              <a:ext uri="{FF2B5EF4-FFF2-40B4-BE49-F238E27FC236}">
                <a16:creationId xmlns:a16="http://schemas.microsoft.com/office/drawing/2014/main" id="{636591A6-317D-4043-A42E-F680B6DD80E3}"/>
              </a:ext>
            </a:extLst>
          </p:cNvPr>
          <p:cNvSpPr txBox="1"/>
          <p:nvPr/>
        </p:nvSpPr>
        <p:spPr>
          <a:xfrm>
            <a:off x="520996" y="1139907"/>
            <a:ext cx="11131742" cy="5632311"/>
          </a:xfrm>
          <a:prstGeom prst="rect">
            <a:avLst/>
          </a:prstGeom>
          <a:noFill/>
        </p:spPr>
        <p:txBody>
          <a:bodyPr wrap="square" rtlCol="0">
            <a:spAutoFit/>
          </a:bodyPr>
          <a:lstStyle/>
          <a:p>
            <a:r>
              <a:rPr lang="zh-CN" altLang="en-US" dirty="0"/>
              <a:t>将若干乐高模块分成一块块的并且送上传送带。</a:t>
            </a:r>
            <a:endParaRPr lang="en-US" altLang="zh-CN" dirty="0"/>
          </a:p>
          <a:p>
            <a:endParaRPr lang="en-US" altLang="zh-CN" dirty="0"/>
          </a:p>
          <a:p>
            <a:endParaRPr lang="en-US" altLang="zh-CN" dirty="0"/>
          </a:p>
          <a:p>
            <a:endParaRPr lang="en-US" altLang="zh-CN" dirty="0"/>
          </a:p>
          <a:p>
            <a:endParaRPr lang="en-US" altLang="zh-CN" dirty="0"/>
          </a:p>
          <a:p>
            <a:endParaRPr lang="zh-CN" altLang="en-US" dirty="0"/>
          </a:p>
          <a:p>
            <a:r>
              <a:rPr lang="zh-CN" altLang="en-US" dirty="0"/>
              <a:t>螺丝钉姿态矫正装置</a:t>
            </a:r>
            <a:r>
              <a:rPr lang="en-US" altLang="zh-CN" dirty="0"/>
              <a:t> </a:t>
            </a:r>
          </a:p>
          <a:p>
            <a:r>
              <a:rPr lang="zh-CN" altLang="en-US" dirty="0"/>
              <a:t>该装置的传送带呈螺旋形，越往上越窄，直到变成了每个螺丝钉站成一排，从而使得横向放置的钉子及不需要的钉子由于自己重心不稳而往下落到底部，然后在顺着传送带往上，从而实现了分拣的目的。这种方法可以用于所有小物件的分拣，不断缩短传送带的宽度，就可以将姿态错误的积木模块进行矫正，但是这种方法的速度很慢，因为积木可能永远不正，所以本课题并没有选择这种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积木上移装置</a:t>
            </a:r>
          </a:p>
          <a:p>
            <a:r>
              <a:rPr lang="zh-CN" altLang="en-US" dirty="0"/>
              <a:t>这个装置的蓝色块交替上移，由于重力的作用，积木会滑在左边的块上，把积木顶上去。</a:t>
            </a:r>
          </a:p>
          <a:p>
            <a:endParaRPr lang="zh-CN" altLang="en-US" dirty="0"/>
          </a:p>
        </p:txBody>
      </p:sp>
      <p:pic>
        <p:nvPicPr>
          <p:cNvPr id="14" name="图片 13" descr="屏幕快照 2019-11-04 下午9.10.01">
            <a:extLst>
              <a:ext uri="{FF2B5EF4-FFF2-40B4-BE49-F238E27FC236}">
                <a16:creationId xmlns:a16="http://schemas.microsoft.com/office/drawing/2014/main" id="{3E6220DC-F6DA-A347-9971-DFF83FAA1E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414" y="1520900"/>
            <a:ext cx="2161540" cy="1099185"/>
          </a:xfrm>
          <a:prstGeom prst="rect">
            <a:avLst/>
          </a:prstGeom>
          <a:noFill/>
          <a:ln>
            <a:noFill/>
          </a:ln>
        </p:spPr>
      </p:pic>
      <p:grpSp>
        <p:nvGrpSpPr>
          <p:cNvPr id="15" name="组合 14">
            <a:extLst>
              <a:ext uri="{FF2B5EF4-FFF2-40B4-BE49-F238E27FC236}">
                <a16:creationId xmlns:a16="http://schemas.microsoft.com/office/drawing/2014/main" id="{8F92A58D-2932-C349-9468-32C8D73A2064}"/>
              </a:ext>
            </a:extLst>
          </p:cNvPr>
          <p:cNvGrpSpPr>
            <a:grpSpLocks noRot="1" noChangeAspect="1"/>
          </p:cNvGrpSpPr>
          <p:nvPr/>
        </p:nvGrpSpPr>
        <p:grpSpPr>
          <a:xfrm>
            <a:off x="763684" y="4274580"/>
            <a:ext cx="2160270" cy="1483360"/>
            <a:chOff x="16565" y="25422"/>
            <a:chExt cx="7558" cy="4368"/>
          </a:xfrm>
        </p:grpSpPr>
        <p:pic>
          <p:nvPicPr>
            <p:cNvPr id="16" name="图片 15">
              <a:extLst>
                <a:ext uri="{FF2B5EF4-FFF2-40B4-BE49-F238E27FC236}">
                  <a16:creationId xmlns:a16="http://schemas.microsoft.com/office/drawing/2014/main" id="{8A63D522-FFAE-B74F-AA8E-174B50A04E36}"/>
                </a:ext>
              </a:extLst>
            </p:cNvPr>
            <p:cNvPicPr>
              <a:picLocks noRot="1" noChangeAspect="1" noEditPoints="1" noChangeArrowheads="1" noChangeShapeType="1" noCrop="1"/>
            </p:cNvPicPr>
            <p:nvPr/>
          </p:nvPicPr>
          <p:blipFill>
            <a:blip r:embed="rId3">
              <a:biLevel thresh="50000"/>
              <a:grayscl/>
            </a:blip>
            <a:srcRect/>
            <a:stretch>
              <a:fillRect/>
            </a:stretch>
          </p:blipFill>
          <p:spPr>
            <a:xfrm>
              <a:off x="19049" y="26638"/>
              <a:ext cx="5074" cy="2459"/>
            </a:xfrm>
            <a:prstGeom prst="rect">
              <a:avLst/>
            </a:prstGeom>
            <a:noFill/>
            <a:ln>
              <a:noFill/>
            </a:ln>
          </p:spPr>
        </p:pic>
        <p:pic>
          <p:nvPicPr>
            <p:cNvPr id="17" name="图片 16">
              <a:extLst>
                <a:ext uri="{FF2B5EF4-FFF2-40B4-BE49-F238E27FC236}">
                  <a16:creationId xmlns:a16="http://schemas.microsoft.com/office/drawing/2014/main" id="{AA2CAAD0-F866-FC4E-99AD-2CCB5BAAD35C}"/>
                </a:ext>
              </a:extLst>
            </p:cNvPr>
            <p:cNvPicPr>
              <a:picLocks noRot="1" noChangeAspect="1" noEditPoints="1" noChangeArrowheads="1" noChangeShapeType="1" noCrop="1"/>
            </p:cNvPicPr>
            <p:nvPr/>
          </p:nvPicPr>
          <p:blipFill>
            <a:blip r:embed="rId4">
              <a:biLevel thresh="50000"/>
              <a:grayscl/>
            </a:blip>
            <a:srcRect/>
            <a:stretch>
              <a:fillRect/>
            </a:stretch>
          </p:blipFill>
          <p:spPr>
            <a:xfrm>
              <a:off x="16565" y="25422"/>
              <a:ext cx="2540" cy="2192"/>
            </a:xfrm>
            <a:prstGeom prst="rect">
              <a:avLst/>
            </a:prstGeom>
            <a:noFill/>
            <a:ln>
              <a:noFill/>
            </a:ln>
          </p:spPr>
        </p:pic>
        <p:sp>
          <p:nvSpPr>
            <p:cNvPr id="18" name="任意多边形 8">
              <a:extLst>
                <a:ext uri="{FF2B5EF4-FFF2-40B4-BE49-F238E27FC236}">
                  <a16:creationId xmlns:a16="http://schemas.microsoft.com/office/drawing/2014/main" id="{ACBB5898-5D6A-D042-A25C-6904E0D65A50}"/>
                </a:ext>
              </a:extLst>
            </p:cNvPr>
            <p:cNvSpPr>
              <a:spLocks noRot="1" noChangeAspect="1" noEditPoints="1" noChangeArrowheads="1" noChangeShapeType="1" noTextEdit="1"/>
            </p:cNvSpPr>
            <p:nvPr/>
          </p:nvSpPr>
          <p:spPr bwMode="auto">
            <a:xfrm>
              <a:off x="19105" y="26379"/>
              <a:ext cx="876" cy="2578"/>
            </a:xfrm>
            <a:custGeom>
              <a:avLst/>
              <a:gdLst>
                <a:gd name="T0" fmla="*/ 0 w 957580"/>
                <a:gd name="T1" fmla="*/ 2233930 h 2233930"/>
                <a:gd name="T2" fmla="*/ 957580 w 957580"/>
                <a:gd name="T3" fmla="*/ 2233930 h 2233930"/>
                <a:gd name="T4" fmla="*/ 957580 w 957580"/>
                <a:gd name="T5" fmla="*/ 0 h 2233930"/>
                <a:gd name="T6" fmla="*/ 13970 w 957580"/>
                <a:gd name="T7" fmla="*/ 147955 h 2233930"/>
                <a:gd name="T8" fmla="*/ 0 w 957580"/>
                <a:gd name="T9" fmla="*/ 2233930 h 2233930"/>
              </a:gdLst>
              <a:ahLst/>
              <a:cxnLst>
                <a:cxn ang="0">
                  <a:pos x="T0" y="T1"/>
                </a:cxn>
                <a:cxn ang="0">
                  <a:pos x="T2" y="T3"/>
                </a:cxn>
                <a:cxn ang="0">
                  <a:pos x="T4" y="T5"/>
                </a:cxn>
                <a:cxn ang="0">
                  <a:pos x="T6" y="T7"/>
                </a:cxn>
                <a:cxn ang="0">
                  <a:pos x="T8" y="T9"/>
                </a:cxn>
              </a:cxnLst>
              <a:rect l="0" t="0" r="r" b="b"/>
              <a:pathLst>
                <a:path w="957580" h="2233930">
                  <a:moveTo>
                    <a:pt x="0" y="2233930"/>
                  </a:moveTo>
                  <a:lnTo>
                    <a:pt x="957580" y="2233930"/>
                  </a:lnTo>
                  <a:lnTo>
                    <a:pt x="957580" y="0"/>
                  </a:lnTo>
                  <a:lnTo>
                    <a:pt x="13970" y="147955"/>
                  </a:lnTo>
                  <a:lnTo>
                    <a:pt x="0" y="2233930"/>
                  </a:lnTo>
                  <a:close/>
                </a:path>
              </a:pathLst>
            </a:custGeom>
            <a:solidFill>
              <a:srgbClr val="4F81BD"/>
            </a:solidFill>
            <a:ln w="25400">
              <a:solidFill>
                <a:srgbClr val="385D8A"/>
              </a:solidFill>
              <a:round/>
            </a:ln>
          </p:spPr>
          <p:txBody>
            <a:bodyPr rot="0" vert="horz" wrap="square" lIns="91440" tIns="45720" rIns="91440" bIns="45720" anchor="ctr" anchorCtr="0" upright="1">
              <a:noAutofit/>
            </a:bodyPr>
            <a:lstStyle/>
            <a:p>
              <a:endParaRPr lang="zh-CN" altLang="en-US"/>
            </a:p>
          </p:txBody>
        </p:sp>
        <p:sp>
          <p:nvSpPr>
            <p:cNvPr id="19" name="任意多边形 9">
              <a:extLst>
                <a:ext uri="{FF2B5EF4-FFF2-40B4-BE49-F238E27FC236}">
                  <a16:creationId xmlns:a16="http://schemas.microsoft.com/office/drawing/2014/main" id="{00A9B23C-01FD-0749-BF29-FA3AE6003D5A}"/>
                </a:ext>
              </a:extLst>
            </p:cNvPr>
            <p:cNvSpPr>
              <a:spLocks noRot="1" noChangeAspect="1" noEditPoints="1" noChangeArrowheads="1" noChangeShapeType="1" noTextEdit="1"/>
            </p:cNvSpPr>
            <p:nvPr/>
          </p:nvSpPr>
          <p:spPr bwMode="auto">
            <a:xfrm>
              <a:off x="19981" y="27212"/>
              <a:ext cx="876" cy="2578"/>
            </a:xfrm>
            <a:custGeom>
              <a:avLst/>
              <a:gdLst>
                <a:gd name="T0" fmla="*/ 0 w 957580"/>
                <a:gd name="T1" fmla="*/ 2233930 h 2233930"/>
                <a:gd name="T2" fmla="*/ 957580 w 957580"/>
                <a:gd name="T3" fmla="*/ 2233930 h 2233930"/>
                <a:gd name="T4" fmla="*/ 957580 w 957580"/>
                <a:gd name="T5" fmla="*/ 0 h 2233930"/>
                <a:gd name="T6" fmla="*/ 13970 w 957580"/>
                <a:gd name="T7" fmla="*/ 147955 h 2233930"/>
                <a:gd name="T8" fmla="*/ 0 w 957580"/>
                <a:gd name="T9" fmla="*/ 2233930 h 2233930"/>
              </a:gdLst>
              <a:ahLst/>
              <a:cxnLst>
                <a:cxn ang="0">
                  <a:pos x="T0" y="T1"/>
                </a:cxn>
                <a:cxn ang="0">
                  <a:pos x="T2" y="T3"/>
                </a:cxn>
                <a:cxn ang="0">
                  <a:pos x="T4" y="T5"/>
                </a:cxn>
                <a:cxn ang="0">
                  <a:pos x="T6" y="T7"/>
                </a:cxn>
                <a:cxn ang="0">
                  <a:pos x="T8" y="T9"/>
                </a:cxn>
              </a:cxnLst>
              <a:rect l="0" t="0" r="r" b="b"/>
              <a:pathLst>
                <a:path w="957580" h="2233930">
                  <a:moveTo>
                    <a:pt x="0" y="2233930"/>
                  </a:moveTo>
                  <a:lnTo>
                    <a:pt x="957580" y="2233930"/>
                  </a:lnTo>
                  <a:lnTo>
                    <a:pt x="957580" y="0"/>
                  </a:lnTo>
                  <a:lnTo>
                    <a:pt x="13970" y="147955"/>
                  </a:lnTo>
                  <a:lnTo>
                    <a:pt x="0" y="2233930"/>
                  </a:lnTo>
                  <a:close/>
                </a:path>
              </a:pathLst>
            </a:custGeom>
            <a:solidFill>
              <a:srgbClr val="4F81BD"/>
            </a:solidFill>
            <a:ln w="25400">
              <a:solidFill>
                <a:srgbClr val="385D8A"/>
              </a:solidFill>
              <a:round/>
            </a:ln>
          </p:spPr>
          <p:txBody>
            <a:bodyPr rot="0" vert="horz" wrap="square" lIns="91440" tIns="45720" rIns="91440" bIns="45720" anchor="ctr" anchorCtr="0" upright="1">
              <a:noAutofit/>
            </a:bodyPr>
            <a:lstStyle/>
            <a:p>
              <a:endParaRPr lang="zh-CN" altLang="en-US"/>
            </a:p>
          </p:txBody>
        </p:sp>
        <p:sp>
          <p:nvSpPr>
            <p:cNvPr id="20" name="矩形 19">
              <a:extLst>
                <a:ext uri="{FF2B5EF4-FFF2-40B4-BE49-F238E27FC236}">
                  <a16:creationId xmlns:a16="http://schemas.microsoft.com/office/drawing/2014/main" id="{B7752F5F-BCD5-3944-8AEE-D882E9630432}"/>
                </a:ext>
              </a:extLst>
            </p:cNvPr>
            <p:cNvSpPr>
              <a:spLocks noRot="1" noChangeAspect="1" noEditPoints="1" noChangeArrowheads="1" noChangeShapeType="1" noTextEdit="1"/>
            </p:cNvSpPr>
            <p:nvPr/>
          </p:nvSpPr>
          <p:spPr bwMode="auto">
            <a:xfrm rot="-480000">
              <a:off x="20903" y="28070"/>
              <a:ext cx="710" cy="710"/>
            </a:xfrm>
            <a:prstGeom prst="rect">
              <a:avLst/>
            </a:prstGeom>
            <a:solidFill>
              <a:srgbClr val="4F81BD"/>
            </a:solidFill>
            <a:ln w="25400">
              <a:solidFill>
                <a:srgbClr val="385D8A"/>
              </a:solidFill>
              <a:round/>
            </a:ln>
          </p:spPr>
          <p:txBody>
            <a:bodyPr rot="0" vert="horz" wrap="square" lIns="91440" tIns="45720" rIns="91440" bIns="45720" anchor="ctr" anchorCtr="0" upright="1">
              <a:noAutofit/>
            </a:bodyPr>
            <a:lstStyle/>
            <a:p>
              <a:endParaRPr lang="zh-CN" altLang="en-US"/>
            </a:p>
          </p:txBody>
        </p:sp>
      </p:grpSp>
    </p:spTree>
    <p:extLst>
      <p:ext uri="{BB962C8B-B14F-4D97-AF65-F5344CB8AC3E}">
        <p14:creationId xmlns:p14="http://schemas.microsoft.com/office/powerpoint/2010/main" val="424633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A186616-1F96-42D1-8F52-7414706A72DC}"/>
              </a:ext>
            </a:extLst>
          </p:cNvPr>
          <p:cNvSpPr/>
          <p:nvPr/>
        </p:nvSpPr>
        <p:spPr>
          <a:xfrm>
            <a:off x="520996" y="616687"/>
            <a:ext cx="2402958" cy="523220"/>
          </a:xfrm>
          <a:prstGeom prst="rect">
            <a:avLst/>
          </a:prstGeom>
        </p:spPr>
        <p:txBody>
          <a:bodyPr wrap="square">
            <a:spAutoFit/>
          </a:bodyPr>
          <a:lstStyle/>
          <a:p>
            <a:r>
              <a:rPr lang="zh-CN" altLang="en-US" sz="2800" b="1" dirty="0"/>
              <a:t>研究方案</a:t>
            </a:r>
            <a:endParaRPr lang="en-US" altLang="zh-CN" sz="2800" b="1" dirty="0"/>
          </a:p>
        </p:txBody>
      </p:sp>
      <p:sp>
        <p:nvSpPr>
          <p:cNvPr id="5" name="文本框 4">
            <a:extLst>
              <a:ext uri="{FF2B5EF4-FFF2-40B4-BE49-F238E27FC236}">
                <a16:creationId xmlns:a16="http://schemas.microsoft.com/office/drawing/2014/main" id="{636591A6-317D-4043-A42E-F680B6DD80E3}"/>
              </a:ext>
            </a:extLst>
          </p:cNvPr>
          <p:cNvSpPr txBox="1"/>
          <p:nvPr/>
        </p:nvSpPr>
        <p:spPr>
          <a:xfrm>
            <a:off x="520996" y="1139907"/>
            <a:ext cx="7297124" cy="2031325"/>
          </a:xfrm>
          <a:prstGeom prst="rect">
            <a:avLst/>
          </a:prstGeom>
          <a:noFill/>
        </p:spPr>
        <p:txBody>
          <a:bodyPr wrap="square" rtlCol="0">
            <a:spAutoFit/>
          </a:bodyPr>
          <a:lstStyle/>
          <a:p>
            <a:r>
              <a:rPr kumimoji="1" lang="en-US" altLang="zh-CN" dirty="0"/>
              <a:t>2.2.2.1	Scratch</a:t>
            </a:r>
            <a:r>
              <a:rPr kumimoji="1" lang="zh-CN" altLang="en-US" dirty="0"/>
              <a:t>（放弃）</a:t>
            </a:r>
          </a:p>
          <a:p>
            <a:r>
              <a:rPr kumimoji="1" lang="zh-CN" altLang="en-US" dirty="0"/>
              <a:t>本课题原先是计划用图像识别技术来完成识别，通过</a:t>
            </a:r>
            <a:r>
              <a:rPr kumimoji="1" lang="en-US" altLang="zh-CN" dirty="0"/>
              <a:t>scratch</a:t>
            </a:r>
            <a:r>
              <a:rPr kumimoji="1" lang="zh-CN" altLang="en-US" dirty="0"/>
              <a:t>进行识别，由于</a:t>
            </a:r>
            <a:r>
              <a:rPr kumimoji="1" lang="en-US" altLang="zh-CN" dirty="0"/>
              <a:t>scratch</a:t>
            </a:r>
            <a:r>
              <a:rPr kumimoji="1" lang="zh-CN" altLang="en-US" dirty="0"/>
              <a:t>不能脱机进行工作，识别较为麻烦，因此舍弃此方案。（右图为</a:t>
            </a:r>
            <a:r>
              <a:rPr kumimoji="1" lang="en-US" altLang="zh-CN" dirty="0"/>
              <a:t>scratch</a:t>
            </a:r>
            <a:r>
              <a:rPr kumimoji="1" lang="zh-CN" altLang="en-US" dirty="0"/>
              <a:t>代码）</a:t>
            </a:r>
            <a:endParaRPr kumimoji="1" lang="en-US" altLang="zh-CN" dirty="0"/>
          </a:p>
          <a:p>
            <a:endParaRPr kumimoji="1" lang="zh-CN" altLang="en-US" dirty="0"/>
          </a:p>
          <a:p>
            <a:r>
              <a:rPr kumimoji="1" lang="en-US" altLang="zh-CN" dirty="0"/>
              <a:t>2.2.2.2	Arduino</a:t>
            </a:r>
            <a:r>
              <a:rPr kumimoji="1" lang="zh-CN" altLang="en-US" dirty="0"/>
              <a:t>（选择）</a:t>
            </a:r>
          </a:p>
          <a:p>
            <a:r>
              <a:rPr kumimoji="1" lang="zh-CN" altLang="en-US" dirty="0"/>
              <a:t>颜色识别模块通过对应程序进行控制识别。流程图见</a:t>
            </a:r>
            <a:r>
              <a:rPr kumimoji="1" lang="en-US" altLang="zh-CN" dirty="0"/>
              <a:t>P____</a:t>
            </a:r>
            <a:endParaRPr kumimoji="1" lang="zh-CN" altLang="en-US" dirty="0"/>
          </a:p>
        </p:txBody>
      </p:sp>
      <p:pic>
        <p:nvPicPr>
          <p:cNvPr id="7" name="图片 6" descr="屏幕快照 2019-11-04 下午9.19.05">
            <a:extLst>
              <a:ext uri="{FF2B5EF4-FFF2-40B4-BE49-F238E27FC236}">
                <a16:creationId xmlns:a16="http://schemas.microsoft.com/office/drawing/2014/main" id="{9BEEC775-FD09-CD40-838F-7CDEEC0FE2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39442" y="616687"/>
            <a:ext cx="3241675" cy="5403215"/>
          </a:xfrm>
          <a:prstGeom prst="rect">
            <a:avLst/>
          </a:prstGeom>
          <a:noFill/>
          <a:ln>
            <a:noFill/>
          </a:ln>
        </p:spPr>
      </p:pic>
    </p:spTree>
    <p:extLst>
      <p:ext uri="{BB962C8B-B14F-4D97-AF65-F5344CB8AC3E}">
        <p14:creationId xmlns:p14="http://schemas.microsoft.com/office/powerpoint/2010/main" val="89461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A186616-1F96-42D1-8F52-7414706A72DC}"/>
              </a:ext>
            </a:extLst>
          </p:cNvPr>
          <p:cNvSpPr/>
          <p:nvPr/>
        </p:nvSpPr>
        <p:spPr>
          <a:xfrm>
            <a:off x="520996" y="616687"/>
            <a:ext cx="2402958" cy="523220"/>
          </a:xfrm>
          <a:prstGeom prst="rect">
            <a:avLst/>
          </a:prstGeom>
        </p:spPr>
        <p:txBody>
          <a:bodyPr wrap="square">
            <a:spAutoFit/>
          </a:bodyPr>
          <a:lstStyle/>
          <a:p>
            <a:r>
              <a:rPr lang="zh-CN" altLang="en-US" sz="2800" b="1" dirty="0"/>
              <a:t>研究方案</a:t>
            </a:r>
            <a:endParaRPr lang="en-US" altLang="zh-CN" sz="2800" b="1" dirty="0"/>
          </a:p>
        </p:txBody>
      </p:sp>
      <p:sp>
        <p:nvSpPr>
          <p:cNvPr id="5" name="文本框 4">
            <a:extLst>
              <a:ext uri="{FF2B5EF4-FFF2-40B4-BE49-F238E27FC236}">
                <a16:creationId xmlns:a16="http://schemas.microsoft.com/office/drawing/2014/main" id="{636591A6-317D-4043-A42E-F680B6DD80E3}"/>
              </a:ext>
            </a:extLst>
          </p:cNvPr>
          <p:cNvSpPr txBox="1"/>
          <p:nvPr/>
        </p:nvSpPr>
        <p:spPr>
          <a:xfrm>
            <a:off x="520996" y="1139907"/>
            <a:ext cx="11131742" cy="923330"/>
          </a:xfrm>
          <a:prstGeom prst="rect">
            <a:avLst/>
          </a:prstGeom>
          <a:noFill/>
        </p:spPr>
        <p:txBody>
          <a:bodyPr wrap="square" rtlCol="0">
            <a:spAutoFit/>
          </a:bodyPr>
          <a:lstStyle/>
          <a:p>
            <a:r>
              <a:rPr lang="zh-CN" altLang="zh-CN" dirty="0"/>
              <a:t>通过舵机控制对应角度改变乐高模块运动方向，此处利用传送带的推力使得积木转向。当传送带一直在运动时，舵机的转向臂可以将积木块拨入对应盒子，而且因为舵机是倒挂在传送带上的，所以不会碰到自身。这样可以安全的将积木拨入对应的分拣框。</a:t>
            </a:r>
          </a:p>
        </p:txBody>
      </p:sp>
    </p:spTree>
    <p:extLst>
      <p:ext uri="{BB962C8B-B14F-4D97-AF65-F5344CB8AC3E}">
        <p14:creationId xmlns:p14="http://schemas.microsoft.com/office/powerpoint/2010/main" val="43716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523220"/>
          </a:xfrm>
          <a:prstGeom prst="rect">
            <a:avLst/>
          </a:prstGeom>
        </p:spPr>
        <p:txBody>
          <a:bodyPr wrap="square">
            <a:spAutoFit/>
          </a:bodyPr>
          <a:lstStyle/>
          <a:p>
            <a:r>
              <a:rPr lang="zh-CN" altLang="en-US" sz="2800" b="1" dirty="0"/>
              <a:t>研究过程</a:t>
            </a:r>
            <a:endParaRPr lang="en-US" altLang="zh-CN" sz="2800" b="1" dirty="0"/>
          </a:p>
        </p:txBody>
      </p:sp>
      <p:sp>
        <p:nvSpPr>
          <p:cNvPr id="4" name="矩形 3">
            <a:extLst>
              <a:ext uri="{FF2B5EF4-FFF2-40B4-BE49-F238E27FC236}">
                <a16:creationId xmlns:a16="http://schemas.microsoft.com/office/drawing/2014/main" id="{CC838FD0-E061-FF4F-9ACA-EF6BBECD7E95}"/>
              </a:ext>
            </a:extLst>
          </p:cNvPr>
          <p:cNvSpPr/>
          <p:nvPr/>
        </p:nvSpPr>
        <p:spPr>
          <a:xfrm>
            <a:off x="520996" y="1329550"/>
            <a:ext cx="11171332" cy="1477328"/>
          </a:xfrm>
          <a:prstGeom prst="rect">
            <a:avLst/>
          </a:prstGeom>
        </p:spPr>
        <p:txBody>
          <a:bodyPr wrap="square">
            <a:spAutoFit/>
          </a:bodyPr>
          <a:lstStyle/>
          <a:p>
            <a:r>
              <a:rPr lang="zh-CN" altLang="en-US" dirty="0"/>
              <a:t>本课题提出了一组交替上升的顶块，用凸轮带动，所以这两个顶块可以交替运动。每个顶块的上表面和分拣框的下表面平行，右顶块的最低点位置是分拣筐的下底面，左顶块的最低点是右顶块的最高点，左顶块的最高点略高于传送带。积木可以滑到右边的顶块上。随即右顶块上升，左顶块下降，积木从右顶块滑倒左顶块上。左顶块上升，积木滑倒传送带上。因为两个顶块分别只能容纳一块竖直放置的积木块，所以可以有效的进行姿态矫正。（下图为姿态矫正示意图）</a:t>
            </a:r>
          </a:p>
        </p:txBody>
      </p:sp>
      <p:grpSp>
        <p:nvGrpSpPr>
          <p:cNvPr id="5" name="组合 4">
            <a:extLst>
              <a:ext uri="{FF2B5EF4-FFF2-40B4-BE49-F238E27FC236}">
                <a16:creationId xmlns:a16="http://schemas.microsoft.com/office/drawing/2014/main" id="{73EDF4FD-5105-A34A-A7E4-7929DB7B7550}"/>
              </a:ext>
            </a:extLst>
          </p:cNvPr>
          <p:cNvGrpSpPr/>
          <p:nvPr/>
        </p:nvGrpSpPr>
        <p:grpSpPr>
          <a:xfrm>
            <a:off x="2137119" y="3099617"/>
            <a:ext cx="6751029" cy="2327916"/>
            <a:chOff x="2047178" y="2996521"/>
            <a:chExt cx="6751029" cy="2327916"/>
          </a:xfrm>
        </p:grpSpPr>
        <p:pic>
          <p:nvPicPr>
            <p:cNvPr id="7" name="图片 6">
              <a:extLst>
                <a:ext uri="{FF2B5EF4-FFF2-40B4-BE49-F238E27FC236}">
                  <a16:creationId xmlns:a16="http://schemas.microsoft.com/office/drawing/2014/main" id="{809537D6-B37B-E346-99C2-A5818031FC17}"/>
                </a:ext>
              </a:extLst>
            </p:cNvPr>
            <p:cNvPicPr/>
            <p:nvPr/>
          </p:nvPicPr>
          <p:blipFill rotWithShape="1">
            <a:blip r:embed="rId2">
              <a:extLst>
                <a:ext uri="{28A0092B-C50C-407E-A947-70E740481C1C}">
                  <a14:useLocalDpi xmlns:a14="http://schemas.microsoft.com/office/drawing/2010/main" val="0"/>
                </a:ext>
              </a:extLst>
            </a:blip>
            <a:srcRect b="49594"/>
            <a:stretch/>
          </p:blipFill>
          <p:spPr bwMode="auto">
            <a:xfrm>
              <a:off x="2047178" y="2996521"/>
              <a:ext cx="2161540" cy="2327916"/>
            </a:xfrm>
            <a:prstGeom prst="rect">
              <a:avLst/>
            </a:prstGeom>
            <a:noFill/>
            <a:ln>
              <a:noFill/>
            </a:ln>
          </p:spPr>
        </p:pic>
        <p:pic>
          <p:nvPicPr>
            <p:cNvPr id="8" name="图片 7">
              <a:extLst>
                <a:ext uri="{FF2B5EF4-FFF2-40B4-BE49-F238E27FC236}">
                  <a16:creationId xmlns:a16="http://schemas.microsoft.com/office/drawing/2014/main" id="{DD200CD9-2F14-1C46-AD0E-A45532FA26D7}"/>
                </a:ext>
              </a:extLst>
            </p:cNvPr>
            <p:cNvPicPr/>
            <p:nvPr/>
          </p:nvPicPr>
          <p:blipFill rotWithShape="1">
            <a:blip r:embed="rId2">
              <a:extLst>
                <a:ext uri="{28A0092B-C50C-407E-A947-70E740481C1C}">
                  <a14:useLocalDpi xmlns:a14="http://schemas.microsoft.com/office/drawing/2010/main" val="0"/>
                </a:ext>
              </a:extLst>
            </a:blip>
            <a:srcRect l="-693" t="49594" r="693"/>
            <a:stretch/>
          </p:blipFill>
          <p:spPr bwMode="auto">
            <a:xfrm>
              <a:off x="6636667" y="2996521"/>
              <a:ext cx="2161540" cy="2327916"/>
            </a:xfrm>
            <a:prstGeom prst="rect">
              <a:avLst/>
            </a:prstGeom>
            <a:noFill/>
            <a:ln>
              <a:noFill/>
            </a:ln>
          </p:spPr>
        </p:pic>
      </p:grpSp>
      <p:sp>
        <p:nvSpPr>
          <p:cNvPr id="9" name="矩形 8">
            <a:extLst>
              <a:ext uri="{FF2B5EF4-FFF2-40B4-BE49-F238E27FC236}">
                <a16:creationId xmlns:a16="http://schemas.microsoft.com/office/drawing/2014/main" id="{0AD0BBC0-EB99-2C4D-9324-4F25508A37AE}"/>
              </a:ext>
            </a:extLst>
          </p:cNvPr>
          <p:cNvSpPr/>
          <p:nvPr/>
        </p:nvSpPr>
        <p:spPr>
          <a:xfrm>
            <a:off x="520996" y="5720273"/>
            <a:ext cx="11081391" cy="923330"/>
          </a:xfrm>
          <a:prstGeom prst="rect">
            <a:avLst/>
          </a:prstGeom>
        </p:spPr>
        <p:txBody>
          <a:bodyPr wrap="square">
            <a:spAutoFit/>
          </a:bodyPr>
          <a:lstStyle/>
          <a:p>
            <a:r>
              <a:rPr lang="zh-CN" altLang="en-US" dirty="0"/>
              <a:t>本课题还有第二种方法进行分拣 。通过一根宽度不断变小直到变成指定宽度的传送带进行运输，在主传送带的下面还有另一根回传传送带，这跟传送带是为了把姿态未校正的积木进行进一次的矫正。这种方法相比第一种较慢，空间复杂度更高，所以本课题并未选用第二种方法。</a:t>
            </a:r>
          </a:p>
        </p:txBody>
      </p:sp>
    </p:spTree>
    <p:extLst>
      <p:ext uri="{BB962C8B-B14F-4D97-AF65-F5344CB8AC3E}">
        <p14:creationId xmlns:p14="http://schemas.microsoft.com/office/powerpoint/2010/main" val="1525790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523220"/>
          </a:xfrm>
          <a:prstGeom prst="rect">
            <a:avLst/>
          </a:prstGeom>
        </p:spPr>
        <p:txBody>
          <a:bodyPr wrap="square">
            <a:spAutoFit/>
          </a:bodyPr>
          <a:lstStyle/>
          <a:p>
            <a:r>
              <a:rPr lang="zh-CN" altLang="en-US" sz="2800" b="1" dirty="0"/>
              <a:t>研究过程</a:t>
            </a:r>
            <a:endParaRPr lang="en-US" altLang="zh-CN" sz="2800" b="1" dirty="0"/>
          </a:p>
        </p:txBody>
      </p:sp>
      <p:sp>
        <p:nvSpPr>
          <p:cNvPr id="4" name="矩形 3">
            <a:extLst>
              <a:ext uri="{FF2B5EF4-FFF2-40B4-BE49-F238E27FC236}">
                <a16:creationId xmlns:a16="http://schemas.microsoft.com/office/drawing/2014/main" id="{CC838FD0-E061-FF4F-9ACA-EF6BBECD7E95}"/>
              </a:ext>
            </a:extLst>
          </p:cNvPr>
          <p:cNvSpPr/>
          <p:nvPr/>
        </p:nvSpPr>
        <p:spPr>
          <a:xfrm>
            <a:off x="520996" y="1329550"/>
            <a:ext cx="11171332" cy="1754326"/>
          </a:xfrm>
          <a:prstGeom prst="rect">
            <a:avLst/>
          </a:prstGeom>
        </p:spPr>
        <p:txBody>
          <a:bodyPr wrap="square">
            <a:spAutoFit/>
          </a:bodyPr>
          <a:lstStyle/>
          <a:p>
            <a:r>
              <a:rPr lang="zh-CN" altLang="en-US" dirty="0"/>
              <a:t>本课题使用颜色识别模块进行分拣控制。总共使用了</a:t>
            </a:r>
            <a:r>
              <a:rPr lang="en-US" altLang="zh-CN" dirty="0"/>
              <a:t>3</a:t>
            </a:r>
            <a:r>
              <a:rPr lang="zh-CN" altLang="en-US" dirty="0"/>
              <a:t>种方案：</a:t>
            </a:r>
          </a:p>
          <a:p>
            <a:r>
              <a:rPr lang="zh-CN" altLang="en-US" dirty="0"/>
              <a:t>方案一：</a:t>
            </a:r>
            <a:r>
              <a:rPr lang="en-US" altLang="zh-CN" dirty="0"/>
              <a:t>Scratch</a:t>
            </a:r>
            <a:r>
              <a:rPr lang="zh-CN" altLang="en-US" dirty="0"/>
              <a:t>编程直接进行颜色对比，这种方法虽然方便，但是受限于</a:t>
            </a:r>
            <a:r>
              <a:rPr lang="en-US" altLang="zh-CN" dirty="0"/>
              <a:t>Scratch</a:t>
            </a:r>
            <a:r>
              <a:rPr lang="zh-CN" altLang="en-US" dirty="0"/>
              <a:t>不能脱机控制，本方法不可实施。</a:t>
            </a:r>
          </a:p>
          <a:p>
            <a:r>
              <a:rPr lang="zh-CN" altLang="en-US" dirty="0"/>
              <a:t>方案二：摄像头识别，使用颜色分析软件进行分析，得到</a:t>
            </a:r>
            <a:r>
              <a:rPr lang="en-US" altLang="zh-CN" dirty="0"/>
              <a:t>RGB</a:t>
            </a:r>
            <a:r>
              <a:rPr lang="zh-CN" altLang="en-US" dirty="0"/>
              <a:t>数值。</a:t>
            </a:r>
          </a:p>
          <a:p>
            <a:r>
              <a:rPr lang="zh-CN" altLang="en-US" dirty="0"/>
              <a:t>方案三：利用</a:t>
            </a:r>
            <a:r>
              <a:rPr lang="en-US" altLang="zh-CN" dirty="0"/>
              <a:t>TSC3200</a:t>
            </a:r>
            <a:r>
              <a:rPr lang="zh-CN" altLang="en-US" dirty="0"/>
              <a:t>传感器进行识别，这种方法直接通过对应代码可以完成控制，但是对光照度有很强的要求，如果很亮的话识别值就会偏高。（下图为安装方案）</a:t>
            </a:r>
          </a:p>
        </p:txBody>
      </p:sp>
      <p:grpSp>
        <p:nvGrpSpPr>
          <p:cNvPr id="2" name="组合 1">
            <a:extLst>
              <a:ext uri="{FF2B5EF4-FFF2-40B4-BE49-F238E27FC236}">
                <a16:creationId xmlns:a16="http://schemas.microsoft.com/office/drawing/2014/main" id="{5FCC63E1-18AC-A747-9308-4CA263EFAA75}"/>
              </a:ext>
            </a:extLst>
          </p:cNvPr>
          <p:cNvGrpSpPr/>
          <p:nvPr/>
        </p:nvGrpSpPr>
        <p:grpSpPr>
          <a:xfrm>
            <a:off x="1401439" y="3859692"/>
            <a:ext cx="9027668" cy="2271286"/>
            <a:chOff x="1401439" y="3859692"/>
            <a:chExt cx="9027668" cy="2271286"/>
          </a:xfrm>
        </p:grpSpPr>
        <p:pic>
          <p:nvPicPr>
            <p:cNvPr id="10" name="图片 9">
              <a:extLst>
                <a:ext uri="{FF2B5EF4-FFF2-40B4-BE49-F238E27FC236}">
                  <a16:creationId xmlns:a16="http://schemas.microsoft.com/office/drawing/2014/main" id="{B1770056-DC2E-F040-A26A-DE993AA1D17D}"/>
                </a:ext>
              </a:extLst>
            </p:cNvPr>
            <p:cNvPicPr/>
            <p:nvPr/>
          </p:nvPicPr>
          <p:blipFill rotWithShape="1">
            <a:blip r:embed="rId2">
              <a:extLst>
                <a:ext uri="{28A0092B-C50C-407E-A947-70E740481C1C}">
                  <a14:useLocalDpi xmlns:a14="http://schemas.microsoft.com/office/drawing/2010/main" val="0"/>
                </a:ext>
              </a:extLst>
            </a:blip>
            <a:srcRect b="51952"/>
            <a:stretch/>
          </p:blipFill>
          <p:spPr bwMode="auto">
            <a:xfrm>
              <a:off x="1401439" y="4009594"/>
              <a:ext cx="4322445" cy="2121384"/>
            </a:xfrm>
            <a:prstGeom prst="rect">
              <a:avLst/>
            </a:prstGeom>
            <a:noFill/>
            <a:ln>
              <a:noFill/>
            </a:ln>
          </p:spPr>
        </p:pic>
        <p:pic>
          <p:nvPicPr>
            <p:cNvPr id="12" name="图片 11">
              <a:extLst>
                <a:ext uri="{FF2B5EF4-FFF2-40B4-BE49-F238E27FC236}">
                  <a16:creationId xmlns:a16="http://schemas.microsoft.com/office/drawing/2014/main" id="{08B4D606-A0B4-274A-B909-E12AB6A24267}"/>
                </a:ext>
              </a:extLst>
            </p:cNvPr>
            <p:cNvPicPr/>
            <p:nvPr/>
          </p:nvPicPr>
          <p:blipFill rotWithShape="1">
            <a:blip r:embed="rId2">
              <a:extLst>
                <a:ext uri="{28A0092B-C50C-407E-A947-70E740481C1C}">
                  <a14:useLocalDpi xmlns:a14="http://schemas.microsoft.com/office/drawing/2010/main" val="0"/>
                </a:ext>
              </a:extLst>
            </a:blip>
            <a:srcRect l="347" t="54662" r="-347" b="-2710"/>
            <a:stretch/>
          </p:blipFill>
          <p:spPr bwMode="auto">
            <a:xfrm>
              <a:off x="6106662" y="3859692"/>
              <a:ext cx="4322445" cy="2121384"/>
            </a:xfrm>
            <a:prstGeom prst="rect">
              <a:avLst/>
            </a:prstGeom>
            <a:noFill/>
            <a:ln>
              <a:noFill/>
            </a:ln>
          </p:spPr>
        </p:pic>
      </p:grpSp>
    </p:spTree>
    <p:extLst>
      <p:ext uri="{BB962C8B-B14F-4D97-AF65-F5344CB8AC3E}">
        <p14:creationId xmlns:p14="http://schemas.microsoft.com/office/powerpoint/2010/main" val="320400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523220"/>
          </a:xfrm>
          <a:prstGeom prst="rect">
            <a:avLst/>
          </a:prstGeom>
        </p:spPr>
        <p:txBody>
          <a:bodyPr wrap="square">
            <a:spAutoFit/>
          </a:bodyPr>
          <a:lstStyle/>
          <a:p>
            <a:r>
              <a:rPr lang="zh-CN" altLang="en-US" sz="2800" b="1" dirty="0"/>
              <a:t>研究过程</a:t>
            </a:r>
            <a:endParaRPr lang="en-US" altLang="zh-CN" sz="2800" b="1" dirty="0"/>
          </a:p>
        </p:txBody>
      </p:sp>
      <p:sp>
        <p:nvSpPr>
          <p:cNvPr id="4" name="矩形 3">
            <a:extLst>
              <a:ext uri="{FF2B5EF4-FFF2-40B4-BE49-F238E27FC236}">
                <a16:creationId xmlns:a16="http://schemas.microsoft.com/office/drawing/2014/main" id="{CC838FD0-E061-FF4F-9ACA-EF6BBECD7E95}"/>
              </a:ext>
            </a:extLst>
          </p:cNvPr>
          <p:cNvSpPr/>
          <p:nvPr/>
        </p:nvSpPr>
        <p:spPr>
          <a:xfrm>
            <a:off x="520996" y="1329550"/>
            <a:ext cx="11171332" cy="1477328"/>
          </a:xfrm>
          <a:prstGeom prst="rect">
            <a:avLst/>
          </a:prstGeom>
        </p:spPr>
        <p:txBody>
          <a:bodyPr wrap="square">
            <a:spAutoFit/>
          </a:bodyPr>
          <a:lstStyle/>
          <a:p>
            <a:r>
              <a:rPr lang="zh-CN" altLang="zh-CN" dirty="0"/>
              <a:t>众所周知，可以用一块引流片使得水流流向对应的方向，而在传送带上的乐高积木也可以如此。因为本课题所用的传送带并不是橡胶传送带，所以摩擦系数很小，这样乐高积木在传送带表面可以自由滑动（虽然这也是传送带的弊端之一）。如果使用引流片，就可以有效的控制乐高积木的流向。将引流片粘在舵机上，这样只需要编程对舵机进行控制即可。本课题设想是通过颜色的比较，控制导向舵机使得乐高流向不同的分拣筐，达到分拣的目的。</a:t>
            </a:r>
            <a:r>
              <a:rPr lang="zh-CN" altLang="en-US" dirty="0"/>
              <a:t>（下图是各个状态下舵机的位置）</a:t>
            </a:r>
            <a:endParaRPr lang="zh-CN" altLang="zh-CN" dirty="0"/>
          </a:p>
        </p:txBody>
      </p:sp>
      <p:pic>
        <p:nvPicPr>
          <p:cNvPr id="11" name="图片 10">
            <a:extLst>
              <a:ext uri="{FF2B5EF4-FFF2-40B4-BE49-F238E27FC236}">
                <a16:creationId xmlns:a16="http://schemas.microsoft.com/office/drawing/2014/main" id="{4A8EB80B-B606-9546-A3A5-EF0F657F9C9D}"/>
              </a:ext>
            </a:extLst>
          </p:cNvPr>
          <p:cNvPicPr/>
          <p:nvPr/>
        </p:nvPicPr>
        <p:blipFill>
          <a:blip r:embed="rId2">
            <a:extLst>
              <a:ext uri="{28A0092B-C50C-407E-A947-70E740481C1C}">
                <a14:useLocalDpi xmlns:a14="http://schemas.microsoft.com/office/drawing/2010/main" val="0"/>
              </a:ext>
            </a:extLst>
          </a:blip>
          <a:srcRect b="51100"/>
          <a:stretch>
            <a:fillRect/>
          </a:stretch>
        </p:blipFill>
        <p:spPr bwMode="auto">
          <a:xfrm>
            <a:off x="520996" y="3451454"/>
            <a:ext cx="4746646" cy="2259797"/>
          </a:xfrm>
          <a:prstGeom prst="rect">
            <a:avLst/>
          </a:prstGeom>
          <a:noFill/>
        </p:spPr>
      </p:pic>
      <p:grpSp>
        <p:nvGrpSpPr>
          <p:cNvPr id="13" name="Group 13">
            <a:extLst>
              <a:ext uri="{FF2B5EF4-FFF2-40B4-BE49-F238E27FC236}">
                <a16:creationId xmlns:a16="http://schemas.microsoft.com/office/drawing/2014/main" id="{F0DB94D8-4878-C64B-BB79-2EA609DD2B66}"/>
              </a:ext>
            </a:extLst>
          </p:cNvPr>
          <p:cNvGrpSpPr>
            <a:grpSpLocks noRot="1" noChangeAspect="1"/>
          </p:cNvGrpSpPr>
          <p:nvPr/>
        </p:nvGrpSpPr>
        <p:grpSpPr bwMode="auto">
          <a:xfrm>
            <a:off x="7620557" y="2637046"/>
            <a:ext cx="2740142" cy="3888611"/>
            <a:chOff x="2263" y="6039"/>
            <a:chExt cx="5113" cy="7256"/>
          </a:xfrm>
        </p:grpSpPr>
        <p:pic>
          <p:nvPicPr>
            <p:cNvPr id="14" name="图片 13">
              <a:extLst>
                <a:ext uri="{FF2B5EF4-FFF2-40B4-BE49-F238E27FC236}">
                  <a16:creationId xmlns:a16="http://schemas.microsoft.com/office/drawing/2014/main" id="{FEA3E4C5-3594-6540-9563-9BA132CBD99B}"/>
                </a:ext>
              </a:extLst>
            </p:cNvPr>
            <p:cNvPicPr>
              <a:picLocks noRot="1" noChangeAspect="1" noEditPoints="1" noChangeArrowheads="1" noChangeShapeType="1" noCrop="1"/>
            </p:cNvPicPr>
            <p:nvPr/>
          </p:nvPicPr>
          <p:blipFill>
            <a:blip r:embed="rId3">
              <a:extLst>
                <a:ext uri="{28A0092B-C50C-407E-A947-70E740481C1C}">
                  <a14:useLocalDpi xmlns:a14="http://schemas.microsoft.com/office/drawing/2010/main" val="0"/>
                </a:ext>
              </a:extLst>
            </a:blip>
            <a:srcRect t="51071"/>
            <a:stretch>
              <a:fillRect/>
            </a:stretch>
          </p:blipFill>
          <p:spPr bwMode="auto">
            <a:xfrm>
              <a:off x="2263" y="6039"/>
              <a:ext cx="5113" cy="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extLst>
                <a:ext uri="{FF2B5EF4-FFF2-40B4-BE49-F238E27FC236}">
                  <a16:creationId xmlns:a16="http://schemas.microsoft.com/office/drawing/2014/main" id="{0D74F4F5-ABA4-1242-BD5D-B5073BD26813}"/>
                </a:ext>
              </a:extLst>
            </p:cNvPr>
            <p:cNvPicPr>
              <a:picLocks noRot="1" noChangeAspect="1" noEditPoint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263" y="8740"/>
              <a:ext cx="5113" cy="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13435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523220"/>
          </a:xfrm>
          <a:prstGeom prst="rect">
            <a:avLst/>
          </a:prstGeom>
        </p:spPr>
        <p:txBody>
          <a:bodyPr wrap="square">
            <a:spAutoFit/>
          </a:bodyPr>
          <a:lstStyle/>
          <a:p>
            <a:r>
              <a:rPr lang="zh-CN" altLang="en-US" sz="2800" b="1" dirty="0"/>
              <a:t>研究过程</a:t>
            </a:r>
            <a:endParaRPr lang="en-US" altLang="zh-CN" sz="2800" b="1" dirty="0"/>
          </a:p>
        </p:txBody>
      </p:sp>
      <p:sp>
        <p:nvSpPr>
          <p:cNvPr id="3" name="矩形 2">
            <a:extLst>
              <a:ext uri="{FF2B5EF4-FFF2-40B4-BE49-F238E27FC236}">
                <a16:creationId xmlns:a16="http://schemas.microsoft.com/office/drawing/2014/main" id="{57EF40F3-26EE-4E40-B2FF-FFDFE7A26D7F}"/>
              </a:ext>
            </a:extLst>
          </p:cNvPr>
          <p:cNvSpPr/>
          <p:nvPr/>
        </p:nvSpPr>
        <p:spPr>
          <a:xfrm>
            <a:off x="520996" y="1139907"/>
            <a:ext cx="10826558" cy="369332"/>
          </a:xfrm>
          <a:prstGeom prst="rect">
            <a:avLst/>
          </a:prstGeom>
        </p:spPr>
        <p:txBody>
          <a:bodyPr wrap="square">
            <a:spAutoFit/>
          </a:bodyPr>
          <a:lstStyle/>
          <a:p>
            <a:r>
              <a:rPr lang="zh-CN" altLang="en-US" dirty="0"/>
              <a:t>本设计图总共分成两个部分，第一部分是</a:t>
            </a:r>
            <a:r>
              <a:rPr lang="en-US" altLang="zh-CN" dirty="0"/>
              <a:t>3D</a:t>
            </a:r>
            <a:r>
              <a:rPr lang="zh-CN" altLang="en-US" dirty="0"/>
              <a:t>打印和激光切割的设计图样，另一部分是整个装置的平面图。</a:t>
            </a:r>
          </a:p>
        </p:txBody>
      </p:sp>
      <p:pic>
        <p:nvPicPr>
          <p:cNvPr id="5" name="图片 4">
            <a:extLst>
              <a:ext uri="{FF2B5EF4-FFF2-40B4-BE49-F238E27FC236}">
                <a16:creationId xmlns:a16="http://schemas.microsoft.com/office/drawing/2014/main" id="{3DD69DDA-FDDE-C740-A8EE-02875E5F6B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731" y="2755134"/>
            <a:ext cx="4322445" cy="2696845"/>
          </a:xfrm>
          <a:prstGeom prst="rect">
            <a:avLst/>
          </a:prstGeom>
          <a:noFill/>
          <a:ln>
            <a:noFill/>
          </a:ln>
        </p:spPr>
      </p:pic>
      <p:pic>
        <p:nvPicPr>
          <p:cNvPr id="7" name="图片 6">
            <a:extLst>
              <a:ext uri="{FF2B5EF4-FFF2-40B4-BE49-F238E27FC236}">
                <a16:creationId xmlns:a16="http://schemas.microsoft.com/office/drawing/2014/main" id="{34B0EBE7-0401-FE49-B5D8-DE53B7DBB9B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83892" y="2242322"/>
            <a:ext cx="6708239" cy="3663803"/>
          </a:xfrm>
          <a:prstGeom prst="rect">
            <a:avLst/>
          </a:prstGeom>
          <a:noFill/>
          <a:ln>
            <a:noFill/>
          </a:ln>
        </p:spPr>
      </p:pic>
      <p:cxnSp>
        <p:nvCxnSpPr>
          <p:cNvPr id="10" name="直线连接符 9">
            <a:extLst>
              <a:ext uri="{FF2B5EF4-FFF2-40B4-BE49-F238E27FC236}">
                <a16:creationId xmlns:a16="http://schemas.microsoft.com/office/drawing/2014/main" id="{6AC86F05-1145-8D4F-8FA9-38021343FCD8}"/>
              </a:ext>
            </a:extLst>
          </p:cNvPr>
          <p:cNvCxnSpPr/>
          <p:nvPr/>
        </p:nvCxnSpPr>
        <p:spPr>
          <a:xfrm flipV="1">
            <a:off x="762731" y="2242322"/>
            <a:ext cx="4521161" cy="512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FFB232B5-880D-9F43-87B4-B633FFD2DFB6}"/>
              </a:ext>
            </a:extLst>
          </p:cNvPr>
          <p:cNvCxnSpPr/>
          <p:nvPr/>
        </p:nvCxnSpPr>
        <p:spPr>
          <a:xfrm flipV="1">
            <a:off x="4916774" y="2938072"/>
            <a:ext cx="1484026" cy="25139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16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523220"/>
          </a:xfrm>
          <a:prstGeom prst="rect">
            <a:avLst/>
          </a:prstGeom>
        </p:spPr>
        <p:txBody>
          <a:bodyPr wrap="square">
            <a:spAutoFit/>
          </a:bodyPr>
          <a:lstStyle/>
          <a:p>
            <a:r>
              <a:rPr lang="zh-CN" altLang="en-US" sz="2800" b="1"/>
              <a:t>研究过程</a:t>
            </a:r>
            <a:endParaRPr lang="en-US" altLang="zh-CN" sz="2800" b="1" dirty="0"/>
          </a:p>
        </p:txBody>
      </p:sp>
      <p:pic>
        <p:nvPicPr>
          <p:cNvPr id="3" name="图片 2">
            <a:extLst>
              <a:ext uri="{FF2B5EF4-FFF2-40B4-BE49-F238E27FC236}">
                <a16:creationId xmlns:a16="http://schemas.microsoft.com/office/drawing/2014/main" id="{BD4CB4C9-8BD8-2C46-AADF-B55BA29921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15690" y="2848132"/>
            <a:ext cx="9038175" cy="3800516"/>
          </a:xfrm>
          <a:prstGeom prst="rect">
            <a:avLst/>
          </a:prstGeom>
          <a:noFill/>
          <a:ln>
            <a:noFill/>
          </a:ln>
        </p:spPr>
      </p:pic>
      <p:sp>
        <p:nvSpPr>
          <p:cNvPr id="2" name="矩形 1">
            <a:extLst>
              <a:ext uri="{FF2B5EF4-FFF2-40B4-BE49-F238E27FC236}">
                <a16:creationId xmlns:a16="http://schemas.microsoft.com/office/drawing/2014/main" id="{2EED0523-FEC7-B145-AE05-8BFB6097E75A}"/>
              </a:ext>
            </a:extLst>
          </p:cNvPr>
          <p:cNvSpPr/>
          <p:nvPr/>
        </p:nvSpPr>
        <p:spPr>
          <a:xfrm>
            <a:off x="520995" y="1532354"/>
            <a:ext cx="11051411" cy="646331"/>
          </a:xfrm>
          <a:prstGeom prst="rect">
            <a:avLst/>
          </a:prstGeom>
        </p:spPr>
        <p:txBody>
          <a:bodyPr wrap="square">
            <a:spAutoFit/>
          </a:bodyPr>
          <a:lstStyle/>
          <a:p>
            <a:r>
              <a:rPr lang="zh-CN" altLang="en-US" dirty="0"/>
              <a:t>下图为平面图，其左侧是一个积木分离构件</a:t>
            </a:r>
            <a:r>
              <a:rPr lang="en-US" altLang="zh-CN" dirty="0"/>
              <a:t>,</a:t>
            </a:r>
            <a:r>
              <a:rPr lang="zh-CN" altLang="en-US" dirty="0"/>
              <a:t>它的上端连接传送带</a:t>
            </a:r>
            <a:r>
              <a:rPr lang="en-US" altLang="zh-CN" dirty="0"/>
              <a:t>,</a:t>
            </a:r>
            <a:r>
              <a:rPr lang="zh-CN" altLang="en-US" dirty="0"/>
              <a:t>传送带中间架起挡板舵机和颜色识别模块</a:t>
            </a:r>
            <a:r>
              <a:rPr lang="en-US" altLang="zh-CN" dirty="0"/>
              <a:t>,</a:t>
            </a:r>
            <a:r>
              <a:rPr lang="zh-CN" altLang="en-US" dirty="0"/>
              <a:t>传送带的右端是三个分拣盒</a:t>
            </a:r>
            <a:r>
              <a:rPr lang="en-US" altLang="zh-CN" dirty="0"/>
              <a:t>,</a:t>
            </a:r>
            <a:r>
              <a:rPr lang="zh-CN" altLang="en-US" dirty="0"/>
              <a:t>用于收集导向分类后的积木</a:t>
            </a:r>
            <a:r>
              <a:rPr lang="en-US" altLang="zh-CN" dirty="0"/>
              <a:t>.</a:t>
            </a:r>
          </a:p>
        </p:txBody>
      </p:sp>
    </p:spTree>
    <p:extLst>
      <p:ext uri="{BB962C8B-B14F-4D97-AF65-F5344CB8AC3E}">
        <p14:creationId xmlns:p14="http://schemas.microsoft.com/office/powerpoint/2010/main" val="227559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523220"/>
          </a:xfrm>
          <a:prstGeom prst="rect">
            <a:avLst/>
          </a:prstGeom>
        </p:spPr>
        <p:txBody>
          <a:bodyPr wrap="square">
            <a:spAutoFit/>
          </a:bodyPr>
          <a:lstStyle/>
          <a:p>
            <a:r>
              <a:rPr lang="zh-CN" altLang="en-US" sz="2800" b="1"/>
              <a:t>研究过程</a:t>
            </a:r>
            <a:endParaRPr lang="en-US" altLang="zh-CN" sz="2800" b="1" dirty="0"/>
          </a:p>
        </p:txBody>
      </p:sp>
      <p:sp>
        <p:nvSpPr>
          <p:cNvPr id="2" name="矩形 1">
            <a:extLst>
              <a:ext uri="{FF2B5EF4-FFF2-40B4-BE49-F238E27FC236}">
                <a16:creationId xmlns:a16="http://schemas.microsoft.com/office/drawing/2014/main" id="{F6132EC3-89AC-5749-B9F6-EEA8B3115911}"/>
              </a:ext>
            </a:extLst>
          </p:cNvPr>
          <p:cNvSpPr/>
          <p:nvPr/>
        </p:nvSpPr>
        <p:spPr>
          <a:xfrm>
            <a:off x="520995" y="1139908"/>
            <a:ext cx="10946479" cy="1200329"/>
          </a:xfrm>
          <a:prstGeom prst="rect">
            <a:avLst/>
          </a:prstGeom>
        </p:spPr>
        <p:txBody>
          <a:bodyPr wrap="square">
            <a:spAutoFit/>
          </a:bodyPr>
          <a:lstStyle/>
          <a:p>
            <a:r>
              <a:rPr lang="zh-CN" altLang="en-US" dirty="0"/>
              <a:t>本课题自主设计了一个传送带滚轮，尺寸如图所示，本滚轮的目的旨在控制传送带的移动同时更为方便的连接电机，完成控制。本模型左右两边的滚轴可以架在激光切割图样中，从而完成固定并且可以自由旋转。而两个滚轮中有一个滚轴上连接了电机（用胶枪把电机的旋转轴和滚轴连在一起），从而可以从单片机中控制传送带的转动和速度。 </a:t>
            </a:r>
          </a:p>
        </p:txBody>
      </p:sp>
      <p:pic>
        <p:nvPicPr>
          <p:cNvPr id="3" name="图片 2">
            <a:extLst>
              <a:ext uri="{FF2B5EF4-FFF2-40B4-BE49-F238E27FC236}">
                <a16:creationId xmlns:a16="http://schemas.microsoft.com/office/drawing/2014/main" id="{4D3D9866-4A87-104C-85C9-760B9DD01C33}"/>
              </a:ext>
            </a:extLst>
          </p:cNvPr>
          <p:cNvPicPr>
            <a:picLocks noChangeAspect="1"/>
          </p:cNvPicPr>
          <p:nvPr/>
        </p:nvPicPr>
        <p:blipFill>
          <a:blip r:embed="rId2"/>
          <a:stretch>
            <a:fillRect/>
          </a:stretch>
        </p:blipFill>
        <p:spPr>
          <a:xfrm>
            <a:off x="839241" y="3299293"/>
            <a:ext cx="3378200" cy="2717800"/>
          </a:xfrm>
          <a:prstGeom prst="rect">
            <a:avLst/>
          </a:prstGeom>
        </p:spPr>
      </p:pic>
      <p:pic>
        <p:nvPicPr>
          <p:cNvPr id="4" name="图片 3">
            <a:extLst>
              <a:ext uri="{FF2B5EF4-FFF2-40B4-BE49-F238E27FC236}">
                <a16:creationId xmlns:a16="http://schemas.microsoft.com/office/drawing/2014/main" id="{E1EA008A-566D-A341-9A34-03CBC31C6588}"/>
              </a:ext>
            </a:extLst>
          </p:cNvPr>
          <p:cNvPicPr>
            <a:picLocks noChangeAspect="1"/>
          </p:cNvPicPr>
          <p:nvPr/>
        </p:nvPicPr>
        <p:blipFill>
          <a:blip r:embed="rId3"/>
          <a:stretch>
            <a:fillRect/>
          </a:stretch>
        </p:blipFill>
        <p:spPr>
          <a:xfrm>
            <a:off x="4614784" y="3915243"/>
            <a:ext cx="1943100" cy="1485900"/>
          </a:xfrm>
          <a:prstGeom prst="rect">
            <a:avLst/>
          </a:prstGeom>
        </p:spPr>
      </p:pic>
      <p:pic>
        <p:nvPicPr>
          <p:cNvPr id="5" name="图片 4">
            <a:extLst>
              <a:ext uri="{FF2B5EF4-FFF2-40B4-BE49-F238E27FC236}">
                <a16:creationId xmlns:a16="http://schemas.microsoft.com/office/drawing/2014/main" id="{33CCE660-4CC3-614F-9034-2E827B93FB40}"/>
              </a:ext>
            </a:extLst>
          </p:cNvPr>
          <p:cNvPicPr>
            <a:picLocks noChangeAspect="1"/>
          </p:cNvPicPr>
          <p:nvPr/>
        </p:nvPicPr>
        <p:blipFill>
          <a:blip r:embed="rId4"/>
          <a:stretch>
            <a:fillRect/>
          </a:stretch>
        </p:blipFill>
        <p:spPr>
          <a:xfrm>
            <a:off x="7667053" y="3286593"/>
            <a:ext cx="2794000" cy="2730500"/>
          </a:xfrm>
          <a:prstGeom prst="rect">
            <a:avLst/>
          </a:prstGeom>
        </p:spPr>
      </p:pic>
    </p:spTree>
    <p:extLst>
      <p:ext uri="{BB962C8B-B14F-4D97-AF65-F5344CB8AC3E}">
        <p14:creationId xmlns:p14="http://schemas.microsoft.com/office/powerpoint/2010/main" val="388142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954107"/>
          </a:xfrm>
          <a:prstGeom prst="rect">
            <a:avLst/>
          </a:prstGeom>
        </p:spPr>
        <p:txBody>
          <a:bodyPr wrap="square">
            <a:spAutoFit/>
          </a:bodyPr>
          <a:lstStyle/>
          <a:p>
            <a:r>
              <a:rPr lang="zh-CN" altLang="en-US" sz="2800" b="1" dirty="0"/>
              <a:t>研究过程</a:t>
            </a:r>
            <a:endParaRPr lang="en-US" altLang="zh-CN" sz="2800" b="1" dirty="0"/>
          </a:p>
          <a:p>
            <a:r>
              <a:rPr lang="zh-CN" altLang="en-US" sz="2800" b="1" dirty="0"/>
              <a:t>（材料清单）</a:t>
            </a:r>
            <a:endParaRPr lang="en-US" altLang="zh-CN" sz="2800" b="1" dirty="0"/>
          </a:p>
        </p:txBody>
      </p:sp>
      <p:graphicFrame>
        <p:nvGraphicFramePr>
          <p:cNvPr id="3" name="表格 2">
            <a:extLst>
              <a:ext uri="{FF2B5EF4-FFF2-40B4-BE49-F238E27FC236}">
                <a16:creationId xmlns:a16="http://schemas.microsoft.com/office/drawing/2014/main" id="{9C82C30D-504C-4E45-96C0-8F916B90C7D8}"/>
              </a:ext>
            </a:extLst>
          </p:cNvPr>
          <p:cNvGraphicFramePr>
            <a:graphicFrameLocks noGrp="1"/>
          </p:cNvGraphicFramePr>
          <p:nvPr>
            <p:extLst>
              <p:ext uri="{D42A27DB-BD31-4B8C-83A1-F6EECF244321}">
                <p14:modId xmlns:p14="http://schemas.microsoft.com/office/powerpoint/2010/main" val="376684336"/>
              </p:ext>
            </p:extLst>
          </p:nvPr>
        </p:nvGraphicFramePr>
        <p:xfrm>
          <a:off x="2403501" y="1662765"/>
          <a:ext cx="5826099" cy="4618109"/>
        </p:xfrm>
        <a:graphic>
          <a:graphicData uri="http://schemas.openxmlformats.org/drawingml/2006/table">
            <a:tbl>
              <a:tblPr firstRow="1" firstCol="1" bandRow="1"/>
              <a:tblGrid>
                <a:gridCol w="3336239">
                  <a:extLst>
                    <a:ext uri="{9D8B030D-6E8A-4147-A177-3AD203B41FA5}">
                      <a16:colId xmlns:a16="http://schemas.microsoft.com/office/drawing/2014/main" val="608891574"/>
                    </a:ext>
                  </a:extLst>
                </a:gridCol>
                <a:gridCol w="2489860">
                  <a:extLst>
                    <a:ext uri="{9D8B030D-6E8A-4147-A177-3AD203B41FA5}">
                      <a16:colId xmlns:a16="http://schemas.microsoft.com/office/drawing/2014/main" val="3231642474"/>
                    </a:ext>
                  </a:extLst>
                </a:gridCol>
              </a:tblGrid>
              <a:tr h="422321">
                <a:tc>
                  <a:txBody>
                    <a:bodyPr/>
                    <a:lstStyle/>
                    <a:p>
                      <a:pPr indent="304800" algn="ctr" fontAlgn="ctr">
                        <a:lnSpc>
                          <a:spcPct val="150000"/>
                        </a:lnSpc>
                        <a:spcAft>
                          <a:spcPts val="0"/>
                        </a:spcAft>
                      </a:pPr>
                      <a:r>
                        <a:rPr lang="zh-CN" sz="1600" kern="0">
                          <a:solidFill>
                            <a:srgbClr val="000000"/>
                          </a:solidFill>
                          <a:effectLst/>
                          <a:latin typeface="Times New Roman" panose="02020603050405020304" pitchFamily="18" charset="0"/>
                          <a:ea typeface="宋体" panose="02010600030101010101" pitchFamily="2" charset="-122"/>
                        </a:rPr>
                        <a:t>名称</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fontAlgn="ctr">
                        <a:lnSpc>
                          <a:spcPct val="150000"/>
                        </a:lnSpc>
                        <a:spcAft>
                          <a:spcPts val="0"/>
                        </a:spcAft>
                      </a:pPr>
                      <a:r>
                        <a:rPr lang="zh-CN" sz="1600" kern="0">
                          <a:solidFill>
                            <a:srgbClr val="000000"/>
                          </a:solidFill>
                          <a:effectLst/>
                          <a:latin typeface="Times New Roman" panose="02020603050405020304" pitchFamily="18" charset="0"/>
                          <a:ea typeface="宋体" panose="02010600030101010101" pitchFamily="2" charset="-122"/>
                        </a:rPr>
                        <a:t>数量</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69154134"/>
                  </a:ext>
                </a:extLst>
              </a:tr>
              <a:tr h="422321">
                <a:tc>
                  <a:txBody>
                    <a:bodyPr/>
                    <a:lstStyle/>
                    <a:p>
                      <a:pPr indent="304800" algn="ctr" fontAlgn="ctr">
                        <a:lnSpc>
                          <a:spcPct val="150000"/>
                        </a:lnSpc>
                        <a:spcAft>
                          <a:spcPts val="0"/>
                        </a:spcAft>
                      </a:pPr>
                      <a:r>
                        <a:rPr lang="zh-CN" sz="1600" kern="0">
                          <a:solidFill>
                            <a:srgbClr val="000000"/>
                          </a:solidFill>
                          <a:effectLst/>
                          <a:latin typeface="Times New Roman" panose="02020603050405020304" pitchFamily="18" charset="0"/>
                          <a:ea typeface="宋体" panose="02010600030101010101" pitchFamily="2" charset="-122"/>
                        </a:rPr>
                        <a:t>颜色传感器</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indent="304800" algn="ctr" fontAlgn="ctr">
                        <a:lnSpc>
                          <a:spcPct val="150000"/>
                        </a:lnSpc>
                        <a:spcAft>
                          <a:spcPts val="0"/>
                        </a:spcAft>
                      </a:pPr>
                      <a:r>
                        <a:rPr lang="en-US" sz="1600" kern="0">
                          <a:solidFill>
                            <a:srgbClr val="000000"/>
                          </a:solidFill>
                          <a:effectLst/>
                          <a:latin typeface="宋体" panose="02010600030101010101" pitchFamily="2" charset="-122"/>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149429902"/>
                  </a:ext>
                </a:extLst>
              </a:tr>
              <a:tr h="422321">
                <a:tc>
                  <a:txBody>
                    <a:bodyPr/>
                    <a:lstStyle/>
                    <a:p>
                      <a:pPr indent="304800" algn="ctr" fontAlgn="ctr">
                        <a:lnSpc>
                          <a:spcPct val="150000"/>
                        </a:lnSpc>
                        <a:spcAft>
                          <a:spcPts val="0"/>
                        </a:spcAft>
                      </a:pPr>
                      <a:r>
                        <a:rPr lang="en-US" sz="1600" kern="0">
                          <a:solidFill>
                            <a:srgbClr val="000000"/>
                          </a:solidFill>
                          <a:effectLst/>
                          <a:latin typeface="宋体" panose="02010600030101010101" pitchFamily="2" charset="-122"/>
                          <a:ea typeface="宋体" panose="02010600030101010101" pitchFamily="2" charset="-122"/>
                        </a:rPr>
                        <a:t>360</a:t>
                      </a:r>
                      <a:r>
                        <a:rPr lang="zh-CN" sz="1600" kern="0">
                          <a:solidFill>
                            <a:srgbClr val="000000"/>
                          </a:solidFill>
                          <a:effectLst/>
                          <a:latin typeface="Times New Roman" panose="02020603050405020304" pitchFamily="18" charset="0"/>
                          <a:ea typeface="宋体" panose="02010600030101010101" pitchFamily="2" charset="-122"/>
                        </a:rPr>
                        <a:t>度大扭力舵机</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tc>
                  <a:txBody>
                    <a:bodyPr/>
                    <a:lstStyle/>
                    <a:p>
                      <a:pPr indent="304800" algn="ctr" fontAlgn="ctr">
                        <a:lnSpc>
                          <a:spcPct val="150000"/>
                        </a:lnSpc>
                        <a:spcAft>
                          <a:spcPts val="0"/>
                        </a:spcAft>
                      </a:pPr>
                      <a:r>
                        <a:rPr lang="en-US" sz="1600" kern="0">
                          <a:solidFill>
                            <a:srgbClr val="000000"/>
                          </a:solidFill>
                          <a:effectLst/>
                          <a:latin typeface="宋体" panose="02010600030101010101" pitchFamily="2" charset="-122"/>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716252017"/>
                  </a:ext>
                </a:extLst>
              </a:tr>
              <a:tr h="422321">
                <a:tc>
                  <a:txBody>
                    <a:bodyPr/>
                    <a:lstStyle/>
                    <a:p>
                      <a:pPr indent="304800" algn="ctr" fontAlgn="ctr">
                        <a:lnSpc>
                          <a:spcPct val="150000"/>
                        </a:lnSpc>
                        <a:spcAft>
                          <a:spcPts val="0"/>
                        </a:spcAft>
                      </a:pPr>
                      <a:r>
                        <a:rPr lang="zh-CN" sz="1600" kern="0">
                          <a:solidFill>
                            <a:srgbClr val="000000"/>
                          </a:solidFill>
                          <a:effectLst/>
                          <a:latin typeface="Times New Roman" panose="02020603050405020304" pitchFamily="18" charset="0"/>
                          <a:ea typeface="宋体" panose="02010600030101010101" pitchFamily="2" charset="-122"/>
                        </a:rPr>
                        <a:t>减速电机</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tc>
                  <a:txBody>
                    <a:bodyPr/>
                    <a:lstStyle/>
                    <a:p>
                      <a:pPr indent="304800" algn="ctr" fontAlgn="ctr">
                        <a:lnSpc>
                          <a:spcPct val="150000"/>
                        </a:lnSpc>
                        <a:spcAft>
                          <a:spcPts val="0"/>
                        </a:spcAft>
                      </a:pPr>
                      <a:r>
                        <a:rPr lang="en-US" sz="1600" kern="0">
                          <a:solidFill>
                            <a:srgbClr val="000000"/>
                          </a:solidFill>
                          <a:effectLst/>
                          <a:latin typeface="宋体" panose="02010600030101010101" pitchFamily="2" charset="-122"/>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675412616"/>
                  </a:ext>
                </a:extLst>
              </a:tr>
              <a:tr h="422321">
                <a:tc>
                  <a:txBody>
                    <a:bodyPr/>
                    <a:lstStyle/>
                    <a:p>
                      <a:pPr indent="304800" algn="ctr" fontAlgn="ctr">
                        <a:lnSpc>
                          <a:spcPct val="150000"/>
                        </a:lnSpc>
                        <a:spcAft>
                          <a:spcPts val="0"/>
                        </a:spcAft>
                      </a:pPr>
                      <a:r>
                        <a:rPr lang="zh-CN" sz="1600" kern="0">
                          <a:solidFill>
                            <a:srgbClr val="000000"/>
                          </a:solidFill>
                          <a:effectLst/>
                          <a:latin typeface="Times New Roman" panose="02020603050405020304" pitchFamily="18" charset="0"/>
                          <a:ea typeface="宋体" panose="02010600030101010101" pitchFamily="2" charset="-122"/>
                        </a:rPr>
                        <a:t>小车轮</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tc>
                  <a:txBody>
                    <a:bodyPr/>
                    <a:lstStyle/>
                    <a:p>
                      <a:pPr indent="304800" algn="ctr" fontAlgn="ctr">
                        <a:lnSpc>
                          <a:spcPct val="150000"/>
                        </a:lnSpc>
                        <a:spcAft>
                          <a:spcPts val="0"/>
                        </a:spcAft>
                      </a:pPr>
                      <a:r>
                        <a:rPr lang="en-US" sz="1600" kern="0">
                          <a:solidFill>
                            <a:srgbClr val="000000"/>
                          </a:solidFill>
                          <a:effectLst/>
                          <a:latin typeface="宋体" panose="02010600030101010101" pitchFamily="2" charset="-122"/>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660190762"/>
                  </a:ext>
                </a:extLst>
              </a:tr>
              <a:tr h="422321">
                <a:tc>
                  <a:txBody>
                    <a:bodyPr/>
                    <a:lstStyle/>
                    <a:p>
                      <a:pPr indent="304800" algn="ctr" fontAlgn="ctr">
                        <a:lnSpc>
                          <a:spcPct val="150000"/>
                        </a:lnSpc>
                        <a:spcAft>
                          <a:spcPts val="0"/>
                        </a:spcAft>
                      </a:pPr>
                      <a:r>
                        <a:rPr lang="en-US" sz="1600" kern="0">
                          <a:solidFill>
                            <a:srgbClr val="000000"/>
                          </a:solidFill>
                          <a:effectLst/>
                          <a:latin typeface="宋体" panose="02010600030101010101" pitchFamily="2" charset="-122"/>
                          <a:ea typeface="宋体" panose="02010600030101010101" pitchFamily="2" charset="-122"/>
                        </a:rPr>
                        <a:t>Arduino</a:t>
                      </a:r>
                      <a:r>
                        <a:rPr lang="zh-CN" sz="1600" kern="0">
                          <a:solidFill>
                            <a:srgbClr val="000000"/>
                          </a:solidFill>
                          <a:effectLst/>
                          <a:latin typeface="Times New Roman" panose="02020603050405020304" pitchFamily="18" charset="0"/>
                          <a:ea typeface="宋体" panose="02010600030101010101" pitchFamily="2" charset="-122"/>
                        </a:rPr>
                        <a:t>控制板</a:t>
                      </a:r>
                      <a:r>
                        <a:rPr lang="en-US" sz="1600" kern="0">
                          <a:solidFill>
                            <a:srgbClr val="000000"/>
                          </a:solidFill>
                          <a:effectLst/>
                          <a:latin typeface="Times New Roman" panose="02020603050405020304" pitchFamily="18" charset="0"/>
                          <a:ea typeface="宋体" panose="02010600030101010101" pitchFamily="2" charset="-122"/>
                        </a:rPr>
                        <a:t>+</a:t>
                      </a:r>
                      <a:r>
                        <a:rPr lang="zh-CN" sz="1600" kern="0">
                          <a:solidFill>
                            <a:srgbClr val="000000"/>
                          </a:solidFill>
                          <a:effectLst/>
                          <a:latin typeface="Times New Roman" panose="02020603050405020304" pitchFamily="18" charset="0"/>
                          <a:ea typeface="宋体" panose="02010600030101010101" pitchFamily="2" charset="-122"/>
                        </a:rPr>
                        <a:t>扩展板</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tc>
                  <a:txBody>
                    <a:bodyPr/>
                    <a:lstStyle/>
                    <a:p>
                      <a:pPr indent="304800" algn="ctr" fontAlgn="ctr">
                        <a:lnSpc>
                          <a:spcPct val="150000"/>
                        </a:lnSpc>
                        <a:spcAft>
                          <a:spcPts val="0"/>
                        </a:spcAft>
                      </a:pPr>
                      <a:r>
                        <a:rPr lang="en-US" sz="1600" kern="0" dirty="0">
                          <a:solidFill>
                            <a:srgbClr val="000000"/>
                          </a:solidFill>
                          <a:effectLst/>
                          <a:latin typeface="宋体" panose="02010600030101010101" pitchFamily="2" charset="-122"/>
                          <a:ea typeface="宋体" panose="02010600030101010101" pitchFamily="2" charset="-122"/>
                        </a:rPr>
                        <a:t>1</a:t>
                      </a:r>
                      <a:endParaRPr lang="zh-CN" sz="1600" kern="100" dirty="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168668155"/>
                  </a:ext>
                </a:extLst>
              </a:tr>
              <a:tr h="422321">
                <a:tc>
                  <a:txBody>
                    <a:bodyPr/>
                    <a:lstStyle/>
                    <a:p>
                      <a:pPr indent="304800" algn="ctr" fontAlgn="ctr">
                        <a:lnSpc>
                          <a:spcPct val="150000"/>
                        </a:lnSpc>
                        <a:spcAft>
                          <a:spcPts val="0"/>
                        </a:spcAft>
                      </a:pPr>
                      <a:r>
                        <a:rPr lang="zh-CN" sz="1600" kern="0">
                          <a:solidFill>
                            <a:srgbClr val="000000"/>
                          </a:solidFill>
                          <a:effectLst/>
                          <a:latin typeface="Times New Roman" panose="02020603050405020304" pitchFamily="18" charset="0"/>
                          <a:ea typeface="宋体" panose="02010600030101010101" pitchFamily="2" charset="-122"/>
                        </a:rPr>
                        <a:t>连接线</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tc>
                  <a:txBody>
                    <a:bodyPr/>
                    <a:lstStyle/>
                    <a:p>
                      <a:pPr indent="304800" algn="ctr" fontAlgn="ctr">
                        <a:lnSpc>
                          <a:spcPct val="150000"/>
                        </a:lnSpc>
                        <a:spcAft>
                          <a:spcPts val="0"/>
                        </a:spcAft>
                      </a:pPr>
                      <a:r>
                        <a:rPr lang="zh-CN" sz="1600" kern="0">
                          <a:solidFill>
                            <a:srgbClr val="000000"/>
                          </a:solidFill>
                          <a:effectLst/>
                          <a:latin typeface="Times New Roman" panose="02020603050405020304" pitchFamily="18" charset="0"/>
                          <a:ea typeface="宋体" panose="02010600030101010101" pitchFamily="2" charset="-122"/>
                        </a:rPr>
                        <a:t>若干</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2213039685"/>
                  </a:ext>
                </a:extLst>
              </a:tr>
              <a:tr h="817220">
                <a:tc>
                  <a:txBody>
                    <a:bodyPr/>
                    <a:lstStyle/>
                    <a:p>
                      <a:pPr indent="304800" algn="ctr" fontAlgn="ctr">
                        <a:lnSpc>
                          <a:spcPct val="150000"/>
                        </a:lnSpc>
                        <a:spcAft>
                          <a:spcPts val="0"/>
                        </a:spcAft>
                      </a:pPr>
                      <a:r>
                        <a:rPr lang="en-US" sz="1600" kern="0">
                          <a:solidFill>
                            <a:srgbClr val="000000"/>
                          </a:solidFill>
                          <a:effectLst/>
                          <a:latin typeface="宋体" panose="02010600030101010101" pitchFamily="2" charset="-122"/>
                          <a:ea typeface="宋体" panose="02010600030101010101" pitchFamily="2" charset="-122"/>
                        </a:rPr>
                        <a:t>TCRT5000</a:t>
                      </a:r>
                      <a:r>
                        <a:rPr lang="zh-CN" sz="1600" kern="0">
                          <a:solidFill>
                            <a:srgbClr val="000000"/>
                          </a:solidFill>
                          <a:effectLst/>
                          <a:latin typeface="Times New Roman" panose="02020603050405020304" pitchFamily="18" charset="0"/>
                          <a:ea typeface="宋体" panose="02010600030101010101" pitchFamily="2" charset="-122"/>
                        </a:rPr>
                        <a:t>红外距离传感器</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tc>
                  <a:txBody>
                    <a:bodyPr/>
                    <a:lstStyle/>
                    <a:p>
                      <a:pPr indent="304800" algn="ctr" fontAlgn="ctr">
                        <a:lnSpc>
                          <a:spcPct val="150000"/>
                        </a:lnSpc>
                        <a:spcAft>
                          <a:spcPts val="0"/>
                        </a:spcAft>
                      </a:pPr>
                      <a:r>
                        <a:rPr lang="en-US" sz="1600" kern="0">
                          <a:solidFill>
                            <a:srgbClr val="000000"/>
                          </a:solidFill>
                          <a:effectLst/>
                          <a:latin typeface="宋体" panose="02010600030101010101" pitchFamily="2" charset="-122"/>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1597546697"/>
                  </a:ext>
                </a:extLst>
              </a:tr>
              <a:tr h="422321">
                <a:tc>
                  <a:txBody>
                    <a:bodyPr/>
                    <a:lstStyle/>
                    <a:p>
                      <a:pPr indent="304800" algn="ctr" fontAlgn="ctr">
                        <a:lnSpc>
                          <a:spcPct val="150000"/>
                        </a:lnSpc>
                        <a:spcAft>
                          <a:spcPts val="0"/>
                        </a:spcAft>
                      </a:pPr>
                      <a:r>
                        <a:rPr lang="zh-CN" sz="1600" kern="0">
                          <a:solidFill>
                            <a:srgbClr val="000000"/>
                          </a:solidFill>
                          <a:effectLst/>
                          <a:latin typeface="Times New Roman" panose="02020603050405020304" pitchFamily="18" charset="0"/>
                          <a:ea typeface="宋体" panose="02010600030101010101" pitchFamily="2" charset="-122"/>
                        </a:rPr>
                        <a:t>硬纸板</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tc>
                  <a:txBody>
                    <a:bodyPr/>
                    <a:lstStyle/>
                    <a:p>
                      <a:pPr indent="304800" algn="ctr" fontAlgn="ctr">
                        <a:lnSpc>
                          <a:spcPct val="150000"/>
                        </a:lnSpc>
                        <a:spcAft>
                          <a:spcPts val="0"/>
                        </a:spcAft>
                      </a:pPr>
                      <a:r>
                        <a:rPr lang="zh-CN" sz="1600" kern="0">
                          <a:solidFill>
                            <a:srgbClr val="000000"/>
                          </a:solidFill>
                          <a:effectLst/>
                          <a:latin typeface="Times New Roman" panose="02020603050405020304" pitchFamily="18" charset="0"/>
                          <a:ea typeface="宋体" panose="02010600030101010101" pitchFamily="2" charset="-122"/>
                        </a:rPr>
                        <a:t>若干</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2869236598"/>
                  </a:ext>
                </a:extLst>
              </a:tr>
              <a:tr h="422321">
                <a:tc>
                  <a:txBody>
                    <a:bodyPr/>
                    <a:lstStyle/>
                    <a:p>
                      <a:pPr indent="304800" algn="ctr" fontAlgn="ctr">
                        <a:lnSpc>
                          <a:spcPct val="150000"/>
                        </a:lnSpc>
                        <a:spcAft>
                          <a:spcPts val="0"/>
                        </a:spcAft>
                      </a:pPr>
                      <a:r>
                        <a:rPr lang="zh-CN" sz="1600" kern="0">
                          <a:solidFill>
                            <a:srgbClr val="000000"/>
                          </a:solidFill>
                          <a:effectLst/>
                          <a:latin typeface="Times New Roman" panose="02020603050405020304" pitchFamily="18" charset="0"/>
                          <a:ea typeface="宋体" panose="02010600030101010101" pitchFamily="2" charset="-122"/>
                        </a:rPr>
                        <a:t>尼龙传送带</a:t>
                      </a:r>
                      <a:endParaRPr lang="zh-CN" sz="1600" kern="10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indent="304800" algn="ctr" fontAlgn="ctr">
                        <a:lnSpc>
                          <a:spcPct val="150000"/>
                        </a:lnSpc>
                        <a:spcAft>
                          <a:spcPts val="0"/>
                        </a:spcAft>
                      </a:pPr>
                      <a:r>
                        <a:rPr lang="en-US" sz="1600" kern="0" dirty="0">
                          <a:solidFill>
                            <a:srgbClr val="000000"/>
                          </a:solidFill>
                          <a:effectLst/>
                          <a:latin typeface="宋体" panose="02010600030101010101" pitchFamily="2" charset="-122"/>
                          <a:ea typeface="宋体" panose="02010600030101010101" pitchFamily="2" charset="-122"/>
                        </a:rPr>
                        <a:t>1</a:t>
                      </a:r>
                      <a:r>
                        <a:rPr lang="zh-CN" sz="1600" kern="0" dirty="0">
                          <a:solidFill>
                            <a:srgbClr val="000000"/>
                          </a:solidFill>
                          <a:effectLst/>
                          <a:latin typeface="Times New Roman" panose="02020603050405020304" pitchFamily="18" charset="0"/>
                          <a:ea typeface="宋体" panose="02010600030101010101" pitchFamily="2" charset="-122"/>
                        </a:rPr>
                        <a:t>米</a:t>
                      </a:r>
                      <a:endParaRPr lang="zh-CN" sz="1600" kern="100" dirty="0">
                        <a:effectLst/>
                        <a:latin typeface="Times New Roman" panose="02020603050405020304" pitchFamily="18" charset="0"/>
                        <a:ea typeface="宋体" panose="02010600030101010101" pitchFamily="2" charset="-122"/>
                      </a:endParaRPr>
                    </a:p>
                  </a:txBody>
                  <a:tcPr marL="9525" marR="9525" marT="9525" marB="9525"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9829217"/>
                  </a:ext>
                </a:extLst>
              </a:tr>
            </a:tbl>
          </a:graphicData>
        </a:graphic>
      </p:graphicFrame>
    </p:spTree>
    <p:extLst>
      <p:ext uri="{BB962C8B-B14F-4D97-AF65-F5344CB8AC3E}">
        <p14:creationId xmlns:p14="http://schemas.microsoft.com/office/powerpoint/2010/main" val="4876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05CCCB-E50B-481A-8EBD-F729C364AB51}"/>
              </a:ext>
            </a:extLst>
          </p:cNvPr>
          <p:cNvSpPr txBox="1"/>
          <p:nvPr/>
        </p:nvSpPr>
        <p:spPr>
          <a:xfrm>
            <a:off x="5527158" y="786809"/>
            <a:ext cx="1137684" cy="646331"/>
          </a:xfrm>
          <a:prstGeom prst="rect">
            <a:avLst/>
          </a:prstGeom>
          <a:noFill/>
        </p:spPr>
        <p:txBody>
          <a:bodyPr wrap="square" rtlCol="0">
            <a:spAutoFit/>
          </a:bodyPr>
          <a:lstStyle/>
          <a:p>
            <a:r>
              <a:rPr lang="zh-CN" altLang="en-US" sz="3600" b="1" dirty="0"/>
              <a:t>目录</a:t>
            </a:r>
          </a:p>
        </p:txBody>
      </p:sp>
      <p:sp>
        <p:nvSpPr>
          <p:cNvPr id="4" name="文本框 3">
            <a:extLst>
              <a:ext uri="{FF2B5EF4-FFF2-40B4-BE49-F238E27FC236}">
                <a16:creationId xmlns:a16="http://schemas.microsoft.com/office/drawing/2014/main" id="{8FBA5F1B-4A8D-46D0-9FD9-A240E6564B8E}"/>
              </a:ext>
            </a:extLst>
          </p:cNvPr>
          <p:cNvSpPr txBox="1"/>
          <p:nvPr/>
        </p:nvSpPr>
        <p:spPr>
          <a:xfrm>
            <a:off x="2115880" y="1850065"/>
            <a:ext cx="3285460" cy="4031873"/>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t>课题来源</a:t>
            </a:r>
            <a:endParaRPr lang="en-US" altLang="zh-CN" sz="3200" dirty="0"/>
          </a:p>
          <a:p>
            <a:pPr marL="285750" indent="-285750">
              <a:buFont typeface="Arial" panose="020B0604020202020204" pitchFamily="34" charset="0"/>
              <a:buChar char="•"/>
            </a:pPr>
            <a:r>
              <a:rPr lang="zh-CN" altLang="en-US" sz="3200" dirty="0"/>
              <a:t>研究现状</a:t>
            </a:r>
            <a:endParaRPr lang="en-US" altLang="zh-CN" sz="3200" dirty="0"/>
          </a:p>
          <a:p>
            <a:pPr marL="285750" indent="-285750">
              <a:buFont typeface="Arial" panose="020B0604020202020204" pitchFamily="34" charset="0"/>
              <a:buChar char="•"/>
            </a:pPr>
            <a:r>
              <a:rPr lang="zh-CN" altLang="en-US" sz="3200" dirty="0"/>
              <a:t>研究方案</a:t>
            </a:r>
            <a:endParaRPr lang="en-US" altLang="zh-CN" sz="3200" dirty="0"/>
          </a:p>
          <a:p>
            <a:pPr marL="285750" indent="-285750">
              <a:buFont typeface="Arial" panose="020B0604020202020204" pitchFamily="34" charset="0"/>
              <a:buChar char="•"/>
            </a:pPr>
            <a:r>
              <a:rPr lang="zh-CN" altLang="en-US" sz="3200" dirty="0"/>
              <a:t>研究过程</a:t>
            </a:r>
            <a:endParaRPr lang="en-US" altLang="zh-CN" sz="3200" dirty="0"/>
          </a:p>
          <a:p>
            <a:pPr marL="285750" indent="-285750">
              <a:buFont typeface="Arial" panose="020B0604020202020204" pitchFamily="34" charset="0"/>
              <a:buChar char="•"/>
            </a:pPr>
            <a:r>
              <a:rPr lang="zh-CN" altLang="en-US" sz="3200" dirty="0"/>
              <a:t>数据分析</a:t>
            </a:r>
            <a:endParaRPr lang="en-US" altLang="zh-CN" sz="3200" dirty="0"/>
          </a:p>
          <a:p>
            <a:pPr marL="285750" indent="-285750">
              <a:buFont typeface="Arial" panose="020B0604020202020204" pitchFamily="34" charset="0"/>
              <a:buChar char="•"/>
            </a:pPr>
            <a:r>
              <a:rPr lang="zh-CN" altLang="en-US" sz="3200" dirty="0"/>
              <a:t>基本结论</a:t>
            </a:r>
            <a:endParaRPr lang="en-US" altLang="zh-CN" sz="3200" dirty="0"/>
          </a:p>
          <a:p>
            <a:pPr marL="285750" indent="-285750">
              <a:buFont typeface="Arial" panose="020B0604020202020204" pitchFamily="34" charset="0"/>
              <a:buChar char="•"/>
            </a:pPr>
            <a:r>
              <a:rPr lang="zh-CN" altLang="en-US" sz="3200" dirty="0"/>
              <a:t>下一步计划</a:t>
            </a:r>
            <a:endParaRPr lang="en-US" altLang="zh-CN" sz="3200" dirty="0"/>
          </a:p>
          <a:p>
            <a:pPr marL="285750" indent="-285750">
              <a:buFont typeface="Arial" panose="020B0604020202020204" pitchFamily="34" charset="0"/>
              <a:buChar char="•"/>
            </a:pPr>
            <a:r>
              <a:rPr lang="zh-CN" altLang="en-US" sz="3200" dirty="0"/>
              <a:t>参考文献</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D08D22C-1D6E-F444-989D-AB66F3DF22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1524" y="755847"/>
            <a:ext cx="4313555" cy="2198370"/>
          </a:xfrm>
          <a:prstGeom prst="rect">
            <a:avLst/>
          </a:prstGeom>
          <a:noFill/>
          <a:ln>
            <a:noFill/>
          </a:ln>
        </p:spPr>
      </p:pic>
      <p:pic>
        <p:nvPicPr>
          <p:cNvPr id="3" name="图片 2">
            <a:extLst>
              <a:ext uri="{FF2B5EF4-FFF2-40B4-BE49-F238E27FC236}">
                <a16:creationId xmlns:a16="http://schemas.microsoft.com/office/drawing/2014/main" id="{F85B207E-0A40-AC43-868A-8864E3AD8F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28075" y="561854"/>
            <a:ext cx="4322445" cy="2586355"/>
          </a:xfrm>
          <a:prstGeom prst="rect">
            <a:avLst/>
          </a:prstGeom>
          <a:noFill/>
          <a:ln>
            <a:noFill/>
          </a:ln>
        </p:spPr>
      </p:pic>
      <p:pic>
        <p:nvPicPr>
          <p:cNvPr id="4" name="图片 3">
            <a:extLst>
              <a:ext uri="{FF2B5EF4-FFF2-40B4-BE49-F238E27FC236}">
                <a16:creationId xmlns:a16="http://schemas.microsoft.com/office/drawing/2014/main" id="{BE7C27A9-DE91-C24F-9315-0A2F6A29775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1524" y="3382129"/>
            <a:ext cx="4322445" cy="3241675"/>
          </a:xfrm>
          <a:prstGeom prst="rect">
            <a:avLst/>
          </a:prstGeom>
          <a:noFill/>
          <a:ln>
            <a:noFill/>
          </a:ln>
        </p:spPr>
      </p:pic>
    </p:spTree>
    <p:extLst>
      <p:ext uri="{BB962C8B-B14F-4D97-AF65-F5344CB8AC3E}">
        <p14:creationId xmlns:p14="http://schemas.microsoft.com/office/powerpoint/2010/main" val="3736248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954107"/>
          </a:xfrm>
          <a:prstGeom prst="rect">
            <a:avLst/>
          </a:prstGeom>
        </p:spPr>
        <p:txBody>
          <a:bodyPr wrap="square">
            <a:spAutoFit/>
          </a:bodyPr>
          <a:lstStyle/>
          <a:p>
            <a:r>
              <a:rPr lang="zh-CN" altLang="en-US" sz="2800" b="1" dirty="0"/>
              <a:t>研究过程</a:t>
            </a:r>
            <a:endParaRPr lang="en-US" altLang="zh-CN" sz="2800" b="1" dirty="0"/>
          </a:p>
          <a:p>
            <a:r>
              <a:rPr lang="zh-CN" altLang="en-US" sz="2800" b="1" dirty="0"/>
              <a:t>（接线图）</a:t>
            </a:r>
            <a:endParaRPr lang="en-US" altLang="zh-CN" sz="2800" b="1" dirty="0"/>
          </a:p>
        </p:txBody>
      </p:sp>
      <p:pic>
        <p:nvPicPr>
          <p:cNvPr id="8" name="图片 7">
            <a:extLst>
              <a:ext uri="{FF2B5EF4-FFF2-40B4-BE49-F238E27FC236}">
                <a16:creationId xmlns:a16="http://schemas.microsoft.com/office/drawing/2014/main" id="{AA9AEDB6-38B3-5D4B-A7EB-238853D1F4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934777" y="477837"/>
            <a:ext cx="4322445" cy="5902325"/>
          </a:xfrm>
          <a:prstGeom prst="rect">
            <a:avLst/>
          </a:prstGeom>
          <a:noFill/>
          <a:ln>
            <a:noFill/>
          </a:ln>
        </p:spPr>
      </p:pic>
      <p:sp>
        <p:nvSpPr>
          <p:cNvPr id="10" name="文本框 9">
            <a:extLst>
              <a:ext uri="{FF2B5EF4-FFF2-40B4-BE49-F238E27FC236}">
                <a16:creationId xmlns:a16="http://schemas.microsoft.com/office/drawing/2014/main" id="{A43396D3-91F2-A143-B3C3-14FB9BDFEF54}"/>
              </a:ext>
            </a:extLst>
          </p:cNvPr>
          <p:cNvSpPr txBox="1"/>
          <p:nvPr/>
        </p:nvSpPr>
        <p:spPr>
          <a:xfrm>
            <a:off x="1484026" y="3267856"/>
            <a:ext cx="3167487" cy="1200329"/>
          </a:xfrm>
          <a:prstGeom prst="rect">
            <a:avLst/>
          </a:prstGeom>
          <a:noFill/>
        </p:spPr>
        <p:txBody>
          <a:bodyPr wrap="square" rtlCol="0">
            <a:spAutoFit/>
          </a:bodyPr>
          <a:lstStyle/>
          <a:p>
            <a:r>
              <a:rPr kumimoji="1" lang="zh-CN" altLang="en-US" dirty="0"/>
              <a:t>本接线图体现了</a:t>
            </a:r>
            <a:r>
              <a:rPr kumimoji="1" lang="en-US" altLang="zh-CN" dirty="0"/>
              <a:t>3</a:t>
            </a:r>
            <a:r>
              <a:rPr kumimoji="1" lang="zh-CN" altLang="en-US" dirty="0"/>
              <a:t>个舵机，两块单片机和颜色传感器的互通。可以直观的体现本课题的设计结构和工作流程。</a:t>
            </a:r>
            <a:endParaRPr kumimoji="1" lang="en-US" altLang="zh-CN" dirty="0"/>
          </a:p>
        </p:txBody>
      </p:sp>
    </p:spTree>
    <p:extLst>
      <p:ext uri="{BB962C8B-B14F-4D97-AF65-F5344CB8AC3E}">
        <p14:creationId xmlns:p14="http://schemas.microsoft.com/office/powerpoint/2010/main" val="3191287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523220"/>
          </a:xfrm>
          <a:prstGeom prst="rect">
            <a:avLst/>
          </a:prstGeom>
        </p:spPr>
        <p:txBody>
          <a:bodyPr wrap="square">
            <a:spAutoFit/>
          </a:bodyPr>
          <a:lstStyle/>
          <a:p>
            <a:r>
              <a:rPr lang="zh-CN" altLang="en-US" sz="2800" b="1" dirty="0"/>
              <a:t>数据分析</a:t>
            </a:r>
            <a:endParaRPr lang="en-US" altLang="zh-CN" sz="2800" b="1" dirty="0"/>
          </a:p>
        </p:txBody>
      </p:sp>
      <p:sp>
        <p:nvSpPr>
          <p:cNvPr id="5" name="文本框 4">
            <a:extLst>
              <a:ext uri="{FF2B5EF4-FFF2-40B4-BE49-F238E27FC236}">
                <a16:creationId xmlns:a16="http://schemas.microsoft.com/office/drawing/2014/main" id="{459D55E0-6B88-4C41-93E0-06C76C1D8955}"/>
              </a:ext>
            </a:extLst>
          </p:cNvPr>
          <p:cNvSpPr txBox="1"/>
          <p:nvPr/>
        </p:nvSpPr>
        <p:spPr>
          <a:xfrm>
            <a:off x="569626" y="1329470"/>
            <a:ext cx="6545382" cy="7017306"/>
          </a:xfrm>
          <a:prstGeom prst="rect">
            <a:avLst/>
          </a:prstGeom>
          <a:noFill/>
        </p:spPr>
        <p:txBody>
          <a:bodyPr wrap="none" rtlCol="0">
            <a:spAutoFit/>
          </a:bodyPr>
          <a:lstStyle/>
          <a:p>
            <a:r>
              <a:rPr lang="zh-CN" altLang="zh-CN" dirty="0"/>
              <a:t>代码选段：</a:t>
            </a:r>
            <a:r>
              <a:rPr lang="zh-CN" altLang="en-US" dirty="0"/>
              <a:t>（左图为代码流程图）</a:t>
            </a:r>
            <a:endParaRPr lang="zh-CN" altLang="zh-CN" dirty="0"/>
          </a:p>
          <a:p>
            <a:r>
              <a:rPr lang="en-US" altLang="zh-CN" dirty="0"/>
              <a:t>//</a:t>
            </a:r>
            <a:r>
              <a:rPr lang="zh-CN" altLang="zh-CN" dirty="0"/>
              <a:t>主程序</a:t>
            </a:r>
          </a:p>
          <a:p>
            <a:r>
              <a:rPr lang="en-US" altLang="zh-CN" dirty="0" err="1"/>
              <a:t>int</a:t>
            </a:r>
            <a:r>
              <a:rPr lang="en-US" altLang="zh-CN" dirty="0"/>
              <a:t> </a:t>
            </a:r>
            <a:r>
              <a:rPr lang="en-US" altLang="zh-CN" dirty="0" err="1"/>
              <a:t>r,g,b</a:t>
            </a:r>
            <a:r>
              <a:rPr lang="en-US" altLang="zh-CN" dirty="0"/>
              <a:t>;</a:t>
            </a:r>
            <a:endParaRPr lang="zh-CN" altLang="zh-CN" dirty="0"/>
          </a:p>
          <a:p>
            <a:r>
              <a:rPr lang="en-US" altLang="zh-CN" dirty="0"/>
              <a:t>void loop()</a:t>
            </a:r>
            <a:endParaRPr lang="zh-CN" altLang="zh-CN" dirty="0"/>
          </a:p>
          <a:p>
            <a:r>
              <a:rPr lang="en-US" altLang="zh-CN" dirty="0"/>
              <a:t>{</a:t>
            </a:r>
            <a:endParaRPr lang="zh-CN" altLang="zh-CN" dirty="0"/>
          </a:p>
          <a:p>
            <a:r>
              <a:rPr lang="en-US" altLang="zh-CN" dirty="0" err="1"/>
              <a:t>g_flag</a:t>
            </a:r>
            <a:r>
              <a:rPr lang="en-US" altLang="zh-CN" dirty="0"/>
              <a:t> = 0;</a:t>
            </a:r>
            <a:endParaRPr lang="zh-CN" altLang="zh-CN" dirty="0"/>
          </a:p>
          <a:p>
            <a:r>
              <a:rPr lang="en-US" altLang="zh-CN" dirty="0"/>
              <a:t>//</a:t>
            </a:r>
            <a:r>
              <a:rPr lang="zh-CN" altLang="zh-CN" dirty="0"/>
              <a:t>每获得一次被测物体</a:t>
            </a:r>
            <a:r>
              <a:rPr lang="en-US" altLang="zh-CN" dirty="0"/>
              <a:t>RGB</a:t>
            </a:r>
            <a:r>
              <a:rPr lang="zh-CN" altLang="zh-CN" dirty="0"/>
              <a:t>颜色值需时</a:t>
            </a:r>
            <a:r>
              <a:rPr lang="en-US" altLang="zh-CN" dirty="0"/>
              <a:t>4s</a:t>
            </a:r>
            <a:endParaRPr lang="zh-CN" altLang="zh-CN" dirty="0"/>
          </a:p>
          <a:p>
            <a:r>
              <a:rPr lang="en-US" altLang="zh-CN" dirty="0"/>
              <a:t>delay(4000);</a:t>
            </a:r>
            <a:endParaRPr lang="zh-CN" altLang="zh-CN" dirty="0"/>
          </a:p>
          <a:p>
            <a:r>
              <a:rPr lang="en-US" altLang="zh-CN" dirty="0"/>
              <a:t>//</a:t>
            </a:r>
            <a:r>
              <a:rPr lang="zh-CN" altLang="zh-CN" dirty="0"/>
              <a:t>打印出被测物体</a:t>
            </a:r>
            <a:r>
              <a:rPr lang="en-US" altLang="zh-CN" dirty="0"/>
              <a:t>RGB</a:t>
            </a:r>
            <a:r>
              <a:rPr lang="zh-CN" altLang="zh-CN" dirty="0"/>
              <a:t>颜色值，通过颜色对照表，可以知道颜色</a:t>
            </a:r>
          </a:p>
          <a:p>
            <a:r>
              <a:rPr lang="en-US" altLang="zh-CN" dirty="0"/>
              <a:t> for(</a:t>
            </a:r>
            <a:r>
              <a:rPr lang="en-US" altLang="zh-CN" dirty="0" err="1"/>
              <a:t>int</a:t>
            </a:r>
            <a:r>
              <a:rPr lang="en-US" altLang="zh-CN" dirty="0"/>
              <a:t> </a:t>
            </a:r>
            <a:r>
              <a:rPr lang="en-US" altLang="zh-CN" dirty="0" err="1"/>
              <a:t>i</a:t>
            </a:r>
            <a:r>
              <a:rPr lang="en-US" altLang="zh-CN" dirty="0"/>
              <a:t>=0; </a:t>
            </a:r>
            <a:r>
              <a:rPr lang="en-US" altLang="zh-CN" dirty="0" err="1"/>
              <a:t>i</a:t>
            </a:r>
            <a:r>
              <a:rPr lang="en-US" altLang="zh-CN" dirty="0"/>
              <a:t>&lt;3; </a:t>
            </a:r>
            <a:r>
              <a:rPr lang="en-US" altLang="zh-CN" dirty="0" err="1"/>
              <a:t>i</a:t>
            </a:r>
            <a:r>
              <a:rPr lang="en-US" altLang="zh-CN" dirty="0"/>
              <a:t>++) </a:t>
            </a:r>
            <a:endParaRPr lang="zh-CN" altLang="zh-CN" dirty="0"/>
          </a:p>
          <a:p>
            <a:r>
              <a:rPr lang="en-US" altLang="zh-CN" dirty="0"/>
              <a:t>{</a:t>
            </a:r>
            <a:endParaRPr lang="zh-CN" altLang="zh-CN" dirty="0"/>
          </a:p>
          <a:p>
            <a:r>
              <a:rPr lang="en-US" altLang="zh-CN" dirty="0"/>
              <a:t> </a:t>
            </a:r>
            <a:r>
              <a:rPr lang="en-US" altLang="zh-CN" dirty="0" err="1"/>
              <a:t>Serial.println</a:t>
            </a:r>
            <a:r>
              <a:rPr lang="en-US" altLang="zh-CN" dirty="0"/>
              <a:t>(</a:t>
            </a:r>
            <a:r>
              <a:rPr lang="en-US" altLang="zh-CN" dirty="0" err="1"/>
              <a:t>int</a:t>
            </a:r>
            <a:r>
              <a:rPr lang="en-US" altLang="zh-CN" dirty="0"/>
              <a:t>(</a:t>
            </a:r>
            <a:r>
              <a:rPr lang="en-US" altLang="zh-CN" dirty="0" err="1"/>
              <a:t>g_array</a:t>
            </a:r>
            <a:r>
              <a:rPr lang="en-US" altLang="zh-CN" dirty="0"/>
              <a:t>[</a:t>
            </a:r>
            <a:r>
              <a:rPr lang="en-US" altLang="zh-CN" dirty="0" err="1"/>
              <a:t>i</a:t>
            </a:r>
            <a:r>
              <a:rPr lang="en-US" altLang="zh-CN" dirty="0"/>
              <a:t>] * </a:t>
            </a:r>
            <a:r>
              <a:rPr lang="en-US" altLang="zh-CN" dirty="0" err="1"/>
              <a:t>g_SF</a:t>
            </a:r>
            <a:r>
              <a:rPr lang="en-US" altLang="zh-CN" dirty="0"/>
              <a:t>[</a:t>
            </a:r>
            <a:r>
              <a:rPr lang="en-US" altLang="zh-CN" dirty="0" err="1"/>
              <a:t>i</a:t>
            </a:r>
            <a:r>
              <a:rPr lang="en-US" altLang="zh-CN" dirty="0"/>
              <a:t>]));</a:t>
            </a:r>
            <a:endParaRPr lang="zh-CN" altLang="zh-CN" dirty="0"/>
          </a:p>
          <a:p>
            <a:r>
              <a:rPr lang="en-US" altLang="zh-CN" dirty="0"/>
              <a:t>} </a:t>
            </a:r>
            <a:endParaRPr lang="zh-CN" altLang="zh-CN" dirty="0"/>
          </a:p>
          <a:p>
            <a:r>
              <a:rPr lang="en-US" altLang="zh-CN" dirty="0"/>
              <a:t>r=</a:t>
            </a:r>
            <a:r>
              <a:rPr lang="en-US" altLang="zh-CN" dirty="0" err="1"/>
              <a:t>int</a:t>
            </a:r>
            <a:r>
              <a:rPr lang="en-US" altLang="zh-CN" dirty="0"/>
              <a:t>(</a:t>
            </a:r>
            <a:r>
              <a:rPr lang="en-US" altLang="zh-CN" dirty="0" err="1"/>
              <a:t>g_array</a:t>
            </a:r>
            <a:r>
              <a:rPr lang="en-US" altLang="zh-CN" dirty="0"/>
              <a:t>[0]*</a:t>
            </a:r>
            <a:r>
              <a:rPr lang="en-US" altLang="zh-CN" dirty="0" err="1"/>
              <a:t>g_SF</a:t>
            </a:r>
            <a:r>
              <a:rPr lang="en-US" altLang="zh-CN" dirty="0"/>
              <a:t>[0]);</a:t>
            </a:r>
            <a:endParaRPr lang="zh-CN" altLang="zh-CN" dirty="0"/>
          </a:p>
          <a:p>
            <a:r>
              <a:rPr lang="en-US" altLang="zh-CN" dirty="0"/>
              <a:t>g=</a:t>
            </a:r>
            <a:r>
              <a:rPr lang="en-US" altLang="zh-CN" dirty="0" err="1"/>
              <a:t>int</a:t>
            </a:r>
            <a:r>
              <a:rPr lang="en-US" altLang="zh-CN" dirty="0"/>
              <a:t>(</a:t>
            </a:r>
            <a:r>
              <a:rPr lang="en-US" altLang="zh-CN" dirty="0" err="1"/>
              <a:t>g_array</a:t>
            </a:r>
            <a:r>
              <a:rPr lang="en-US" altLang="zh-CN" dirty="0"/>
              <a:t>[1]*</a:t>
            </a:r>
            <a:r>
              <a:rPr lang="en-US" altLang="zh-CN" dirty="0" err="1"/>
              <a:t>g_SF</a:t>
            </a:r>
            <a:r>
              <a:rPr lang="en-US" altLang="zh-CN" dirty="0"/>
              <a:t>[1]);</a:t>
            </a:r>
            <a:endParaRPr lang="zh-CN" altLang="zh-CN" dirty="0"/>
          </a:p>
          <a:p>
            <a:r>
              <a:rPr lang="en-US" altLang="zh-CN" dirty="0"/>
              <a:t>b=</a:t>
            </a:r>
            <a:r>
              <a:rPr lang="en-US" altLang="zh-CN" dirty="0" err="1"/>
              <a:t>int</a:t>
            </a:r>
            <a:r>
              <a:rPr lang="en-US" altLang="zh-CN" dirty="0"/>
              <a:t>(</a:t>
            </a:r>
            <a:r>
              <a:rPr lang="en-US" altLang="zh-CN" dirty="0" err="1"/>
              <a:t>g_array</a:t>
            </a:r>
            <a:r>
              <a:rPr lang="en-US" altLang="zh-CN" dirty="0"/>
              <a:t>[2]*</a:t>
            </a:r>
            <a:r>
              <a:rPr lang="en-US" altLang="zh-CN" dirty="0" err="1"/>
              <a:t>g_SF</a:t>
            </a:r>
            <a:r>
              <a:rPr lang="en-US" altLang="zh-CN" dirty="0"/>
              <a:t>[2]);</a:t>
            </a:r>
            <a:endParaRPr lang="zh-CN" altLang="zh-CN" dirty="0"/>
          </a:p>
          <a:p>
            <a:r>
              <a:rPr lang="en-US" altLang="zh-CN" dirty="0"/>
              <a:t>if(r&gt;200&amp;&amp;(g&lt;200||b&lt;200)){</a:t>
            </a:r>
            <a:endParaRPr lang="zh-CN" altLang="zh-CN" dirty="0"/>
          </a:p>
          <a:p>
            <a:r>
              <a:rPr lang="en-US" altLang="zh-CN" dirty="0" err="1"/>
              <a:t>digitalWrite</a:t>
            </a:r>
            <a:r>
              <a:rPr lang="en-US" altLang="zh-CN" dirty="0"/>
              <a:t>(12,HIGH);</a:t>
            </a:r>
            <a:endParaRPr lang="zh-CN" altLang="zh-CN" dirty="0"/>
          </a:p>
          <a:p>
            <a:r>
              <a:rPr lang="en-US" altLang="zh-CN" dirty="0" err="1"/>
              <a:t>Serial.println</a:t>
            </a:r>
            <a:r>
              <a:rPr lang="en-US" altLang="zh-CN" dirty="0"/>
              <a:t>("High");</a:t>
            </a:r>
            <a:endParaRPr lang="zh-CN" altLang="zh-CN" dirty="0"/>
          </a:p>
          <a:p>
            <a:r>
              <a:rPr lang="en-US" altLang="zh-CN" dirty="0"/>
              <a:t>delay(200);</a:t>
            </a:r>
            <a:endParaRPr lang="zh-CN" altLang="zh-CN" dirty="0"/>
          </a:p>
          <a:p>
            <a:r>
              <a:rPr lang="en-US" altLang="zh-CN" dirty="0"/>
              <a:t>}</a:t>
            </a:r>
            <a:endParaRPr lang="zh-CN" altLang="zh-CN" dirty="0"/>
          </a:p>
          <a:p>
            <a:r>
              <a:rPr lang="en-US" altLang="zh-CN" dirty="0" err="1"/>
              <a:t>Serial.println</a:t>
            </a:r>
            <a:r>
              <a:rPr lang="en-US" altLang="zh-CN" dirty="0"/>
              <a:t>(); </a:t>
            </a:r>
            <a:endParaRPr lang="zh-CN" altLang="zh-CN" dirty="0"/>
          </a:p>
          <a:p>
            <a:r>
              <a:rPr lang="en-US" altLang="zh-CN" dirty="0" err="1"/>
              <a:t>digitalWrite</a:t>
            </a:r>
            <a:r>
              <a:rPr lang="en-US" altLang="zh-CN" dirty="0"/>
              <a:t>(12,LOW);</a:t>
            </a:r>
            <a:endParaRPr lang="zh-CN" altLang="zh-CN" dirty="0"/>
          </a:p>
          <a:p>
            <a:r>
              <a:rPr lang="en-US" altLang="zh-CN" dirty="0"/>
              <a:t>}</a:t>
            </a:r>
            <a:endParaRPr lang="zh-CN" altLang="zh-CN" dirty="0"/>
          </a:p>
          <a:p>
            <a:endParaRPr kumimoji="1" lang="zh-CN" altLang="en-US" dirty="0"/>
          </a:p>
        </p:txBody>
      </p:sp>
      <p:pic>
        <p:nvPicPr>
          <p:cNvPr id="7" name="图片 6">
            <a:extLst>
              <a:ext uri="{FF2B5EF4-FFF2-40B4-BE49-F238E27FC236}">
                <a16:creationId xmlns:a16="http://schemas.microsoft.com/office/drawing/2014/main" id="{EE41AE28-6F4E-0A41-B058-5CD6350CE6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48765" y="878297"/>
            <a:ext cx="3813976" cy="5149540"/>
          </a:xfrm>
          <a:prstGeom prst="rect">
            <a:avLst/>
          </a:prstGeom>
          <a:noFill/>
          <a:ln>
            <a:noFill/>
          </a:ln>
        </p:spPr>
      </p:pic>
    </p:spTree>
    <p:extLst>
      <p:ext uri="{BB962C8B-B14F-4D97-AF65-F5344CB8AC3E}">
        <p14:creationId xmlns:p14="http://schemas.microsoft.com/office/powerpoint/2010/main" val="3511927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523220"/>
          </a:xfrm>
          <a:prstGeom prst="rect">
            <a:avLst/>
          </a:prstGeom>
        </p:spPr>
        <p:txBody>
          <a:bodyPr wrap="square">
            <a:spAutoFit/>
          </a:bodyPr>
          <a:lstStyle/>
          <a:p>
            <a:r>
              <a:rPr lang="zh-CN" altLang="en-US" sz="2800" b="1" dirty="0"/>
              <a:t>基本结论</a:t>
            </a:r>
            <a:endParaRPr lang="en-US" altLang="zh-CN" sz="2800" b="1" dirty="0"/>
          </a:p>
        </p:txBody>
      </p:sp>
      <p:sp>
        <p:nvSpPr>
          <p:cNvPr id="4" name="文本框 3">
            <a:extLst>
              <a:ext uri="{FF2B5EF4-FFF2-40B4-BE49-F238E27FC236}">
                <a16:creationId xmlns:a16="http://schemas.microsoft.com/office/drawing/2014/main" id="{651B7419-4B5A-5F48-BA67-278A9684B2E6}"/>
              </a:ext>
            </a:extLst>
          </p:cNvPr>
          <p:cNvSpPr txBox="1"/>
          <p:nvPr/>
        </p:nvSpPr>
        <p:spPr>
          <a:xfrm>
            <a:off x="629587" y="1364105"/>
            <a:ext cx="10148660" cy="2585323"/>
          </a:xfrm>
          <a:prstGeom prst="rect">
            <a:avLst/>
          </a:prstGeom>
          <a:noFill/>
        </p:spPr>
        <p:txBody>
          <a:bodyPr wrap="square" rtlCol="0">
            <a:spAutoFit/>
          </a:bodyPr>
          <a:lstStyle/>
          <a:p>
            <a:r>
              <a:rPr kumimoji="1" lang="zh-CN" altLang="en-US" dirty="0"/>
              <a:t>预期性能指标</a:t>
            </a:r>
          </a:p>
          <a:p>
            <a:r>
              <a:rPr kumimoji="1" lang="zh-CN" altLang="en-US" dirty="0"/>
              <a:t>目标分拣速度是手工分拣的</a:t>
            </a:r>
            <a:r>
              <a:rPr kumimoji="1" lang="en-US" altLang="zh-CN" dirty="0"/>
              <a:t>1.5</a:t>
            </a:r>
            <a:r>
              <a:rPr kumimoji="1" lang="zh-CN" altLang="en-US" dirty="0"/>
              <a:t>倍</a:t>
            </a:r>
            <a:r>
              <a:rPr kumimoji="1" lang="en-US" altLang="zh-CN" dirty="0"/>
              <a:t>,</a:t>
            </a:r>
            <a:r>
              <a:rPr kumimoji="1" lang="zh-CN" altLang="en-US" dirty="0"/>
              <a:t>并且分拣错误率低于</a:t>
            </a:r>
            <a:r>
              <a:rPr kumimoji="1" lang="en-US" altLang="zh-CN" dirty="0"/>
              <a:t>10%</a:t>
            </a:r>
            <a:r>
              <a:rPr kumimoji="1" lang="zh-CN" altLang="en-US" dirty="0"/>
              <a:t>。</a:t>
            </a:r>
          </a:p>
          <a:p>
            <a:r>
              <a:rPr kumimoji="1" lang="zh-CN" altLang="en-US" dirty="0"/>
              <a:t>方法与过程</a:t>
            </a:r>
          </a:p>
          <a:p>
            <a:r>
              <a:rPr kumimoji="1" lang="zh-CN" altLang="en-US" dirty="0"/>
              <a:t>本课题预计通过颜色识别模块进行控制，完成乐高按照颜色的分拣，从而实现对乐高分拣的效率提高。</a:t>
            </a:r>
          </a:p>
          <a:p>
            <a:r>
              <a:rPr kumimoji="1" lang="zh-CN" altLang="en-US" dirty="0"/>
              <a:t>结果与分析</a:t>
            </a:r>
          </a:p>
          <a:p>
            <a:r>
              <a:rPr kumimoji="1" lang="zh-CN" altLang="en-US" dirty="0"/>
              <a:t>现在已经达到了用手放积木，舵机已经可以旋转对应角度，但是传送带的稳定性还有待保证，分离部件还需要进行装配。</a:t>
            </a:r>
          </a:p>
          <a:p>
            <a:endParaRPr kumimoji="1" lang="zh-CN" altLang="en-US" dirty="0"/>
          </a:p>
        </p:txBody>
      </p:sp>
    </p:spTree>
    <p:extLst>
      <p:ext uri="{BB962C8B-B14F-4D97-AF65-F5344CB8AC3E}">
        <p14:creationId xmlns:p14="http://schemas.microsoft.com/office/powerpoint/2010/main" val="290977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523220"/>
          </a:xfrm>
          <a:prstGeom prst="rect">
            <a:avLst/>
          </a:prstGeom>
        </p:spPr>
        <p:txBody>
          <a:bodyPr wrap="square">
            <a:spAutoFit/>
          </a:bodyPr>
          <a:lstStyle/>
          <a:p>
            <a:r>
              <a:rPr lang="zh-CN" altLang="en-US" sz="2800" b="1" dirty="0"/>
              <a:t>下一步计划</a:t>
            </a:r>
            <a:endParaRPr lang="en-US" altLang="zh-CN" sz="2800" b="1" dirty="0"/>
          </a:p>
        </p:txBody>
      </p:sp>
      <p:sp>
        <p:nvSpPr>
          <p:cNvPr id="2" name="文本框 1">
            <a:extLst>
              <a:ext uri="{FF2B5EF4-FFF2-40B4-BE49-F238E27FC236}">
                <a16:creationId xmlns:a16="http://schemas.microsoft.com/office/drawing/2014/main" id="{B4BCC221-CC6B-5246-BD86-BC13933EAE47}"/>
              </a:ext>
            </a:extLst>
          </p:cNvPr>
          <p:cNvSpPr txBox="1"/>
          <p:nvPr/>
        </p:nvSpPr>
        <p:spPr>
          <a:xfrm>
            <a:off x="839449" y="1528997"/>
            <a:ext cx="11264622" cy="369332"/>
          </a:xfrm>
          <a:prstGeom prst="rect">
            <a:avLst/>
          </a:prstGeom>
          <a:noFill/>
        </p:spPr>
        <p:txBody>
          <a:bodyPr wrap="none" rtlCol="0">
            <a:spAutoFit/>
          </a:bodyPr>
          <a:lstStyle/>
          <a:p>
            <a:r>
              <a:rPr kumimoji="1" lang="zh-CN" altLang="en-US" dirty="0"/>
              <a:t>完成上推装置的制作，完成后</a:t>
            </a:r>
            <a:r>
              <a:rPr lang="zh-CN" altLang="zh-CN" dirty="0"/>
              <a:t>可以进行人机对比，查看具体效率和比较效率，从而确定是否真正提高了效率。</a:t>
            </a:r>
          </a:p>
        </p:txBody>
      </p:sp>
    </p:spTree>
    <p:extLst>
      <p:ext uri="{BB962C8B-B14F-4D97-AF65-F5344CB8AC3E}">
        <p14:creationId xmlns:p14="http://schemas.microsoft.com/office/powerpoint/2010/main" val="2458742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8C4B8EA-2109-4181-8DB5-1838930F3AE2}"/>
              </a:ext>
            </a:extLst>
          </p:cNvPr>
          <p:cNvSpPr/>
          <p:nvPr/>
        </p:nvSpPr>
        <p:spPr>
          <a:xfrm>
            <a:off x="520996" y="616687"/>
            <a:ext cx="2402958" cy="523220"/>
          </a:xfrm>
          <a:prstGeom prst="rect">
            <a:avLst/>
          </a:prstGeom>
        </p:spPr>
        <p:txBody>
          <a:bodyPr wrap="square">
            <a:spAutoFit/>
          </a:bodyPr>
          <a:lstStyle/>
          <a:p>
            <a:r>
              <a:rPr lang="zh-CN" altLang="en-US" sz="2800" b="1" dirty="0"/>
              <a:t>参考文献</a:t>
            </a:r>
            <a:endParaRPr lang="en-US" altLang="zh-CN" sz="2800" b="1" dirty="0"/>
          </a:p>
        </p:txBody>
      </p:sp>
      <p:sp>
        <p:nvSpPr>
          <p:cNvPr id="2" name="矩形 1">
            <a:extLst>
              <a:ext uri="{FF2B5EF4-FFF2-40B4-BE49-F238E27FC236}">
                <a16:creationId xmlns:a16="http://schemas.microsoft.com/office/drawing/2014/main" id="{EBA0A417-EEEA-1248-86AB-9BFB4F47EB31}"/>
              </a:ext>
            </a:extLst>
          </p:cNvPr>
          <p:cNvSpPr/>
          <p:nvPr/>
        </p:nvSpPr>
        <p:spPr>
          <a:xfrm>
            <a:off x="520996" y="1322787"/>
            <a:ext cx="11671004" cy="4801314"/>
          </a:xfrm>
          <a:prstGeom prst="rect">
            <a:avLst/>
          </a:prstGeom>
        </p:spPr>
        <p:txBody>
          <a:bodyPr wrap="square">
            <a:spAutoFit/>
          </a:bodyPr>
          <a:lstStyle/>
          <a:p>
            <a:pPr indent="266700" algn="just">
              <a:spcAft>
                <a:spcPts val="0"/>
              </a:spcAft>
            </a:pP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杨海麟</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李松</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杨俊</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刘睿琦</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一种小龙虾分拣及数字化分析系统与方法</a:t>
            </a:r>
            <a:r>
              <a:rPr lang="en-US" altLang="zh-CN" kern="100" dirty="0">
                <a:latin typeface="Times New Roman" panose="02020603050405020304" pitchFamily="18" charset="0"/>
                <a:ea typeface="宋体" panose="02010600030101010101" pitchFamily="2" charset="-122"/>
              </a:rPr>
              <a:t>[P]. </a:t>
            </a:r>
            <a:r>
              <a:rPr lang="zh-CN" altLang="zh-CN" kern="100" dirty="0">
                <a:latin typeface="Times New Roman" panose="02020603050405020304" pitchFamily="18" charset="0"/>
                <a:ea typeface="宋体" panose="02010600030101010101" pitchFamily="2" charset="-122"/>
              </a:rPr>
              <a:t>江苏省：</a:t>
            </a:r>
            <a:r>
              <a:rPr lang="en-US" altLang="zh-CN" kern="100" dirty="0">
                <a:latin typeface="Times New Roman" panose="02020603050405020304" pitchFamily="18" charset="0"/>
                <a:ea typeface="宋体" panose="02010600030101010101" pitchFamily="2" charset="-122"/>
              </a:rPr>
              <a:t>CN110050743A,2019-07-26.</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[2]</a:t>
            </a:r>
            <a:r>
              <a:rPr lang="zh-CN" altLang="zh-CN" kern="100" dirty="0">
                <a:latin typeface="Times New Roman" panose="02020603050405020304" pitchFamily="18" charset="0"/>
                <a:ea typeface="宋体" panose="02010600030101010101" pitchFamily="2" charset="-122"/>
              </a:rPr>
              <a:t>林庆亮</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黄许立</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李文灿</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卢达辉</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陈少波</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马志远</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黄维新</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高寿泉</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苏雅钟</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陈键</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物件分拣系统及方法</a:t>
            </a:r>
            <a:r>
              <a:rPr lang="en-US" altLang="zh-CN" kern="100" dirty="0">
                <a:latin typeface="Times New Roman" panose="02020603050405020304" pitchFamily="18" charset="0"/>
                <a:ea typeface="宋体" panose="02010600030101010101" pitchFamily="2" charset="-122"/>
              </a:rPr>
              <a:t>[P]. </a:t>
            </a:r>
            <a:r>
              <a:rPr lang="zh-CN" altLang="zh-CN" kern="100" dirty="0">
                <a:latin typeface="Times New Roman" panose="02020603050405020304" pitchFamily="18" charset="0"/>
                <a:ea typeface="宋体" panose="02010600030101010101" pitchFamily="2" charset="-122"/>
              </a:rPr>
              <a:t>福建省：</a:t>
            </a:r>
            <a:r>
              <a:rPr lang="en-US" altLang="zh-CN" kern="100" dirty="0">
                <a:latin typeface="Times New Roman" panose="02020603050405020304" pitchFamily="18" charset="0"/>
                <a:ea typeface="宋体" panose="02010600030101010101" pitchFamily="2" charset="-122"/>
              </a:rPr>
              <a:t>CN109985818A,2019-07-09.</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[3]</a:t>
            </a:r>
            <a:r>
              <a:rPr lang="zh-CN" altLang="zh-CN" kern="100" dirty="0">
                <a:latin typeface="Times New Roman" panose="02020603050405020304" pitchFamily="18" charset="0"/>
                <a:ea typeface="宋体" panose="02010600030101010101" pitchFamily="2" charset="-122"/>
              </a:rPr>
              <a:t>刘大维</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郑振兴</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张春衡</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一种基于</a:t>
            </a:r>
            <a:r>
              <a:rPr lang="en-US" altLang="zh-CN" kern="100" dirty="0">
                <a:latin typeface="Times New Roman" panose="02020603050405020304" pitchFamily="18" charset="0"/>
                <a:ea typeface="宋体" panose="02010600030101010101" pitchFamily="2" charset="-122"/>
              </a:rPr>
              <a:t>RGB</a:t>
            </a:r>
            <a:r>
              <a:rPr lang="zh-CN" altLang="zh-CN" kern="100" dirty="0">
                <a:latin typeface="Times New Roman" panose="02020603050405020304" pitchFamily="18" charset="0"/>
                <a:ea typeface="宋体" panose="02010600030101010101" pitchFamily="2" charset="-122"/>
              </a:rPr>
              <a:t>水果分类方法及分类装置</a:t>
            </a:r>
            <a:r>
              <a:rPr lang="en-US" altLang="zh-CN" kern="100" dirty="0">
                <a:latin typeface="Times New Roman" panose="02020603050405020304" pitchFamily="18" charset="0"/>
                <a:ea typeface="宋体" panose="02010600030101010101" pitchFamily="2" charset="-122"/>
              </a:rPr>
              <a:t>[P]. </a:t>
            </a:r>
            <a:r>
              <a:rPr lang="zh-CN" altLang="zh-CN" kern="100" dirty="0">
                <a:latin typeface="Times New Roman" panose="02020603050405020304" pitchFamily="18" charset="0"/>
                <a:ea typeface="宋体" panose="02010600030101010101" pitchFamily="2" charset="-122"/>
              </a:rPr>
              <a:t>广东省：</a:t>
            </a:r>
            <a:r>
              <a:rPr lang="en-US" altLang="zh-CN" kern="100" dirty="0">
                <a:latin typeface="Times New Roman" panose="02020603050405020304" pitchFamily="18" charset="0"/>
                <a:ea typeface="宋体" panose="02010600030101010101" pitchFamily="2" charset="-122"/>
              </a:rPr>
              <a:t>CN109365323A,2019-02-22.</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[4]</a:t>
            </a:r>
            <a:r>
              <a:rPr lang="zh-CN" altLang="zh-CN" kern="100" dirty="0">
                <a:latin typeface="Times New Roman" panose="02020603050405020304" pitchFamily="18" charset="0"/>
                <a:ea typeface="宋体" panose="02010600030101010101" pitchFamily="2" charset="-122"/>
              </a:rPr>
              <a:t>李颀</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王俊</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高一星</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杨柳</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赵洁</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基于图像处理的果蔬分拣系统设计</a:t>
            </a:r>
            <a:r>
              <a:rPr lang="en-US" altLang="zh-CN" kern="100" dirty="0">
                <a:latin typeface="Times New Roman" panose="02020603050405020304" pitchFamily="18" charset="0"/>
                <a:ea typeface="宋体" panose="02010600030101010101" pitchFamily="2" charset="-122"/>
              </a:rPr>
              <a:t>[J]. </a:t>
            </a:r>
            <a:r>
              <a:rPr lang="zh-CN" altLang="zh-CN" kern="100" dirty="0">
                <a:latin typeface="Times New Roman" panose="02020603050405020304" pitchFamily="18" charset="0"/>
                <a:ea typeface="宋体" panose="02010600030101010101" pitchFamily="2" charset="-122"/>
              </a:rPr>
              <a:t>农业与技术</a:t>
            </a:r>
            <a:r>
              <a:rPr lang="en-US" altLang="zh-CN" kern="100" dirty="0">
                <a:latin typeface="Times New Roman" panose="02020603050405020304" pitchFamily="18" charset="0"/>
                <a:ea typeface="宋体" panose="02010600030101010101" pitchFamily="2" charset="-122"/>
              </a:rPr>
              <a:t>,2019,39(03):1-4.</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[5]</a:t>
            </a:r>
            <a:r>
              <a:rPr lang="zh-CN" altLang="zh-CN" kern="100" dirty="0">
                <a:latin typeface="Times New Roman" panose="02020603050405020304" pitchFamily="18" charset="0"/>
                <a:ea typeface="宋体" panose="02010600030101010101" pitchFamily="2" charset="-122"/>
              </a:rPr>
              <a:t>陈太松</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一种全自动分颜色排线机</a:t>
            </a:r>
            <a:r>
              <a:rPr lang="en-US" altLang="zh-CN" kern="100" dirty="0">
                <a:latin typeface="Times New Roman" panose="02020603050405020304" pitchFamily="18" charset="0"/>
                <a:ea typeface="宋体" panose="02010600030101010101" pitchFamily="2" charset="-122"/>
              </a:rPr>
              <a:t>[P]. </a:t>
            </a:r>
            <a:r>
              <a:rPr lang="zh-CN" altLang="zh-CN" kern="100" dirty="0">
                <a:latin typeface="Times New Roman" panose="02020603050405020304" pitchFamily="18" charset="0"/>
                <a:ea typeface="宋体" panose="02010600030101010101" pitchFamily="2" charset="-122"/>
              </a:rPr>
              <a:t>广东省：</a:t>
            </a:r>
            <a:r>
              <a:rPr lang="en-US" altLang="zh-CN" kern="100" dirty="0">
                <a:latin typeface="Times New Roman" panose="02020603050405020304" pitchFamily="18" charset="0"/>
                <a:ea typeface="宋体" panose="02010600030101010101" pitchFamily="2" charset="-122"/>
              </a:rPr>
              <a:t>CN109290226A,2019-02-01.</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[6]</a:t>
            </a:r>
            <a:r>
              <a:rPr lang="zh-CN" altLang="zh-CN" kern="100" dirty="0">
                <a:latin typeface="Times New Roman" panose="02020603050405020304" pitchFamily="18" charset="0"/>
                <a:ea typeface="宋体" panose="02010600030101010101" pitchFamily="2" charset="-122"/>
              </a:rPr>
              <a:t>李兰英</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杨平</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侯伟</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果实自动识别分类及采摘的果园智能化系统</a:t>
            </a:r>
            <a:r>
              <a:rPr lang="en-US" altLang="zh-CN" kern="100" dirty="0">
                <a:latin typeface="Times New Roman" panose="02020603050405020304" pitchFamily="18" charset="0"/>
                <a:ea typeface="宋体" panose="02010600030101010101" pitchFamily="2" charset="-122"/>
              </a:rPr>
              <a:t>[P]. </a:t>
            </a:r>
            <a:r>
              <a:rPr lang="zh-CN" altLang="zh-CN" kern="100" dirty="0">
                <a:latin typeface="Times New Roman" panose="02020603050405020304" pitchFamily="18" charset="0"/>
                <a:ea typeface="宋体" panose="02010600030101010101" pitchFamily="2" charset="-122"/>
              </a:rPr>
              <a:t>黑龙江省：</a:t>
            </a:r>
            <a:r>
              <a:rPr lang="en-US" altLang="zh-CN" kern="100" dirty="0">
                <a:latin typeface="Times New Roman" panose="02020603050405020304" pitchFamily="18" charset="0"/>
                <a:ea typeface="宋体" panose="02010600030101010101" pitchFamily="2" charset="-122"/>
              </a:rPr>
              <a:t>CN109220226A,2019-01-18.</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[7]</a:t>
            </a:r>
            <a:r>
              <a:rPr lang="zh-CN" altLang="zh-CN" kern="100" dirty="0">
                <a:latin typeface="Times New Roman" panose="02020603050405020304" pitchFamily="18" charset="0"/>
                <a:ea typeface="宋体" panose="02010600030101010101" pitchFamily="2" charset="-122"/>
              </a:rPr>
              <a:t>章恩宽</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曹璐</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杜正林</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章云鹏</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一种茶叶色选机</a:t>
            </a:r>
            <a:r>
              <a:rPr lang="en-US" altLang="zh-CN" kern="100" dirty="0">
                <a:latin typeface="Times New Roman" panose="02020603050405020304" pitchFamily="18" charset="0"/>
                <a:ea typeface="宋体" panose="02010600030101010101" pitchFamily="2" charset="-122"/>
              </a:rPr>
              <a:t>[P]. </a:t>
            </a:r>
            <a:r>
              <a:rPr lang="zh-CN" altLang="zh-CN" kern="100" dirty="0">
                <a:latin typeface="Times New Roman" panose="02020603050405020304" pitchFamily="18" charset="0"/>
                <a:ea typeface="宋体" panose="02010600030101010101" pitchFamily="2" charset="-122"/>
              </a:rPr>
              <a:t>河南省：</a:t>
            </a:r>
            <a:r>
              <a:rPr lang="en-US" altLang="zh-CN" kern="100" dirty="0">
                <a:latin typeface="Times New Roman" panose="02020603050405020304" pitchFamily="18" charset="0"/>
                <a:ea typeface="宋体" panose="02010600030101010101" pitchFamily="2" charset="-122"/>
              </a:rPr>
              <a:t>CN109174696A,2019-01-11.</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[8]</a:t>
            </a:r>
            <a:r>
              <a:rPr lang="zh-CN" altLang="zh-CN" kern="100" dirty="0">
                <a:latin typeface="Times New Roman" panose="02020603050405020304" pitchFamily="18" charset="0"/>
                <a:ea typeface="宋体" panose="02010600030101010101" pitchFamily="2" charset="-122"/>
              </a:rPr>
              <a:t>梁金鹏</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杨浩</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张海英</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基于颜色特征的常见舌质舌苔分类识别</a:t>
            </a:r>
            <a:r>
              <a:rPr lang="en-US" altLang="zh-CN" kern="100" dirty="0">
                <a:latin typeface="Times New Roman" panose="02020603050405020304" pitchFamily="18" charset="0"/>
                <a:ea typeface="宋体" panose="02010600030101010101" pitchFamily="2" charset="-122"/>
              </a:rPr>
              <a:t>[J]. </a:t>
            </a:r>
            <a:r>
              <a:rPr lang="zh-CN" altLang="zh-CN" kern="100" dirty="0">
                <a:latin typeface="Times New Roman" panose="02020603050405020304" pitchFamily="18" charset="0"/>
                <a:ea typeface="宋体" panose="02010600030101010101" pitchFamily="2" charset="-122"/>
              </a:rPr>
              <a:t>微型机与应用</a:t>
            </a:r>
            <a:r>
              <a:rPr lang="en-US" altLang="zh-CN" kern="100" dirty="0">
                <a:latin typeface="Times New Roman" panose="02020603050405020304" pitchFamily="18" charset="0"/>
                <a:ea typeface="宋体" panose="02010600030101010101" pitchFamily="2" charset="-122"/>
              </a:rPr>
              <a:t>,2017,36(17):102-105.</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[9]</a:t>
            </a:r>
            <a:r>
              <a:rPr lang="zh-CN" altLang="zh-CN" kern="100" dirty="0">
                <a:latin typeface="Times New Roman" panose="02020603050405020304" pitchFamily="18" charset="0"/>
                <a:ea typeface="宋体" panose="02010600030101010101" pitchFamily="2" charset="-122"/>
              </a:rPr>
              <a:t>孙瑞霞</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李炜</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王宗乾</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基于颜色智能识别的嵌入式筒管分拣系统设计</a:t>
            </a:r>
            <a:r>
              <a:rPr lang="en-US" altLang="zh-CN" kern="100" dirty="0">
                <a:latin typeface="Times New Roman" panose="02020603050405020304" pitchFamily="18" charset="0"/>
                <a:ea typeface="宋体" panose="02010600030101010101" pitchFamily="2" charset="-122"/>
              </a:rPr>
              <a:t>[J]. </a:t>
            </a:r>
            <a:r>
              <a:rPr lang="zh-CN" altLang="zh-CN" kern="100" dirty="0">
                <a:latin typeface="Times New Roman" panose="02020603050405020304" pitchFamily="18" charset="0"/>
                <a:ea typeface="宋体" panose="02010600030101010101" pitchFamily="2" charset="-122"/>
              </a:rPr>
              <a:t>重庆工商大学学报</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自然科学版</a:t>
            </a:r>
            <a:r>
              <a:rPr lang="en-US" altLang="zh-CN" kern="100" dirty="0">
                <a:latin typeface="Times New Roman" panose="02020603050405020304" pitchFamily="18" charset="0"/>
                <a:ea typeface="宋体" panose="02010600030101010101" pitchFamily="2" charset="-122"/>
              </a:rPr>
              <a:t>),2017,34(03):71-76.</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[10]</a:t>
            </a:r>
            <a:r>
              <a:rPr lang="zh-CN" altLang="zh-CN" kern="100" dirty="0">
                <a:latin typeface="Times New Roman" panose="02020603050405020304" pitchFamily="18" charset="0"/>
                <a:ea typeface="宋体" panose="02010600030101010101" pitchFamily="2" charset="-122"/>
              </a:rPr>
              <a:t>苟建峰</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孟雳</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基于图像处理的零件分拣系统设计与实现</a:t>
            </a:r>
            <a:r>
              <a:rPr lang="en-US" altLang="zh-CN" kern="100" dirty="0">
                <a:latin typeface="Times New Roman" panose="02020603050405020304" pitchFamily="18" charset="0"/>
                <a:ea typeface="宋体" panose="02010600030101010101" pitchFamily="2" charset="-122"/>
              </a:rPr>
              <a:t>[J]. </a:t>
            </a:r>
            <a:r>
              <a:rPr lang="zh-CN" altLang="zh-CN" kern="100" dirty="0">
                <a:latin typeface="Times New Roman" panose="02020603050405020304" pitchFamily="18" charset="0"/>
                <a:ea typeface="宋体" panose="02010600030101010101" pitchFamily="2" charset="-122"/>
              </a:rPr>
              <a:t>制造技术与机床</a:t>
            </a:r>
            <a:r>
              <a:rPr lang="en-US" altLang="zh-CN" kern="100" dirty="0">
                <a:latin typeface="Times New Roman" panose="02020603050405020304" pitchFamily="18" charset="0"/>
                <a:ea typeface="宋体" panose="02010600030101010101" pitchFamily="2" charset="-122"/>
              </a:rPr>
              <a:t>,2016,(11):26-30.</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[11]</a:t>
            </a:r>
            <a:r>
              <a:rPr lang="zh-CN" altLang="zh-CN" kern="100" dirty="0">
                <a:latin typeface="Times New Roman" panose="02020603050405020304" pitchFamily="18" charset="0"/>
                <a:ea typeface="宋体" panose="02010600030101010101" pitchFamily="2" charset="-122"/>
              </a:rPr>
              <a:t>李亚伟</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基于机器视觉的工件分拣系统研究</a:t>
            </a:r>
            <a:r>
              <a:rPr lang="en-US" altLang="zh-CN" kern="100" dirty="0">
                <a:latin typeface="Times New Roman" panose="02020603050405020304" pitchFamily="18" charset="0"/>
                <a:ea typeface="宋体" panose="02010600030101010101" pitchFamily="2" charset="-122"/>
              </a:rPr>
              <a:t>[D].</a:t>
            </a:r>
            <a:r>
              <a:rPr lang="zh-CN" altLang="zh-CN" kern="100" dirty="0">
                <a:latin typeface="Times New Roman" panose="02020603050405020304" pitchFamily="18" charset="0"/>
                <a:ea typeface="宋体" panose="02010600030101010101" pitchFamily="2" charset="-122"/>
              </a:rPr>
              <a:t>上海工程技术大学</a:t>
            </a:r>
            <a:r>
              <a:rPr lang="en-US" altLang="zh-CN" kern="100" dirty="0">
                <a:latin typeface="Times New Roman" panose="02020603050405020304" pitchFamily="18" charset="0"/>
                <a:ea typeface="宋体" panose="02010600030101010101" pitchFamily="2" charset="-122"/>
              </a:rPr>
              <a:t>,2016.</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[12]</a:t>
            </a:r>
            <a:r>
              <a:rPr lang="zh-CN" altLang="zh-CN" kern="100" dirty="0">
                <a:latin typeface="Times New Roman" panose="02020603050405020304" pitchFamily="18" charset="0"/>
                <a:ea typeface="宋体" panose="02010600030101010101" pitchFamily="2" charset="-122"/>
              </a:rPr>
              <a:t>洪文彬</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杨慧斌</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赵孝楠</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张春阳</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杨城沣</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基于颜色识别的快递包裹分拣系统</a:t>
            </a:r>
            <a:r>
              <a:rPr lang="en-US" altLang="zh-CN" kern="100" dirty="0">
                <a:latin typeface="Times New Roman" panose="02020603050405020304" pitchFamily="18" charset="0"/>
                <a:ea typeface="宋体" panose="02010600030101010101" pitchFamily="2" charset="-122"/>
              </a:rPr>
              <a:t>[J]. </a:t>
            </a:r>
            <a:r>
              <a:rPr lang="zh-CN" altLang="zh-CN" kern="100" dirty="0">
                <a:latin typeface="Times New Roman" panose="02020603050405020304" pitchFamily="18" charset="0"/>
                <a:ea typeface="宋体" panose="02010600030101010101" pitchFamily="2" charset="-122"/>
              </a:rPr>
              <a:t>机械工程师</a:t>
            </a:r>
            <a:r>
              <a:rPr lang="en-US" altLang="zh-CN" kern="100" dirty="0">
                <a:latin typeface="Times New Roman" panose="02020603050405020304" pitchFamily="18" charset="0"/>
                <a:ea typeface="宋体" panose="02010600030101010101" pitchFamily="2" charset="-122"/>
              </a:rPr>
              <a:t>,2015,(10):180-182.</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[13]</a:t>
            </a:r>
            <a:r>
              <a:rPr lang="zh-CN" altLang="zh-CN" kern="100" dirty="0">
                <a:latin typeface="Times New Roman" panose="02020603050405020304" pitchFamily="18" charset="0"/>
                <a:ea typeface="宋体" panose="02010600030101010101" pitchFamily="2" charset="-122"/>
              </a:rPr>
              <a:t>程仁贵</a:t>
            </a: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图像技术在茶青分拣中的应用研究</a:t>
            </a:r>
            <a:r>
              <a:rPr lang="en-US" altLang="zh-CN" kern="100" dirty="0">
                <a:latin typeface="Times New Roman" panose="02020603050405020304" pitchFamily="18" charset="0"/>
                <a:ea typeface="宋体" panose="02010600030101010101" pitchFamily="2" charset="-122"/>
              </a:rPr>
              <a:t>[J]. </a:t>
            </a:r>
            <a:r>
              <a:rPr lang="zh-CN" altLang="zh-CN" kern="100" dirty="0">
                <a:latin typeface="Times New Roman" panose="02020603050405020304" pitchFamily="18" charset="0"/>
                <a:ea typeface="宋体" panose="02010600030101010101" pitchFamily="2" charset="-122"/>
              </a:rPr>
              <a:t>安阳工学院学报</a:t>
            </a:r>
            <a:r>
              <a:rPr lang="en-US" altLang="zh-CN" kern="100" dirty="0">
                <a:latin typeface="Times New Roman" panose="02020603050405020304" pitchFamily="18" charset="0"/>
                <a:ea typeface="宋体" panose="02010600030101010101" pitchFamily="2" charset="-122"/>
              </a:rPr>
              <a:t>,2014,13(06):30-32.</a:t>
            </a:r>
            <a:endParaRPr lang="zh-CN" altLang="zh-CN" kern="100" dirty="0">
              <a:latin typeface="Times New Roman" panose="02020603050405020304" pitchFamily="18" charset="0"/>
              <a:ea typeface="宋体" panose="02010600030101010101" pitchFamily="2" charset="-122"/>
            </a:endParaRPr>
          </a:p>
          <a:p>
            <a:pPr indent="266700" algn="just">
              <a:spcAft>
                <a:spcPts val="0"/>
              </a:spcAft>
            </a:pPr>
            <a:r>
              <a:rPr lang="en-US" altLang="zh-CN" kern="100" dirty="0">
                <a:latin typeface="Times New Roman" panose="02020603050405020304" pitchFamily="18" charset="0"/>
                <a:ea typeface="宋体" panose="02010600030101010101" pitchFamily="2" charset="-122"/>
              </a:rPr>
              <a:t>[14]https://</a:t>
            </a:r>
            <a:r>
              <a:rPr lang="en-US" altLang="zh-CN" kern="100" dirty="0" err="1">
                <a:latin typeface="Times New Roman" panose="02020603050405020304" pitchFamily="18" charset="0"/>
                <a:ea typeface="宋体" panose="02010600030101010101" pitchFamily="2" charset="-122"/>
              </a:rPr>
              <a:t>www.bilibili.com</a:t>
            </a:r>
            <a:r>
              <a:rPr lang="en-US" altLang="zh-CN" kern="100" dirty="0">
                <a:latin typeface="Times New Roman" panose="02020603050405020304" pitchFamily="18" charset="0"/>
                <a:ea typeface="宋体" panose="02010600030101010101" pitchFamily="2" charset="-122"/>
              </a:rPr>
              <a:t>/video/av65631991?from=</a:t>
            </a:r>
            <a:r>
              <a:rPr lang="en-US" altLang="zh-CN" kern="100" dirty="0" err="1">
                <a:latin typeface="Times New Roman" panose="02020603050405020304" pitchFamily="18" charset="0"/>
                <a:ea typeface="宋体" panose="02010600030101010101" pitchFamily="2" charset="-122"/>
              </a:rPr>
              <a:t>search&amp;seid</a:t>
            </a:r>
            <a:r>
              <a:rPr lang="en-US" altLang="zh-CN" kern="100" dirty="0">
                <a:latin typeface="Times New Roman" panose="02020603050405020304" pitchFamily="18" charset="0"/>
                <a:ea typeface="宋体" panose="02010600030101010101" pitchFamily="2" charset="-122"/>
              </a:rPr>
              <a:t>=1155384300301057749[E] </a:t>
            </a:r>
            <a:r>
              <a:rPr lang="zh-CN" altLang="zh-CN" kern="100" dirty="0">
                <a:latin typeface="Times New Roman" panose="02020603050405020304" pitchFamily="18" charset="0"/>
                <a:ea typeface="宋体" panose="02010600030101010101" pitchFamily="2" charset="-122"/>
              </a:rPr>
              <a:t>螺丝钉机械化生产过程！</a:t>
            </a: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rPr>
              <a:t>小时生产几万枚，活好效率高 </a:t>
            </a:r>
            <a:r>
              <a:rPr lang="en-US" altLang="zh-CN" kern="100" dirty="0">
                <a:latin typeface="Times New Roman" panose="02020603050405020304" pitchFamily="18" charset="0"/>
                <a:ea typeface="宋体" panose="02010600030101010101" pitchFamily="2" charset="-122"/>
              </a:rPr>
              <a:t>00</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40</a:t>
            </a:r>
          </a:p>
        </p:txBody>
      </p:sp>
    </p:spTree>
    <p:extLst>
      <p:ext uri="{BB962C8B-B14F-4D97-AF65-F5344CB8AC3E}">
        <p14:creationId xmlns:p14="http://schemas.microsoft.com/office/powerpoint/2010/main" val="614265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FDF52-B9CB-EB4B-BFFD-AF8B23A24062}"/>
              </a:ext>
            </a:extLst>
          </p:cNvPr>
          <p:cNvSpPr>
            <a:spLocks noGrp="1"/>
          </p:cNvSpPr>
          <p:nvPr>
            <p:ph type="ctrTitle"/>
          </p:nvPr>
        </p:nvSpPr>
        <p:spPr/>
        <p:txBody>
          <a:bodyPr/>
          <a:lstStyle/>
          <a:p>
            <a:r>
              <a:rPr kumimoji="1" lang="zh-CN" altLang="en-US" dirty="0"/>
              <a:t>谢谢大家</a:t>
            </a:r>
          </a:p>
        </p:txBody>
      </p:sp>
      <p:sp>
        <p:nvSpPr>
          <p:cNvPr id="3" name="副标题 2">
            <a:extLst>
              <a:ext uri="{FF2B5EF4-FFF2-40B4-BE49-F238E27FC236}">
                <a16:creationId xmlns:a16="http://schemas.microsoft.com/office/drawing/2014/main" id="{3F3D7A5E-7D71-0545-B331-932EDB0C1A37}"/>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21310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3200A2-2514-C54D-89FD-61D5FC3342C7}"/>
              </a:ext>
            </a:extLst>
          </p:cNvPr>
          <p:cNvSpPr>
            <a:spLocks noGrp="1"/>
          </p:cNvSpPr>
          <p:nvPr>
            <p:ph type="title"/>
          </p:nvPr>
        </p:nvSpPr>
        <p:spPr/>
        <p:txBody>
          <a:bodyPr/>
          <a:lstStyle/>
          <a:p>
            <a:r>
              <a:rPr kumimoji="1" lang="zh-CN" altLang="en-US" dirty="0"/>
              <a:t>课题来源</a:t>
            </a:r>
          </a:p>
        </p:txBody>
      </p:sp>
      <p:sp>
        <p:nvSpPr>
          <p:cNvPr id="4" name="文本占位符 3">
            <a:extLst>
              <a:ext uri="{FF2B5EF4-FFF2-40B4-BE49-F238E27FC236}">
                <a16:creationId xmlns:a16="http://schemas.microsoft.com/office/drawing/2014/main" id="{D25D22D6-AE22-BE43-962F-3C06BE1B9A82}"/>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8852355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21961-A145-5548-A5BE-0F118EF847A4}"/>
              </a:ext>
            </a:extLst>
          </p:cNvPr>
          <p:cNvSpPr>
            <a:spLocks noGrp="1"/>
          </p:cNvSpPr>
          <p:nvPr>
            <p:ph type="title"/>
          </p:nvPr>
        </p:nvSpPr>
        <p:spPr/>
        <p:txBody>
          <a:bodyPr/>
          <a:lstStyle/>
          <a:p>
            <a:r>
              <a:rPr kumimoji="1" lang="zh-CN" altLang="en-US" dirty="0"/>
              <a:t>课题来源</a:t>
            </a:r>
          </a:p>
        </p:txBody>
      </p:sp>
      <p:sp>
        <p:nvSpPr>
          <p:cNvPr id="3" name="内容占位符 2">
            <a:extLst>
              <a:ext uri="{FF2B5EF4-FFF2-40B4-BE49-F238E27FC236}">
                <a16:creationId xmlns:a16="http://schemas.microsoft.com/office/drawing/2014/main" id="{4B9C2E2A-0E74-0541-A283-8562C120506B}"/>
              </a:ext>
            </a:extLst>
          </p:cNvPr>
          <p:cNvSpPr>
            <a:spLocks noGrp="1"/>
          </p:cNvSpPr>
          <p:nvPr>
            <p:ph idx="1"/>
          </p:nvPr>
        </p:nvSpPr>
        <p:spPr/>
        <p:txBody>
          <a:bodyPr/>
          <a:lstStyle/>
          <a:p>
            <a:r>
              <a:rPr lang="zh-CN" altLang="zh-CN" dirty="0"/>
              <a:t>乐高是很多人都接触过的玩具，也是当今青少年比较流行的动手娱乐，要搭完一套模型需要很多的乐高，玩着玩着就会发生自己被乐高围住了的情况，笔者自己就经常遇到这种情况，尤其是在玩小颗粒乐高的时候，问题更为严重，因为各种颗粒有棱有角，手在积木中翻动会很疼</a:t>
            </a:r>
            <a:r>
              <a:rPr lang="en-US" altLang="zh-CN" dirty="0"/>
              <a:t>,</a:t>
            </a:r>
            <a:r>
              <a:rPr lang="zh-CN" altLang="zh-CN" dirty="0"/>
              <a:t>而且整理需要很长时间。也正因为如此，乐高分类和整理变得困难无比。</a:t>
            </a:r>
          </a:p>
          <a:p>
            <a:endParaRPr kumimoji="1" lang="zh-CN" altLang="en-US" dirty="0"/>
          </a:p>
        </p:txBody>
      </p:sp>
    </p:spTree>
    <p:extLst>
      <p:ext uri="{BB962C8B-B14F-4D97-AF65-F5344CB8AC3E}">
        <p14:creationId xmlns:p14="http://schemas.microsoft.com/office/powerpoint/2010/main" val="167445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8A4D7-F392-4A43-9CD3-BF00B698AA99}"/>
              </a:ext>
            </a:extLst>
          </p:cNvPr>
          <p:cNvSpPr>
            <a:spLocks noGrp="1"/>
          </p:cNvSpPr>
          <p:nvPr>
            <p:ph type="title"/>
          </p:nvPr>
        </p:nvSpPr>
        <p:spPr/>
        <p:txBody>
          <a:bodyPr/>
          <a:lstStyle/>
          <a:p>
            <a:r>
              <a:rPr lang="zh-CN" altLang="en-US" b="1" dirty="0"/>
              <a:t>研究现状</a:t>
            </a:r>
            <a:endParaRPr kumimoji="1" lang="zh-CN" altLang="en-US" dirty="0"/>
          </a:p>
        </p:txBody>
      </p:sp>
      <p:sp>
        <p:nvSpPr>
          <p:cNvPr id="4" name="文本占位符 3">
            <a:extLst>
              <a:ext uri="{FF2B5EF4-FFF2-40B4-BE49-F238E27FC236}">
                <a16:creationId xmlns:a16="http://schemas.microsoft.com/office/drawing/2014/main" id="{78BD43D3-94C0-A947-845D-3F72808CA2DC}"/>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09762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6D942C4-8088-0C4A-B5E6-66FEA7F99DCA}"/>
              </a:ext>
            </a:extLst>
          </p:cNvPr>
          <p:cNvSpPr>
            <a:spLocks noGrp="1"/>
          </p:cNvSpPr>
          <p:nvPr>
            <p:ph type="title"/>
          </p:nvPr>
        </p:nvSpPr>
        <p:spPr/>
        <p:txBody>
          <a:bodyPr/>
          <a:lstStyle/>
          <a:p>
            <a:r>
              <a:rPr kumimoji="1" lang="zh-CN" altLang="en-US" dirty="0"/>
              <a:t>需求调研</a:t>
            </a:r>
          </a:p>
        </p:txBody>
      </p:sp>
      <p:sp>
        <p:nvSpPr>
          <p:cNvPr id="5" name="内容占位符 4">
            <a:extLst>
              <a:ext uri="{FF2B5EF4-FFF2-40B4-BE49-F238E27FC236}">
                <a16:creationId xmlns:a16="http://schemas.microsoft.com/office/drawing/2014/main" id="{79B1DBE4-A11D-4D40-8B7C-C97470BEED86}"/>
              </a:ext>
            </a:extLst>
          </p:cNvPr>
          <p:cNvSpPr>
            <a:spLocks noGrp="1"/>
          </p:cNvSpPr>
          <p:nvPr>
            <p:ph idx="1"/>
          </p:nvPr>
        </p:nvSpPr>
        <p:spPr/>
        <p:txBody>
          <a:bodyPr/>
          <a:lstStyle/>
          <a:p>
            <a:r>
              <a:rPr lang="zh-CN" altLang="zh-CN" dirty="0"/>
              <a:t>本课题针对上述问题对乐高实体店（世博源乐高旗舰店）进行，所以被采访者大多是乐高店员和接触过乐高的人，从而有效减少了无效数据，保证了一定的准确度。调研问卷通过与受访对象面谈的形式进行。</a:t>
            </a:r>
            <a:r>
              <a:rPr lang="zh-CN" altLang="zh-CN" dirty="0">
                <a:effectLst/>
              </a:rPr>
              <a:t> </a:t>
            </a:r>
            <a:endParaRPr kumimoji="1" lang="zh-CN" altLang="en-US" dirty="0"/>
          </a:p>
        </p:txBody>
      </p:sp>
    </p:spTree>
    <p:extLst>
      <p:ext uri="{BB962C8B-B14F-4D97-AF65-F5344CB8AC3E}">
        <p14:creationId xmlns:p14="http://schemas.microsoft.com/office/powerpoint/2010/main" val="410333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37544-9794-AC43-82EC-6B8C539561D2}"/>
              </a:ext>
            </a:extLst>
          </p:cNvPr>
          <p:cNvSpPr>
            <a:spLocks noGrp="1"/>
          </p:cNvSpPr>
          <p:nvPr>
            <p:ph type="title"/>
          </p:nvPr>
        </p:nvSpPr>
        <p:spPr/>
        <p:txBody>
          <a:bodyPr/>
          <a:lstStyle/>
          <a:p>
            <a:r>
              <a:rPr kumimoji="1" lang="zh-CN" altLang="en-US" dirty="0"/>
              <a:t>问卷题目设计</a:t>
            </a:r>
          </a:p>
        </p:txBody>
      </p:sp>
      <p:sp>
        <p:nvSpPr>
          <p:cNvPr id="3" name="内容占位符 2">
            <a:extLst>
              <a:ext uri="{FF2B5EF4-FFF2-40B4-BE49-F238E27FC236}">
                <a16:creationId xmlns:a16="http://schemas.microsoft.com/office/drawing/2014/main" id="{688425B8-4057-114D-A7C0-CB8D18645F21}"/>
              </a:ext>
            </a:extLst>
          </p:cNvPr>
          <p:cNvSpPr>
            <a:spLocks noGrp="1"/>
          </p:cNvSpPr>
          <p:nvPr>
            <p:ph idx="1"/>
          </p:nvPr>
        </p:nvSpPr>
        <p:spPr/>
        <p:txBody>
          <a:bodyPr>
            <a:normAutofit fontScale="47500" lnSpcReduction="20000"/>
          </a:bodyPr>
          <a:lstStyle/>
          <a:p>
            <a:pPr marL="0" indent="0">
              <a:buNone/>
            </a:pPr>
            <a:r>
              <a:rPr kumimoji="1" lang="en-US" altLang="zh-CN" dirty="0"/>
              <a:t>Q1</a:t>
            </a:r>
            <a:r>
              <a:rPr kumimoji="1" lang="zh-CN" altLang="en-US" dirty="0"/>
              <a:t>：您是否有乐高数量太多的问题？</a:t>
            </a:r>
            <a:r>
              <a:rPr kumimoji="1" lang="en-US" altLang="zh-CN" dirty="0"/>
              <a:t>(</a:t>
            </a:r>
            <a:r>
              <a:rPr kumimoji="1" lang="zh-CN" altLang="en-US" dirty="0"/>
              <a:t>判断</a:t>
            </a:r>
            <a:r>
              <a:rPr kumimoji="1" lang="en-US" altLang="zh-CN" dirty="0"/>
              <a:t>)</a:t>
            </a:r>
          </a:p>
          <a:p>
            <a:pPr marL="0" indent="0">
              <a:buNone/>
            </a:pPr>
            <a:r>
              <a:rPr kumimoji="1" lang="zh-CN" altLang="en-US" dirty="0"/>
              <a:t>选项：是</a:t>
            </a:r>
            <a:r>
              <a:rPr kumimoji="1" lang="en-US" altLang="zh-CN" dirty="0"/>
              <a:t>(TO Q2)</a:t>
            </a:r>
            <a:r>
              <a:rPr kumimoji="1" lang="zh-CN" altLang="en-US" dirty="0"/>
              <a:t>，否</a:t>
            </a:r>
            <a:r>
              <a:rPr kumimoji="1" lang="en-US" altLang="zh-CN" dirty="0"/>
              <a:t>(TO Q3)</a:t>
            </a:r>
          </a:p>
          <a:p>
            <a:pPr marL="0" indent="0">
              <a:buNone/>
            </a:pPr>
            <a:r>
              <a:rPr kumimoji="1" lang="en-US" altLang="zh-CN" dirty="0"/>
              <a:t>Q2</a:t>
            </a:r>
            <a:r>
              <a:rPr kumimoji="1" lang="zh-CN" altLang="en-US" dirty="0"/>
              <a:t>：您现在采取什么方式来分类呢？（多选）</a:t>
            </a:r>
          </a:p>
          <a:p>
            <a:pPr marL="0" indent="0">
              <a:buNone/>
            </a:pPr>
            <a:r>
              <a:rPr kumimoji="1" lang="zh-CN" altLang="en-US" dirty="0"/>
              <a:t>选项： 不管了，用手，用什么机器</a:t>
            </a:r>
          </a:p>
          <a:p>
            <a:pPr marL="0" indent="0">
              <a:buNone/>
            </a:pPr>
            <a:r>
              <a:rPr kumimoji="1" lang="en-US" altLang="zh-CN" dirty="0"/>
              <a:t>Q3</a:t>
            </a:r>
            <a:r>
              <a:rPr kumimoji="1" lang="zh-CN" altLang="en-US" dirty="0"/>
              <a:t>：如果有这个问题，您打算采取什么方式来分类呢？（多选）</a:t>
            </a:r>
          </a:p>
          <a:p>
            <a:pPr marL="0" indent="0">
              <a:buNone/>
            </a:pPr>
            <a:r>
              <a:rPr kumimoji="1" lang="zh-CN" altLang="en-US" dirty="0"/>
              <a:t>选项： 不管了，用手，用什么机器</a:t>
            </a:r>
          </a:p>
          <a:p>
            <a:pPr marL="0" indent="0">
              <a:buNone/>
            </a:pPr>
            <a:r>
              <a:rPr kumimoji="1" lang="en-US" altLang="zh-CN" dirty="0"/>
              <a:t>Q4</a:t>
            </a:r>
            <a:r>
              <a:rPr kumimoji="1" lang="zh-CN" altLang="en-US" dirty="0"/>
              <a:t>：请问您希望按照怎样的分类标准 </a:t>
            </a:r>
            <a:r>
              <a:rPr kumimoji="1" lang="en-US" altLang="zh-CN" dirty="0"/>
              <a:t>(</a:t>
            </a:r>
            <a:r>
              <a:rPr kumimoji="1" lang="zh-CN" altLang="en-US" dirty="0"/>
              <a:t>多选</a:t>
            </a:r>
            <a:r>
              <a:rPr kumimoji="1" lang="en-US" altLang="zh-CN" dirty="0"/>
              <a:t>)</a:t>
            </a:r>
          </a:p>
          <a:p>
            <a:pPr marL="0" indent="0">
              <a:buNone/>
            </a:pPr>
            <a:r>
              <a:rPr kumimoji="1" lang="zh-CN" altLang="en-US" dirty="0"/>
              <a:t>选项：颜色，形状，系列，用途，其他</a:t>
            </a:r>
            <a:r>
              <a:rPr kumimoji="1" lang="en-US" altLang="zh-CN" dirty="0"/>
              <a:t>(</a:t>
            </a:r>
            <a:r>
              <a:rPr kumimoji="1" lang="zh-CN" altLang="en-US" dirty="0"/>
              <a:t>填空</a:t>
            </a:r>
            <a:r>
              <a:rPr kumimoji="1" lang="en-US" altLang="zh-CN" dirty="0"/>
              <a:t>)</a:t>
            </a:r>
          </a:p>
          <a:p>
            <a:pPr marL="0" indent="0">
              <a:buNone/>
            </a:pPr>
            <a:r>
              <a:rPr kumimoji="1" lang="en-US" altLang="zh-CN" dirty="0"/>
              <a:t>Q5</a:t>
            </a:r>
            <a:r>
              <a:rPr kumimoji="1" lang="zh-CN" altLang="en-US" dirty="0"/>
              <a:t>：如果有一个方便的，</a:t>
            </a:r>
            <a:r>
              <a:rPr kumimoji="1" lang="en-US" altLang="zh-CN" dirty="0"/>
              <a:t>60cm*40cm</a:t>
            </a:r>
            <a:r>
              <a:rPr kumimoji="1" lang="zh-CN" altLang="en-US" dirty="0"/>
              <a:t>的装置，可以全自动的将乐高进行颜色分类，您会选用吗？（不考虑价格因素）</a:t>
            </a:r>
          </a:p>
          <a:p>
            <a:pPr marL="0" indent="0">
              <a:buNone/>
            </a:pPr>
            <a:r>
              <a:rPr kumimoji="1" lang="zh-CN" altLang="en-US" dirty="0"/>
              <a:t>选项：是</a:t>
            </a:r>
            <a:r>
              <a:rPr kumimoji="1" lang="en-US" altLang="zh-CN" dirty="0"/>
              <a:t>(</a:t>
            </a:r>
            <a:r>
              <a:rPr kumimoji="1" lang="zh-CN" altLang="en-US" dirty="0"/>
              <a:t>跳转</a:t>
            </a:r>
            <a:r>
              <a:rPr kumimoji="1" lang="en-US" altLang="zh-CN" dirty="0"/>
              <a:t>T6)</a:t>
            </a:r>
            <a:r>
              <a:rPr kumimoji="1" lang="zh-CN" altLang="en-US" dirty="0"/>
              <a:t>，否</a:t>
            </a:r>
            <a:r>
              <a:rPr kumimoji="1" lang="en-US" altLang="zh-CN" dirty="0"/>
              <a:t>(</a:t>
            </a:r>
            <a:r>
              <a:rPr kumimoji="1" lang="zh-CN" altLang="en-US" dirty="0"/>
              <a:t>跳转</a:t>
            </a:r>
            <a:r>
              <a:rPr kumimoji="1" lang="en-US" altLang="zh-CN" dirty="0"/>
              <a:t>T7)</a:t>
            </a:r>
          </a:p>
          <a:p>
            <a:pPr marL="0" indent="0">
              <a:buNone/>
            </a:pPr>
            <a:r>
              <a:rPr kumimoji="1" lang="en-US" altLang="zh-CN" dirty="0"/>
              <a:t>Q6</a:t>
            </a:r>
            <a:r>
              <a:rPr kumimoji="1" lang="zh-CN" altLang="en-US" dirty="0"/>
              <a:t>：您能不能简述选用的原因 </a:t>
            </a:r>
            <a:r>
              <a:rPr kumimoji="1" lang="en-US" altLang="zh-CN" dirty="0"/>
              <a:t>(</a:t>
            </a:r>
            <a:r>
              <a:rPr kumimoji="1" lang="zh-CN" altLang="en-US" dirty="0"/>
              <a:t>多选</a:t>
            </a:r>
            <a:r>
              <a:rPr kumimoji="1" lang="en-US" altLang="zh-CN" dirty="0"/>
              <a:t>)</a:t>
            </a:r>
          </a:p>
          <a:p>
            <a:pPr marL="0" indent="0">
              <a:buNone/>
            </a:pPr>
            <a:r>
              <a:rPr kumimoji="1" lang="zh-CN" altLang="en-US" dirty="0"/>
              <a:t>选项：省时，省力，省空间，其他</a:t>
            </a:r>
            <a:r>
              <a:rPr kumimoji="1" lang="en-US" altLang="zh-CN" dirty="0"/>
              <a:t>(</a:t>
            </a:r>
            <a:r>
              <a:rPr kumimoji="1" lang="zh-CN" altLang="en-US" dirty="0"/>
              <a:t>填空</a:t>
            </a:r>
            <a:r>
              <a:rPr kumimoji="1" lang="en-US" altLang="zh-CN" dirty="0"/>
              <a:t>)</a:t>
            </a:r>
          </a:p>
          <a:p>
            <a:pPr marL="0" indent="0">
              <a:buNone/>
            </a:pPr>
            <a:r>
              <a:rPr kumimoji="1" lang="en-US" altLang="zh-CN" dirty="0"/>
              <a:t>Q7</a:t>
            </a:r>
            <a:r>
              <a:rPr kumimoji="1" lang="zh-CN" altLang="en-US" dirty="0"/>
              <a:t>：您能不能简述不用的原因 </a:t>
            </a:r>
            <a:r>
              <a:rPr kumimoji="1" lang="en-US" altLang="zh-CN" dirty="0"/>
              <a:t>(</a:t>
            </a:r>
            <a:r>
              <a:rPr kumimoji="1" lang="zh-CN" altLang="en-US" dirty="0"/>
              <a:t>多选</a:t>
            </a:r>
            <a:r>
              <a:rPr kumimoji="1" lang="en-US" altLang="zh-CN" dirty="0"/>
              <a:t>)</a:t>
            </a:r>
          </a:p>
          <a:p>
            <a:pPr marL="0" indent="0">
              <a:buNone/>
            </a:pPr>
            <a:r>
              <a:rPr kumimoji="1" lang="zh-CN" altLang="en-US" dirty="0"/>
              <a:t>选项：费时， 费力， 费空间，其他</a:t>
            </a:r>
            <a:r>
              <a:rPr kumimoji="1" lang="en-US" altLang="zh-CN" dirty="0"/>
              <a:t>(</a:t>
            </a:r>
            <a:r>
              <a:rPr kumimoji="1" lang="zh-CN" altLang="en-US" dirty="0"/>
              <a:t>填空</a:t>
            </a:r>
            <a:r>
              <a:rPr kumimoji="1" lang="en-US" altLang="zh-CN" dirty="0"/>
              <a:t>)</a:t>
            </a:r>
          </a:p>
          <a:p>
            <a:pPr marL="0" indent="0">
              <a:buNone/>
            </a:pPr>
            <a:r>
              <a:rPr kumimoji="1" lang="en-US" altLang="zh-CN" dirty="0"/>
              <a:t>Q8</a:t>
            </a:r>
            <a:r>
              <a:rPr kumimoji="1" lang="zh-CN" altLang="en-US" dirty="0"/>
              <a:t>：您能不能给出一个解决乐高分拣的方案？</a:t>
            </a:r>
          </a:p>
          <a:p>
            <a:pPr marL="0" indent="0">
              <a:buNone/>
            </a:pPr>
            <a:r>
              <a:rPr kumimoji="1" lang="zh-CN" altLang="en-US" dirty="0"/>
              <a:t>填空</a:t>
            </a:r>
          </a:p>
        </p:txBody>
      </p:sp>
    </p:spTree>
    <p:extLst>
      <p:ext uri="{BB962C8B-B14F-4D97-AF65-F5344CB8AC3E}">
        <p14:creationId xmlns:p14="http://schemas.microsoft.com/office/powerpoint/2010/main" val="190639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9DE0A-D353-DE42-90BF-911A82EE137E}"/>
              </a:ext>
            </a:extLst>
          </p:cNvPr>
          <p:cNvSpPr>
            <a:spLocks noGrp="1"/>
          </p:cNvSpPr>
          <p:nvPr>
            <p:ph type="title"/>
          </p:nvPr>
        </p:nvSpPr>
        <p:spPr/>
        <p:txBody>
          <a:bodyPr/>
          <a:lstStyle/>
          <a:p>
            <a:r>
              <a:rPr kumimoji="1" lang="zh-CN" altLang="en-US" dirty="0"/>
              <a:t>问卷输出</a:t>
            </a:r>
          </a:p>
        </p:txBody>
      </p:sp>
      <p:sp>
        <p:nvSpPr>
          <p:cNvPr id="3" name="内容占位符 2">
            <a:extLst>
              <a:ext uri="{FF2B5EF4-FFF2-40B4-BE49-F238E27FC236}">
                <a16:creationId xmlns:a16="http://schemas.microsoft.com/office/drawing/2014/main" id="{E6AE223C-421D-8A44-932A-A8DBEDF18BE1}"/>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7126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A186616-1F96-42D1-8F52-7414706A72DC}"/>
              </a:ext>
            </a:extLst>
          </p:cNvPr>
          <p:cNvSpPr/>
          <p:nvPr/>
        </p:nvSpPr>
        <p:spPr>
          <a:xfrm>
            <a:off x="520996" y="616687"/>
            <a:ext cx="2402958" cy="523220"/>
          </a:xfrm>
          <a:prstGeom prst="rect">
            <a:avLst/>
          </a:prstGeom>
        </p:spPr>
        <p:txBody>
          <a:bodyPr wrap="square">
            <a:spAutoFit/>
          </a:bodyPr>
          <a:lstStyle/>
          <a:p>
            <a:r>
              <a:rPr lang="zh-CN" altLang="en-US" sz="2800" b="1" dirty="0"/>
              <a:t>研究方案</a:t>
            </a:r>
            <a:endParaRPr lang="en-US" altLang="zh-CN" sz="2800" b="1" dirty="0"/>
          </a:p>
        </p:txBody>
      </p:sp>
      <p:sp>
        <p:nvSpPr>
          <p:cNvPr id="5" name="文本框 4">
            <a:extLst>
              <a:ext uri="{FF2B5EF4-FFF2-40B4-BE49-F238E27FC236}">
                <a16:creationId xmlns:a16="http://schemas.microsoft.com/office/drawing/2014/main" id="{636591A6-317D-4043-A42E-F680B6DD80E3}"/>
              </a:ext>
            </a:extLst>
          </p:cNvPr>
          <p:cNvSpPr txBox="1"/>
          <p:nvPr/>
        </p:nvSpPr>
        <p:spPr>
          <a:xfrm>
            <a:off x="520996" y="1139907"/>
            <a:ext cx="11131742" cy="2308324"/>
          </a:xfrm>
          <a:prstGeom prst="rect">
            <a:avLst/>
          </a:prstGeom>
          <a:noFill/>
        </p:spPr>
        <p:txBody>
          <a:bodyPr wrap="square" rtlCol="0">
            <a:spAutoFit/>
          </a:bodyPr>
          <a:lstStyle/>
          <a:p>
            <a:r>
              <a:rPr lang="zh-CN" altLang="zh-CN" dirty="0"/>
              <a:t>本课题旨在设计一个用单片机控制颜色分拣模块的智能颜色分拣系统，利用</a:t>
            </a:r>
            <a:r>
              <a:rPr lang="en-US" altLang="zh-CN" dirty="0"/>
              <a:t>Arduino</a:t>
            </a:r>
            <a:r>
              <a:rPr lang="zh-CN" altLang="zh-CN" dirty="0"/>
              <a:t>单片机来实现舵机和电机的联动，同时完成各种自定义分拣， 实现乐高的颜色全自动分拣，节省人工分拣的劳力，提高人工效率，方便人们玩乐高。</a:t>
            </a:r>
          </a:p>
          <a:p>
            <a:r>
              <a:rPr lang="zh-CN" altLang="zh-CN" dirty="0"/>
              <a:t>本装置通过如下几个构件模块来完成乐高颜色分拣：</a:t>
            </a:r>
          </a:p>
          <a:p>
            <a:pPr lvl="0"/>
            <a:r>
              <a:rPr lang="zh-CN" altLang="zh-CN" dirty="0"/>
              <a:t>分离构件：将一整框乐高分离成零散单个积木并送上传送带</a:t>
            </a:r>
          </a:p>
          <a:p>
            <a:pPr lvl="0"/>
            <a:r>
              <a:rPr lang="zh-CN" altLang="zh-CN" dirty="0"/>
              <a:t>识别构件：进行颜色识别，判断积木归属</a:t>
            </a:r>
          </a:p>
          <a:p>
            <a:pPr lvl="0"/>
            <a:r>
              <a:rPr lang="zh-CN" altLang="zh-CN" dirty="0"/>
              <a:t>导向构件：使乐高进入对应的收纳盒</a:t>
            </a:r>
          </a:p>
          <a:p>
            <a:endParaRPr kumimoji="1" lang="zh-CN" altLang="en-US" dirty="0"/>
          </a:p>
        </p:txBody>
      </p:sp>
    </p:spTree>
    <p:extLst>
      <p:ext uri="{BB962C8B-B14F-4D97-AF65-F5344CB8AC3E}">
        <p14:creationId xmlns:p14="http://schemas.microsoft.com/office/powerpoint/2010/main" val="28722469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2457</TotalTime>
  <Words>2341</Words>
  <Application>Microsoft Macintosh PowerPoint</Application>
  <PresentationFormat>宽屏</PresentationFormat>
  <Paragraphs>161</Paragraphs>
  <Slides>26</Slides>
  <Notes>3</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等线</vt:lpstr>
      <vt:lpstr>等线 Light</vt:lpstr>
      <vt:lpstr>黑体</vt:lpstr>
      <vt:lpstr>宋体</vt:lpstr>
      <vt:lpstr>微软雅黑</vt:lpstr>
      <vt:lpstr>Arial</vt:lpstr>
      <vt:lpstr>Calibri</vt:lpstr>
      <vt:lpstr>Times New Roman</vt:lpstr>
      <vt:lpstr>Office 主题​​</vt:lpstr>
      <vt:lpstr>姓名：周立杰 申报学科：工程（初中）</vt:lpstr>
      <vt:lpstr>PowerPoint 演示文稿</vt:lpstr>
      <vt:lpstr>课题来源</vt:lpstr>
      <vt:lpstr>课题来源</vt:lpstr>
      <vt:lpstr>研究现状</vt:lpstr>
      <vt:lpstr>需求调研</vt:lpstr>
      <vt:lpstr>问卷题目设计</vt:lpstr>
      <vt:lpstr>问卷输出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立杰 周</cp:lastModifiedBy>
  <cp:revision>218</cp:revision>
  <dcterms:created xsi:type="dcterms:W3CDTF">2016-06-03T01:07:25Z</dcterms:created>
  <dcterms:modified xsi:type="dcterms:W3CDTF">2019-11-27T13:50:13Z</dcterms:modified>
</cp:coreProperties>
</file>