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65" r:id="rId3"/>
    <p:sldId id="266" r:id="rId4"/>
    <p:sldId id="267" r:id="rId5"/>
    <p:sldId id="268" r:id="rId6"/>
    <p:sldId id="269" r:id="rId7"/>
    <p:sldId id="270" r:id="rId8"/>
    <p:sldId id="271" r:id="rId9"/>
    <p:sldId id="275" r:id="rId10"/>
    <p:sldId id="276" r:id="rId11"/>
    <p:sldId id="257" r:id="rId12"/>
    <p:sldId id="273" r:id="rId13"/>
    <p:sldId id="260" r:id="rId14"/>
    <p:sldId id="261" r:id="rId15"/>
    <p:sldId id="262" r:id="rId16"/>
    <p:sldId id="272" r:id="rId17"/>
    <p:sldId id="287" r:id="rId18"/>
    <p:sldId id="277" r:id="rId19"/>
    <p:sldId id="278" r:id="rId20"/>
    <p:sldId id="288" r:id="rId21"/>
    <p:sldId id="279" r:id="rId22"/>
    <p:sldId id="289" r:id="rId23"/>
    <p:sldId id="280" r:id="rId24"/>
    <p:sldId id="259"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76" d="100"/>
          <a:sy n="76" d="100"/>
        </p:scale>
        <p:origin x="417"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B6BFEA0-BBC8-4B6E-B2B2-CC8BEC7E1916}"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9E961F9-FDDB-413D-9A82-09B354CFCB79}" type="slidenum">
              <a:rPr lang="en-US" smtClean="0"/>
              <a:t>‹#›</a:t>
            </a:fld>
            <a:endParaRPr lang="en-US"/>
          </a:p>
        </p:txBody>
      </p:sp>
    </p:spTree>
    <p:extLst>
      <p:ext uri="{BB962C8B-B14F-4D97-AF65-F5344CB8AC3E}">
        <p14:creationId xmlns:p14="http://schemas.microsoft.com/office/powerpoint/2010/main" val="1100060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6BFEA0-BBC8-4B6E-B2B2-CC8BEC7E1916}"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E961F9-FDDB-413D-9A82-09B354CFCB79}" type="slidenum">
              <a:rPr lang="en-US" smtClean="0"/>
              <a:t>‹#›</a:t>
            </a:fld>
            <a:endParaRPr lang="en-US"/>
          </a:p>
        </p:txBody>
      </p:sp>
    </p:spTree>
    <p:extLst>
      <p:ext uri="{BB962C8B-B14F-4D97-AF65-F5344CB8AC3E}">
        <p14:creationId xmlns:p14="http://schemas.microsoft.com/office/powerpoint/2010/main" val="1544943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6BFEA0-BBC8-4B6E-B2B2-CC8BEC7E1916}"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E961F9-FDDB-413D-9A82-09B354CFCB79}"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871389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6BFEA0-BBC8-4B6E-B2B2-CC8BEC7E1916}"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E961F9-FDDB-413D-9A82-09B354CFCB79}" type="slidenum">
              <a:rPr lang="en-US" smtClean="0"/>
              <a:t>‹#›</a:t>
            </a:fld>
            <a:endParaRPr lang="en-US"/>
          </a:p>
        </p:txBody>
      </p:sp>
    </p:spTree>
    <p:extLst>
      <p:ext uri="{BB962C8B-B14F-4D97-AF65-F5344CB8AC3E}">
        <p14:creationId xmlns:p14="http://schemas.microsoft.com/office/powerpoint/2010/main" val="4208717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6BFEA0-BBC8-4B6E-B2B2-CC8BEC7E1916}"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E961F9-FDDB-413D-9A82-09B354CFCB79}"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61613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B6BFEA0-BBC8-4B6E-B2B2-CC8BEC7E1916}"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E961F9-FDDB-413D-9A82-09B354CFCB79}" type="slidenum">
              <a:rPr lang="en-US" smtClean="0"/>
              <a:t>‹#›</a:t>
            </a:fld>
            <a:endParaRPr lang="en-US"/>
          </a:p>
        </p:txBody>
      </p:sp>
    </p:spTree>
    <p:extLst>
      <p:ext uri="{BB962C8B-B14F-4D97-AF65-F5344CB8AC3E}">
        <p14:creationId xmlns:p14="http://schemas.microsoft.com/office/powerpoint/2010/main" val="1312876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BFEA0-BBC8-4B6E-B2B2-CC8BEC7E1916}"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E961F9-FDDB-413D-9A82-09B354CFCB79}" type="slidenum">
              <a:rPr lang="en-US" smtClean="0"/>
              <a:t>‹#›</a:t>
            </a:fld>
            <a:endParaRPr lang="en-US"/>
          </a:p>
        </p:txBody>
      </p:sp>
    </p:spTree>
    <p:extLst>
      <p:ext uri="{BB962C8B-B14F-4D97-AF65-F5344CB8AC3E}">
        <p14:creationId xmlns:p14="http://schemas.microsoft.com/office/powerpoint/2010/main" val="18259236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BFEA0-BBC8-4B6E-B2B2-CC8BEC7E1916}"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E961F9-FDDB-413D-9A82-09B354CFCB79}" type="slidenum">
              <a:rPr lang="en-US" smtClean="0"/>
              <a:t>‹#›</a:t>
            </a:fld>
            <a:endParaRPr lang="en-US"/>
          </a:p>
        </p:txBody>
      </p:sp>
    </p:spTree>
    <p:extLst>
      <p:ext uri="{BB962C8B-B14F-4D97-AF65-F5344CB8AC3E}">
        <p14:creationId xmlns:p14="http://schemas.microsoft.com/office/powerpoint/2010/main" val="2728815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6BFEA0-BBC8-4B6E-B2B2-CC8BEC7E1916}"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9E961F9-FDDB-413D-9A82-09B354CFCB79}" type="slidenum">
              <a:rPr lang="en-US" smtClean="0"/>
              <a:t>‹#›</a:t>
            </a:fld>
            <a:endParaRPr lang="en-US"/>
          </a:p>
        </p:txBody>
      </p:sp>
    </p:spTree>
    <p:extLst>
      <p:ext uri="{BB962C8B-B14F-4D97-AF65-F5344CB8AC3E}">
        <p14:creationId xmlns:p14="http://schemas.microsoft.com/office/powerpoint/2010/main" val="767517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6BFEA0-BBC8-4B6E-B2B2-CC8BEC7E1916}" type="datetimeFigureOut">
              <a:rPr lang="en-US" smtClean="0"/>
              <a:t>8/13/2024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9E961F9-FDDB-413D-9A82-09B354CFCB79}" type="slidenum">
              <a:rPr lang="en-US" smtClean="0"/>
              <a:t>‹#›</a:t>
            </a:fld>
            <a:endParaRPr lang="en-US"/>
          </a:p>
        </p:txBody>
      </p:sp>
    </p:spTree>
    <p:extLst>
      <p:ext uri="{BB962C8B-B14F-4D97-AF65-F5344CB8AC3E}">
        <p14:creationId xmlns:p14="http://schemas.microsoft.com/office/powerpoint/2010/main" val="3239729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6BFEA0-BBC8-4B6E-B2B2-CC8BEC7E1916}"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9E961F9-FDDB-413D-9A82-09B354CFCB79}" type="slidenum">
              <a:rPr lang="en-US" smtClean="0"/>
              <a:t>‹#›</a:t>
            </a:fld>
            <a:endParaRPr lang="en-US"/>
          </a:p>
        </p:txBody>
      </p:sp>
    </p:spTree>
    <p:extLst>
      <p:ext uri="{BB962C8B-B14F-4D97-AF65-F5344CB8AC3E}">
        <p14:creationId xmlns:p14="http://schemas.microsoft.com/office/powerpoint/2010/main" val="403743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6BFEA0-BBC8-4B6E-B2B2-CC8BEC7E1916}" type="datetimeFigureOut">
              <a:rPr lang="en-US" smtClean="0"/>
              <a:t>8/13/2024</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9E961F9-FDDB-413D-9A82-09B354CFCB79}" type="slidenum">
              <a:rPr lang="en-US" smtClean="0"/>
              <a:t>‹#›</a:t>
            </a:fld>
            <a:endParaRPr lang="en-US"/>
          </a:p>
        </p:txBody>
      </p:sp>
    </p:spTree>
    <p:extLst>
      <p:ext uri="{BB962C8B-B14F-4D97-AF65-F5344CB8AC3E}">
        <p14:creationId xmlns:p14="http://schemas.microsoft.com/office/powerpoint/2010/main" val="3488472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6BFEA0-BBC8-4B6E-B2B2-CC8BEC7E1916}" type="datetimeFigureOut">
              <a:rPr lang="en-US" smtClean="0"/>
              <a:t>8/13/2024</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9E961F9-FDDB-413D-9A82-09B354CFCB79}" type="slidenum">
              <a:rPr lang="en-US" smtClean="0"/>
              <a:t>‹#›</a:t>
            </a:fld>
            <a:endParaRPr lang="en-US"/>
          </a:p>
        </p:txBody>
      </p:sp>
    </p:spTree>
    <p:extLst>
      <p:ext uri="{BB962C8B-B14F-4D97-AF65-F5344CB8AC3E}">
        <p14:creationId xmlns:p14="http://schemas.microsoft.com/office/powerpoint/2010/main" val="1704665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6BFEA0-BBC8-4B6E-B2B2-CC8BEC7E1916}" type="datetimeFigureOut">
              <a:rPr lang="en-US" smtClean="0"/>
              <a:t>8/13/2024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9E961F9-FDDB-413D-9A82-09B354CFCB79}" type="slidenum">
              <a:rPr lang="en-US" smtClean="0"/>
              <a:t>‹#›</a:t>
            </a:fld>
            <a:endParaRPr lang="en-US"/>
          </a:p>
        </p:txBody>
      </p:sp>
    </p:spTree>
    <p:extLst>
      <p:ext uri="{BB962C8B-B14F-4D97-AF65-F5344CB8AC3E}">
        <p14:creationId xmlns:p14="http://schemas.microsoft.com/office/powerpoint/2010/main" val="5323792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6BFEA0-BBC8-4B6E-B2B2-CC8BEC7E1916}"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9E961F9-FDDB-413D-9A82-09B354CFCB79}" type="slidenum">
              <a:rPr lang="en-US" smtClean="0"/>
              <a:t>‹#›</a:t>
            </a:fld>
            <a:endParaRPr lang="en-US"/>
          </a:p>
        </p:txBody>
      </p:sp>
    </p:spTree>
    <p:extLst>
      <p:ext uri="{BB962C8B-B14F-4D97-AF65-F5344CB8AC3E}">
        <p14:creationId xmlns:p14="http://schemas.microsoft.com/office/powerpoint/2010/main" val="3269417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6BFEA0-BBC8-4B6E-B2B2-CC8BEC7E1916}" type="datetimeFigureOut">
              <a:rPr lang="en-US" smtClean="0"/>
              <a:t>8/13/2024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9E961F9-FDDB-413D-9A82-09B354CFCB79}" type="slidenum">
              <a:rPr lang="en-US" smtClean="0"/>
              <a:t>‹#›</a:t>
            </a:fld>
            <a:endParaRPr lang="en-US"/>
          </a:p>
        </p:txBody>
      </p:sp>
    </p:spTree>
    <p:extLst>
      <p:ext uri="{BB962C8B-B14F-4D97-AF65-F5344CB8AC3E}">
        <p14:creationId xmlns:p14="http://schemas.microsoft.com/office/powerpoint/2010/main" val="1790821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B6BFEA0-BBC8-4B6E-B2B2-CC8BEC7E1916}" type="datetimeFigureOut">
              <a:rPr lang="en-US" smtClean="0"/>
              <a:t>8/13/2024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9E961F9-FDDB-413D-9A82-09B354CFCB79}" type="slidenum">
              <a:rPr lang="en-US" smtClean="0"/>
              <a:t>‹#›</a:t>
            </a:fld>
            <a:endParaRPr lang="en-US"/>
          </a:p>
        </p:txBody>
      </p:sp>
    </p:spTree>
    <p:extLst>
      <p:ext uri="{BB962C8B-B14F-4D97-AF65-F5344CB8AC3E}">
        <p14:creationId xmlns:p14="http://schemas.microsoft.com/office/powerpoint/2010/main" val="63882302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medium.com/@christianmartinezfinancialfox/how-does-chatgpt-works-from-a-technical-perspective-58750ddcdea8" TargetMode="External"/><Relationship Id="rId2" Type="http://schemas.openxmlformats.org/officeDocument/2006/relationships/hyperlink" Target="https://medium.com/@samyukthakrishna3/what-is-chatgpt-6bfd69b5f6bb"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s://www.careerexplorer.com/careers/lawy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CF49B-EBFB-E120-62FD-B0BB75B7C1C4}"/>
              </a:ext>
            </a:extLst>
          </p:cNvPr>
          <p:cNvSpPr>
            <a:spLocks noGrp="1"/>
          </p:cNvSpPr>
          <p:nvPr>
            <p:ph type="ctrTitle"/>
          </p:nvPr>
        </p:nvSpPr>
        <p:spPr>
          <a:xfrm>
            <a:off x="4121452" y="1340708"/>
            <a:ext cx="3502668" cy="2262781"/>
          </a:xfrm>
        </p:spPr>
        <p:txBody>
          <a:bodyPr/>
          <a:lstStyle/>
          <a:p>
            <a:r>
              <a:rPr lang="en-US" dirty="0"/>
              <a:t>Lawyer.AI</a:t>
            </a:r>
          </a:p>
        </p:txBody>
      </p:sp>
    </p:spTree>
    <p:extLst>
      <p:ext uri="{BB962C8B-B14F-4D97-AF65-F5344CB8AC3E}">
        <p14:creationId xmlns:p14="http://schemas.microsoft.com/office/powerpoint/2010/main" val="3124255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58A6EA-44C2-08B6-B46E-A17F02642356}"/>
              </a:ext>
            </a:extLst>
          </p:cNvPr>
          <p:cNvSpPr>
            <a:spLocks noGrp="1"/>
          </p:cNvSpPr>
          <p:nvPr>
            <p:ph idx="1"/>
          </p:nvPr>
        </p:nvSpPr>
        <p:spPr>
          <a:xfrm>
            <a:off x="1989508" y="545143"/>
            <a:ext cx="8915400" cy="5330454"/>
          </a:xfrm>
        </p:spPr>
        <p:txBody>
          <a:bodyPr>
            <a:noAutofit/>
          </a:bodyPr>
          <a:lstStyle/>
          <a:p>
            <a:r>
              <a:rPr lang="en-US" sz="1900" dirty="0"/>
              <a:t>3. Ethics and Legal Implications</a:t>
            </a:r>
          </a:p>
          <a:p>
            <a:r>
              <a:rPr lang="en-US" sz="1900" dirty="0"/>
              <a:t>Bias in AI: One of the challenges with Lawyer.AI is ensuring that AI systems do not perpetuate biases present in the data they were trained on. </a:t>
            </a:r>
          </a:p>
          <a:p>
            <a:r>
              <a:rPr lang="en-US" sz="1900" dirty="0"/>
              <a:t>Regulation of AI in Law: There are ongoing debates about how AI should be regulated in the legal industry, including concerns about the unauthorized practice of law by AI systems and the need for transparency in AI decision-making processes.</a:t>
            </a:r>
          </a:p>
          <a:p>
            <a:endParaRPr lang="en-US" sz="1900" dirty="0"/>
          </a:p>
          <a:p>
            <a:r>
              <a:rPr lang="en-US" sz="1900" dirty="0"/>
              <a:t>4. Future Prospects</a:t>
            </a:r>
          </a:p>
          <a:p>
            <a:r>
              <a:rPr lang="en-US" sz="1900" dirty="0"/>
              <a:t>Augmentation, Not Replacement: The role of Lawyer.AI is generally seen as augmenting the work of human lawyers rather than replacing them. AI handles repetitive, time-consuming tasks, allowing lawyers to focus on strategic and complex aspects of their work.</a:t>
            </a:r>
          </a:p>
          <a:p>
            <a:r>
              <a:rPr lang="en-US" sz="1900" dirty="0"/>
              <a:t>Continuous Learning: AI systems in law are constantly evolving, learning from new data and legal developments, which means they will continue to improve and expand their capabilities over time.</a:t>
            </a:r>
          </a:p>
        </p:txBody>
      </p:sp>
    </p:spTree>
    <p:extLst>
      <p:ext uri="{BB962C8B-B14F-4D97-AF65-F5344CB8AC3E}">
        <p14:creationId xmlns:p14="http://schemas.microsoft.com/office/powerpoint/2010/main" val="3798854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B86C9-114C-9C7F-F3A5-F179B142EACC}"/>
              </a:ext>
            </a:extLst>
          </p:cNvPr>
          <p:cNvSpPr>
            <a:spLocks noGrp="1"/>
          </p:cNvSpPr>
          <p:nvPr>
            <p:ph type="ctrTitle"/>
          </p:nvPr>
        </p:nvSpPr>
        <p:spPr>
          <a:xfrm>
            <a:off x="1288544" y="-256843"/>
            <a:ext cx="8915399" cy="2262781"/>
          </a:xfrm>
        </p:spPr>
        <p:txBody>
          <a:bodyPr>
            <a:normAutofit/>
          </a:bodyPr>
          <a:lstStyle/>
          <a:p>
            <a:pPr marL="571500" indent="-571500">
              <a:buFont typeface="Wingdings" panose="05000000000000000000" pitchFamily="2" charset="2"/>
              <a:buChar char="q"/>
            </a:pPr>
            <a:r>
              <a:rPr lang="en-US" sz="4000" b="1" dirty="0">
                <a:latin typeface="Bahnschrift SemiBold SemiConden" panose="020B0502040204020203" pitchFamily="34" charset="0"/>
              </a:rPr>
              <a:t>Understanding the purpose of the "Lawyer.AI" project.</a:t>
            </a:r>
          </a:p>
        </p:txBody>
      </p:sp>
      <p:sp>
        <p:nvSpPr>
          <p:cNvPr id="3" name="Subtitle 2">
            <a:extLst>
              <a:ext uri="{FF2B5EF4-FFF2-40B4-BE49-F238E27FC236}">
                <a16:creationId xmlns:a16="http://schemas.microsoft.com/office/drawing/2014/main" id="{7EB9CF31-BF56-D173-972B-47DE909D78CC}"/>
              </a:ext>
            </a:extLst>
          </p:cNvPr>
          <p:cNvSpPr>
            <a:spLocks noGrp="1"/>
          </p:cNvSpPr>
          <p:nvPr>
            <p:ph type="subTitle" idx="1"/>
          </p:nvPr>
        </p:nvSpPr>
        <p:spPr>
          <a:xfrm>
            <a:off x="2589213" y="2718487"/>
            <a:ext cx="8915399" cy="3185176"/>
          </a:xfrm>
        </p:spPr>
        <p:txBody>
          <a:bodyPr>
            <a:normAutofit fontScale="77500" lnSpcReduction="20000"/>
          </a:bodyPr>
          <a:lstStyle/>
          <a:p>
            <a:r>
              <a:rPr lang="en-US" sz="3200" dirty="0">
                <a:sym typeface="Wingdings" panose="05000000000000000000" pitchFamily="2" charset="2"/>
              </a:rPr>
              <a:t></a:t>
            </a:r>
            <a:r>
              <a:rPr lang="en-US" sz="3200" dirty="0"/>
              <a:t>The main aim to make this AI is to Bridge the gap between Normal People and The Indian Legal system.</a:t>
            </a:r>
          </a:p>
          <a:p>
            <a:r>
              <a:rPr lang="en-US" sz="3200" dirty="0"/>
              <a:t> </a:t>
            </a:r>
          </a:p>
          <a:p>
            <a:r>
              <a:rPr lang="en-US" sz="3200" dirty="0">
                <a:sym typeface="Wingdings" panose="05000000000000000000" pitchFamily="2" charset="2"/>
              </a:rPr>
              <a:t></a:t>
            </a:r>
            <a:r>
              <a:rPr lang="en-US" sz="3200" dirty="0"/>
              <a:t>It will also to help spread awareness about the Rights and duties of the Citizen of India.</a:t>
            </a:r>
          </a:p>
          <a:p>
            <a:endParaRPr lang="en-US" sz="3200" dirty="0"/>
          </a:p>
          <a:p>
            <a:r>
              <a:rPr lang="en-US" sz="3200" dirty="0">
                <a:sym typeface="Wingdings" panose="05000000000000000000" pitchFamily="2" charset="2"/>
              </a:rPr>
              <a:t> </a:t>
            </a:r>
            <a:r>
              <a:rPr lang="en-US" sz="3200" dirty="0"/>
              <a:t>It will assist every person if they happen to be in any legal issue in every way possible.</a:t>
            </a:r>
          </a:p>
          <a:p>
            <a:endParaRPr lang="en-US" dirty="0"/>
          </a:p>
        </p:txBody>
      </p:sp>
    </p:spTree>
    <p:extLst>
      <p:ext uri="{BB962C8B-B14F-4D97-AF65-F5344CB8AC3E}">
        <p14:creationId xmlns:p14="http://schemas.microsoft.com/office/powerpoint/2010/main" val="1576377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19BC3-3D6F-297F-7FC3-D5AD236889EF}"/>
              </a:ext>
            </a:extLst>
          </p:cNvPr>
          <p:cNvSpPr>
            <a:spLocks noGrp="1"/>
          </p:cNvSpPr>
          <p:nvPr>
            <p:ph type="title"/>
          </p:nvPr>
        </p:nvSpPr>
        <p:spPr>
          <a:xfrm>
            <a:off x="3519681" y="2391126"/>
            <a:ext cx="8911687" cy="1280890"/>
          </a:xfrm>
        </p:spPr>
        <p:txBody>
          <a:bodyPr/>
          <a:lstStyle/>
          <a:p>
            <a:r>
              <a:rPr lang="en-US" dirty="0"/>
              <a:t>USE CASE</a:t>
            </a:r>
          </a:p>
        </p:txBody>
      </p:sp>
    </p:spTree>
    <p:extLst>
      <p:ext uri="{BB962C8B-B14F-4D97-AF65-F5344CB8AC3E}">
        <p14:creationId xmlns:p14="http://schemas.microsoft.com/office/powerpoint/2010/main" val="2341250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05AAF-073E-BA49-99BB-99FC92014571}"/>
              </a:ext>
            </a:extLst>
          </p:cNvPr>
          <p:cNvSpPr>
            <a:spLocks noGrp="1"/>
          </p:cNvSpPr>
          <p:nvPr>
            <p:ph type="title"/>
          </p:nvPr>
        </p:nvSpPr>
        <p:spPr>
          <a:xfrm>
            <a:off x="1684463" y="306333"/>
            <a:ext cx="8911687" cy="1280890"/>
          </a:xfrm>
        </p:spPr>
        <p:txBody>
          <a:bodyPr/>
          <a:lstStyle/>
          <a:p>
            <a:pPr marL="571500" indent="-571500">
              <a:buFont typeface="Wingdings" panose="05000000000000000000" pitchFamily="2" charset="2"/>
              <a:buChar char="q"/>
            </a:pPr>
            <a:r>
              <a:rPr lang="en-US" b="1" dirty="0">
                <a:latin typeface="Bahnschrift SemiBold SemiConden" panose="020B0502040204020203" pitchFamily="34" charset="0"/>
              </a:rPr>
              <a:t> How the project aims to enhance decision-making processes.</a:t>
            </a:r>
          </a:p>
        </p:txBody>
      </p:sp>
      <p:sp>
        <p:nvSpPr>
          <p:cNvPr id="3" name="Content Placeholder 2">
            <a:extLst>
              <a:ext uri="{FF2B5EF4-FFF2-40B4-BE49-F238E27FC236}">
                <a16:creationId xmlns:a16="http://schemas.microsoft.com/office/drawing/2014/main" id="{32FC1DF1-14EA-652B-4231-F603A620EB68}"/>
              </a:ext>
            </a:extLst>
          </p:cNvPr>
          <p:cNvSpPr>
            <a:spLocks noGrp="1"/>
          </p:cNvSpPr>
          <p:nvPr>
            <p:ph idx="1"/>
          </p:nvPr>
        </p:nvSpPr>
        <p:spPr/>
        <p:txBody>
          <a:bodyPr>
            <a:noAutofit/>
          </a:bodyPr>
          <a:lstStyle/>
          <a:p>
            <a:r>
              <a:rPr lang="en-US" sz="2000" dirty="0"/>
              <a:t>Automated Legal Research :- Legal professionals spend a substantial amount of time conducting research to find relevant case law, statutes, and legal precedents.</a:t>
            </a:r>
          </a:p>
          <a:p>
            <a:pPr marL="0" indent="0">
              <a:buNone/>
            </a:pPr>
            <a:r>
              <a:rPr lang="en-US" sz="2000" dirty="0"/>
              <a:t>	AI-driven systems streamline legal research by sifting through vast 	volumes of legal documents, identifying relevant information, and 	summarizing it in a meaningful way.</a:t>
            </a:r>
          </a:p>
          <a:p>
            <a:endParaRPr lang="en-US" sz="2000" dirty="0"/>
          </a:p>
          <a:p>
            <a:r>
              <a:rPr lang="en-US" sz="2000" dirty="0"/>
              <a:t>Case Prediction and Risk Assessment :- AI models can analyze historical case data to predict case outcomes. By considering similar cases and their outcomes, lawyers can assess the likelihood of success.</a:t>
            </a:r>
          </a:p>
        </p:txBody>
      </p:sp>
    </p:spTree>
    <p:extLst>
      <p:ext uri="{BB962C8B-B14F-4D97-AF65-F5344CB8AC3E}">
        <p14:creationId xmlns:p14="http://schemas.microsoft.com/office/powerpoint/2010/main" val="1284266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727396-8188-273E-08BD-6AFA3905F76B}"/>
              </a:ext>
            </a:extLst>
          </p:cNvPr>
          <p:cNvSpPr>
            <a:spLocks noGrp="1"/>
          </p:cNvSpPr>
          <p:nvPr>
            <p:ph idx="1"/>
          </p:nvPr>
        </p:nvSpPr>
        <p:spPr>
          <a:xfrm>
            <a:off x="2310713" y="1507525"/>
            <a:ext cx="9218612" cy="3459892"/>
          </a:xfrm>
        </p:spPr>
        <p:txBody>
          <a:bodyPr>
            <a:noAutofit/>
          </a:bodyPr>
          <a:lstStyle/>
          <a:p>
            <a:r>
              <a:rPr lang="en-US" sz="2400" dirty="0"/>
              <a:t>Legal Analytics and Strategy Development :- AI assists litigators in developing strong strategies by analyzing patterns in legal data. It provides a big-picture perspective by identifying trends, correlations, and potential arguments.</a:t>
            </a:r>
          </a:p>
          <a:p>
            <a:endParaRPr lang="en-US" sz="2400" dirty="0"/>
          </a:p>
          <a:p>
            <a:r>
              <a:rPr lang="en-US" sz="2400" dirty="0"/>
              <a:t>Reducing Bias and Enhancing Consistency :- AI systems are less prone to cognitive biases that can affect human decision-making. By relying on objective algorithms, legal decisions become more consistent and less influenced by individual biases.</a:t>
            </a:r>
          </a:p>
        </p:txBody>
      </p:sp>
    </p:spTree>
    <p:extLst>
      <p:ext uri="{BB962C8B-B14F-4D97-AF65-F5344CB8AC3E}">
        <p14:creationId xmlns:p14="http://schemas.microsoft.com/office/powerpoint/2010/main" val="2907854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C9365-524D-77D8-E715-CFABA6FA7C67}"/>
              </a:ext>
            </a:extLst>
          </p:cNvPr>
          <p:cNvSpPr>
            <a:spLocks noGrp="1"/>
          </p:cNvSpPr>
          <p:nvPr>
            <p:ph type="title"/>
          </p:nvPr>
        </p:nvSpPr>
        <p:spPr>
          <a:xfrm>
            <a:off x="1640156" y="621029"/>
            <a:ext cx="8911687" cy="1280890"/>
          </a:xfrm>
        </p:spPr>
        <p:txBody>
          <a:bodyPr>
            <a:noAutofit/>
          </a:bodyPr>
          <a:lstStyle/>
          <a:p>
            <a:pPr marL="457200" indent="-457200">
              <a:buFont typeface="Wingdings" panose="05000000000000000000" pitchFamily="2" charset="2"/>
              <a:buChar char="q"/>
            </a:pPr>
            <a:r>
              <a:rPr lang="en-US" sz="2800" dirty="0">
                <a:latin typeface="Bahnschrift SemiBold SemiConden" panose="020B0502040204020203" pitchFamily="34" charset="0"/>
              </a:rPr>
              <a:t>Explore how the project aims to bridge the gap between complex legal systems and the general public.</a:t>
            </a:r>
            <a:br>
              <a:rPr lang="en-US" sz="2800" dirty="0">
                <a:latin typeface="Bahnschrift SemiBold SemiConden" panose="020B0502040204020203" pitchFamily="34" charset="0"/>
              </a:rPr>
            </a:br>
            <a:endParaRPr lang="en-US" sz="2800" dirty="0">
              <a:latin typeface="Bahnschrift SemiBold SemiConden" panose="020B0502040204020203" pitchFamily="34" charset="0"/>
            </a:endParaRPr>
          </a:p>
        </p:txBody>
      </p:sp>
      <p:sp>
        <p:nvSpPr>
          <p:cNvPr id="3" name="Content Placeholder 2">
            <a:extLst>
              <a:ext uri="{FF2B5EF4-FFF2-40B4-BE49-F238E27FC236}">
                <a16:creationId xmlns:a16="http://schemas.microsoft.com/office/drawing/2014/main" id="{1F4C8D5D-13A4-12C2-F93F-1C48867E7EFE}"/>
              </a:ext>
            </a:extLst>
          </p:cNvPr>
          <p:cNvSpPr>
            <a:spLocks noGrp="1"/>
          </p:cNvSpPr>
          <p:nvPr>
            <p:ph idx="1"/>
          </p:nvPr>
        </p:nvSpPr>
        <p:spPr>
          <a:xfrm>
            <a:off x="2369519" y="1818904"/>
            <a:ext cx="8915400" cy="3777622"/>
          </a:xfrm>
        </p:spPr>
        <p:txBody>
          <a:bodyPr>
            <a:noAutofit/>
          </a:bodyPr>
          <a:lstStyle/>
          <a:p>
            <a:r>
              <a:rPr lang="en-US" sz="2400" dirty="0"/>
              <a:t>Accessible Legal Information :-</a:t>
            </a:r>
          </a:p>
          <a:p>
            <a:r>
              <a:rPr lang="en-US" sz="2400" dirty="0"/>
              <a:t>Simplifying Complexity :- Legal systems can be daunting, filled with intricate jargon, procedures, and formalities. AI-powered tools break down these complexities 	into more understandable language.</a:t>
            </a:r>
          </a:p>
          <a:p>
            <a:r>
              <a:rPr lang="en-US" sz="2400" dirty="0"/>
              <a:t>Plain Language :-By translating legal concepts into plain language, these systems empower individuals who lack legal expertise to navigate legal matters confidently.</a:t>
            </a:r>
          </a:p>
          <a:p>
            <a:r>
              <a:rPr lang="en-US" sz="2400" dirty="0"/>
              <a:t>Self-Help Resources :- AI can provide self-help resources, FAQs, and explanations, making legal information accessible to everyone, regardless of their background or education.</a:t>
            </a:r>
          </a:p>
        </p:txBody>
      </p:sp>
    </p:spTree>
    <p:extLst>
      <p:ext uri="{BB962C8B-B14F-4D97-AF65-F5344CB8AC3E}">
        <p14:creationId xmlns:p14="http://schemas.microsoft.com/office/powerpoint/2010/main" val="1011349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131E-9778-6C6E-B1F0-09F35BDEF10F}"/>
              </a:ext>
            </a:extLst>
          </p:cNvPr>
          <p:cNvSpPr>
            <a:spLocks noGrp="1"/>
          </p:cNvSpPr>
          <p:nvPr>
            <p:ph type="title"/>
          </p:nvPr>
        </p:nvSpPr>
        <p:spPr/>
        <p:txBody>
          <a:bodyPr/>
          <a:lstStyle/>
          <a:p>
            <a:r>
              <a:rPr lang="en-US" dirty="0"/>
              <a:t>Modules</a:t>
            </a:r>
          </a:p>
        </p:txBody>
      </p:sp>
    </p:spTree>
    <p:extLst>
      <p:ext uri="{BB962C8B-B14F-4D97-AF65-F5344CB8AC3E}">
        <p14:creationId xmlns:p14="http://schemas.microsoft.com/office/powerpoint/2010/main" val="21140492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A131E-9778-6C6E-B1F0-09F35BDEF10F}"/>
              </a:ext>
            </a:extLst>
          </p:cNvPr>
          <p:cNvSpPr>
            <a:spLocks noGrp="1"/>
          </p:cNvSpPr>
          <p:nvPr>
            <p:ph type="title"/>
          </p:nvPr>
        </p:nvSpPr>
        <p:spPr/>
        <p:txBody>
          <a:bodyPr/>
          <a:lstStyle/>
          <a:p>
            <a:r>
              <a:rPr lang="en-US" dirty="0"/>
              <a:t>Reference for those Modules</a:t>
            </a:r>
          </a:p>
        </p:txBody>
      </p:sp>
      <p:sp>
        <p:nvSpPr>
          <p:cNvPr id="3" name="Content Placeholder 2">
            <a:extLst>
              <a:ext uri="{FF2B5EF4-FFF2-40B4-BE49-F238E27FC236}">
                <a16:creationId xmlns:a16="http://schemas.microsoft.com/office/drawing/2014/main" id="{0A974401-0FFA-9656-F38F-C2B4511935CC}"/>
              </a:ext>
            </a:extLst>
          </p:cNvPr>
          <p:cNvSpPr>
            <a:spLocks noGrp="1"/>
          </p:cNvSpPr>
          <p:nvPr>
            <p:ph idx="1"/>
          </p:nvPr>
        </p:nvSpPr>
        <p:spPr>
          <a:xfrm>
            <a:off x="1157159" y="1723901"/>
            <a:ext cx="7458389" cy="1488374"/>
          </a:xfrm>
        </p:spPr>
        <p:txBody>
          <a:bodyPr>
            <a:normAutofit fontScale="25000" lnSpcReduction="20000"/>
          </a:bodyPr>
          <a:lstStyle/>
          <a:p>
            <a:r>
              <a:rPr lang="en-US" sz="12800" dirty="0"/>
              <a:t>- Overview: A practical guide to implementing transformer models like BERT, which can be adapted for legal document processing.  </a:t>
            </a:r>
          </a:p>
          <a:p>
            <a:pPr marL="0" indent="0">
              <a:buNone/>
            </a:pPr>
            <a:endParaRPr lang="en-US" sz="12800" dirty="0"/>
          </a:p>
          <a:p>
            <a:r>
              <a:rPr lang="en-US" sz="12800" dirty="0"/>
              <a:t>- Key Topics: Transformer architecture, fine-tuning for specific tasks, NLP pipelines.</a:t>
            </a:r>
          </a:p>
          <a:p>
            <a:pPr marL="0" indent="0">
              <a:buNone/>
            </a:pPr>
            <a:endParaRPr lang="en-US" dirty="0"/>
          </a:p>
        </p:txBody>
      </p:sp>
      <p:pic>
        <p:nvPicPr>
          <p:cNvPr id="5" name="Picture 4">
            <a:extLst>
              <a:ext uri="{FF2B5EF4-FFF2-40B4-BE49-F238E27FC236}">
                <a16:creationId xmlns:a16="http://schemas.microsoft.com/office/drawing/2014/main" id="{3A3AE884-FF29-21F7-89CA-BF796ACF4B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2019" y="1643772"/>
            <a:ext cx="2676121" cy="3787822"/>
          </a:xfrm>
          <a:prstGeom prst="rect">
            <a:avLst/>
          </a:prstGeom>
        </p:spPr>
      </p:pic>
    </p:spTree>
    <p:extLst>
      <p:ext uri="{BB962C8B-B14F-4D97-AF65-F5344CB8AC3E}">
        <p14:creationId xmlns:p14="http://schemas.microsoft.com/office/powerpoint/2010/main" val="366691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E3525B-0076-3786-FCB2-E17E527F378A}"/>
              </a:ext>
            </a:extLst>
          </p:cNvPr>
          <p:cNvSpPr>
            <a:spLocks noGrp="1"/>
          </p:cNvSpPr>
          <p:nvPr>
            <p:ph idx="1"/>
          </p:nvPr>
        </p:nvSpPr>
        <p:spPr>
          <a:xfrm>
            <a:off x="600096" y="1609107"/>
            <a:ext cx="8122330" cy="2446317"/>
          </a:xfrm>
        </p:spPr>
        <p:txBody>
          <a:bodyPr>
            <a:noAutofit/>
          </a:bodyPr>
          <a:lstStyle/>
          <a:p>
            <a:r>
              <a:rPr lang="en-US" sz="3200" dirty="0"/>
              <a:t>- Overview: Provides insights into how AI is transforming legal practice, with a focus on legal document automation and analysis. </a:t>
            </a:r>
          </a:p>
          <a:p>
            <a:pPr marL="0" indent="0">
              <a:buNone/>
            </a:pPr>
            <a:r>
              <a:rPr lang="en-US" sz="3200" dirty="0"/>
              <a:t> </a:t>
            </a:r>
          </a:p>
          <a:p>
            <a:r>
              <a:rPr lang="en-US" sz="3200" dirty="0"/>
              <a:t> - Key Topics: Contract analysis, legal AI tools, challenges in legal tech.</a:t>
            </a:r>
          </a:p>
        </p:txBody>
      </p:sp>
      <p:pic>
        <p:nvPicPr>
          <p:cNvPr id="5" name="Picture 4">
            <a:extLst>
              <a:ext uri="{FF2B5EF4-FFF2-40B4-BE49-F238E27FC236}">
                <a16:creationId xmlns:a16="http://schemas.microsoft.com/office/drawing/2014/main" id="{86402C36-BF3C-9CA6-6F84-A540F2EACB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9059" y="1430760"/>
            <a:ext cx="2519316" cy="3907198"/>
          </a:xfrm>
          <a:prstGeom prst="rect">
            <a:avLst/>
          </a:prstGeom>
        </p:spPr>
      </p:pic>
    </p:spTree>
    <p:extLst>
      <p:ext uri="{BB962C8B-B14F-4D97-AF65-F5344CB8AC3E}">
        <p14:creationId xmlns:p14="http://schemas.microsoft.com/office/powerpoint/2010/main" val="3988286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0EDE03-659E-A59E-AF4E-4DBA83A66B20}"/>
              </a:ext>
            </a:extLst>
          </p:cNvPr>
          <p:cNvSpPr>
            <a:spLocks noGrp="1"/>
          </p:cNvSpPr>
          <p:nvPr>
            <p:ph idx="1"/>
          </p:nvPr>
        </p:nvSpPr>
        <p:spPr>
          <a:xfrm>
            <a:off x="522906" y="1508166"/>
            <a:ext cx="7724508" cy="1490353"/>
          </a:xfrm>
        </p:spPr>
        <p:txBody>
          <a:bodyPr>
            <a:noAutofit/>
          </a:bodyPr>
          <a:lstStyle/>
          <a:p>
            <a:r>
              <a:rPr lang="en-US" sz="3200" dirty="0"/>
              <a:t>- Overview: A foundational book on NLP, essential for understanding how to process and analyze legal texts using Python.</a:t>
            </a:r>
          </a:p>
          <a:p>
            <a:pPr marL="0" indent="0">
              <a:buNone/>
            </a:pPr>
            <a:endParaRPr lang="en-US" sz="3200" dirty="0"/>
          </a:p>
          <a:p>
            <a:r>
              <a:rPr lang="en-US" sz="3200" dirty="0"/>
              <a:t>- Key Topics: Text processing, linguistic data analysis, NLP libraries.</a:t>
            </a:r>
          </a:p>
          <a:p>
            <a:pPr marL="0" indent="0">
              <a:buNone/>
            </a:pPr>
            <a:endParaRPr lang="en-US" sz="3200" dirty="0"/>
          </a:p>
          <a:p>
            <a:endParaRPr lang="en-US" sz="3200" dirty="0"/>
          </a:p>
          <a:p>
            <a:pPr marL="0" indent="0">
              <a:buNone/>
            </a:pPr>
            <a:endParaRPr lang="en-US" sz="3200" dirty="0"/>
          </a:p>
          <a:p>
            <a:pPr marL="0" indent="0">
              <a:buNone/>
            </a:pPr>
            <a:endParaRPr lang="en-US" sz="3200" dirty="0"/>
          </a:p>
        </p:txBody>
      </p:sp>
      <p:pic>
        <p:nvPicPr>
          <p:cNvPr id="7" name="Picture 6">
            <a:extLst>
              <a:ext uri="{FF2B5EF4-FFF2-40B4-BE49-F238E27FC236}">
                <a16:creationId xmlns:a16="http://schemas.microsoft.com/office/drawing/2014/main" id="{BBF31B52-87D7-8D09-6B21-CA9D6D43F1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6455" y="1788321"/>
            <a:ext cx="3442749" cy="3609013"/>
          </a:xfrm>
          <a:prstGeom prst="rect">
            <a:avLst/>
          </a:prstGeom>
        </p:spPr>
      </p:pic>
    </p:spTree>
    <p:extLst>
      <p:ext uri="{BB962C8B-B14F-4D97-AF65-F5344CB8AC3E}">
        <p14:creationId xmlns:p14="http://schemas.microsoft.com/office/powerpoint/2010/main" val="3401664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A68A-EBC6-F28E-4035-5875430DF933}"/>
              </a:ext>
            </a:extLst>
          </p:cNvPr>
          <p:cNvSpPr>
            <a:spLocks noGrp="1"/>
          </p:cNvSpPr>
          <p:nvPr>
            <p:ph type="title"/>
          </p:nvPr>
        </p:nvSpPr>
        <p:spPr/>
        <p:txBody>
          <a:bodyPr/>
          <a:lstStyle/>
          <a:p>
            <a:r>
              <a:rPr lang="en-US" dirty="0"/>
              <a:t>References for background of ChatGPT</a:t>
            </a:r>
          </a:p>
        </p:txBody>
      </p:sp>
      <p:sp>
        <p:nvSpPr>
          <p:cNvPr id="3" name="Content Placeholder 2">
            <a:extLst>
              <a:ext uri="{FF2B5EF4-FFF2-40B4-BE49-F238E27FC236}">
                <a16:creationId xmlns:a16="http://schemas.microsoft.com/office/drawing/2014/main" id="{E219335C-FAFC-86F8-C376-26CFB3CA94FD}"/>
              </a:ext>
            </a:extLst>
          </p:cNvPr>
          <p:cNvSpPr>
            <a:spLocks noGrp="1"/>
          </p:cNvSpPr>
          <p:nvPr>
            <p:ph idx="1"/>
          </p:nvPr>
        </p:nvSpPr>
        <p:spPr>
          <a:xfrm>
            <a:off x="2589212" y="2133600"/>
            <a:ext cx="8915400" cy="1280890"/>
          </a:xfrm>
        </p:spPr>
        <p:txBody>
          <a:bodyPr/>
          <a:lstStyle/>
          <a:p>
            <a:r>
              <a:rPr lang="en-US" dirty="0">
                <a:hlinkClick r:id="rId2"/>
              </a:rPr>
              <a:t>https://medium.com/@samyukthakrishna3/what-is-chatgpt-6bfd69b5f6bb</a:t>
            </a:r>
            <a:endParaRPr lang="en-US" dirty="0"/>
          </a:p>
          <a:p>
            <a:r>
              <a:rPr lang="en-US" dirty="0">
                <a:hlinkClick r:id="rId3"/>
              </a:rPr>
              <a:t>https://medium.com/@christianmartinezfinancialfox/how-does-chatgpt-works-from-a-technical-perspective-58750ddcdea8</a:t>
            </a:r>
            <a:endParaRPr lang="en-US" dirty="0"/>
          </a:p>
          <a:p>
            <a:endParaRPr lang="en-US" dirty="0"/>
          </a:p>
        </p:txBody>
      </p:sp>
    </p:spTree>
    <p:extLst>
      <p:ext uri="{BB962C8B-B14F-4D97-AF65-F5344CB8AC3E}">
        <p14:creationId xmlns:p14="http://schemas.microsoft.com/office/powerpoint/2010/main" val="2741808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0EDE03-659E-A59E-AF4E-4DBA83A66B20}"/>
              </a:ext>
            </a:extLst>
          </p:cNvPr>
          <p:cNvSpPr>
            <a:spLocks noGrp="1"/>
          </p:cNvSpPr>
          <p:nvPr>
            <p:ph idx="1"/>
          </p:nvPr>
        </p:nvSpPr>
        <p:spPr>
          <a:xfrm>
            <a:off x="444049" y="-1009403"/>
            <a:ext cx="8915400" cy="1252847"/>
          </a:xfrm>
        </p:spPr>
        <p:txBody>
          <a:bodyPr>
            <a:noAutofit/>
          </a:bodyPr>
          <a:lstStyle/>
          <a:p>
            <a:pPr marL="0" indent="0">
              <a:buNone/>
            </a:pPr>
            <a:endParaRPr lang="en-US" sz="3200" dirty="0"/>
          </a:p>
          <a:p>
            <a:endParaRPr lang="en-US" sz="3200" dirty="0"/>
          </a:p>
          <a:p>
            <a:pPr marL="0" indent="0">
              <a:buNone/>
            </a:pPr>
            <a:endParaRPr lang="en-US" sz="3200" dirty="0"/>
          </a:p>
          <a:p>
            <a:endParaRPr lang="en-US" sz="3200" dirty="0"/>
          </a:p>
          <a:p>
            <a:r>
              <a:rPr lang="en-US" sz="3200" dirty="0"/>
              <a:t>- Overview: A comprehensive text on speech and language processing, ideal for developing multilingual NLP models for the Indian legal system. </a:t>
            </a:r>
          </a:p>
          <a:p>
            <a:pPr marL="0" indent="0">
              <a:buNone/>
            </a:pPr>
            <a:endParaRPr lang="en-US" sz="3200" dirty="0"/>
          </a:p>
          <a:p>
            <a:r>
              <a:rPr lang="en-US" sz="3200" dirty="0"/>
              <a:t>  - Key Topics: Language modeling, information extraction, multilingual NLP.</a:t>
            </a:r>
          </a:p>
        </p:txBody>
      </p:sp>
      <p:pic>
        <p:nvPicPr>
          <p:cNvPr id="5" name="Picture 4">
            <a:extLst>
              <a:ext uri="{FF2B5EF4-FFF2-40B4-BE49-F238E27FC236}">
                <a16:creationId xmlns:a16="http://schemas.microsoft.com/office/drawing/2014/main" id="{F2DDEDD4-2629-1E23-1FD7-932696557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9449" y="1710682"/>
            <a:ext cx="2668446" cy="3436635"/>
          </a:xfrm>
          <a:prstGeom prst="rect">
            <a:avLst/>
          </a:prstGeom>
        </p:spPr>
      </p:pic>
    </p:spTree>
    <p:extLst>
      <p:ext uri="{BB962C8B-B14F-4D97-AF65-F5344CB8AC3E}">
        <p14:creationId xmlns:p14="http://schemas.microsoft.com/office/powerpoint/2010/main" val="3071877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C007FB-DF6B-3B24-DF52-A94A37593FB3}"/>
              </a:ext>
            </a:extLst>
          </p:cNvPr>
          <p:cNvSpPr>
            <a:spLocks noGrp="1"/>
          </p:cNvSpPr>
          <p:nvPr>
            <p:ph idx="1"/>
          </p:nvPr>
        </p:nvSpPr>
        <p:spPr>
          <a:xfrm>
            <a:off x="807914" y="1240811"/>
            <a:ext cx="8401401" cy="1456332"/>
          </a:xfrm>
        </p:spPr>
        <p:txBody>
          <a:bodyPr>
            <a:noAutofit/>
          </a:bodyPr>
          <a:lstStyle/>
          <a:p>
            <a:r>
              <a:rPr lang="en-US" sz="3200" dirty="0"/>
              <a:t>- Overview: Focuses on machine learning models for text processing, which is critical for legal applications like document analysis and case law summarization.  </a:t>
            </a:r>
          </a:p>
          <a:p>
            <a:pPr marL="0" indent="0">
              <a:buNone/>
            </a:pPr>
            <a:endParaRPr lang="en-US" sz="3200" dirty="0"/>
          </a:p>
          <a:p>
            <a:r>
              <a:rPr lang="en-US" sz="3200" dirty="0"/>
              <a:t> - Key Topics: Text classification, sequence models, topic modeling.</a:t>
            </a:r>
          </a:p>
          <a:p>
            <a:pPr marL="0" indent="0">
              <a:buNone/>
            </a:pPr>
            <a:endParaRPr lang="en-US" sz="3200" dirty="0"/>
          </a:p>
          <a:p>
            <a:endParaRPr lang="en-US" sz="3200" dirty="0"/>
          </a:p>
          <a:p>
            <a:endParaRPr lang="en-US" sz="3200" dirty="0"/>
          </a:p>
          <a:p>
            <a:pPr marL="0" indent="0">
              <a:buNone/>
            </a:pPr>
            <a:endParaRPr lang="en-US" sz="3200" dirty="0"/>
          </a:p>
          <a:p>
            <a:pPr marL="0" indent="0">
              <a:buNone/>
            </a:pPr>
            <a:endParaRPr lang="en-US" sz="3200" dirty="0"/>
          </a:p>
        </p:txBody>
      </p:sp>
      <p:pic>
        <p:nvPicPr>
          <p:cNvPr id="5" name="Picture 4">
            <a:extLst>
              <a:ext uri="{FF2B5EF4-FFF2-40B4-BE49-F238E27FC236}">
                <a16:creationId xmlns:a16="http://schemas.microsoft.com/office/drawing/2014/main" id="{3E2A4969-1855-72E9-8E9A-98ED52F73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2207" y="1730487"/>
            <a:ext cx="2445302" cy="3098778"/>
          </a:xfrm>
          <a:prstGeom prst="rect">
            <a:avLst/>
          </a:prstGeom>
        </p:spPr>
      </p:pic>
    </p:spTree>
    <p:extLst>
      <p:ext uri="{BB962C8B-B14F-4D97-AF65-F5344CB8AC3E}">
        <p14:creationId xmlns:p14="http://schemas.microsoft.com/office/powerpoint/2010/main" val="3954324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C007FB-DF6B-3B24-DF52-A94A37593FB3}"/>
              </a:ext>
            </a:extLst>
          </p:cNvPr>
          <p:cNvSpPr>
            <a:spLocks noGrp="1"/>
          </p:cNvSpPr>
          <p:nvPr>
            <p:ph idx="1"/>
          </p:nvPr>
        </p:nvSpPr>
        <p:spPr>
          <a:xfrm>
            <a:off x="575460" y="-1116279"/>
            <a:ext cx="8230094" cy="2072244"/>
          </a:xfrm>
        </p:spPr>
        <p:txBody>
          <a:bodyPr>
            <a:noAutofit/>
          </a:bodyPr>
          <a:lstStyle/>
          <a:p>
            <a:pPr marL="0" indent="0">
              <a:buNone/>
            </a:pPr>
            <a:endParaRPr lang="en-US" sz="3200" dirty="0"/>
          </a:p>
          <a:p>
            <a:endParaRPr lang="en-US" sz="3200" dirty="0"/>
          </a:p>
          <a:p>
            <a:endParaRPr lang="en-US" sz="3200" dirty="0"/>
          </a:p>
          <a:p>
            <a:pPr marL="0" indent="0">
              <a:buNone/>
            </a:pPr>
            <a:endParaRPr lang="en-US" sz="3200" dirty="0"/>
          </a:p>
          <a:p>
            <a:r>
              <a:rPr lang="en-US" sz="3200" dirty="0"/>
              <a:t>- Overview: A comprehensive resource on deep learning, covering models like RNNs, LSTMs, CNNs, and transformers that are crucial for building AI applications in law.   </a:t>
            </a:r>
          </a:p>
          <a:p>
            <a:endParaRPr lang="en-US" sz="3200" dirty="0"/>
          </a:p>
          <a:p>
            <a:r>
              <a:rPr lang="en-US" sz="3200" dirty="0"/>
              <a:t>- Key Topics: Neural networks, sequence modeling, deep learning techniques.</a:t>
            </a:r>
          </a:p>
          <a:p>
            <a:endParaRPr lang="en-US" sz="3200" dirty="0"/>
          </a:p>
        </p:txBody>
      </p:sp>
      <p:pic>
        <p:nvPicPr>
          <p:cNvPr id="9" name="Picture 8">
            <a:extLst>
              <a:ext uri="{FF2B5EF4-FFF2-40B4-BE49-F238E27FC236}">
                <a16:creationId xmlns:a16="http://schemas.microsoft.com/office/drawing/2014/main" id="{D1D59FFC-B876-C6A7-DC7D-5639D26DC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1220" y="1993588"/>
            <a:ext cx="2495495" cy="3587813"/>
          </a:xfrm>
          <a:prstGeom prst="rect">
            <a:avLst/>
          </a:prstGeom>
        </p:spPr>
      </p:pic>
    </p:spTree>
    <p:extLst>
      <p:ext uri="{BB962C8B-B14F-4D97-AF65-F5344CB8AC3E}">
        <p14:creationId xmlns:p14="http://schemas.microsoft.com/office/powerpoint/2010/main" val="2139313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ED0B66-359A-FFB1-1AC3-C9C57EDD4EB8}"/>
              </a:ext>
            </a:extLst>
          </p:cNvPr>
          <p:cNvSpPr>
            <a:spLocks noGrp="1"/>
          </p:cNvSpPr>
          <p:nvPr>
            <p:ph idx="1"/>
          </p:nvPr>
        </p:nvSpPr>
        <p:spPr>
          <a:xfrm>
            <a:off x="594158" y="1513783"/>
            <a:ext cx="7415748" cy="1175978"/>
          </a:xfrm>
        </p:spPr>
        <p:txBody>
          <a:bodyPr>
            <a:noAutofit/>
          </a:bodyPr>
          <a:lstStyle/>
          <a:p>
            <a:r>
              <a:rPr lang="en-US" sz="3200" dirty="0"/>
              <a:t>- Overview: Explores the intersection of AI and legal practice, including AI applications in legal research and analytics.</a:t>
            </a:r>
          </a:p>
          <a:p>
            <a:pPr marL="0" indent="0">
              <a:buNone/>
            </a:pPr>
            <a:r>
              <a:rPr lang="en-US" sz="3200" dirty="0"/>
              <a:t> </a:t>
            </a:r>
          </a:p>
          <a:p>
            <a:r>
              <a:rPr lang="en-US" sz="3200" dirty="0"/>
              <a:t>- Key Topics: Legal reasoning, predictive models, legal tech applications.</a:t>
            </a:r>
          </a:p>
          <a:p>
            <a:endParaRPr lang="en-US" sz="3200" dirty="0"/>
          </a:p>
          <a:p>
            <a:endParaRPr lang="en-US" sz="3200" dirty="0"/>
          </a:p>
        </p:txBody>
      </p:sp>
      <p:pic>
        <p:nvPicPr>
          <p:cNvPr id="5" name="Picture 4">
            <a:extLst>
              <a:ext uri="{FF2B5EF4-FFF2-40B4-BE49-F238E27FC236}">
                <a16:creationId xmlns:a16="http://schemas.microsoft.com/office/drawing/2014/main" id="{8714A469-D82D-074A-7B0C-A8B0AC25BA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3573" y="1513783"/>
            <a:ext cx="3361039" cy="4786759"/>
          </a:xfrm>
          <a:prstGeom prst="rect">
            <a:avLst/>
          </a:prstGeom>
        </p:spPr>
      </p:pic>
    </p:spTree>
    <p:extLst>
      <p:ext uri="{BB962C8B-B14F-4D97-AF65-F5344CB8AC3E}">
        <p14:creationId xmlns:p14="http://schemas.microsoft.com/office/powerpoint/2010/main" val="3555802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4A63-6A48-1458-4892-617E5A84F74F}"/>
              </a:ext>
            </a:extLst>
          </p:cNvPr>
          <p:cNvSpPr>
            <a:spLocks noGrp="1"/>
          </p:cNvSpPr>
          <p:nvPr>
            <p:ph type="ctrTitle"/>
          </p:nvPr>
        </p:nvSpPr>
        <p:spPr>
          <a:xfrm>
            <a:off x="1480884" y="219294"/>
            <a:ext cx="7501022" cy="1827308"/>
          </a:xfrm>
        </p:spPr>
        <p:txBody>
          <a:bodyPr>
            <a:normAutofit/>
          </a:bodyPr>
          <a:lstStyle/>
          <a:p>
            <a:pPr marL="342900" indent="-342900">
              <a:buFont typeface="Wingdings" panose="05000000000000000000" pitchFamily="2" charset="2"/>
              <a:buChar char="q"/>
            </a:pPr>
            <a:r>
              <a:rPr lang="en-US" sz="2400" b="1" dirty="0">
                <a:latin typeface="Bahnschrift SemiBold SemiConden" panose="020B0502040204020203" pitchFamily="34" charset="0"/>
              </a:rPr>
              <a:t>Identify the specific technologies being integrated, such as Natural Language Processing and machine learning.</a:t>
            </a:r>
            <a:br>
              <a:rPr lang="en-US" sz="2400" b="1" dirty="0">
                <a:latin typeface="Bahnschrift SemiBold SemiConden" panose="020B0502040204020203" pitchFamily="34" charset="0"/>
              </a:rPr>
            </a:br>
            <a:br>
              <a:rPr lang="en-US" sz="2400" b="1" dirty="0">
                <a:latin typeface="Bahnschrift SemiBold SemiConden" panose="020B0502040204020203" pitchFamily="34" charset="0"/>
              </a:rPr>
            </a:br>
            <a:endParaRPr lang="en-US" sz="2400" b="1" dirty="0">
              <a:latin typeface="Bahnschrift SemiBold SemiConden" panose="020B0502040204020203" pitchFamily="34" charset="0"/>
            </a:endParaRPr>
          </a:p>
        </p:txBody>
      </p:sp>
      <p:sp>
        <p:nvSpPr>
          <p:cNvPr id="3" name="Subtitle 2">
            <a:extLst>
              <a:ext uri="{FF2B5EF4-FFF2-40B4-BE49-F238E27FC236}">
                <a16:creationId xmlns:a16="http://schemas.microsoft.com/office/drawing/2014/main" id="{875FA041-BAFE-3E4D-E604-B7F5A01E09BE}"/>
              </a:ext>
            </a:extLst>
          </p:cNvPr>
          <p:cNvSpPr>
            <a:spLocks noGrp="1"/>
          </p:cNvSpPr>
          <p:nvPr>
            <p:ph type="subTitle" idx="1"/>
          </p:nvPr>
        </p:nvSpPr>
        <p:spPr>
          <a:xfrm>
            <a:off x="2584809" y="2046602"/>
            <a:ext cx="8711985" cy="4124289"/>
          </a:xfrm>
        </p:spPr>
        <p:txBody>
          <a:bodyPr/>
          <a:lstStyle/>
          <a:p>
            <a:r>
              <a:rPr lang="en-US" dirty="0"/>
              <a:t>--&gt; Natural Language Processing (NLP) :-</a:t>
            </a:r>
          </a:p>
          <a:p>
            <a:r>
              <a:rPr lang="en-US" dirty="0"/>
              <a:t>		 This allows Lawyer.AI to understand legal questions and provide 			 answers in natural language. It's essential for analyzing legal 				 documents and giving real-time advice .</a:t>
            </a:r>
          </a:p>
          <a:p>
            <a:r>
              <a:rPr lang="en-US" dirty="0"/>
              <a:t>--&gt; Machine Learning :-</a:t>
            </a:r>
          </a:p>
          <a:p>
            <a:r>
              <a:rPr lang="en-US" dirty="0"/>
              <a:t>		 This enables Lawyer.AI to learn from vast amounts of legal data, 			 improving its accuracy in providing legal information and support .</a:t>
            </a:r>
          </a:p>
          <a:p>
            <a:r>
              <a:rPr lang="en-US" dirty="0"/>
              <a:t>--&gt; Big Data Analytics :-</a:t>
            </a:r>
          </a:p>
          <a:p>
            <a:r>
              <a:rPr lang="en-US" dirty="0"/>
              <a:t>		 You'll need to store and process large datasets of legal information 		 to train the machine learning models and provide comprehensive 		 legal insights.</a:t>
            </a:r>
          </a:p>
          <a:p>
            <a:endParaRPr lang="en-US" dirty="0"/>
          </a:p>
          <a:p>
            <a:endParaRPr lang="en-US" dirty="0"/>
          </a:p>
        </p:txBody>
      </p:sp>
    </p:spTree>
    <p:extLst>
      <p:ext uri="{BB962C8B-B14F-4D97-AF65-F5344CB8AC3E}">
        <p14:creationId xmlns:p14="http://schemas.microsoft.com/office/powerpoint/2010/main" val="3779062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EA906-CC15-6CA5-5553-E76314C47C18}"/>
              </a:ext>
            </a:extLst>
          </p:cNvPr>
          <p:cNvSpPr>
            <a:spLocks noGrp="1"/>
          </p:cNvSpPr>
          <p:nvPr>
            <p:ph type="title"/>
          </p:nvPr>
        </p:nvSpPr>
        <p:spPr>
          <a:xfrm>
            <a:off x="1797279" y="287188"/>
            <a:ext cx="8911687" cy="1280890"/>
          </a:xfrm>
        </p:spPr>
        <p:txBody>
          <a:bodyPr/>
          <a:lstStyle/>
          <a:p>
            <a:pPr marL="571500" indent="-571500">
              <a:buFont typeface="Wingdings" panose="05000000000000000000" pitchFamily="2" charset="2"/>
              <a:buChar char="q"/>
            </a:pPr>
            <a:r>
              <a:rPr lang="en-US" dirty="0"/>
              <a:t>Case Study on Similar Platforms like LAWYER.AI</a:t>
            </a:r>
          </a:p>
        </p:txBody>
      </p:sp>
      <p:pic>
        <p:nvPicPr>
          <p:cNvPr id="5" name="Content Placeholder 4">
            <a:extLst>
              <a:ext uri="{FF2B5EF4-FFF2-40B4-BE49-F238E27FC236}">
                <a16:creationId xmlns:a16="http://schemas.microsoft.com/office/drawing/2014/main" id="{C95CCE2E-2E9F-6ADD-E963-9777FDD9A3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95456" y="1508701"/>
            <a:ext cx="6669750" cy="4921630"/>
          </a:xfrm>
        </p:spPr>
      </p:pic>
    </p:spTree>
    <p:extLst>
      <p:ext uri="{BB962C8B-B14F-4D97-AF65-F5344CB8AC3E}">
        <p14:creationId xmlns:p14="http://schemas.microsoft.com/office/powerpoint/2010/main" val="1589096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07B8D-FF5D-2B4F-6462-30DB510156CA}"/>
              </a:ext>
            </a:extLst>
          </p:cNvPr>
          <p:cNvSpPr>
            <a:spLocks noGrp="1"/>
          </p:cNvSpPr>
          <p:nvPr>
            <p:ph type="title"/>
          </p:nvPr>
        </p:nvSpPr>
        <p:spPr>
          <a:xfrm>
            <a:off x="2034784" y="422230"/>
            <a:ext cx="8911687" cy="1280890"/>
          </a:xfrm>
        </p:spPr>
        <p:txBody>
          <a:bodyPr/>
          <a:lstStyle/>
          <a:p>
            <a:pPr marL="571500" indent="-571500">
              <a:buFont typeface="Wingdings" panose="05000000000000000000" pitchFamily="2" charset="2"/>
              <a:buChar char="q"/>
            </a:pPr>
            <a:r>
              <a:rPr lang="en-US" dirty="0"/>
              <a:t>What is LexisNexis?</a:t>
            </a:r>
          </a:p>
        </p:txBody>
      </p:sp>
      <p:sp>
        <p:nvSpPr>
          <p:cNvPr id="3" name="Content Placeholder 2">
            <a:extLst>
              <a:ext uri="{FF2B5EF4-FFF2-40B4-BE49-F238E27FC236}">
                <a16:creationId xmlns:a16="http://schemas.microsoft.com/office/drawing/2014/main" id="{67090EDC-AE77-8D25-8BE7-6F2DAAD4E571}"/>
              </a:ext>
            </a:extLst>
          </p:cNvPr>
          <p:cNvSpPr>
            <a:spLocks noGrp="1"/>
          </p:cNvSpPr>
          <p:nvPr>
            <p:ph idx="1"/>
          </p:nvPr>
        </p:nvSpPr>
        <p:spPr>
          <a:xfrm>
            <a:off x="2517960" y="1753590"/>
            <a:ext cx="8915400" cy="3777622"/>
          </a:xfrm>
        </p:spPr>
        <p:txBody>
          <a:bodyPr>
            <a:noAutofit/>
          </a:bodyPr>
          <a:lstStyle/>
          <a:p>
            <a:r>
              <a:rPr lang="en-US" sz="3200" dirty="0"/>
              <a:t>LexisNexis is a leading global provider of computer-assisted research and risk management services for professionals in the legal, accounting, corporate, government, law enforcement, tax, and academic markets. The company was founded in 1977 and is headquartered in New York City.</a:t>
            </a:r>
          </a:p>
        </p:txBody>
      </p:sp>
    </p:spTree>
    <p:extLst>
      <p:ext uri="{BB962C8B-B14F-4D97-AF65-F5344CB8AC3E}">
        <p14:creationId xmlns:p14="http://schemas.microsoft.com/office/powerpoint/2010/main" val="18647258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6C272-6351-0BCC-1D27-F348A08BC119}"/>
              </a:ext>
            </a:extLst>
          </p:cNvPr>
          <p:cNvSpPr>
            <a:spLocks noGrp="1"/>
          </p:cNvSpPr>
          <p:nvPr>
            <p:ph type="title"/>
          </p:nvPr>
        </p:nvSpPr>
        <p:spPr>
          <a:xfrm>
            <a:off x="1826967" y="356915"/>
            <a:ext cx="8911687" cy="1280890"/>
          </a:xfrm>
        </p:spPr>
        <p:txBody>
          <a:bodyPr/>
          <a:lstStyle/>
          <a:p>
            <a:pPr marL="571500" indent="-571500">
              <a:buFont typeface="Wingdings" panose="05000000000000000000" pitchFamily="2" charset="2"/>
              <a:buChar char="q"/>
            </a:pPr>
            <a:r>
              <a:rPr lang="en-US" dirty="0"/>
              <a:t>What does LexisNexis do?</a:t>
            </a:r>
          </a:p>
        </p:txBody>
      </p:sp>
      <p:sp>
        <p:nvSpPr>
          <p:cNvPr id="3" name="Content Placeholder 2">
            <a:extLst>
              <a:ext uri="{FF2B5EF4-FFF2-40B4-BE49-F238E27FC236}">
                <a16:creationId xmlns:a16="http://schemas.microsoft.com/office/drawing/2014/main" id="{E8B19ABE-A8C6-1712-5846-FD19459ACCB0}"/>
              </a:ext>
            </a:extLst>
          </p:cNvPr>
          <p:cNvSpPr>
            <a:spLocks noGrp="1"/>
          </p:cNvSpPr>
          <p:nvPr>
            <p:ph idx="1"/>
          </p:nvPr>
        </p:nvSpPr>
        <p:spPr>
          <a:xfrm>
            <a:off x="2221077" y="1540189"/>
            <a:ext cx="8915400" cy="3777622"/>
          </a:xfrm>
        </p:spPr>
        <p:txBody>
          <a:bodyPr>
            <a:noAutofit/>
          </a:bodyPr>
          <a:lstStyle/>
          <a:p>
            <a:r>
              <a:rPr lang="en-US" sz="2400" dirty="0"/>
              <a:t>LexisNexis provides a wide range of tools and services that help professionals make informed decisions, reduce risk, and improve productivity. Some of the key areas where LexisNexis works include : Legal Research: LexisNexis provides comprehensive and authoritative legal research tools, including case law, statutes, regulations, and secondary sources. Risk Management: LexisNexis offers risk management solutions that help organizations identify, assess, and mitigate risks associated with customers, vendors, and other third parties . Compliance: LexisNexis provides compliance solutions that help organizations manage regulatory requirements, reduce risk, and improve governance.</a:t>
            </a:r>
          </a:p>
        </p:txBody>
      </p:sp>
    </p:spTree>
    <p:extLst>
      <p:ext uri="{BB962C8B-B14F-4D97-AF65-F5344CB8AC3E}">
        <p14:creationId xmlns:p14="http://schemas.microsoft.com/office/powerpoint/2010/main" val="1446941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7E2F40-AFFC-B259-8111-03AA028A3699}"/>
              </a:ext>
            </a:extLst>
          </p:cNvPr>
          <p:cNvSpPr>
            <a:spLocks noGrp="1"/>
          </p:cNvSpPr>
          <p:nvPr>
            <p:ph idx="1"/>
          </p:nvPr>
        </p:nvSpPr>
        <p:spPr>
          <a:xfrm>
            <a:off x="2072636" y="1486395"/>
            <a:ext cx="8915400" cy="3777622"/>
          </a:xfrm>
        </p:spPr>
        <p:txBody>
          <a:bodyPr>
            <a:noAutofit/>
          </a:bodyPr>
          <a:lstStyle/>
          <a:p>
            <a:r>
              <a:rPr lang="en-US" sz="3200" dirty="0"/>
              <a:t>Investigations: LexisNexis offers investigative solutions that help law enforcement, government agencies, and private investigators gather and analyze information to solve cases . Business Intelligence: LexisNexis provides business intelligence solutions that help organizations gather and analyze information to make informed decisions.</a:t>
            </a:r>
          </a:p>
        </p:txBody>
      </p:sp>
    </p:spTree>
    <p:extLst>
      <p:ext uri="{BB962C8B-B14F-4D97-AF65-F5344CB8AC3E}">
        <p14:creationId xmlns:p14="http://schemas.microsoft.com/office/powerpoint/2010/main" val="35980795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CD976-3B98-DAAA-70F8-82905FBCB36D}"/>
              </a:ext>
            </a:extLst>
          </p:cNvPr>
          <p:cNvSpPr>
            <a:spLocks noGrp="1"/>
          </p:cNvSpPr>
          <p:nvPr>
            <p:ph type="title"/>
          </p:nvPr>
        </p:nvSpPr>
        <p:spPr>
          <a:xfrm>
            <a:off x="1975408" y="404417"/>
            <a:ext cx="8911687" cy="1280890"/>
          </a:xfrm>
        </p:spPr>
        <p:txBody>
          <a:bodyPr/>
          <a:lstStyle/>
          <a:p>
            <a:pPr marL="571500" indent="-571500">
              <a:buFont typeface="Wingdings" panose="05000000000000000000" pitchFamily="2" charset="2"/>
              <a:buChar char="q"/>
            </a:pPr>
            <a:r>
              <a:rPr lang="en-US" dirty="0"/>
              <a:t>How does LexisNexis work?</a:t>
            </a:r>
          </a:p>
        </p:txBody>
      </p:sp>
      <p:sp>
        <p:nvSpPr>
          <p:cNvPr id="3" name="Content Placeholder 2">
            <a:extLst>
              <a:ext uri="{FF2B5EF4-FFF2-40B4-BE49-F238E27FC236}">
                <a16:creationId xmlns:a16="http://schemas.microsoft.com/office/drawing/2014/main" id="{277AD1D0-BBC1-7B97-1066-28D4C550B0E6}"/>
              </a:ext>
            </a:extLst>
          </p:cNvPr>
          <p:cNvSpPr>
            <a:spLocks noGrp="1"/>
          </p:cNvSpPr>
          <p:nvPr>
            <p:ph idx="1"/>
          </p:nvPr>
        </p:nvSpPr>
        <p:spPr>
          <a:xfrm>
            <a:off x="2482334" y="1201387"/>
            <a:ext cx="8915400" cy="3358738"/>
          </a:xfrm>
        </p:spPr>
        <p:txBody>
          <a:bodyPr>
            <a:noAutofit/>
          </a:bodyPr>
          <a:lstStyle/>
          <a:p>
            <a:r>
              <a:rPr lang="en-US" sz="2200" dirty="0"/>
              <a:t>LexisNexis uses advanced technology and machine learning algorithms to gather, analyze, and deliver relevant information to its customers. The company's solutions are designed to help professionals : Search and analyze large datasets: LexisNexis provides powerful search and analytics tools that help professionals quickly find and analyze relevant information . Identify and mitigate risk: LexisNexis offers risk management solutions that help organizations identify and mitigate risks associated with customers, vendors, and other third parties. Stay up-to-date with regulatory requirements: LexisNexis provides compliance solutions that help organizations manage regulatory requirements and reduce risk . Gather and analyze information for investigations: LexisNexis offers investigative solutions that help law enforcement, government agencies, and private investigators gather and analyze information to solve cases. </a:t>
            </a:r>
          </a:p>
        </p:txBody>
      </p:sp>
    </p:spTree>
    <p:extLst>
      <p:ext uri="{BB962C8B-B14F-4D97-AF65-F5344CB8AC3E}">
        <p14:creationId xmlns:p14="http://schemas.microsoft.com/office/powerpoint/2010/main" val="23763735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Content Placeholder 14">
            <a:extLst>
              <a:ext uri="{FF2B5EF4-FFF2-40B4-BE49-F238E27FC236}">
                <a16:creationId xmlns:a16="http://schemas.microsoft.com/office/drawing/2014/main" id="{A475D2BC-2578-4D65-02F5-EA19E8220C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21949" y="541378"/>
            <a:ext cx="5712222" cy="2275963"/>
          </a:xfrm>
          <a:ln>
            <a:solidFill>
              <a:schemeClr val="tx1"/>
            </a:solidFill>
          </a:ln>
        </p:spPr>
      </p:pic>
      <p:pic>
        <p:nvPicPr>
          <p:cNvPr id="17" name="Picture 16">
            <a:extLst>
              <a:ext uri="{FF2B5EF4-FFF2-40B4-BE49-F238E27FC236}">
                <a16:creationId xmlns:a16="http://schemas.microsoft.com/office/drawing/2014/main" id="{37C9FCD3-784F-22C6-4699-EACEFA48C0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949" y="2926492"/>
            <a:ext cx="8806249" cy="3696730"/>
          </a:xfrm>
          <a:prstGeom prst="rect">
            <a:avLst/>
          </a:prstGeom>
          <a:ln>
            <a:solidFill>
              <a:schemeClr val="tx1"/>
            </a:solidFill>
          </a:ln>
        </p:spPr>
      </p:pic>
    </p:spTree>
    <p:extLst>
      <p:ext uri="{BB962C8B-B14F-4D97-AF65-F5344CB8AC3E}">
        <p14:creationId xmlns:p14="http://schemas.microsoft.com/office/powerpoint/2010/main" val="23431094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A60C4-CF9F-34BD-8781-50E6093BCED3}"/>
              </a:ext>
            </a:extLst>
          </p:cNvPr>
          <p:cNvSpPr>
            <a:spLocks noGrp="1"/>
          </p:cNvSpPr>
          <p:nvPr>
            <p:ph type="title"/>
          </p:nvPr>
        </p:nvSpPr>
        <p:spPr>
          <a:xfrm>
            <a:off x="1556575" y="259299"/>
            <a:ext cx="8911687" cy="1280890"/>
          </a:xfrm>
        </p:spPr>
        <p:txBody>
          <a:bodyPr/>
          <a:lstStyle/>
          <a:p>
            <a:pPr marL="571500" indent="-571500">
              <a:buFont typeface="Wingdings" panose="05000000000000000000" pitchFamily="2" charset="2"/>
              <a:buChar char="q"/>
            </a:pPr>
            <a:r>
              <a:rPr lang="en-US" dirty="0"/>
              <a:t>Here are some example use cases for LexisNexis:</a:t>
            </a:r>
          </a:p>
        </p:txBody>
      </p:sp>
      <p:sp>
        <p:nvSpPr>
          <p:cNvPr id="3" name="Content Placeholder 2">
            <a:extLst>
              <a:ext uri="{FF2B5EF4-FFF2-40B4-BE49-F238E27FC236}">
                <a16:creationId xmlns:a16="http://schemas.microsoft.com/office/drawing/2014/main" id="{BD3FD146-F5DC-8F4B-52B2-71F72326A70B}"/>
              </a:ext>
            </a:extLst>
          </p:cNvPr>
          <p:cNvSpPr>
            <a:spLocks noGrp="1"/>
          </p:cNvSpPr>
          <p:nvPr>
            <p:ph idx="1"/>
          </p:nvPr>
        </p:nvSpPr>
        <p:spPr>
          <a:xfrm>
            <a:off x="2471981" y="1540189"/>
            <a:ext cx="8915400" cy="3777622"/>
          </a:xfrm>
        </p:spPr>
        <p:txBody>
          <a:bodyPr>
            <a:noAutofit/>
          </a:bodyPr>
          <a:lstStyle/>
          <a:p>
            <a:r>
              <a:rPr lang="en-US" sz="2600" dirty="0"/>
              <a:t>Law Firm: A law firm uses LexisNexis to conduct legal research and gather information for a case . </a:t>
            </a:r>
          </a:p>
          <a:p>
            <a:r>
              <a:rPr lang="en-US" sz="2600" dirty="0"/>
              <a:t>Bank: A bank uses LexisNexis to identify and mitigate risks associated with customers and vendors . </a:t>
            </a:r>
          </a:p>
          <a:p>
            <a:r>
              <a:rPr lang="en-US" sz="2600" dirty="0"/>
              <a:t>Government Agency: A government agency uses LexisNexis to gather and analyze information for an investigation .</a:t>
            </a:r>
          </a:p>
          <a:p>
            <a:r>
              <a:rPr lang="en-US" sz="2600" dirty="0"/>
              <a:t> Private Investigator: A private investigator uses LexisNexis to gather and analyze information for a client.</a:t>
            </a:r>
          </a:p>
        </p:txBody>
      </p:sp>
    </p:spTree>
    <p:extLst>
      <p:ext uri="{BB962C8B-B14F-4D97-AF65-F5344CB8AC3E}">
        <p14:creationId xmlns:p14="http://schemas.microsoft.com/office/powerpoint/2010/main" val="3753812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7DE513E-FFC6-DA46-FEA6-BF776E50B7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1922" y="75381"/>
            <a:ext cx="6305249" cy="2090896"/>
          </a:xfrm>
          <a:ln>
            <a:solidFill>
              <a:schemeClr val="tx1"/>
            </a:solidFill>
          </a:ln>
        </p:spPr>
      </p:pic>
      <p:pic>
        <p:nvPicPr>
          <p:cNvPr id="7" name="Picture 6">
            <a:extLst>
              <a:ext uri="{FF2B5EF4-FFF2-40B4-BE49-F238E27FC236}">
                <a16:creationId xmlns:a16="http://schemas.microsoft.com/office/drawing/2014/main" id="{7C391857-EFB7-5DC2-1491-CC1BCAD35C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22796" y="0"/>
            <a:ext cx="3165231" cy="6858000"/>
          </a:xfrm>
          <a:prstGeom prst="rect">
            <a:avLst/>
          </a:prstGeom>
          <a:ln>
            <a:solidFill>
              <a:schemeClr val="bg1"/>
            </a:solidFill>
          </a:ln>
        </p:spPr>
      </p:pic>
      <p:pic>
        <p:nvPicPr>
          <p:cNvPr id="2" name="Content Placeholder 4">
            <a:extLst>
              <a:ext uri="{FF2B5EF4-FFF2-40B4-BE49-F238E27FC236}">
                <a16:creationId xmlns:a16="http://schemas.microsoft.com/office/drawing/2014/main" id="{6A14DE02-0DF3-C904-702B-D7BB41C773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8161" y="2306388"/>
            <a:ext cx="6198920" cy="4426921"/>
          </a:xfrm>
          <a:prstGeom prst="rect">
            <a:avLst/>
          </a:prstGeom>
          <a:ln>
            <a:solidFill>
              <a:schemeClr val="tx1"/>
            </a:solidFill>
          </a:ln>
        </p:spPr>
      </p:pic>
    </p:spTree>
    <p:extLst>
      <p:ext uri="{BB962C8B-B14F-4D97-AF65-F5344CB8AC3E}">
        <p14:creationId xmlns:p14="http://schemas.microsoft.com/office/powerpoint/2010/main" val="1696016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76A8E-6499-9BA1-0D1F-BE88E903D7CF}"/>
              </a:ext>
            </a:extLst>
          </p:cNvPr>
          <p:cNvSpPr>
            <a:spLocks noGrp="1"/>
          </p:cNvSpPr>
          <p:nvPr>
            <p:ph type="title"/>
          </p:nvPr>
        </p:nvSpPr>
        <p:spPr>
          <a:xfrm>
            <a:off x="2592925" y="624110"/>
            <a:ext cx="8911687" cy="623922"/>
          </a:xfrm>
        </p:spPr>
        <p:txBody>
          <a:bodyPr>
            <a:normAutofit fontScale="90000"/>
          </a:bodyPr>
          <a:lstStyle/>
          <a:p>
            <a:r>
              <a:rPr lang="en-US" dirty="0"/>
              <a:t>What does Lawyer do?</a:t>
            </a:r>
            <a:br>
              <a:rPr lang="en-US" dirty="0"/>
            </a:br>
            <a:endParaRPr lang="en-US" dirty="0"/>
          </a:p>
        </p:txBody>
      </p:sp>
      <p:sp>
        <p:nvSpPr>
          <p:cNvPr id="3" name="Content Placeholder 2">
            <a:extLst>
              <a:ext uri="{FF2B5EF4-FFF2-40B4-BE49-F238E27FC236}">
                <a16:creationId xmlns:a16="http://schemas.microsoft.com/office/drawing/2014/main" id="{8DADA8E5-4DE6-BFC7-6F29-DDCDB760D936}"/>
              </a:ext>
            </a:extLst>
          </p:cNvPr>
          <p:cNvSpPr>
            <a:spLocks noGrp="1"/>
          </p:cNvSpPr>
          <p:nvPr>
            <p:ph idx="1"/>
          </p:nvPr>
        </p:nvSpPr>
        <p:spPr>
          <a:xfrm>
            <a:off x="2465644" y="1248032"/>
            <a:ext cx="8915400" cy="3777622"/>
          </a:xfrm>
        </p:spPr>
        <p:txBody>
          <a:bodyPr/>
          <a:lstStyle/>
          <a:p>
            <a:r>
              <a:rPr lang="en-US" dirty="0">
                <a:hlinkClick r:id="rId2"/>
              </a:rPr>
              <a:t>https://www.careerexplorer.com/careers/lawyer/</a:t>
            </a:r>
            <a:endParaRPr lang="en-US" dirty="0"/>
          </a:p>
          <a:p>
            <a:endParaRPr lang="en-US" dirty="0"/>
          </a:p>
        </p:txBody>
      </p:sp>
      <p:pic>
        <p:nvPicPr>
          <p:cNvPr id="5" name="Picture 4">
            <a:extLst>
              <a:ext uri="{FF2B5EF4-FFF2-40B4-BE49-F238E27FC236}">
                <a16:creationId xmlns:a16="http://schemas.microsoft.com/office/drawing/2014/main" id="{84449F7E-5671-F44C-24AB-D3A19DEE11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5644" y="1618734"/>
            <a:ext cx="8217825" cy="5016844"/>
          </a:xfrm>
          <a:prstGeom prst="rect">
            <a:avLst/>
          </a:prstGeom>
          <a:ln>
            <a:solidFill>
              <a:schemeClr val="tx1"/>
            </a:solidFill>
          </a:ln>
        </p:spPr>
      </p:pic>
    </p:spTree>
    <p:extLst>
      <p:ext uri="{BB962C8B-B14F-4D97-AF65-F5344CB8AC3E}">
        <p14:creationId xmlns:p14="http://schemas.microsoft.com/office/powerpoint/2010/main" val="1015566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BEC6F-ECFD-2ADC-C0DF-310D07D83DD8}"/>
              </a:ext>
            </a:extLst>
          </p:cNvPr>
          <p:cNvSpPr>
            <a:spLocks noGrp="1"/>
          </p:cNvSpPr>
          <p:nvPr>
            <p:ph type="title"/>
          </p:nvPr>
        </p:nvSpPr>
        <p:spPr>
          <a:xfrm>
            <a:off x="1797278" y="333164"/>
            <a:ext cx="8911687" cy="1280890"/>
          </a:xfrm>
        </p:spPr>
        <p:txBody>
          <a:bodyPr/>
          <a:lstStyle/>
          <a:p>
            <a:pPr marL="571500" indent="-571500">
              <a:buFont typeface="Wingdings" panose="05000000000000000000" pitchFamily="2" charset="2"/>
              <a:buChar char="q"/>
            </a:pPr>
            <a:r>
              <a:rPr lang="en-US" dirty="0"/>
              <a:t>Following are the ways Lawyer.AI is better than human Lawyer.</a:t>
            </a:r>
          </a:p>
        </p:txBody>
      </p:sp>
      <p:sp>
        <p:nvSpPr>
          <p:cNvPr id="3" name="Content Placeholder 2">
            <a:extLst>
              <a:ext uri="{FF2B5EF4-FFF2-40B4-BE49-F238E27FC236}">
                <a16:creationId xmlns:a16="http://schemas.microsoft.com/office/drawing/2014/main" id="{BBD11B54-68A0-89BD-44B0-08B9FD04DCE5}"/>
              </a:ext>
            </a:extLst>
          </p:cNvPr>
          <p:cNvSpPr>
            <a:spLocks noGrp="1"/>
          </p:cNvSpPr>
          <p:nvPr>
            <p:ph idx="1"/>
          </p:nvPr>
        </p:nvSpPr>
        <p:spPr>
          <a:xfrm>
            <a:off x="2939534" y="2044535"/>
            <a:ext cx="8915400" cy="2549611"/>
          </a:xfrm>
        </p:spPr>
        <p:txBody>
          <a:bodyPr>
            <a:normAutofit fontScale="92500" lnSpcReduction="20000"/>
          </a:bodyPr>
          <a:lstStyle/>
          <a:p>
            <a:r>
              <a:rPr lang="en-US" sz="2800" dirty="0"/>
              <a:t>• AI-powered Legal Assistant </a:t>
            </a:r>
          </a:p>
          <a:p>
            <a:r>
              <a:rPr lang="en-US" sz="2800" dirty="0"/>
              <a:t>• Legal Research</a:t>
            </a:r>
          </a:p>
          <a:p>
            <a:r>
              <a:rPr lang="en-US" sz="2800" dirty="0"/>
              <a:t>• Document Suggestion Platform </a:t>
            </a:r>
          </a:p>
          <a:p>
            <a:r>
              <a:rPr lang="en-US" sz="2800" dirty="0"/>
              <a:t>• Linked In for Lawyers </a:t>
            </a:r>
          </a:p>
          <a:p>
            <a:r>
              <a:rPr lang="en-US" sz="2800" dirty="0"/>
              <a:t>• Lawyer suggestion who has fought/assisted in similar matters</a:t>
            </a:r>
          </a:p>
          <a:p>
            <a:pPr marL="0" indent="0">
              <a:buNone/>
            </a:pPr>
            <a:endParaRPr lang="en-US" dirty="0"/>
          </a:p>
        </p:txBody>
      </p:sp>
    </p:spTree>
    <p:extLst>
      <p:ext uri="{BB962C8B-B14F-4D97-AF65-F5344CB8AC3E}">
        <p14:creationId xmlns:p14="http://schemas.microsoft.com/office/powerpoint/2010/main" val="19361597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1CCACE-9A26-ED02-A61C-99310E78408F}"/>
              </a:ext>
            </a:extLst>
          </p:cNvPr>
          <p:cNvSpPr>
            <a:spLocks noGrp="1"/>
          </p:cNvSpPr>
          <p:nvPr>
            <p:ph idx="1"/>
          </p:nvPr>
        </p:nvSpPr>
        <p:spPr>
          <a:xfrm>
            <a:off x="1775753" y="690748"/>
            <a:ext cx="8915400" cy="3777622"/>
          </a:xfrm>
        </p:spPr>
        <p:txBody>
          <a:bodyPr>
            <a:noAutofit/>
          </a:bodyPr>
          <a:lstStyle/>
          <a:p>
            <a:r>
              <a:rPr lang="en-US" sz="2400" dirty="0"/>
              <a:t>The “Lawyer.AI" project leverages artificial intelligence to transform the legal field by providing accessible, efficient, and reliable legal support. This system integrates Natural Language Processing and machine learning algorithms to assist both legal professionals and the public in navigating complex legal information. The core functionality includes real-time legal advice. It is done by analyzing vast amounts of legal data. It aims to enhance decision making processes, streamline legal research, and reduce the workload for lawyers. The project addresses the need for affordable legal services and aims to bridge the gap between complex legal systems and the general public. We also aim to educate normal people in regards of legalities and make them comfortable with legal system of India</a:t>
            </a:r>
          </a:p>
        </p:txBody>
      </p:sp>
    </p:spTree>
    <p:extLst>
      <p:ext uri="{BB962C8B-B14F-4D97-AF65-F5344CB8AC3E}">
        <p14:creationId xmlns:p14="http://schemas.microsoft.com/office/powerpoint/2010/main" val="4241486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36968-53EE-5FA4-73B0-8BB691FCEB9A}"/>
              </a:ext>
            </a:extLst>
          </p:cNvPr>
          <p:cNvSpPr>
            <a:spLocks noGrp="1"/>
          </p:cNvSpPr>
          <p:nvPr>
            <p:ph type="title"/>
          </p:nvPr>
        </p:nvSpPr>
        <p:spPr>
          <a:xfrm>
            <a:off x="3630893" y="2638261"/>
            <a:ext cx="8911687" cy="1280890"/>
          </a:xfrm>
        </p:spPr>
        <p:txBody>
          <a:bodyPr/>
          <a:lstStyle/>
          <a:p>
            <a:r>
              <a:rPr lang="en-US" dirty="0"/>
              <a:t>DEFINITION</a:t>
            </a:r>
          </a:p>
        </p:txBody>
      </p:sp>
    </p:spTree>
    <p:extLst>
      <p:ext uri="{BB962C8B-B14F-4D97-AF65-F5344CB8AC3E}">
        <p14:creationId xmlns:p14="http://schemas.microsoft.com/office/powerpoint/2010/main" val="3412006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811B46-CAEF-B4A3-B8CB-E7551755B485}"/>
              </a:ext>
            </a:extLst>
          </p:cNvPr>
          <p:cNvSpPr>
            <a:spLocks noGrp="1"/>
          </p:cNvSpPr>
          <p:nvPr>
            <p:ph idx="1"/>
          </p:nvPr>
        </p:nvSpPr>
        <p:spPr>
          <a:xfrm>
            <a:off x="2351064" y="870483"/>
            <a:ext cx="8915400" cy="3777622"/>
          </a:xfrm>
        </p:spPr>
        <p:txBody>
          <a:bodyPr>
            <a:noAutofit/>
          </a:bodyPr>
          <a:lstStyle/>
          <a:p>
            <a:r>
              <a:rPr lang="en-US" sz="2000" dirty="0"/>
              <a:t>Lawyer.AI refers to the application of artificial intelligence (AI) technologies in the field of law, aiming to assist or automate various legal processes. This concept has a broad range of tools and systems designed to support Public and legal professionals in tasks that traditionally require human expertise. </a:t>
            </a:r>
          </a:p>
          <a:p>
            <a:endParaRPr lang="en-US" sz="2000" dirty="0"/>
          </a:p>
          <a:p>
            <a:r>
              <a:rPr lang="en-US" sz="2000" dirty="0"/>
              <a:t>1.Document Suggestion: AI can automate the Suggestion of legal documents such as contracts, wills, and briefs. By inputting key variables, AI Suggest documents, saves time and reducing human error.</a:t>
            </a:r>
          </a:p>
          <a:p>
            <a:endParaRPr lang="en-US" sz="2000" dirty="0"/>
          </a:p>
          <a:p>
            <a:r>
              <a:rPr lang="en-US" sz="2000" dirty="0"/>
              <a:t>2. Virtual Assistants</a:t>
            </a:r>
          </a:p>
          <a:p>
            <a:r>
              <a:rPr lang="en-US" sz="2000" dirty="0"/>
              <a:t>Client Interaction: AI-driven chatbots and virtual assistants can handle initial client inquiries, provide legal information, and even guide clients through simple legal processes, freeing up lawyers for more complex tasks.</a:t>
            </a:r>
          </a:p>
          <a:p>
            <a:endParaRPr lang="en-US" sz="2000" dirty="0"/>
          </a:p>
        </p:txBody>
      </p:sp>
    </p:spTree>
    <p:extLst>
      <p:ext uri="{BB962C8B-B14F-4D97-AF65-F5344CB8AC3E}">
        <p14:creationId xmlns:p14="http://schemas.microsoft.com/office/powerpoint/2010/main" val="281316422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136</TotalTime>
  <Words>1712</Words>
  <Application>Microsoft Office PowerPoint</Application>
  <PresentationFormat>Widescreen</PresentationFormat>
  <Paragraphs>103</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Bahnschrift SemiBold SemiConden</vt:lpstr>
      <vt:lpstr>Century Gothic</vt:lpstr>
      <vt:lpstr>Wingdings</vt:lpstr>
      <vt:lpstr>Wingdings 3</vt:lpstr>
      <vt:lpstr>Wisp</vt:lpstr>
      <vt:lpstr>Lawyer.AI</vt:lpstr>
      <vt:lpstr>References for background of ChatGPT</vt:lpstr>
      <vt:lpstr>PowerPoint Presentation</vt:lpstr>
      <vt:lpstr>PowerPoint Presentation</vt:lpstr>
      <vt:lpstr>What does Lawyer do? </vt:lpstr>
      <vt:lpstr>Following are the ways Lawyer.AI is better than human Lawyer.</vt:lpstr>
      <vt:lpstr>PowerPoint Presentation</vt:lpstr>
      <vt:lpstr>DEFINITION</vt:lpstr>
      <vt:lpstr>PowerPoint Presentation</vt:lpstr>
      <vt:lpstr>PowerPoint Presentation</vt:lpstr>
      <vt:lpstr>Understanding the purpose of the "Lawyer.AI" project.</vt:lpstr>
      <vt:lpstr>USE CASE</vt:lpstr>
      <vt:lpstr> How the project aims to enhance decision-making processes.</vt:lpstr>
      <vt:lpstr>PowerPoint Presentation</vt:lpstr>
      <vt:lpstr>Explore how the project aims to bridge the gap between complex legal systems and the general public. </vt:lpstr>
      <vt:lpstr>Modules</vt:lpstr>
      <vt:lpstr>Reference for those Modules</vt:lpstr>
      <vt:lpstr>PowerPoint Presentation</vt:lpstr>
      <vt:lpstr>PowerPoint Presentation</vt:lpstr>
      <vt:lpstr>PowerPoint Presentation</vt:lpstr>
      <vt:lpstr>PowerPoint Presentation</vt:lpstr>
      <vt:lpstr>PowerPoint Presentation</vt:lpstr>
      <vt:lpstr>PowerPoint Presentation</vt:lpstr>
      <vt:lpstr>Identify the specific technologies being integrated, such as Natural Language Processing and machine learning.  </vt:lpstr>
      <vt:lpstr>Case Study on Similar Platforms like LAWYER.AI</vt:lpstr>
      <vt:lpstr>What is LexisNexis?</vt:lpstr>
      <vt:lpstr>What does LexisNexis do?</vt:lpstr>
      <vt:lpstr>PowerPoint Presentation</vt:lpstr>
      <vt:lpstr>How does LexisNexis work?</vt:lpstr>
      <vt:lpstr>Here are some example use cases for LexisNexis: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Kavya Manwani</dc:creator>
  <cp:lastModifiedBy>Het Bhalani</cp:lastModifiedBy>
  <cp:revision>5</cp:revision>
  <dcterms:created xsi:type="dcterms:W3CDTF">2024-08-12T13:28:37Z</dcterms:created>
  <dcterms:modified xsi:type="dcterms:W3CDTF">2024-08-13T07:29:36Z</dcterms:modified>
</cp:coreProperties>
</file>