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5"/>
  </p:notesMasterIdLst>
  <p:sldIdLst>
    <p:sldId id="518" r:id="rId5"/>
    <p:sldId id="562" r:id="rId6"/>
    <p:sldId id="558" r:id="rId7"/>
    <p:sldId id="563" r:id="rId8"/>
    <p:sldId id="529" r:id="rId9"/>
    <p:sldId id="555" r:id="rId10"/>
    <p:sldId id="540" r:id="rId11"/>
    <p:sldId id="530" r:id="rId12"/>
    <p:sldId id="564" r:id="rId13"/>
    <p:sldId id="559" r:id="rId14"/>
    <p:sldId id="541" r:id="rId15"/>
    <p:sldId id="542" r:id="rId16"/>
    <p:sldId id="544" r:id="rId17"/>
    <p:sldId id="545" r:id="rId18"/>
    <p:sldId id="546" r:id="rId19"/>
    <p:sldId id="556" r:id="rId20"/>
    <p:sldId id="547" r:id="rId21"/>
    <p:sldId id="557" r:id="rId22"/>
    <p:sldId id="548" r:id="rId23"/>
    <p:sldId id="565" r:id="rId24"/>
    <p:sldId id="560" r:id="rId25"/>
    <p:sldId id="553" r:id="rId26"/>
    <p:sldId id="554" r:id="rId27"/>
    <p:sldId id="566" r:id="rId28"/>
    <p:sldId id="561" r:id="rId29"/>
    <p:sldId id="543" r:id="rId30"/>
    <p:sldId id="549" r:id="rId31"/>
    <p:sldId id="550" r:id="rId32"/>
    <p:sldId id="551" r:id="rId33"/>
    <p:sldId id="567" r:id="rId34"/>
  </p:sldIdLst>
  <p:sldSz cx="9144000" cy="5143500" type="screen16x9"/>
  <p:notesSz cx="6858000" cy="9144000"/>
  <p:defaultTextStyle>
    <a:defPPr marL="0" marR="0" indent="0" algn="l" defTabSz="573969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3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1pPr>
    <a:lvl2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2pPr>
    <a:lvl3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3pPr>
    <a:lvl4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4pPr>
    <a:lvl5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5pPr>
    <a:lvl6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6pPr>
    <a:lvl7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7pPr>
    <a:lvl8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8pPr>
    <a:lvl9pPr marL="0" marR="0" indent="0" algn="ctr" defTabSz="286984" rtl="0" fontAlgn="auto" latinLnBrk="0" hangingPunct="0">
      <a:lnSpc>
        <a:spcPct val="80000"/>
      </a:lnSpc>
      <a:spcBef>
        <a:spcPts val="3452"/>
      </a:spcBef>
      <a:spcAft>
        <a:spcPts val="0"/>
      </a:spcAft>
      <a:buClrTx/>
      <a:buSzTx/>
      <a:buFontTx/>
      <a:buNone/>
      <a:tabLst/>
      <a:defRPr kumimoji="0" sz="3139" b="0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+mn-lt"/>
        <a:ea typeface="+mn-ea"/>
        <a:cs typeface="+mn-cs"/>
        <a:sym typeface="Helvetica Neue Thin"/>
      </a:defRPr>
    </a:lvl9pPr>
  </p:defaultTextStyle>
  <p:extLst>
    <p:ext uri="{521415D9-36F7-43E2-AB2F-B90AF26B5E84}">
      <p14:sectionLst xmlns:p14="http://schemas.microsoft.com/office/powerpoint/2010/main">
        <p14:section name="Python" id="{070BE7C1-53E5-485E-8639-1631EBD4E0F4}">
          <p14:sldIdLst>
            <p14:sldId id="518"/>
            <p14:sldId id="562"/>
            <p14:sldId id="558"/>
            <p14:sldId id="563"/>
            <p14:sldId id="529"/>
            <p14:sldId id="555"/>
            <p14:sldId id="540"/>
            <p14:sldId id="530"/>
            <p14:sldId id="564"/>
            <p14:sldId id="559"/>
            <p14:sldId id="541"/>
            <p14:sldId id="542"/>
            <p14:sldId id="544"/>
            <p14:sldId id="545"/>
            <p14:sldId id="546"/>
            <p14:sldId id="556"/>
            <p14:sldId id="547"/>
            <p14:sldId id="557"/>
            <p14:sldId id="548"/>
            <p14:sldId id="565"/>
            <p14:sldId id="560"/>
            <p14:sldId id="553"/>
            <p14:sldId id="554"/>
            <p14:sldId id="566"/>
            <p14:sldId id="561"/>
            <p14:sldId id="543"/>
            <p14:sldId id="549"/>
            <p14:sldId id="550"/>
            <p14:sldId id="551"/>
            <p14:sldId id="5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2A"/>
    <a:srgbClr val="3197E1"/>
    <a:srgbClr val="3483C9"/>
    <a:srgbClr val="6D9B3E"/>
    <a:srgbClr val="92D050"/>
    <a:srgbClr val="F2F2F2"/>
    <a:srgbClr val="8AB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3" autoAdjust="0"/>
    <p:restoredTop sz="95320" autoAdjust="0"/>
  </p:normalViewPr>
  <p:slideViewPr>
    <p:cSldViewPr snapToGrid="0" snapToObjects="1">
      <p:cViewPr varScale="1">
        <p:scale>
          <a:sx n="143" d="100"/>
          <a:sy n="143" d="100"/>
        </p:scale>
        <p:origin x="268" y="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25" d="100"/>
          <a:sy n="125" d="100"/>
        </p:scale>
        <p:origin x="28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86984" latinLnBrk="0">
      <a:defRPr sz="1381">
        <a:latin typeface="Lucida Grande"/>
        <a:ea typeface="Lucida Grande"/>
        <a:cs typeface="Lucida Grande"/>
        <a:sym typeface="Lucida Grande"/>
      </a:defRPr>
    </a:lvl1pPr>
    <a:lvl2pPr indent="143492" defTabSz="286984" latinLnBrk="0">
      <a:defRPr sz="1381">
        <a:latin typeface="Lucida Grande"/>
        <a:ea typeface="Lucida Grande"/>
        <a:cs typeface="Lucida Grande"/>
        <a:sym typeface="Lucida Grande"/>
      </a:defRPr>
    </a:lvl2pPr>
    <a:lvl3pPr indent="286984" defTabSz="286984" latinLnBrk="0">
      <a:defRPr sz="1381">
        <a:latin typeface="Lucida Grande"/>
        <a:ea typeface="Lucida Grande"/>
        <a:cs typeface="Lucida Grande"/>
        <a:sym typeface="Lucida Grande"/>
      </a:defRPr>
    </a:lvl3pPr>
    <a:lvl4pPr indent="430477" defTabSz="286984" latinLnBrk="0">
      <a:defRPr sz="1381">
        <a:latin typeface="Lucida Grande"/>
        <a:ea typeface="Lucida Grande"/>
        <a:cs typeface="Lucida Grande"/>
        <a:sym typeface="Lucida Grande"/>
      </a:defRPr>
    </a:lvl4pPr>
    <a:lvl5pPr indent="573969" defTabSz="286984" latinLnBrk="0">
      <a:defRPr sz="1381">
        <a:latin typeface="Lucida Grande"/>
        <a:ea typeface="Lucida Grande"/>
        <a:cs typeface="Lucida Grande"/>
        <a:sym typeface="Lucida Grande"/>
      </a:defRPr>
    </a:lvl5pPr>
    <a:lvl6pPr indent="717461" defTabSz="286984" latinLnBrk="0">
      <a:defRPr sz="1381">
        <a:latin typeface="Lucida Grande"/>
        <a:ea typeface="Lucida Grande"/>
        <a:cs typeface="Lucida Grande"/>
        <a:sym typeface="Lucida Grande"/>
      </a:defRPr>
    </a:lvl6pPr>
    <a:lvl7pPr indent="860953" defTabSz="286984" latinLnBrk="0">
      <a:defRPr sz="1381">
        <a:latin typeface="Lucida Grande"/>
        <a:ea typeface="Lucida Grande"/>
        <a:cs typeface="Lucida Grande"/>
        <a:sym typeface="Lucida Grande"/>
      </a:defRPr>
    </a:lvl7pPr>
    <a:lvl8pPr indent="1004446" defTabSz="286984" latinLnBrk="0">
      <a:defRPr sz="1381">
        <a:latin typeface="Lucida Grande"/>
        <a:ea typeface="Lucida Grande"/>
        <a:cs typeface="Lucida Grande"/>
        <a:sym typeface="Lucida Grande"/>
      </a:defRPr>
    </a:lvl8pPr>
    <a:lvl9pPr indent="1147938" defTabSz="286984" latinLnBrk="0">
      <a:defRPr sz="1381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9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246558" y="4870270"/>
            <a:ext cx="250068" cy="2486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5522BB8-72DF-2B49-81F3-F39C0B9FF0EF}"/>
              </a:ext>
            </a:extLst>
          </p:cNvPr>
          <p:cNvSpPr/>
          <p:nvPr userDrawn="1"/>
        </p:nvSpPr>
        <p:spPr>
          <a:xfrm>
            <a:off x="0" y="1"/>
            <a:ext cx="9144000" cy="969818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858" y="554181"/>
            <a:ext cx="4526162" cy="365029"/>
          </a:xfrm>
        </p:spPr>
        <p:txBody>
          <a:bodyPr/>
          <a:lstStyle>
            <a:lvl1pPr algn="l">
              <a:defRPr sz="20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675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958201"/>
            <a:ext cx="9144000" cy="1216325"/>
          </a:xfrm>
          <a:prstGeom prst="rect">
            <a:avLst/>
          </a:prstGeom>
          <a:gradFill flip="none" rotWithShape="1">
            <a:gsLst>
              <a:gs pos="0">
                <a:srgbClr val="00882B"/>
              </a:gs>
              <a:gs pos="75000">
                <a:srgbClr val="00882B"/>
              </a:gs>
              <a:gs pos="86000">
                <a:srgbClr val="00882B"/>
              </a:gs>
              <a:gs pos="100000">
                <a:schemeClr val="accent2">
                  <a:lumMod val="75000"/>
                </a:schemeClr>
              </a:gs>
            </a:gsLst>
            <a:lin ang="0" scaled="1"/>
            <a:tileRect/>
          </a:gradFill>
        </p:spPr>
        <p:txBody>
          <a:bodyPr wrap="square" rtlCol="0" anchor="ctr">
            <a:spAutoFit/>
          </a:bodyPr>
          <a:lstStyle/>
          <a:p>
            <a:pPr marL="177800" indent="-177800" algn="just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2969" y="2285994"/>
            <a:ext cx="7358063" cy="612478"/>
          </a:xfrm>
        </p:spPr>
        <p:txBody>
          <a:bodyPr anchor="ctr" anchorCtr="1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19372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5522BB8-72DF-2B49-81F3-F39C0B9FF0EF}"/>
              </a:ext>
            </a:extLst>
          </p:cNvPr>
          <p:cNvSpPr/>
          <p:nvPr userDrawn="1"/>
        </p:nvSpPr>
        <p:spPr>
          <a:xfrm>
            <a:off x="0" y="0"/>
            <a:ext cx="9144000" cy="46783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1907"/>
            <a:ext cx="5173980" cy="284015"/>
          </a:xfrm>
        </p:spPr>
        <p:txBody>
          <a:bodyPr/>
          <a:lstStyle>
            <a:lvl1pPr algn="l">
              <a:defRPr sz="18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04D0D7CF-BB30-A947-943D-D9BD9D05CF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33244" y="91908"/>
            <a:ext cx="3610756" cy="284015"/>
          </a:xfrm>
        </p:spPr>
        <p:txBody>
          <a:bodyPr/>
          <a:lstStyle>
            <a:lvl1pPr algn="r">
              <a:defRPr sz="11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2387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5522BB8-72DF-2B49-81F3-F39C0B9FF0EF}"/>
              </a:ext>
            </a:extLst>
          </p:cNvPr>
          <p:cNvSpPr/>
          <p:nvPr userDrawn="1"/>
        </p:nvSpPr>
        <p:spPr>
          <a:xfrm>
            <a:off x="0" y="0"/>
            <a:ext cx="9144000" cy="467833"/>
          </a:xfrm>
          <a:prstGeom prst="rect">
            <a:avLst/>
          </a:prstGeom>
          <a:solidFill>
            <a:srgbClr val="6D9B3E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1B807-553E-B644-B9BF-3E6397736E4E}"/>
              </a:ext>
            </a:extLst>
          </p:cNvPr>
          <p:cNvSpPr txBox="1"/>
          <p:nvPr userDrawn="1"/>
        </p:nvSpPr>
        <p:spPr>
          <a:xfrm>
            <a:off x="6250577" y="90030"/>
            <a:ext cx="2836719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[STS 121]HTML </a:t>
            </a: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NanumBarunGothicOTF" panose="02020603020101020101" pitchFamily="18" charset="-127"/>
                <a:ea typeface="NanumBarunGothicOTF" panose="02020603020101020101" pitchFamily="18" charset="-127"/>
                <a:cs typeface="+mn-cs"/>
                <a:sym typeface="Helvetica Neue Thin"/>
              </a:rPr>
              <a:t>프로그래밍 기초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NanumBarunGothicOTF" panose="02020603020101020101" pitchFamily="18" charset="-127"/>
              <a:ea typeface="NanumBarunGothicOTF" panose="02020603020101020101" pitchFamily="18" charset="-127"/>
              <a:cs typeface="+mn-cs"/>
              <a:sym typeface="Helvetica Neue Thin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5858" y="118382"/>
            <a:ext cx="2835054" cy="284015"/>
          </a:xfrm>
        </p:spPr>
        <p:txBody>
          <a:bodyPr/>
          <a:lstStyle>
            <a:lvl1pPr algn="l">
              <a:defRPr sz="14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en-US" dirty="0"/>
              <a:t>11. jQuery </a:t>
            </a:r>
            <a:r>
              <a:rPr lang="ko-KR" altLang="en-US" dirty="0"/>
              <a:t>소개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2090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5522BB8-72DF-2B49-81F3-F39C0B9FF0EF}"/>
              </a:ext>
            </a:extLst>
          </p:cNvPr>
          <p:cNvSpPr/>
          <p:nvPr userDrawn="1"/>
        </p:nvSpPr>
        <p:spPr>
          <a:xfrm>
            <a:off x="0" y="0"/>
            <a:ext cx="9144000" cy="69965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858" y="230716"/>
            <a:ext cx="2835054" cy="365029"/>
          </a:xfrm>
        </p:spPr>
        <p:txBody>
          <a:bodyPr/>
          <a:lstStyle>
            <a:lvl1pPr algn="l">
              <a:defRPr sz="20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ECEDE37-4A1A-6D4A-8565-D9080EC38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3090" y="230716"/>
            <a:ext cx="2835054" cy="365029"/>
          </a:xfrm>
        </p:spPr>
        <p:txBody>
          <a:bodyPr/>
          <a:lstStyle>
            <a:lvl1pPr algn="l">
              <a:defRPr sz="20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8427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92969" y="863947"/>
            <a:ext cx="7358063" cy="1741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/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92969" y="2652117"/>
            <a:ext cx="7358063" cy="596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42501" y="4882306"/>
            <a:ext cx="250068" cy="2486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308049">
              <a:lnSpc>
                <a:spcPct val="100000"/>
              </a:lnSpc>
              <a:spcBef>
                <a:spcPts val="0"/>
              </a:spcBef>
              <a:defRPr sz="949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2" r:id="rId2"/>
    <p:sldLayoutId id="2147483650" r:id="rId3"/>
    <p:sldLayoutId id="2147483661" r:id="rId4"/>
    <p:sldLayoutId id="2147483651" r:id="rId5"/>
  </p:sldLayoutIdLst>
  <p:transition spd="med"/>
  <p:hf sldNum="0" hdr="0" dt="0"/>
  <p:txStyles>
    <p:titleStyle>
      <a:lvl1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9pPr>
    </p:titleStyle>
    <p:bodyStyle>
      <a:lvl1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0" algn="ctr" defTabSz="241082" rtl="0" latinLnBrk="0">
        <a:lnSpc>
          <a:spcPct val="80000"/>
        </a:lnSpc>
        <a:spcBef>
          <a:spcPts val="2900"/>
        </a:spcBef>
        <a:spcAft>
          <a:spcPts val="0"/>
        </a:spcAft>
        <a:buClrTx/>
        <a:buSzTx/>
        <a:buFontTx/>
        <a:buNone/>
        <a:tabLst/>
        <a:defRPr sz="2637" b="0" i="0" u="none" strike="noStrike" cap="none" spc="0" baseline="0">
          <a:ln>
            <a:noFill/>
          </a:ln>
          <a:solidFill>
            <a:srgbClr val="333333"/>
          </a:solidFill>
          <a:uFillTx/>
          <a:latin typeface="+mn-lt"/>
          <a:ea typeface="+mn-ea"/>
          <a:cs typeface="+mn-cs"/>
          <a:sym typeface="Helvetica Neue Thin"/>
        </a:defRPr>
      </a:lvl9pPr>
    </p:bodyStyle>
    <p:otherStyle>
      <a:lvl1pPr marL="0" marR="0" indent="0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120541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241082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361622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482163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602704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723245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843785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964326" algn="ctr" defTabSz="30804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49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A96524-2B80-40C6-9F39-D5C56F6953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858" y="554181"/>
            <a:ext cx="4366142" cy="365029"/>
          </a:xfrm>
        </p:spPr>
        <p:txBody>
          <a:bodyPr/>
          <a:lstStyle/>
          <a:p>
            <a:r>
              <a:rPr lang="en-US" altLang="ko-KR" sz="2400" dirty="0"/>
              <a:t>Pandas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F17C76-5602-438B-AD33-53ECD998D161}"/>
              </a:ext>
            </a:extLst>
          </p:cNvPr>
          <p:cNvSpPr/>
          <p:nvPr/>
        </p:nvSpPr>
        <p:spPr>
          <a:xfrm>
            <a:off x="3927475" y="2123441"/>
            <a:ext cx="4878526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l" defTabSz="914400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ko-KR" altLang="en-US" sz="1800" b="1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altLang="ko-KR" sz="1800" b="1" kern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lvl="8" algn="l" defTabSz="914400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kern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판다스</a:t>
            </a: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구조</a:t>
            </a:r>
          </a:p>
          <a:p>
            <a:pPr marL="285750" lvl="8" algn="l" defTabSz="914400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시리즈와 데이터프레임</a:t>
            </a:r>
          </a:p>
          <a:p>
            <a:pPr marL="285750" lvl="8" algn="l" defTabSz="914400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데이터프레임 조작</a:t>
            </a:r>
          </a:p>
          <a:p>
            <a:pPr marL="285750" lvl="8" algn="l" defTabSz="914400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400" kern="12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단일변수</a:t>
            </a: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보기</a:t>
            </a:r>
          </a:p>
          <a:p>
            <a:pPr marL="285750" lvl="8" algn="l" defTabSz="914400" latin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4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병합과 연결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423F1E-F9D4-7546-8D02-E7E8FD3E6926}"/>
              </a:ext>
            </a:extLst>
          </p:cNvPr>
          <p:cNvSpPr/>
          <p:nvPr/>
        </p:nvSpPr>
        <p:spPr>
          <a:xfrm>
            <a:off x="698390" y="1101401"/>
            <a:ext cx="7584830" cy="87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데이터 보기는 </a:t>
            </a:r>
            <a:r>
              <a:rPr lang="ko-KR" altLang="en-US" sz="1200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데이터 구조를 이해하는 기술 입니다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pPr algn="l">
              <a:lnSpc>
                <a:spcPct val="150000"/>
              </a:lnSpc>
              <a:spcBef>
                <a:spcPts val="1052"/>
              </a:spcBef>
            </a:pP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 강의를 통해 </a:t>
            </a:r>
            <a:r>
              <a:rPr lang="ko-KR" alt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판다스에서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가장 많이 사용하는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데이터 구조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를 </a:t>
            </a:r>
            <a:r>
              <a:rPr lang="ko-KR" altLang="en-US" sz="12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학습니다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</p:txBody>
      </p:sp>
      <p:grpSp>
        <p:nvGrpSpPr>
          <p:cNvPr id="5" name="그룹">
            <a:extLst>
              <a:ext uri="{FF2B5EF4-FFF2-40B4-BE49-F238E27FC236}">
                <a16:creationId xmlns:a16="http://schemas.microsoft.com/office/drawing/2014/main" id="{2050049A-9F32-DF45-8DC0-8F7278ADF303}"/>
              </a:ext>
            </a:extLst>
          </p:cNvPr>
          <p:cNvGrpSpPr/>
          <p:nvPr/>
        </p:nvGrpSpPr>
        <p:grpSpPr>
          <a:xfrm>
            <a:off x="1152049" y="2694989"/>
            <a:ext cx="2000029" cy="2452673"/>
            <a:chOff x="0" y="0"/>
            <a:chExt cx="4818076" cy="5945010"/>
          </a:xfrm>
        </p:grpSpPr>
        <p:grpSp>
          <p:nvGrpSpPr>
            <p:cNvPr id="6" name="그룹">
              <a:extLst>
                <a:ext uri="{FF2B5EF4-FFF2-40B4-BE49-F238E27FC236}">
                  <a16:creationId xmlns:a16="http://schemas.microsoft.com/office/drawing/2014/main" id="{8CCB119E-D7B5-D049-B14E-2DE786793690}"/>
                </a:ext>
              </a:extLst>
            </p:cNvPr>
            <p:cNvGrpSpPr/>
            <p:nvPr/>
          </p:nvGrpSpPr>
          <p:grpSpPr>
            <a:xfrm>
              <a:off x="-1" y="1095661"/>
              <a:ext cx="4818078" cy="4849350"/>
              <a:chOff x="0" y="0"/>
              <a:chExt cx="4818076" cy="4849348"/>
            </a:xfrm>
          </p:grpSpPr>
          <p:grpSp>
            <p:nvGrpSpPr>
              <p:cNvPr id="14" name="그룹">
                <a:extLst>
                  <a:ext uri="{FF2B5EF4-FFF2-40B4-BE49-F238E27FC236}">
                    <a16:creationId xmlns:a16="http://schemas.microsoft.com/office/drawing/2014/main" id="{E4A6868B-4C11-1D47-8AC8-CF38F64B17C0}"/>
                  </a:ext>
                </a:extLst>
              </p:cNvPr>
              <p:cNvGrpSpPr/>
              <p:nvPr/>
            </p:nvGrpSpPr>
            <p:grpSpPr>
              <a:xfrm>
                <a:off x="776795" y="0"/>
                <a:ext cx="4041282" cy="4568821"/>
                <a:chOff x="0" y="0"/>
                <a:chExt cx="4041281" cy="4568820"/>
              </a:xfrm>
            </p:grpSpPr>
            <p:sp>
              <p:nvSpPr>
                <p:cNvPr id="20" name="도형">
                  <a:extLst>
                    <a:ext uri="{FF2B5EF4-FFF2-40B4-BE49-F238E27FC236}">
                      <a16:creationId xmlns:a16="http://schemas.microsoft.com/office/drawing/2014/main" id="{9459D63B-558D-2342-811B-F4D2736C6906}"/>
                    </a:ext>
                  </a:extLst>
                </p:cNvPr>
                <p:cNvSpPr/>
                <p:nvPr/>
              </p:nvSpPr>
              <p:spPr>
                <a:xfrm flipH="1">
                  <a:off x="0" y="3995689"/>
                  <a:ext cx="194230" cy="5731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787" y="0"/>
                      </a:moveTo>
                      <a:lnTo>
                        <a:pt x="0" y="2323"/>
                      </a:lnTo>
                      <a:lnTo>
                        <a:pt x="3216" y="21600"/>
                      </a:lnTo>
                      <a:lnTo>
                        <a:pt x="21600" y="13279"/>
                      </a:lnTo>
                      <a:lnTo>
                        <a:pt x="6787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" name="도형">
                  <a:extLst>
                    <a:ext uri="{FF2B5EF4-FFF2-40B4-BE49-F238E27FC236}">
                      <a16:creationId xmlns:a16="http://schemas.microsoft.com/office/drawing/2014/main" id="{0FFAE748-E5C0-7D43-B2D8-08FE13AF9A63}"/>
                    </a:ext>
                  </a:extLst>
                </p:cNvPr>
                <p:cNvSpPr/>
                <p:nvPr/>
              </p:nvSpPr>
              <p:spPr>
                <a:xfrm rot="840000" flipH="1">
                  <a:off x="3339362" y="52590"/>
                  <a:ext cx="573636" cy="11309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361" h="21515" extrusionOk="0">
                      <a:moveTo>
                        <a:pt x="16954" y="9693"/>
                      </a:moveTo>
                      <a:cubicBezTo>
                        <a:pt x="17593" y="9975"/>
                        <a:pt x="18543" y="9894"/>
                        <a:pt x="19297" y="10073"/>
                      </a:cubicBezTo>
                      <a:cubicBezTo>
                        <a:pt x="20738" y="10415"/>
                        <a:pt x="20842" y="11330"/>
                        <a:pt x="20971" y="12131"/>
                      </a:cubicBezTo>
                      <a:cubicBezTo>
                        <a:pt x="21122" y="13066"/>
                        <a:pt x="21545" y="14000"/>
                        <a:pt x="21272" y="14931"/>
                      </a:cubicBezTo>
                      <a:cubicBezTo>
                        <a:pt x="21039" y="15727"/>
                        <a:pt x="20311" y="16464"/>
                        <a:pt x="19196" y="17032"/>
                      </a:cubicBezTo>
                      <a:lnTo>
                        <a:pt x="20181" y="21303"/>
                      </a:lnTo>
                      <a:lnTo>
                        <a:pt x="6182" y="21515"/>
                      </a:lnTo>
                      <a:cubicBezTo>
                        <a:pt x="6925" y="20583"/>
                        <a:pt x="6757" y="19526"/>
                        <a:pt x="5731" y="18667"/>
                      </a:cubicBezTo>
                      <a:cubicBezTo>
                        <a:pt x="5389" y="18382"/>
                        <a:pt x="4960" y="18127"/>
                        <a:pt x="4536" y="17872"/>
                      </a:cubicBezTo>
                      <a:cubicBezTo>
                        <a:pt x="3845" y="17457"/>
                        <a:pt x="3161" y="17033"/>
                        <a:pt x="2697" y="16541"/>
                      </a:cubicBezTo>
                      <a:cubicBezTo>
                        <a:pt x="2194" y="16008"/>
                        <a:pt x="1976" y="15421"/>
                        <a:pt x="1618" y="14859"/>
                      </a:cubicBezTo>
                      <a:cubicBezTo>
                        <a:pt x="1291" y="14345"/>
                        <a:pt x="850" y="13842"/>
                        <a:pt x="517" y="13351"/>
                      </a:cubicBezTo>
                      <a:cubicBezTo>
                        <a:pt x="309" y="13043"/>
                        <a:pt x="151" y="12739"/>
                        <a:pt x="56" y="12413"/>
                      </a:cubicBezTo>
                      <a:cubicBezTo>
                        <a:pt x="-55" y="12035"/>
                        <a:pt x="-39" y="11644"/>
                        <a:pt x="474" y="11383"/>
                      </a:cubicBezTo>
                      <a:cubicBezTo>
                        <a:pt x="936" y="11148"/>
                        <a:pt x="1685" y="11124"/>
                        <a:pt x="2209" y="10918"/>
                      </a:cubicBezTo>
                      <a:cubicBezTo>
                        <a:pt x="2923" y="10637"/>
                        <a:pt x="3049" y="10097"/>
                        <a:pt x="3795" y="9835"/>
                      </a:cubicBezTo>
                      <a:cubicBezTo>
                        <a:pt x="4369" y="9634"/>
                        <a:pt x="5120" y="9668"/>
                        <a:pt x="5767" y="9543"/>
                      </a:cubicBezTo>
                      <a:cubicBezTo>
                        <a:pt x="6949" y="9314"/>
                        <a:pt x="7698" y="8579"/>
                        <a:pt x="9010" y="8630"/>
                      </a:cubicBezTo>
                      <a:cubicBezTo>
                        <a:pt x="9414" y="8646"/>
                        <a:pt x="9781" y="8747"/>
                        <a:pt x="10171" y="8801"/>
                      </a:cubicBezTo>
                      <a:cubicBezTo>
                        <a:pt x="10505" y="8848"/>
                        <a:pt x="10854" y="8859"/>
                        <a:pt x="11198" y="8835"/>
                      </a:cubicBezTo>
                      <a:cubicBezTo>
                        <a:pt x="11569" y="6525"/>
                        <a:pt x="11688" y="4207"/>
                        <a:pt x="11553" y="1890"/>
                      </a:cubicBezTo>
                      <a:cubicBezTo>
                        <a:pt x="11512" y="1186"/>
                        <a:pt x="11612" y="408"/>
                        <a:pt x="12799" y="100"/>
                      </a:cubicBezTo>
                      <a:cubicBezTo>
                        <a:pt x="13510" y="-85"/>
                        <a:pt x="14361" y="-2"/>
                        <a:pt x="14991" y="255"/>
                      </a:cubicBezTo>
                      <a:cubicBezTo>
                        <a:pt x="16109" y="711"/>
                        <a:pt x="16246" y="1501"/>
                        <a:pt x="16270" y="2238"/>
                      </a:cubicBezTo>
                      <a:cubicBezTo>
                        <a:pt x="16338" y="4388"/>
                        <a:pt x="16075" y="6540"/>
                        <a:pt x="16288" y="8689"/>
                      </a:cubicBezTo>
                      <a:cubicBezTo>
                        <a:pt x="16325" y="9059"/>
                        <a:pt x="16406" y="9452"/>
                        <a:pt x="16954" y="969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5" name="그룹">
                <a:extLst>
                  <a:ext uri="{FF2B5EF4-FFF2-40B4-BE49-F238E27FC236}">
                    <a16:creationId xmlns:a16="http://schemas.microsoft.com/office/drawing/2014/main" id="{36510DE8-DDFF-DC48-B3C7-D7F165FB5450}"/>
                  </a:ext>
                </a:extLst>
              </p:cNvPr>
              <p:cNvGrpSpPr/>
              <p:nvPr/>
            </p:nvGrpSpPr>
            <p:grpSpPr>
              <a:xfrm>
                <a:off x="-1" y="550046"/>
                <a:ext cx="4477882" cy="4299303"/>
                <a:chOff x="0" y="0"/>
                <a:chExt cx="4477880" cy="4299302"/>
              </a:xfrm>
            </p:grpSpPr>
            <p:sp>
              <p:nvSpPr>
                <p:cNvPr id="16" name="도형">
                  <a:extLst>
                    <a:ext uri="{FF2B5EF4-FFF2-40B4-BE49-F238E27FC236}">
                      <a16:creationId xmlns:a16="http://schemas.microsoft.com/office/drawing/2014/main" id="{A06D68B4-E34B-1247-8F1E-17421AC28EFD}"/>
                    </a:ext>
                  </a:extLst>
                </p:cNvPr>
                <p:cNvSpPr/>
                <p:nvPr/>
              </p:nvSpPr>
              <p:spPr>
                <a:xfrm>
                  <a:off x="931659" y="3231772"/>
                  <a:ext cx="2157493" cy="10675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89" h="21600" extrusionOk="0">
                      <a:moveTo>
                        <a:pt x="705" y="0"/>
                      </a:moveTo>
                      <a:cubicBezTo>
                        <a:pt x="353" y="4475"/>
                        <a:pt x="132" y="8985"/>
                        <a:pt x="42" y="13512"/>
                      </a:cubicBezTo>
                      <a:cubicBezTo>
                        <a:pt x="-11" y="16207"/>
                        <a:pt x="-6" y="18903"/>
                        <a:pt x="12" y="21600"/>
                      </a:cubicBezTo>
                      <a:lnTo>
                        <a:pt x="21589" y="21600"/>
                      </a:lnTo>
                      <a:cubicBezTo>
                        <a:pt x="21526" y="20434"/>
                        <a:pt x="21457" y="19270"/>
                        <a:pt x="21396" y="18103"/>
                      </a:cubicBezTo>
                      <a:lnTo>
                        <a:pt x="20072" y="329"/>
                      </a:lnTo>
                      <a:lnTo>
                        <a:pt x="705" y="0"/>
                      </a:lnTo>
                      <a:close/>
                    </a:path>
                  </a:pathLst>
                </a:custGeom>
                <a:solidFill>
                  <a:srgbClr val="3484C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grpSp>
              <p:nvGrpSpPr>
                <p:cNvPr id="17" name="그룹">
                  <a:extLst>
                    <a:ext uri="{FF2B5EF4-FFF2-40B4-BE49-F238E27FC236}">
                      <a16:creationId xmlns:a16="http://schemas.microsoft.com/office/drawing/2014/main" id="{F9D60B1D-588D-8E45-85EA-6B72FA7CD460}"/>
                    </a:ext>
                  </a:extLst>
                </p:cNvPr>
                <p:cNvGrpSpPr/>
                <p:nvPr/>
              </p:nvGrpSpPr>
              <p:grpSpPr>
                <a:xfrm>
                  <a:off x="-1" y="0"/>
                  <a:ext cx="4477882" cy="3949666"/>
                  <a:chOff x="0" y="0"/>
                  <a:chExt cx="4477880" cy="3949665"/>
                </a:xfrm>
              </p:grpSpPr>
              <p:sp>
                <p:nvSpPr>
                  <p:cNvPr id="18" name="도형">
                    <a:extLst>
                      <a:ext uri="{FF2B5EF4-FFF2-40B4-BE49-F238E27FC236}">
                        <a16:creationId xmlns:a16="http://schemas.microsoft.com/office/drawing/2014/main" id="{9A4446ED-0624-8C45-B3D4-BC3C74C170AC}"/>
                      </a:ext>
                    </a:extLst>
                  </p:cNvPr>
                  <p:cNvSpPr/>
                  <p:nvPr/>
                </p:nvSpPr>
                <p:spPr>
                  <a:xfrm flipH="1">
                    <a:off x="-1" y="30078"/>
                    <a:ext cx="4477882" cy="391958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477" h="21600" extrusionOk="0">
                        <a:moveTo>
                          <a:pt x="11163" y="0"/>
                        </a:moveTo>
                        <a:cubicBezTo>
                          <a:pt x="10588" y="273"/>
                          <a:pt x="10005" y="524"/>
                          <a:pt x="9416" y="753"/>
                        </a:cubicBezTo>
                        <a:cubicBezTo>
                          <a:pt x="8694" y="1033"/>
                          <a:pt x="7954" y="1285"/>
                          <a:pt x="7322" y="1778"/>
                        </a:cubicBezTo>
                        <a:cubicBezTo>
                          <a:pt x="6456" y="2453"/>
                          <a:pt x="5893" y="3488"/>
                          <a:pt x="5366" y="4508"/>
                        </a:cubicBezTo>
                        <a:cubicBezTo>
                          <a:pt x="4947" y="5317"/>
                          <a:pt x="4539" y="6137"/>
                          <a:pt x="4142" y="6967"/>
                        </a:cubicBezTo>
                        <a:lnTo>
                          <a:pt x="2580" y="2708"/>
                        </a:lnTo>
                        <a:lnTo>
                          <a:pt x="0" y="3350"/>
                        </a:lnTo>
                        <a:cubicBezTo>
                          <a:pt x="409" y="4584"/>
                          <a:pt x="802" y="5830"/>
                          <a:pt x="1166" y="7083"/>
                        </a:cubicBezTo>
                        <a:cubicBezTo>
                          <a:pt x="1478" y="8157"/>
                          <a:pt x="1807" y="9239"/>
                          <a:pt x="2242" y="10233"/>
                        </a:cubicBezTo>
                        <a:cubicBezTo>
                          <a:pt x="2454" y="10717"/>
                          <a:pt x="2698" y="11211"/>
                          <a:pt x="3127" y="11433"/>
                        </a:cubicBezTo>
                        <a:cubicBezTo>
                          <a:pt x="3464" y="11607"/>
                          <a:pt x="3846" y="11572"/>
                          <a:pt x="4199" y="11448"/>
                        </a:cubicBezTo>
                        <a:cubicBezTo>
                          <a:pt x="4743" y="11256"/>
                          <a:pt x="5212" y="10867"/>
                          <a:pt x="5643" y="10442"/>
                        </a:cubicBezTo>
                        <a:cubicBezTo>
                          <a:pt x="6625" y="9473"/>
                          <a:pt x="7469" y="8336"/>
                          <a:pt x="8157" y="7075"/>
                        </a:cubicBezTo>
                        <a:lnTo>
                          <a:pt x="7362" y="17914"/>
                        </a:lnTo>
                        <a:lnTo>
                          <a:pt x="16700" y="17911"/>
                        </a:lnTo>
                        <a:cubicBezTo>
                          <a:pt x="16644" y="17273"/>
                          <a:pt x="16578" y="16636"/>
                          <a:pt x="16502" y="16000"/>
                        </a:cubicBezTo>
                        <a:cubicBezTo>
                          <a:pt x="16418" y="15286"/>
                          <a:pt x="16321" y="14574"/>
                          <a:pt x="16212" y="13864"/>
                        </a:cubicBezTo>
                        <a:cubicBezTo>
                          <a:pt x="16338" y="13310"/>
                          <a:pt x="16477" y="12758"/>
                          <a:pt x="16630" y="12209"/>
                        </a:cubicBezTo>
                        <a:cubicBezTo>
                          <a:pt x="16862" y="11376"/>
                          <a:pt x="17124" y="10553"/>
                          <a:pt x="17415" y="9745"/>
                        </a:cubicBezTo>
                        <a:lnTo>
                          <a:pt x="18675" y="12975"/>
                        </a:lnTo>
                        <a:lnTo>
                          <a:pt x="16933" y="18527"/>
                        </a:lnTo>
                        <a:cubicBezTo>
                          <a:pt x="17079" y="19120"/>
                          <a:pt x="17218" y="19716"/>
                          <a:pt x="17350" y="20313"/>
                        </a:cubicBezTo>
                        <a:cubicBezTo>
                          <a:pt x="17445" y="20741"/>
                          <a:pt x="17537" y="21170"/>
                          <a:pt x="17625" y="21600"/>
                        </a:cubicBezTo>
                        <a:cubicBezTo>
                          <a:pt x="18309" y="20488"/>
                          <a:pt x="18962" y="19351"/>
                          <a:pt x="19582" y="18191"/>
                        </a:cubicBezTo>
                        <a:cubicBezTo>
                          <a:pt x="20163" y="17107"/>
                          <a:pt x="20715" y="16000"/>
                          <a:pt x="21135" y="14821"/>
                        </a:cubicBezTo>
                        <a:cubicBezTo>
                          <a:pt x="21247" y="14504"/>
                          <a:pt x="21350" y="14182"/>
                          <a:pt x="21410" y="13847"/>
                        </a:cubicBezTo>
                        <a:cubicBezTo>
                          <a:pt x="21600" y="12782"/>
                          <a:pt x="21349" y="11705"/>
                          <a:pt x="21104" y="10657"/>
                        </a:cubicBezTo>
                        <a:cubicBezTo>
                          <a:pt x="20795" y="9333"/>
                          <a:pt x="20479" y="7981"/>
                          <a:pt x="20171" y="6659"/>
                        </a:cubicBezTo>
                        <a:cubicBezTo>
                          <a:pt x="20038" y="6090"/>
                          <a:pt x="19903" y="5521"/>
                          <a:pt x="19748" y="4971"/>
                        </a:cubicBezTo>
                        <a:cubicBezTo>
                          <a:pt x="19601" y="4446"/>
                          <a:pt x="19431" y="3928"/>
                          <a:pt x="19192" y="3450"/>
                        </a:cubicBezTo>
                        <a:cubicBezTo>
                          <a:pt x="18583" y="2234"/>
                          <a:pt x="17585" y="1364"/>
                          <a:pt x="16472" y="789"/>
                        </a:cubicBezTo>
                        <a:cubicBezTo>
                          <a:pt x="16209" y="653"/>
                          <a:pt x="15940" y="534"/>
                          <a:pt x="15667" y="427"/>
                        </a:cubicBezTo>
                        <a:cubicBezTo>
                          <a:pt x="15441" y="338"/>
                          <a:pt x="15212" y="258"/>
                          <a:pt x="14979" y="199"/>
                        </a:cubicBezTo>
                        <a:cubicBezTo>
                          <a:pt x="14329" y="37"/>
                          <a:pt x="13662" y="47"/>
                          <a:pt x="13001" y="43"/>
                        </a:cubicBezTo>
                        <a:cubicBezTo>
                          <a:pt x="12390" y="41"/>
                          <a:pt x="11777" y="26"/>
                          <a:pt x="11163" y="0"/>
                        </a:cubicBezTo>
                        <a:close/>
                      </a:path>
                    </a:pathLst>
                  </a:custGeom>
                  <a:solidFill>
                    <a:srgbClr val="3484C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9" name="도형">
                    <a:extLst>
                      <a:ext uri="{FF2B5EF4-FFF2-40B4-BE49-F238E27FC236}">
                        <a16:creationId xmlns:a16="http://schemas.microsoft.com/office/drawing/2014/main" id="{E015FA10-FAEF-B042-8522-3A2410B8AFDD}"/>
                      </a:ext>
                    </a:extLst>
                  </p:cNvPr>
                  <p:cNvSpPr/>
                  <p:nvPr/>
                </p:nvSpPr>
                <p:spPr>
                  <a:xfrm flipH="1">
                    <a:off x="1326545" y="0"/>
                    <a:ext cx="1010948" cy="328192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597" extrusionOk="0">
                        <a:moveTo>
                          <a:pt x="4166" y="128"/>
                        </a:moveTo>
                        <a:lnTo>
                          <a:pt x="0" y="21320"/>
                        </a:lnTo>
                        <a:cubicBezTo>
                          <a:pt x="3568" y="21507"/>
                          <a:pt x="7181" y="21600"/>
                          <a:pt x="10800" y="21597"/>
                        </a:cubicBezTo>
                        <a:cubicBezTo>
                          <a:pt x="14421" y="21594"/>
                          <a:pt x="18034" y="21496"/>
                          <a:pt x="21600" y="21303"/>
                        </a:cubicBezTo>
                        <a:cubicBezTo>
                          <a:pt x="17268" y="20517"/>
                          <a:pt x="14003" y="19275"/>
                          <a:pt x="12406" y="17807"/>
                        </a:cubicBezTo>
                        <a:cubicBezTo>
                          <a:pt x="12078" y="17505"/>
                          <a:pt x="11824" y="17196"/>
                          <a:pt x="11674" y="16881"/>
                        </a:cubicBezTo>
                        <a:cubicBezTo>
                          <a:pt x="11227" y="15945"/>
                          <a:pt x="11691" y="15017"/>
                          <a:pt x="12139" y="14087"/>
                        </a:cubicBezTo>
                        <a:cubicBezTo>
                          <a:pt x="13436" y="11396"/>
                          <a:pt x="14605" y="8696"/>
                          <a:pt x="16561" y="6043"/>
                        </a:cubicBezTo>
                        <a:cubicBezTo>
                          <a:pt x="17319" y="5015"/>
                          <a:pt x="18195" y="3994"/>
                          <a:pt x="18640" y="2948"/>
                        </a:cubicBezTo>
                        <a:cubicBezTo>
                          <a:pt x="19056" y="1970"/>
                          <a:pt x="19090" y="981"/>
                          <a:pt x="18741" y="0"/>
                        </a:cubicBezTo>
                        <a:lnTo>
                          <a:pt x="4166" y="1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</p:grpSp>
        <p:grpSp>
          <p:nvGrpSpPr>
            <p:cNvPr id="7" name="그룹">
              <a:extLst>
                <a:ext uri="{FF2B5EF4-FFF2-40B4-BE49-F238E27FC236}">
                  <a16:creationId xmlns:a16="http://schemas.microsoft.com/office/drawing/2014/main" id="{85D45BA4-B73D-5B4C-982B-F5B88E835D59}"/>
                </a:ext>
              </a:extLst>
            </p:cNvPr>
            <p:cNvGrpSpPr/>
            <p:nvPr/>
          </p:nvGrpSpPr>
          <p:grpSpPr>
            <a:xfrm>
              <a:off x="1347796" y="1559498"/>
              <a:ext cx="919560" cy="762839"/>
              <a:chOff x="0" y="0"/>
              <a:chExt cx="919559" cy="762837"/>
            </a:xfrm>
          </p:grpSpPr>
          <p:sp>
            <p:nvSpPr>
              <p:cNvPr id="11" name="도형">
                <a:extLst>
                  <a:ext uri="{FF2B5EF4-FFF2-40B4-BE49-F238E27FC236}">
                    <a16:creationId xmlns:a16="http://schemas.microsoft.com/office/drawing/2014/main" id="{3B2CF1A6-CED1-7444-B0E0-C125CC7C3EDD}"/>
                  </a:ext>
                </a:extLst>
              </p:cNvPr>
              <p:cNvSpPr/>
              <p:nvPr/>
            </p:nvSpPr>
            <p:spPr>
              <a:xfrm>
                <a:off x="112512" y="58703"/>
                <a:ext cx="685456" cy="2125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1407"/>
                    </a:lnTo>
                    <a:lnTo>
                      <a:pt x="1989" y="21600"/>
                    </a:lnTo>
                    <a:lnTo>
                      <a:pt x="19176" y="1986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9999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2" name="도형">
                <a:extLst>
                  <a:ext uri="{FF2B5EF4-FFF2-40B4-BE49-F238E27FC236}">
                    <a16:creationId xmlns:a16="http://schemas.microsoft.com/office/drawing/2014/main" id="{68CB4191-073B-E34D-8365-23C08CE1F4A2}"/>
                  </a:ext>
                </a:extLst>
              </p:cNvPr>
              <p:cNvSpPr/>
              <p:nvPr/>
            </p:nvSpPr>
            <p:spPr>
              <a:xfrm flipH="1">
                <a:off x="190964" y="0"/>
                <a:ext cx="535422" cy="5989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726" y="0"/>
                    </a:moveTo>
                    <a:cubicBezTo>
                      <a:pt x="2568" y="1299"/>
                      <a:pt x="2341" y="2590"/>
                      <a:pt x="2046" y="3870"/>
                    </a:cubicBezTo>
                    <a:cubicBezTo>
                      <a:pt x="1552" y="6020"/>
                      <a:pt x="867" y="8131"/>
                      <a:pt x="0" y="10184"/>
                    </a:cubicBezTo>
                    <a:lnTo>
                      <a:pt x="10993" y="21600"/>
                    </a:lnTo>
                    <a:lnTo>
                      <a:pt x="21600" y="10184"/>
                    </a:lnTo>
                    <a:cubicBezTo>
                      <a:pt x="20733" y="8131"/>
                      <a:pt x="20048" y="6020"/>
                      <a:pt x="19554" y="3870"/>
                    </a:cubicBezTo>
                    <a:cubicBezTo>
                      <a:pt x="19259" y="2590"/>
                      <a:pt x="19032" y="1299"/>
                      <a:pt x="18874" y="0"/>
                    </a:cubicBezTo>
                    <a:lnTo>
                      <a:pt x="2726" y="0"/>
                    </a:lnTo>
                    <a:close/>
                  </a:path>
                </a:pathLst>
              </a:custGeom>
              <a:solidFill>
                <a:srgbClr val="B9B9B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3" name="도형">
                <a:extLst>
                  <a:ext uri="{FF2B5EF4-FFF2-40B4-BE49-F238E27FC236}">
                    <a16:creationId xmlns:a16="http://schemas.microsoft.com/office/drawing/2014/main" id="{2426B474-FE1E-E04F-B568-29B2BCBDB534}"/>
                  </a:ext>
                </a:extLst>
              </p:cNvPr>
              <p:cNvSpPr/>
              <p:nvPr/>
            </p:nvSpPr>
            <p:spPr>
              <a:xfrm>
                <a:off x="0" y="62352"/>
                <a:ext cx="919560" cy="7004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626" y="0"/>
                    </a:moveTo>
                    <a:lnTo>
                      <a:pt x="10590" y="16423"/>
                    </a:lnTo>
                    <a:lnTo>
                      <a:pt x="2694" y="343"/>
                    </a:lnTo>
                    <a:lnTo>
                      <a:pt x="0" y="4026"/>
                    </a:lnTo>
                    <a:lnTo>
                      <a:pt x="4978" y="21600"/>
                    </a:lnTo>
                    <a:lnTo>
                      <a:pt x="10618" y="16558"/>
                    </a:lnTo>
                    <a:lnTo>
                      <a:pt x="17582" y="21478"/>
                    </a:lnTo>
                    <a:lnTo>
                      <a:pt x="21600" y="4773"/>
                    </a:lnTo>
                    <a:lnTo>
                      <a:pt x="18626" y="0"/>
                    </a:lnTo>
                    <a:close/>
                  </a:path>
                </a:pathLst>
              </a:custGeom>
              <a:solidFill>
                <a:srgbClr val="E5E5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" name="그룹">
              <a:extLst>
                <a:ext uri="{FF2B5EF4-FFF2-40B4-BE49-F238E27FC236}">
                  <a16:creationId xmlns:a16="http://schemas.microsoft.com/office/drawing/2014/main" id="{BD16DBAE-5019-4541-B2A4-DBABCF9147F6}"/>
                </a:ext>
              </a:extLst>
            </p:cNvPr>
            <p:cNvGrpSpPr/>
            <p:nvPr/>
          </p:nvGrpSpPr>
          <p:grpSpPr>
            <a:xfrm>
              <a:off x="1174593" y="-1"/>
              <a:ext cx="1263534" cy="1768988"/>
              <a:chOff x="0" y="0"/>
              <a:chExt cx="1263532" cy="1768986"/>
            </a:xfrm>
          </p:grpSpPr>
          <p:sp>
            <p:nvSpPr>
              <p:cNvPr id="9" name="도형">
                <a:extLst>
                  <a:ext uri="{FF2B5EF4-FFF2-40B4-BE49-F238E27FC236}">
                    <a16:creationId xmlns:a16="http://schemas.microsoft.com/office/drawing/2014/main" id="{77E773F8-E2CD-F74F-8CE5-5EF2186C5AF5}"/>
                  </a:ext>
                </a:extLst>
              </p:cNvPr>
              <p:cNvSpPr/>
              <p:nvPr/>
            </p:nvSpPr>
            <p:spPr>
              <a:xfrm flipH="1">
                <a:off x="0" y="368485"/>
                <a:ext cx="1263533" cy="14005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19" h="21544" extrusionOk="0">
                    <a:moveTo>
                      <a:pt x="13300" y="0"/>
                    </a:moveTo>
                    <a:cubicBezTo>
                      <a:pt x="12956" y="318"/>
                      <a:pt x="12587" y="607"/>
                      <a:pt x="12192" y="871"/>
                    </a:cubicBezTo>
                    <a:cubicBezTo>
                      <a:pt x="11552" y="1300"/>
                      <a:pt x="10851" y="1648"/>
                      <a:pt x="10112" y="1913"/>
                    </a:cubicBezTo>
                    <a:cubicBezTo>
                      <a:pt x="10319" y="1723"/>
                      <a:pt x="10459" y="1484"/>
                      <a:pt x="10514" y="1221"/>
                    </a:cubicBezTo>
                    <a:cubicBezTo>
                      <a:pt x="10558" y="1008"/>
                      <a:pt x="10548" y="786"/>
                      <a:pt x="10478" y="578"/>
                    </a:cubicBezTo>
                    <a:cubicBezTo>
                      <a:pt x="9313" y="1174"/>
                      <a:pt x="8059" y="1612"/>
                      <a:pt x="6754" y="1872"/>
                    </a:cubicBezTo>
                    <a:cubicBezTo>
                      <a:pt x="5463" y="2131"/>
                      <a:pt x="4134" y="2217"/>
                      <a:pt x="2816" y="2125"/>
                    </a:cubicBezTo>
                    <a:cubicBezTo>
                      <a:pt x="2220" y="3390"/>
                      <a:pt x="1861" y="4718"/>
                      <a:pt x="1656" y="6065"/>
                    </a:cubicBezTo>
                    <a:cubicBezTo>
                      <a:pt x="1642" y="6361"/>
                      <a:pt x="1604" y="6650"/>
                      <a:pt x="1530" y="6928"/>
                    </a:cubicBezTo>
                    <a:cubicBezTo>
                      <a:pt x="1397" y="8433"/>
                      <a:pt x="1483" y="9954"/>
                      <a:pt x="1843" y="11446"/>
                    </a:cubicBezTo>
                    <a:cubicBezTo>
                      <a:pt x="1911" y="11727"/>
                      <a:pt x="1990" y="12009"/>
                      <a:pt x="2075" y="12285"/>
                    </a:cubicBezTo>
                    <a:cubicBezTo>
                      <a:pt x="1592" y="10912"/>
                      <a:pt x="1201" y="9521"/>
                      <a:pt x="861" y="8125"/>
                    </a:cubicBezTo>
                    <a:cubicBezTo>
                      <a:pt x="719" y="8264"/>
                      <a:pt x="567" y="8397"/>
                      <a:pt x="441" y="8548"/>
                    </a:cubicBezTo>
                    <a:cubicBezTo>
                      <a:pt x="-143" y="9252"/>
                      <a:pt x="-78" y="10170"/>
                      <a:pt x="236" y="10966"/>
                    </a:cubicBezTo>
                    <a:cubicBezTo>
                      <a:pt x="568" y="11810"/>
                      <a:pt x="1180" y="12555"/>
                      <a:pt x="2039" y="13083"/>
                    </a:cubicBezTo>
                    <a:cubicBezTo>
                      <a:pt x="2855" y="15320"/>
                      <a:pt x="4137" y="17291"/>
                      <a:pt x="5745" y="18953"/>
                    </a:cubicBezTo>
                    <a:cubicBezTo>
                      <a:pt x="7014" y="20263"/>
                      <a:pt x="8613" y="21485"/>
                      <a:pt x="10657" y="21541"/>
                    </a:cubicBezTo>
                    <a:cubicBezTo>
                      <a:pt x="12760" y="21600"/>
                      <a:pt x="14461" y="20433"/>
                      <a:pt x="15773" y="19124"/>
                    </a:cubicBezTo>
                    <a:cubicBezTo>
                      <a:pt x="17429" y="17472"/>
                      <a:pt x="18669" y="15428"/>
                      <a:pt x="19274" y="13083"/>
                    </a:cubicBezTo>
                    <a:cubicBezTo>
                      <a:pt x="20133" y="12555"/>
                      <a:pt x="20754" y="11810"/>
                      <a:pt x="21086" y="10966"/>
                    </a:cubicBezTo>
                    <a:cubicBezTo>
                      <a:pt x="21400" y="10170"/>
                      <a:pt x="21457" y="9252"/>
                      <a:pt x="20872" y="8548"/>
                    </a:cubicBezTo>
                    <a:cubicBezTo>
                      <a:pt x="20784" y="8443"/>
                      <a:pt x="20679" y="8350"/>
                      <a:pt x="20577" y="8255"/>
                    </a:cubicBezTo>
                    <a:cubicBezTo>
                      <a:pt x="20300" y="9250"/>
                      <a:pt x="19967" y="10231"/>
                      <a:pt x="19506" y="11178"/>
                    </a:cubicBezTo>
                    <a:cubicBezTo>
                      <a:pt x="19685" y="9686"/>
                      <a:pt x="19673" y="8203"/>
                      <a:pt x="19497" y="6749"/>
                    </a:cubicBezTo>
                    <a:cubicBezTo>
                      <a:pt x="19314" y="5236"/>
                      <a:pt x="18945" y="3701"/>
                      <a:pt x="17943" y="2418"/>
                    </a:cubicBezTo>
                    <a:cubicBezTo>
                      <a:pt x="16861" y="1032"/>
                      <a:pt x="15158" y="148"/>
                      <a:pt x="13300" y="0"/>
                    </a:cubicBezTo>
                    <a:close/>
                  </a:path>
                </a:pathLst>
              </a:custGeom>
              <a:solidFill>
                <a:srgbClr val="E5E5E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" name="도형">
                <a:extLst>
                  <a:ext uri="{FF2B5EF4-FFF2-40B4-BE49-F238E27FC236}">
                    <a16:creationId xmlns:a16="http://schemas.microsoft.com/office/drawing/2014/main" id="{93B798F4-E098-6444-8278-02B35CEA8CB8}"/>
                  </a:ext>
                </a:extLst>
              </p:cNvPr>
              <p:cNvSpPr/>
              <p:nvPr/>
            </p:nvSpPr>
            <p:spPr>
              <a:xfrm flipH="1">
                <a:off x="5603" y="-1"/>
                <a:ext cx="1252239" cy="1167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4" h="19990" extrusionOk="0">
                    <a:moveTo>
                      <a:pt x="10403" y="6958"/>
                    </a:moveTo>
                    <a:cubicBezTo>
                      <a:pt x="9235" y="7621"/>
                      <a:pt x="7977" y="8106"/>
                      <a:pt x="6669" y="8396"/>
                    </a:cubicBezTo>
                    <a:cubicBezTo>
                      <a:pt x="5375" y="8684"/>
                      <a:pt x="4047" y="8778"/>
                      <a:pt x="2726" y="8675"/>
                    </a:cubicBezTo>
                    <a:cubicBezTo>
                      <a:pt x="1338" y="11949"/>
                      <a:pt x="997" y="15580"/>
                      <a:pt x="1752" y="19060"/>
                    </a:cubicBezTo>
                    <a:cubicBezTo>
                      <a:pt x="1819" y="19372"/>
                      <a:pt x="1896" y="19682"/>
                      <a:pt x="1981" y="19990"/>
                    </a:cubicBezTo>
                    <a:cubicBezTo>
                      <a:pt x="1362" y="18037"/>
                      <a:pt x="861" y="16058"/>
                      <a:pt x="476" y="14065"/>
                    </a:cubicBezTo>
                    <a:cubicBezTo>
                      <a:pt x="-15" y="11518"/>
                      <a:pt x="-311" y="8872"/>
                      <a:pt x="531" y="6418"/>
                    </a:cubicBezTo>
                    <a:cubicBezTo>
                      <a:pt x="2421" y="911"/>
                      <a:pt x="8698" y="-1610"/>
                      <a:pt x="13800" y="1089"/>
                    </a:cubicBezTo>
                    <a:cubicBezTo>
                      <a:pt x="15692" y="966"/>
                      <a:pt x="17519" y="1694"/>
                      <a:pt x="18818" y="3045"/>
                    </a:cubicBezTo>
                    <a:cubicBezTo>
                      <a:pt x="20470" y="4764"/>
                      <a:pt x="21050" y="7209"/>
                      <a:pt x="21155" y="9649"/>
                    </a:cubicBezTo>
                    <a:cubicBezTo>
                      <a:pt x="21289" y="12776"/>
                      <a:pt x="20707" y="15889"/>
                      <a:pt x="19448" y="18762"/>
                    </a:cubicBezTo>
                    <a:cubicBezTo>
                      <a:pt x="19627" y="17100"/>
                      <a:pt x="19622" y="15449"/>
                      <a:pt x="19446" y="13830"/>
                    </a:cubicBezTo>
                    <a:cubicBezTo>
                      <a:pt x="19263" y="12145"/>
                      <a:pt x="18886" y="10429"/>
                      <a:pt x="17881" y="9000"/>
                    </a:cubicBezTo>
                    <a:cubicBezTo>
                      <a:pt x="16797" y="7457"/>
                      <a:pt x="15098" y="6473"/>
                      <a:pt x="13235" y="6308"/>
                    </a:cubicBezTo>
                    <a:cubicBezTo>
                      <a:pt x="12891" y="6662"/>
                      <a:pt x="12519" y="6987"/>
                      <a:pt x="12124" y="7281"/>
                    </a:cubicBezTo>
                    <a:cubicBezTo>
                      <a:pt x="11482" y="7759"/>
                      <a:pt x="10781" y="8150"/>
                      <a:pt x="10040" y="8446"/>
                    </a:cubicBezTo>
                    <a:cubicBezTo>
                      <a:pt x="10248" y="8234"/>
                      <a:pt x="10388" y="7965"/>
                      <a:pt x="10443" y="7672"/>
                    </a:cubicBezTo>
                    <a:cubicBezTo>
                      <a:pt x="10487" y="7434"/>
                      <a:pt x="10473" y="7189"/>
                      <a:pt x="10403" y="6958"/>
                    </a:cubicBezTo>
                    <a:close/>
                  </a:path>
                </a:pathLst>
              </a:custGeom>
              <a:solidFill>
                <a:srgbClr val="7F7F7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182136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데이터전처리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810" y="2520281"/>
            <a:ext cx="6157190" cy="262321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1242" y="634645"/>
            <a:ext cx="8648701" cy="190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가공하는 과정을 데이터 전처리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(Data preprocessing)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 데이터 조작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(Data Handling, Data Manipulation, Data Wrangling, Data Munging)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 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 분석의 단계 중 가장 많은 시간이 소요되는 과정이기도 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사이언티스트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업무 시간 중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80%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정도를 데이터 수집 및 전처리 과정에 사용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업무 중 가장 싫은 과정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843497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데이터프레임 행과 열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88" y="493423"/>
            <a:ext cx="7213937" cy="315021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00175" y="3466250"/>
            <a:ext cx="7258050" cy="119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(Variable,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피처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): 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몸무게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관측치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(Observation,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):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측정한 단위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각각의 사람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(Value): 152 cm, 80 kg,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여성</a:t>
            </a:r>
          </a:p>
        </p:txBody>
      </p:sp>
    </p:spTree>
    <p:extLst>
      <p:ext uri="{BB962C8B-B14F-4D97-AF65-F5344CB8AC3E}">
        <p14:creationId xmlns:p14="http://schemas.microsoft.com/office/powerpoint/2010/main" val="6812138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행과 열의 크기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52400" y="595855"/>
            <a:ext cx="4572000" cy="3452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데이터프레임에서 행이 많다는 의미는 어떤 의미일까요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분석하다가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억건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이상의 데이터를 분석하게 되면 어떻게 될까요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행의 증가는 막대한 컴퓨팅 파워의 증가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의미합니다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행이 늘어나면 컴퓨터의 연산 핵심인 메모리와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늘려야 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그래도 어려우면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컴퓨팅의 파워를 빌려야 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데이터 분석하는 기법의 큰 차이는 없습니다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열의 감소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분석 시 다양한 조합이 불가능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445" y="954703"/>
            <a:ext cx="4148855" cy="14497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707" y="3164212"/>
            <a:ext cx="2488330" cy="14417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19850" y="507391"/>
            <a:ext cx="772647" cy="3785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spc="0" normalizeH="0" baseline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행의 </a:t>
            </a:r>
            <a:r>
              <a:rPr lang="ko-KR" altLang="en-US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증가</a:t>
            </a:r>
            <a:endParaRPr kumimoji="0" lang="ko-KR" altLang="en-US" sz="1200" b="1" i="0" u="none" strike="noStrike" cap="none" spc="0" normalizeH="0" baseline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44797" y="2707666"/>
            <a:ext cx="772647" cy="3785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열의 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</a:rPr>
              <a:t>감소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351730358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깔끔한 데이터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42900" y="564438"/>
            <a:ext cx="8280400" cy="222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깔끔한 데이터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(Tidy data)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제프리크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(Jeff Leek)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쓴 책 데이터분석스타일기초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(The Elements of Data Analytic Style)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제시한 데이터 분석이 용이한 특징을 가지는 데이터 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깔끔한 데이터는 데이터를 조작하고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모형화 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시각화가 용이합니다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깔끔한 데이터는 특정한 구조를 갖추고 있는데 변수 는 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(column)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관측점은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(row)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관측 단위에 대한 형태는 테이블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(table)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구성됩니다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깔끔한 데이터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(tidy data)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결국 데이터분석을 쉽게 할 수 있는 데이터라 할 수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03120" y="2788124"/>
            <a:ext cx="1645920" cy="2115185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6458512" y="3404415"/>
            <a:ext cx="1760220" cy="12477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67716" y="3701061"/>
            <a:ext cx="1050289" cy="28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Tidy data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6718100" y="3083570"/>
            <a:ext cx="1241044" cy="28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Messy data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467374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 프레임 확인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71500" y="564540"/>
            <a:ext cx="7480300" cy="196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요약정보의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확인은 데이터분석의 시작입니다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우선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시본에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내장된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‘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팁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가지고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와서 데이터를 살펴봅니다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244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행 인덱스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(0~243)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열에 관한 정보가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33400" lvl="2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데이터프레임의 기본 정보 출력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df.info( )</a:t>
            </a:r>
          </a:p>
          <a:p>
            <a:pPr marL="533400" lvl="2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데이터프레임의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df.dtypes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41780" y="2717797"/>
            <a:ext cx="3322319" cy="2260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/>
          <p:nvPr/>
        </p:nvPicPr>
        <p:blipFill>
          <a:blip r:embed="rId3"/>
          <a:stretch>
            <a:fillRect/>
          </a:stretch>
        </p:blipFill>
        <p:spPr>
          <a:xfrm>
            <a:off x="5376862" y="3519802"/>
            <a:ext cx="2124075" cy="14585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47102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행 데이터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221134"/>
              </p:ext>
            </p:extLst>
          </p:nvPr>
        </p:nvGraphicFramePr>
        <p:xfrm>
          <a:off x="1173726" y="1305050"/>
          <a:ext cx="6666253" cy="139303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664426">
                  <a:extLst>
                    <a:ext uri="{9D8B030D-6E8A-4147-A177-3AD203B41FA5}">
                      <a16:colId xmlns:a16="http://schemas.microsoft.com/office/drawing/2014/main" val="2146982870"/>
                    </a:ext>
                  </a:extLst>
                </a:gridCol>
                <a:gridCol w="3339410">
                  <a:extLst>
                    <a:ext uri="{9D8B030D-6E8A-4147-A177-3AD203B41FA5}">
                      <a16:colId xmlns:a16="http://schemas.microsoft.com/office/drawing/2014/main" val="965037276"/>
                    </a:ext>
                  </a:extLst>
                </a:gridCol>
                <a:gridCol w="2662417">
                  <a:extLst>
                    <a:ext uri="{9D8B030D-6E8A-4147-A177-3AD203B41FA5}">
                      <a16:colId xmlns:a16="http://schemas.microsoft.com/office/drawing/2014/main" val="2905409780"/>
                    </a:ext>
                  </a:extLst>
                </a:gridCol>
              </a:tblGrid>
              <a:tr h="27860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r>
                        <a:rPr lang="ko-KR" sz="1400" kern="0" dirty="0">
                          <a:effectLst/>
                        </a:rPr>
                        <a:t>속성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48" marR="4464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effectLst/>
                        </a:rPr>
                        <a:t>설명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48" marR="4464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effectLst/>
                        </a:rPr>
                        <a:t>탐색 대상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48" marR="44648" marT="0" marB="0" anchor="ctr"/>
                </a:tc>
                <a:extLst>
                  <a:ext uri="{0D108BD9-81ED-4DB2-BD59-A6C34878D82A}">
                    <a16:rowId xmlns:a16="http://schemas.microsoft.com/office/drawing/2014/main" val="1617587171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</a:rPr>
                        <a:t>loc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48" marR="44648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effectLst/>
                        </a:rPr>
                        <a:t>인덱스 기준으로 행 데이터 읽기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48" marR="44648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effectLst/>
                        </a:rPr>
                        <a:t>인덱스 이름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effectLst/>
                        </a:rPr>
                        <a:t>예</a:t>
                      </a:r>
                      <a:r>
                        <a:rPr lang="en-US" sz="1400" kern="0" dirty="0">
                          <a:effectLst/>
                        </a:rPr>
                        <a:t>) [‘A’: ‘D’] -&gt;’A’, ’B’, ’C’, ‘D’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48" marR="44648" marT="0" marB="0" anchor="ctr"/>
                </a:tc>
                <a:extLst>
                  <a:ext uri="{0D108BD9-81ED-4DB2-BD59-A6C34878D82A}">
                    <a16:rowId xmlns:a16="http://schemas.microsoft.com/office/drawing/2014/main" val="3990818303"/>
                  </a:ext>
                </a:extLst>
              </a:tr>
              <a:tr h="55721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Iloc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48" marR="44648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effectLst/>
                        </a:rPr>
                        <a:t>행 번호를 기준으로 행 데이터 읽기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48" marR="44648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effectLst/>
                        </a:rPr>
                        <a:t>정수형 위치 인덱스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0" dirty="0">
                          <a:effectLst/>
                        </a:rPr>
                        <a:t>예 </a:t>
                      </a:r>
                      <a:r>
                        <a:rPr lang="en-US" sz="1400" kern="0" dirty="0">
                          <a:effectLst/>
                        </a:rPr>
                        <a:t>[1:3] -&gt; 1, 2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648" marR="44648" marT="0" marB="0" anchor="ctr"/>
                </a:tc>
                <a:extLst>
                  <a:ext uri="{0D108BD9-81ED-4DB2-BD59-A6C34878D82A}">
                    <a16:rowId xmlns:a16="http://schemas.microsoft.com/office/drawing/2014/main" val="3949149266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2606409" y="2910785"/>
            <a:ext cx="3808851" cy="2175356"/>
            <a:chOff x="1726797" y="2523644"/>
            <a:chExt cx="4280302" cy="2619856"/>
          </a:xfrm>
        </p:grpSpPr>
        <p:pic>
          <p:nvPicPr>
            <p:cNvPr id="5" name="그림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151504" y="2523644"/>
              <a:ext cx="2855595" cy="2619856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직사각형 5"/>
            <p:cNvSpPr/>
            <p:nvPr/>
          </p:nvSpPr>
          <p:spPr>
            <a:xfrm>
              <a:off x="3180079" y="2523644"/>
              <a:ext cx="285750" cy="23785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26797" y="4429182"/>
              <a:ext cx="850900" cy="4278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b="0" i="0" u="none" strike="noStrike" cap="none" spc="0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uFillTx/>
                  <a:latin typeface="Malgun Gothic" panose="020B0503020000020004" pitchFamily="34" charset="-127"/>
                  <a:ea typeface="Malgun Gothic" panose="020B0503020000020004" pitchFamily="34" charset="-127"/>
                  <a:sym typeface="Helvetica Neue Thin"/>
                </a:rPr>
                <a:t>인덱스</a:t>
              </a: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2527301" y="4685631"/>
              <a:ext cx="624204" cy="3213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직사각형 10"/>
          <p:cNvSpPr/>
          <p:nvPr/>
        </p:nvSpPr>
        <p:spPr>
          <a:xfrm>
            <a:off x="274377" y="529263"/>
            <a:ext cx="756560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판다스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에서 행 단위로 데이터 보기는 두 가지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 Box 5457"/>
          <p:cNvSpPr txBox="1"/>
          <p:nvPr/>
        </p:nvSpPr>
        <p:spPr>
          <a:xfrm>
            <a:off x="2137065" y="3294230"/>
            <a:ext cx="899850" cy="427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>
            <a:defPPr marL="0" marR="0" indent="0" algn="l" defTabSz="573969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3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 defTabSz="457200">
              <a:spcBef>
                <a:spcPts val="1000"/>
              </a:spcBef>
              <a:defRPr sz="16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ko-KR" dirty="0" err="1"/>
              <a:t>행번호</a:t>
            </a:r>
            <a:endParaRPr 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3505504" y="2804215"/>
            <a:ext cx="285750" cy="176212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884329" y="3575102"/>
            <a:ext cx="555451" cy="266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21794037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행 데이터  조작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599262"/>
              </p:ext>
            </p:extLst>
          </p:nvPr>
        </p:nvGraphicFramePr>
        <p:xfrm>
          <a:off x="431800" y="911225"/>
          <a:ext cx="8229600" cy="3815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8953">
                  <a:extLst>
                    <a:ext uri="{9D8B030D-6E8A-4147-A177-3AD203B41FA5}">
                      <a16:colId xmlns:a16="http://schemas.microsoft.com/office/drawing/2014/main" val="1682586667"/>
                    </a:ext>
                  </a:extLst>
                </a:gridCol>
                <a:gridCol w="5550647">
                  <a:extLst>
                    <a:ext uri="{9D8B030D-6E8A-4147-A177-3AD203B41FA5}">
                      <a16:colId xmlns:a16="http://schemas.microsoft.com/office/drawing/2014/main" val="1297728606"/>
                    </a:ext>
                  </a:extLst>
                </a:gridCol>
              </a:tblGrid>
              <a:tr h="5242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334482"/>
                  </a:ext>
                </a:extLst>
              </a:tr>
              <a:tr h="660903">
                <a:tc>
                  <a:txBody>
                    <a:bodyPr/>
                    <a:lstStyle/>
                    <a:p>
                      <a:pPr marL="0" marR="0" lvl="0" indent="0" algn="l" defTabSz="308049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1) </a:t>
                      </a:r>
                      <a:r>
                        <a:rPr lang="ko-KR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인덱스 읽기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loc</a:t>
                      </a:r>
                      <a:r>
                        <a:rPr lang="ko-KR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로 행 데이터 추출하기</a:t>
                      </a:r>
                      <a:endParaRPr lang="en-US" altLang="ko-KR" sz="1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/>
                      </a:endParaRPr>
                    </a:p>
                    <a:p>
                      <a:pPr latinLnBrk="1"/>
                      <a:r>
                        <a:rPr lang="en-US" altLang="ko-KR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df.loc</a:t>
                      </a: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[</a:t>
                      </a:r>
                      <a:r>
                        <a:rPr lang="ko-KR" altLang="ko-KR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인덱스이름</a:t>
                      </a: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df.loc</a:t>
                      </a: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[</a:t>
                      </a:r>
                      <a:r>
                        <a:rPr lang="ko-KR" altLang="ko-KR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인덱스이름</a:t>
                      </a: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1, </a:t>
                      </a:r>
                      <a:r>
                        <a:rPr lang="ko-KR" altLang="ko-KR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인덱스이름</a:t>
                      </a: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2, </a:t>
                      </a:r>
                      <a:r>
                        <a:rPr lang="ko-KR" altLang="ko-KR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인덱스이름</a:t>
                      </a: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n]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68067"/>
                  </a:ext>
                </a:extLst>
              </a:tr>
              <a:tr h="660903">
                <a:tc>
                  <a:txBody>
                    <a:bodyPr/>
                    <a:lstStyle/>
                    <a:p>
                      <a:pPr marL="0" marR="0" lvl="0" indent="0" algn="l" defTabSz="308049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2) </a:t>
                      </a:r>
                      <a:r>
                        <a:rPr lang="ko-KR" altLang="ko-KR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행번호</a:t>
                      </a:r>
                      <a:r>
                        <a:rPr lang="ko-KR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 읽기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iloc</a:t>
                      </a: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 </a:t>
                      </a:r>
                      <a:r>
                        <a:rPr lang="ko-KR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속성으로 행 데이터 </a:t>
                      </a:r>
                      <a:r>
                        <a:rPr lang="ko-KR" altLang="ko-KR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읽어오기</a:t>
                      </a:r>
                      <a:endParaRPr lang="en-US" altLang="ko-KR" sz="1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/>
                      </a:endParaRPr>
                    </a:p>
                    <a:p>
                      <a:pPr latinLnBrk="1"/>
                      <a:r>
                        <a:rPr lang="en-US" altLang="ko-KR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df.iloc</a:t>
                      </a: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[</a:t>
                      </a:r>
                      <a:r>
                        <a:rPr lang="ko-KR" altLang="ko-KR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행번호</a:t>
                      </a: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]</a:t>
                      </a:r>
                    </a:p>
                    <a:p>
                      <a:pPr latinLnBrk="1"/>
                      <a:r>
                        <a:rPr lang="en-US" altLang="ko-KR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iloc</a:t>
                      </a:r>
                      <a:r>
                        <a:rPr lang="ko-KR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를 통해 마지막 행 데이터 가져오기</a:t>
                      </a:r>
                      <a:endParaRPr lang="en-US" altLang="ko-KR" sz="1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/>
                      </a:endParaRPr>
                    </a:p>
                    <a:p>
                      <a:pPr latinLnBrk="1"/>
                      <a:r>
                        <a:rPr lang="en-US" altLang="ko-KR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df.iloc</a:t>
                      </a: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[-1]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211089"/>
                  </a:ext>
                </a:extLst>
              </a:tr>
              <a:tr h="538237">
                <a:tc>
                  <a:txBody>
                    <a:bodyPr/>
                    <a:lstStyle/>
                    <a:p>
                      <a:pPr marL="0" marR="0" lvl="0" indent="0" algn="l" defTabSz="308049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3) </a:t>
                      </a:r>
                      <a:r>
                        <a:rPr lang="ko-KR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특정 행 범위 영역을 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 </a:t>
                      </a:r>
                      <a:r>
                        <a:rPr lang="en-US" altLang="ko-KR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df</a:t>
                      </a: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[</a:t>
                      </a:r>
                      <a:r>
                        <a:rPr lang="ko-KR" altLang="ko-KR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시작행</a:t>
                      </a: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:</a:t>
                      </a:r>
                      <a:r>
                        <a:rPr lang="ko-KR" altLang="ko-KR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마지막행</a:t>
                      </a: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]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359102"/>
                  </a:ext>
                </a:extLst>
              </a:tr>
              <a:tr h="538237">
                <a:tc>
                  <a:txBody>
                    <a:bodyPr/>
                    <a:lstStyle/>
                    <a:p>
                      <a:pPr marL="0" marR="0" lvl="0" indent="0" algn="l" defTabSz="308049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4) </a:t>
                      </a:r>
                      <a:r>
                        <a:rPr lang="ko-KR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조건을 이용하여 선택하기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기본 조건식</a:t>
                      </a: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 : and(&amp;), or(|), not(~), </a:t>
                      </a:r>
                      <a:r>
                        <a:rPr lang="ko-KR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비교</a:t>
                      </a: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(==) 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147675"/>
                  </a:ext>
                </a:extLst>
              </a:tr>
              <a:tr h="538237">
                <a:tc>
                  <a:txBody>
                    <a:bodyPr/>
                    <a:lstStyle/>
                    <a:p>
                      <a:pPr marL="0" marR="0" lvl="0" indent="0" algn="l" defTabSz="308049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5) </a:t>
                      </a:r>
                      <a:r>
                        <a:rPr lang="ko-KR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특정 조건 선택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df.isin</a:t>
                      </a: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(values) </a:t>
                      </a:r>
                      <a:endParaRPr lang="ko-KR" altLang="en-US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424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55733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열 변수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749847"/>
              </p:ext>
            </p:extLst>
          </p:nvPr>
        </p:nvGraphicFramePr>
        <p:xfrm>
          <a:off x="293688" y="922337"/>
          <a:ext cx="8229600" cy="2922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5300">
                  <a:extLst>
                    <a:ext uri="{9D8B030D-6E8A-4147-A177-3AD203B41FA5}">
                      <a16:colId xmlns:a16="http://schemas.microsoft.com/office/drawing/2014/main" val="477657696"/>
                    </a:ext>
                  </a:extLst>
                </a:gridCol>
                <a:gridCol w="4964300">
                  <a:extLst>
                    <a:ext uri="{9D8B030D-6E8A-4147-A177-3AD203B41FA5}">
                      <a16:colId xmlns:a16="http://schemas.microsoft.com/office/drawing/2014/main" val="981774773"/>
                    </a:ext>
                  </a:extLst>
                </a:gridCol>
              </a:tblGrid>
              <a:tr h="5242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27636"/>
                  </a:ext>
                </a:extLst>
              </a:tr>
              <a:tr h="660903">
                <a:tc>
                  <a:txBody>
                    <a:bodyPr/>
                    <a:lstStyle/>
                    <a:p>
                      <a:pPr marL="0" marR="0" lvl="0" indent="0" algn="l" defTabSz="308049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1) </a:t>
                      </a:r>
                      <a:r>
                        <a:rPr lang="ko-KR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열 변수 추출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308049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df</a:t>
                      </a: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.</a:t>
                      </a:r>
                      <a:r>
                        <a:rPr lang="ko-KR" altLang="ko-KR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컬럼명</a:t>
                      </a:r>
                      <a:r>
                        <a:rPr lang="ko-KR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 또는 </a:t>
                      </a:r>
                      <a:r>
                        <a:rPr lang="en-US" altLang="ko-KR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df</a:t>
                      </a: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['</a:t>
                      </a:r>
                      <a:r>
                        <a:rPr lang="ko-KR" altLang="ko-KR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컬럼명</a:t>
                      </a: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']</a:t>
                      </a:r>
                      <a:endParaRPr lang="ko-KR" altLang="en-US" sz="1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5399915"/>
                  </a:ext>
                </a:extLst>
              </a:tr>
              <a:tr h="660903">
                <a:tc>
                  <a:txBody>
                    <a:bodyPr/>
                    <a:lstStyle/>
                    <a:p>
                      <a:pPr marL="0" marR="0" lvl="0" indent="0" algn="l" defTabSz="308049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2) </a:t>
                      </a:r>
                      <a:r>
                        <a:rPr lang="ko-KR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여러 개 열 변수 한 번에 추출하기 </a:t>
                      </a:r>
                      <a:endParaRPr lang="ko-KR" altLang="ko-KR" sz="1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308049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 </a:t>
                      </a:r>
                      <a:r>
                        <a:rPr lang="en-US" altLang="ko-KR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df</a:t>
                      </a: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 ['</a:t>
                      </a:r>
                      <a:r>
                        <a:rPr lang="ko-KR" altLang="en-US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컬럼명</a:t>
                      </a: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1', '</a:t>
                      </a:r>
                      <a:r>
                        <a:rPr lang="ko-KR" altLang="en-US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컬럼명</a:t>
                      </a: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2', '</a:t>
                      </a:r>
                      <a:r>
                        <a:rPr lang="ko-KR" altLang="en-US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컬럼명</a:t>
                      </a: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n']</a:t>
                      </a:r>
                      <a:endParaRPr lang="ko-KR" altLang="en-US" sz="1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37534"/>
                  </a:ext>
                </a:extLst>
              </a:tr>
              <a:tr h="538237">
                <a:tc>
                  <a:txBody>
                    <a:bodyPr/>
                    <a:lstStyle/>
                    <a:p>
                      <a:pPr marL="0" marR="0" lvl="0" indent="0" algn="l" defTabSz="308049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3) </a:t>
                      </a:r>
                      <a:r>
                        <a:rPr lang="ko-KR" altLang="en-US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파생변수</a:t>
                      </a:r>
                      <a:r>
                        <a:rPr lang="ko-KR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 만들기</a:t>
                      </a:r>
                      <a:endParaRPr lang="ko-KR" altLang="ko-KR" sz="1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308049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신규 </a:t>
                      </a:r>
                      <a:r>
                        <a:rPr lang="en-US" altLang="ko-KR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df</a:t>
                      </a: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.</a:t>
                      </a:r>
                      <a:r>
                        <a:rPr lang="ko-KR" altLang="en-US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컬럼명</a:t>
                      </a: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=</a:t>
                      </a:r>
                      <a:r>
                        <a:rPr lang="en-US" altLang="ko-KR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df</a:t>
                      </a: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.</a:t>
                      </a:r>
                      <a:r>
                        <a:rPr lang="ko-KR" altLang="en-US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컬럼명</a:t>
                      </a: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+</a:t>
                      </a:r>
                      <a:r>
                        <a:rPr lang="en-US" altLang="ko-KR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df</a:t>
                      </a: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.</a:t>
                      </a:r>
                      <a:r>
                        <a:rPr lang="ko-KR" altLang="en-US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컬럼명</a:t>
                      </a:r>
                      <a:endParaRPr lang="ko-KR" altLang="en-US" sz="1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793821"/>
                  </a:ext>
                </a:extLst>
              </a:tr>
              <a:tr h="538237">
                <a:tc>
                  <a:txBody>
                    <a:bodyPr/>
                    <a:lstStyle/>
                    <a:p>
                      <a:pPr marL="0" marR="0" lvl="0" indent="0" algn="l" defTabSz="308049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4) </a:t>
                      </a:r>
                      <a:r>
                        <a:rPr lang="ko-KR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열 변수 </a:t>
                      </a:r>
                      <a:r>
                        <a:rPr lang="ko-KR" altLang="en-US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자료형</a:t>
                      </a:r>
                      <a:r>
                        <a:rPr lang="ko-KR" alt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Gill Sans"/>
                        </a:rPr>
                        <a:t> 확인 및 변환</a:t>
                      </a:r>
                      <a:endParaRPr lang="ko-KR" altLang="ko-KR" sz="14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 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df.dtype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, type(</a:t>
                      </a:r>
                      <a:r>
                        <a:rPr lang="en-US" altLang="ko-KR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또는 </a:t>
                      </a:r>
                      <a:r>
                        <a:rPr lang="en-US" altLang="ko-KR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['</a:t>
                      </a:r>
                      <a:r>
                        <a:rPr lang="ko-KR" altLang="en-US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']) </a:t>
                      </a:r>
                    </a:p>
                    <a:p>
                      <a:pPr algn="l" latinLnBrk="1"/>
                      <a:r>
                        <a:rPr lang="ko-KR" altLang="en-US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자료형</a:t>
                      </a:r>
                      <a:r>
                        <a:rPr lang="ko-KR" altLang="en-US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변환 </a:t>
                      </a:r>
                      <a:r>
                        <a:rPr lang="en-US" altLang="ko-KR" sz="14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4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df.astype</a:t>
                      </a:r>
                      <a:endParaRPr lang="en-US" altLang="ko-KR" sz="14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5659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85358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ko-KR" dirty="0" err="1"/>
              <a:t>카테고리형</a:t>
            </a:r>
            <a:r>
              <a:rPr lang="en-US" altLang="ko-KR" dirty="0"/>
              <a:t>(category)</a:t>
            </a:r>
            <a:r>
              <a:rPr lang="ko-KR" altLang="ko-KR" dirty="0"/>
              <a:t>과 문자열</a:t>
            </a:r>
            <a:r>
              <a:rPr lang="en-US" altLang="ko-KR" dirty="0"/>
              <a:t>(object)</a:t>
            </a:r>
            <a:r>
              <a:rPr lang="ko-KR" altLang="ko-KR" dirty="0"/>
              <a:t>의 차이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1979" y="605725"/>
            <a:ext cx="7751445" cy="222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object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category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모두 문자 표기를 의미 하는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자료형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차이가 무엇일까요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카테고리형은 문자열의 특수한 형태로 이름과 같이 범위가 큰 문자는 문자열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(object)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지정해도 되지만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몇 가지 범주가 가능한 문자열은 즉 범주형데이터는 카테고리형으로 지정하는 것이 분석 시 용량과 속도 면에서 매우 효율적입니다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46872" y="3318192"/>
            <a:ext cx="2478405" cy="1541145"/>
          </a:xfrm>
          <a:prstGeom prst="rect">
            <a:avLst/>
          </a:prstGeom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5090477" y="3318192"/>
            <a:ext cx="2392045" cy="14789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76374" y="4453255"/>
            <a:ext cx="2733675" cy="406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smoker_str      (object)</a:t>
            </a:r>
            <a:endParaRPr lang="ko-KR" sz="12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19661" y="4403090"/>
            <a:ext cx="2733675" cy="406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spcAft>
                <a:spcPts val="0"/>
              </a:spcAft>
            </a:pPr>
            <a:r>
              <a:rPr lang="en-US" sz="12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smoker_str      (object)</a:t>
            </a:r>
            <a:endParaRPr lang="ko-KR" sz="12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24327" y="2942708"/>
            <a:ext cx="761747" cy="28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object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5600637" y="2950453"/>
            <a:ext cx="990977" cy="28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category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968189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 조작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54290"/>
              </p:ext>
            </p:extLst>
          </p:nvPr>
        </p:nvGraphicFramePr>
        <p:xfrm>
          <a:off x="1074518" y="1309689"/>
          <a:ext cx="6612157" cy="302418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84010">
                  <a:extLst>
                    <a:ext uri="{9D8B030D-6E8A-4147-A177-3AD203B41FA5}">
                      <a16:colId xmlns:a16="http://schemas.microsoft.com/office/drawing/2014/main" val="1190616712"/>
                    </a:ext>
                  </a:extLst>
                </a:gridCol>
                <a:gridCol w="3928147">
                  <a:extLst>
                    <a:ext uri="{9D8B030D-6E8A-4147-A177-3AD203B41FA5}">
                      <a16:colId xmlns:a16="http://schemas.microsoft.com/office/drawing/2014/main" val="3080467162"/>
                    </a:ext>
                  </a:extLst>
                </a:gridCol>
              </a:tblGrid>
              <a:tr h="3024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18603" marR="18603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</a:p>
                  </a:txBody>
                  <a:tcPr marL="18603" marR="18603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04206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</a:rPr>
                        <a:t>1) </a:t>
                      </a:r>
                      <a:r>
                        <a:rPr lang="ko-KR" sz="1400" kern="100" dirty="0">
                          <a:effectLst/>
                        </a:rPr>
                        <a:t>개수 확인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03" marR="1860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count()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03" marR="18603" marT="0" marB="0" anchor="ctr"/>
                </a:tc>
                <a:extLst>
                  <a:ext uri="{0D108BD9-81ED-4DB2-BD59-A6C34878D82A}">
                    <a16:rowId xmlns:a16="http://schemas.microsoft.com/office/drawing/2014/main" val="1259781220"/>
                  </a:ext>
                </a:extLst>
              </a:tr>
              <a:tr h="120967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</a:rPr>
                        <a:t>2) </a:t>
                      </a:r>
                      <a:r>
                        <a:rPr lang="ko-KR" altLang="en-US" sz="1400" kern="100" dirty="0" err="1">
                          <a:effectLst/>
                        </a:rPr>
                        <a:t>기타</a:t>
                      </a:r>
                      <a:r>
                        <a:rPr lang="ko-KR" sz="1400" kern="100" dirty="0" err="1">
                          <a:effectLst/>
                        </a:rPr>
                        <a:t>보기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인덱스보기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변수보기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데이터보기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03" marR="1860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df.index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df.columns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df.values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03" marR="18603" marT="0" marB="0" anchor="ctr"/>
                </a:tc>
                <a:extLst>
                  <a:ext uri="{0D108BD9-81ED-4DB2-BD59-A6C34878D82A}">
                    <a16:rowId xmlns:a16="http://schemas.microsoft.com/office/drawing/2014/main" val="3688002213"/>
                  </a:ext>
                </a:extLst>
              </a:tr>
              <a:tr h="907256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</a:rPr>
                        <a:t>3) </a:t>
                      </a:r>
                      <a:r>
                        <a:rPr lang="ko-KR" sz="1400" kern="100" dirty="0">
                          <a:effectLst/>
                        </a:rPr>
                        <a:t>정렬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오름차순</a:t>
                      </a: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내림차순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03" marR="1860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0" dirty="0" err="1">
                          <a:effectLst/>
                        </a:rPr>
                        <a:t>dataframe.sort_values</a:t>
                      </a:r>
                      <a:r>
                        <a:rPr lang="en-US" sz="1400" kern="0" dirty="0">
                          <a:effectLst/>
                        </a:rPr>
                        <a:t>()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df.sort_values</a:t>
                      </a:r>
                      <a:r>
                        <a:rPr lang="en-US" sz="1400" kern="100" dirty="0">
                          <a:effectLst/>
                        </a:rPr>
                        <a:t>(ascending=False)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03" marR="18603" marT="0" marB="0" anchor="ctr"/>
                </a:tc>
                <a:extLst>
                  <a:ext uri="{0D108BD9-81ED-4DB2-BD59-A6C34878D82A}">
                    <a16:rowId xmlns:a16="http://schemas.microsoft.com/office/drawing/2014/main" val="3267987675"/>
                  </a:ext>
                </a:extLst>
              </a:tr>
              <a:tr h="302419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</a:rPr>
                        <a:t>4) </a:t>
                      </a:r>
                      <a:r>
                        <a:rPr lang="ko-KR" sz="1400" kern="100" dirty="0">
                          <a:effectLst/>
                        </a:rPr>
                        <a:t>행</a:t>
                      </a:r>
                      <a:r>
                        <a:rPr lang="en-US" altLang="ko-KR" sz="1400" kern="100" dirty="0">
                          <a:effectLst/>
                        </a:rPr>
                        <a:t>/</a:t>
                      </a:r>
                      <a:r>
                        <a:rPr lang="ko-KR" sz="1400" kern="100" dirty="0">
                          <a:effectLst/>
                        </a:rPr>
                        <a:t>열 합계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03" marR="18603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df.sum</a:t>
                      </a:r>
                      <a:r>
                        <a:rPr lang="en-US" sz="1400" kern="100" dirty="0">
                          <a:effectLst/>
                        </a:rPr>
                        <a:t>()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8603" marR="18603" marT="0" marB="0" anchor="ctr"/>
                </a:tc>
                <a:extLst>
                  <a:ext uri="{0D108BD9-81ED-4DB2-BD59-A6C34878D82A}">
                    <a16:rowId xmlns:a16="http://schemas.microsoft.com/office/drawing/2014/main" val="1949576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23094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판다스</a:t>
            </a:r>
            <a:r>
              <a:rPr lang="ko-KR" altLang="en-US" dirty="0"/>
              <a:t> 데이터 구조</a:t>
            </a:r>
          </a:p>
        </p:txBody>
      </p:sp>
    </p:spTree>
    <p:extLst>
      <p:ext uri="{BB962C8B-B14F-4D97-AF65-F5344CB8AC3E}">
        <p14:creationId xmlns:p14="http://schemas.microsoft.com/office/powerpoint/2010/main" val="10564884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연결과 병합</a:t>
            </a:r>
          </a:p>
        </p:txBody>
      </p:sp>
    </p:spTree>
    <p:extLst>
      <p:ext uri="{BB962C8B-B14F-4D97-AF65-F5344CB8AC3E}">
        <p14:creationId xmlns:p14="http://schemas.microsoft.com/office/powerpoint/2010/main" val="247073826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 연결과 병합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17736" y="868027"/>
            <a:ext cx="5829301" cy="119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판다스는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두 개 이상의 데이터프레임을 하나로 결합하는 방식으로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연결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(Concatenate)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병합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(Merge) 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96024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 연결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965603"/>
            <a:ext cx="4188315" cy="27922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0525" y="630690"/>
            <a:ext cx="7143750" cy="2287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(Concatenate)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데이터를 행과 열로 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아래로 결합하는 방법입니다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아래로 데이터 행을 연결하는 과정을 통해 간단히 두 시리즈나 데이터프레임을 연결할 수 있지만 이 경우 인덱스 값이 중복될 수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df.concat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df.append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16327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 병합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23" y="2080470"/>
            <a:ext cx="3579933" cy="20733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45" y="2270970"/>
            <a:ext cx="3331905" cy="246287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6250" y="587818"/>
            <a:ext cx="7905750" cy="1084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병합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(Merge)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명령은 두 데이터 프레임의 공통 열 혹은 인덱스를 기준으로 두 개의 테이블을 병합하는 과정입니다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때 기준이 되는 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행의 데이터를 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(key)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 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933248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단일변수</a:t>
            </a:r>
            <a:r>
              <a:rPr lang="ko-KR" altLang="en-US" dirty="0"/>
              <a:t> 데이터 보기</a:t>
            </a:r>
          </a:p>
        </p:txBody>
      </p:sp>
    </p:spTree>
    <p:extLst>
      <p:ext uri="{BB962C8B-B14F-4D97-AF65-F5344CB8AC3E}">
        <p14:creationId xmlns:p14="http://schemas.microsoft.com/office/powerpoint/2010/main" val="60586030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단일변수</a:t>
            </a:r>
            <a:r>
              <a:rPr lang="ko-KR" altLang="en-US" dirty="0"/>
              <a:t> 데이터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3971" y="904676"/>
            <a:ext cx="7620001" cy="190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분석은 변수 유형과 변수 개수에 따른 구분부터 출발합니다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우선 한 개 변수와 변수 유형에 따른 분석부터 시작해보겠습니다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사실 분석이라고 하지만 데이터의 전반적인 생김새를 보는 정도라고 이해하면 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이변수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이상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개 이상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되면 단순 분석으로는 어렵기 때문에 시각화와 같이 분석되어야 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740188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데이터프레임 변수 유형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774" y="556068"/>
            <a:ext cx="3401695" cy="172962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92523" y="2884789"/>
            <a:ext cx="4716780" cy="18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연속형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사칙연산이 가능합니다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예로부터 자연현상에 대해 과학적 수치를 부여하는 과정을 “수치화” 라고 불렀습니다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lvl="1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비율변수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92523" y="725223"/>
            <a:ext cx="4572000" cy="215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범주형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연속형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데이터와 범주형 데이터의 가장 큰 차이는 가감승제가 가능하지만 의미가 없다는 것입니다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 성별을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1(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2(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구분하여 이들의 평균을 구하면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1.5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명목변수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서열변수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972668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변수 유형별 데이터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03948"/>
              </p:ext>
            </p:extLst>
          </p:nvPr>
        </p:nvGraphicFramePr>
        <p:xfrm>
          <a:off x="793783" y="1504951"/>
          <a:ext cx="7331042" cy="2805111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60311">
                  <a:extLst>
                    <a:ext uri="{9D8B030D-6E8A-4147-A177-3AD203B41FA5}">
                      <a16:colId xmlns:a16="http://schemas.microsoft.com/office/drawing/2014/main" val="3750666202"/>
                    </a:ext>
                  </a:extLst>
                </a:gridCol>
                <a:gridCol w="1579811">
                  <a:extLst>
                    <a:ext uri="{9D8B030D-6E8A-4147-A177-3AD203B41FA5}">
                      <a16:colId xmlns:a16="http://schemas.microsoft.com/office/drawing/2014/main" val="2462685601"/>
                    </a:ext>
                  </a:extLst>
                </a:gridCol>
                <a:gridCol w="1995460">
                  <a:extLst>
                    <a:ext uri="{9D8B030D-6E8A-4147-A177-3AD203B41FA5}">
                      <a16:colId xmlns:a16="http://schemas.microsoft.com/office/drawing/2014/main" val="3292350377"/>
                    </a:ext>
                  </a:extLst>
                </a:gridCol>
                <a:gridCol w="1995460">
                  <a:extLst>
                    <a:ext uri="{9D8B030D-6E8A-4147-A177-3AD203B41FA5}">
                      <a16:colId xmlns:a16="http://schemas.microsoft.com/office/drawing/2014/main" val="1024053395"/>
                    </a:ext>
                  </a:extLst>
                </a:gridCol>
              </a:tblGrid>
              <a:tr h="31167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변수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805" marR="2480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설명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805" marR="2480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변수유형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805" marR="2480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분석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805" marR="24805" marT="0" marB="0" anchor="ctr"/>
                </a:tc>
                <a:extLst>
                  <a:ext uri="{0D108BD9-81ED-4DB2-BD59-A6C34878D82A}">
                    <a16:rowId xmlns:a16="http://schemas.microsoft.com/office/drawing/2014/main" val="259950169"/>
                  </a:ext>
                </a:extLst>
              </a:tr>
              <a:tr h="311679"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</a:t>
                      </a:r>
                      <a:r>
                        <a:rPr lang="ko-KR" sz="1400" kern="100" dirty="0">
                          <a:effectLst/>
                        </a:rPr>
                        <a:t>단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r>
                        <a:rPr lang="ko-KR" sz="1400" kern="100" dirty="0" err="1">
                          <a:effectLst/>
                        </a:rPr>
                        <a:t>일변수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805" marR="24805" marT="0" marB="0" anchor="ctr"/>
                </a:tc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한</a:t>
                      </a:r>
                      <a:r>
                        <a:rPr lang="en-US" altLang="ko-KR" sz="1400" kern="100" dirty="0">
                          <a:effectLst/>
                        </a:rPr>
                        <a:t> </a:t>
                      </a:r>
                      <a:r>
                        <a:rPr lang="ko-KR" sz="1400" kern="100" dirty="0">
                          <a:effectLst/>
                        </a:rPr>
                        <a:t>개 변수 분석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805" marR="2480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범주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805" marR="2480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빈도분석</a:t>
                      </a:r>
                      <a:r>
                        <a:rPr lang="en-US" sz="1400" kern="100">
                          <a:effectLst/>
                        </a:rPr>
                        <a:t>, </a:t>
                      </a:r>
                      <a:r>
                        <a:rPr lang="ko-KR" sz="1400" kern="100">
                          <a:effectLst/>
                        </a:rPr>
                        <a:t>교차분석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805" marR="24805" marT="0" marB="0" anchor="ctr"/>
                </a:tc>
                <a:extLst>
                  <a:ext uri="{0D108BD9-81ED-4DB2-BD59-A6C34878D82A}">
                    <a16:rowId xmlns:a16="http://schemas.microsoft.com/office/drawing/2014/main" val="1221767491"/>
                  </a:ext>
                </a:extLst>
              </a:tr>
              <a:tr h="3116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연속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805" marR="2480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기술통계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805" marR="24805" marT="0" marB="0" anchor="ctr"/>
                </a:tc>
                <a:extLst>
                  <a:ext uri="{0D108BD9-81ED-4DB2-BD59-A6C34878D82A}">
                    <a16:rowId xmlns:a16="http://schemas.microsoft.com/office/drawing/2014/main" val="1934351080"/>
                  </a:ext>
                </a:extLst>
              </a:tr>
              <a:tr h="311679">
                <a:tc row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이변수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805" marR="24805" marT="0" marB="0" anchor="ctr"/>
                </a:tc>
                <a:tc row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두</a:t>
                      </a:r>
                      <a:r>
                        <a:rPr lang="en-US" altLang="ko-KR" sz="1400" kern="100" dirty="0">
                          <a:effectLst/>
                        </a:rPr>
                        <a:t> </a:t>
                      </a:r>
                      <a:r>
                        <a:rPr lang="ko-KR" sz="1400" kern="100" dirty="0">
                          <a:effectLst/>
                        </a:rPr>
                        <a:t>개 변수 분석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805" marR="2480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연속</a:t>
                      </a:r>
                      <a:r>
                        <a:rPr lang="en-US" sz="1400" kern="100" dirty="0">
                          <a:effectLst/>
                        </a:rPr>
                        <a:t>/</a:t>
                      </a:r>
                      <a:r>
                        <a:rPr lang="ko-KR" sz="1400" kern="100" dirty="0">
                          <a:effectLst/>
                        </a:rPr>
                        <a:t>연속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805" marR="2480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상관분석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805" marR="24805" marT="0" marB="0" anchor="ctr"/>
                </a:tc>
                <a:extLst>
                  <a:ext uri="{0D108BD9-81ED-4DB2-BD59-A6C34878D82A}">
                    <a16:rowId xmlns:a16="http://schemas.microsoft.com/office/drawing/2014/main" val="1319384930"/>
                  </a:ext>
                </a:extLst>
              </a:tr>
              <a:tr h="3116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범주</a:t>
                      </a:r>
                      <a:r>
                        <a:rPr lang="en-US" sz="1400" kern="100" dirty="0">
                          <a:effectLst/>
                        </a:rPr>
                        <a:t>/</a:t>
                      </a:r>
                      <a:r>
                        <a:rPr lang="ko-KR" sz="1400" kern="100" dirty="0">
                          <a:effectLst/>
                        </a:rPr>
                        <a:t>범주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805" marR="2480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카이제곱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805" marR="24805" marT="0" marB="0" anchor="ctr"/>
                </a:tc>
                <a:extLst>
                  <a:ext uri="{0D108BD9-81ED-4DB2-BD59-A6C34878D82A}">
                    <a16:rowId xmlns:a16="http://schemas.microsoft.com/office/drawing/2014/main" val="1990475396"/>
                  </a:ext>
                </a:extLst>
              </a:tr>
              <a:tr h="3116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연속</a:t>
                      </a:r>
                      <a:r>
                        <a:rPr lang="en-US" sz="1400" kern="100" dirty="0">
                          <a:effectLst/>
                        </a:rPr>
                        <a:t>/</a:t>
                      </a:r>
                      <a:r>
                        <a:rPr lang="ko-KR" sz="1400" kern="100" dirty="0">
                          <a:effectLst/>
                        </a:rPr>
                        <a:t>범주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805" marR="2480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다변량분석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805" marR="24805" marT="0" marB="0" anchor="ctr"/>
                </a:tc>
                <a:extLst>
                  <a:ext uri="{0D108BD9-81ED-4DB2-BD59-A6C34878D82A}">
                    <a16:rowId xmlns:a16="http://schemas.microsoft.com/office/drawing/2014/main" val="2840214243"/>
                  </a:ext>
                </a:extLst>
              </a:tr>
              <a:tr h="311679"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다변수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805" marR="24805" marT="0" marB="0" anchor="ctr"/>
                </a:tc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세</a:t>
                      </a:r>
                      <a:r>
                        <a:rPr lang="en-US" altLang="ko-KR" sz="1400" kern="100" dirty="0">
                          <a:effectLst/>
                        </a:rPr>
                        <a:t> </a:t>
                      </a:r>
                      <a:r>
                        <a:rPr lang="ko-KR" sz="1400" kern="100" dirty="0">
                          <a:effectLst/>
                        </a:rPr>
                        <a:t>개 이상 분석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805" marR="2480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연속형</a:t>
                      </a:r>
                      <a:r>
                        <a:rPr lang="en-US" sz="1400" kern="100" dirty="0">
                          <a:effectLst/>
                        </a:rPr>
                        <a:t> 3</a:t>
                      </a:r>
                      <a:r>
                        <a:rPr lang="ko-KR" sz="1400" kern="100" dirty="0">
                          <a:effectLst/>
                        </a:rPr>
                        <a:t>개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805" marR="2480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다변량분석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805" marR="24805" marT="0" marB="0" anchor="ctr"/>
                </a:tc>
                <a:extLst>
                  <a:ext uri="{0D108BD9-81ED-4DB2-BD59-A6C34878D82A}">
                    <a16:rowId xmlns:a16="http://schemas.microsoft.com/office/drawing/2014/main" val="167551680"/>
                  </a:ext>
                </a:extLst>
              </a:tr>
              <a:tr h="623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연속형</a:t>
                      </a:r>
                      <a:r>
                        <a:rPr lang="ko-KR" sz="1400" kern="100" dirty="0">
                          <a:effectLst/>
                        </a:rPr>
                        <a:t> </a:t>
                      </a:r>
                      <a:r>
                        <a:rPr lang="ko-KR" sz="1400" kern="100" dirty="0" err="1">
                          <a:effectLst/>
                        </a:rPr>
                        <a:t>일변수</a:t>
                      </a:r>
                      <a:endParaRPr lang="ko-KR" sz="1400" kern="100" dirty="0">
                        <a:effectLst/>
                      </a:endParaRP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범주형 </a:t>
                      </a:r>
                      <a:r>
                        <a:rPr lang="ko-KR" sz="1400" kern="100" dirty="0" err="1">
                          <a:effectLst/>
                        </a:rPr>
                        <a:t>이변수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805" marR="2480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effectLst/>
                        </a:rPr>
                        <a:t>다변량분석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24805" marR="24805" marT="0" marB="0" anchor="ctr"/>
                </a:tc>
                <a:extLst>
                  <a:ext uri="{0D108BD9-81ED-4DB2-BD59-A6C34878D82A}">
                    <a16:rowId xmlns:a16="http://schemas.microsoft.com/office/drawing/2014/main" val="170864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30487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범주형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8117" y="642998"/>
            <a:ext cx="6411808" cy="80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범주형 변수의 분석의 첫 단계는 해당 변수의 빈도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(Frequency)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전체데이터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빈도를 계산하는 것부터 시작합니다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0990" y="2073280"/>
            <a:ext cx="3651885" cy="2805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빈도분석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빈도는 대상 자료에서 반복하는 횟수를 기록하는 것으로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빈도분석을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통해 전반적 분포를 살펴보면서 전체 데이터의 구성을 파악 과정입니다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빈도가 높은 데이터와 가장 빈도가 낮은 데이터를 기록하고 데이터 분석을 시작해야 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58640" y="2036707"/>
            <a:ext cx="4461510" cy="18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교차분석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교차분석은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범주형 변수간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빈도분석을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확장하여 빈도를 교차시킨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분할표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(Contingency Table)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만들어 분석하는 방법입니다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분할표는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교차분석표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(Cross table)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라고도 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68874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연속형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98874" y="1545359"/>
            <a:ext cx="521652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퍼짐 정도 이해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114" y="3704925"/>
            <a:ext cx="2129473" cy="13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/>
          <p:cNvSpPr/>
          <p:nvPr/>
        </p:nvSpPr>
        <p:spPr>
          <a:xfrm>
            <a:off x="323850" y="612116"/>
            <a:ext cx="85915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연속형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분석은 수집된 수치 데이터의 정리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요약등을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통해 데이터의 전반적인 특성을 이해하는 분석 진입 단계 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‘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기술통계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라고도 합니다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850" y="1545359"/>
            <a:ext cx="2838450" cy="215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중심 이해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  <a:spcBef>
                <a:spcPts val="500"/>
              </a:spcBef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중심은 여러 자료들의 비교하였을 경우 중앙에 위치하는 값으로 자료의 특성을 찾는 분석 접근 방법입니다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중위수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082414" y="1919244"/>
            <a:ext cx="4572000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퍼짐 정도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표준편차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퍼짐 정도를 동일 한 기준을 적용하기 위한 편차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제곱합의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평균으로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흩어진 범위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</a:pP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사분위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분포가 좌우대칭이 아니거나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이상치가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있는 경우 평균은 극단적으로 치우진 대표성이 없는 값에 의해 영향을 받는다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경우 자료를 나열하여 전체 데이터를 파악할 수 있습니다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자료를 순서대로 나열했을 때 즉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50%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위치하는 수가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중위수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(Q2)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25%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위치하는 수가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145941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2"/>
          <a:stretch>
            <a:fillRect/>
          </a:stretch>
        </p:blipFill>
        <p:spPr>
          <a:xfrm>
            <a:off x="4895850" y="2124074"/>
            <a:ext cx="4165013" cy="28283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05858" y="624327"/>
            <a:ext cx="4572000" cy="3129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판다스에는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효과적인 데이터 분석을 위한 고수준의 자료구조와 데이터 분석 도구를 제공하는데 크게 세가지의 자료구조를 지원하고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자료구조인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시리즈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(Series), 2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자료구조인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데이터프레임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DataFrame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자료구조인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패널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(Panel)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지원합니다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판다스의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프레임을 가장 확실히 이해하는 방법은 공식 홈페이지에서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치트시트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(Cheat Sheet)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활용 하는 방법입니다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67741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65016-1EDD-6DED-3597-2A2464C73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7627D3-0362-3FD1-B4B0-19AD2440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3EC83A-E6C4-5E19-F4D9-BB350A9F3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88809"/>
              </p:ext>
            </p:extLst>
          </p:nvPr>
        </p:nvGraphicFramePr>
        <p:xfrm>
          <a:off x="364190" y="2400460"/>
          <a:ext cx="2104302" cy="2038008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701434">
                  <a:extLst>
                    <a:ext uri="{9D8B030D-6E8A-4147-A177-3AD203B41FA5}">
                      <a16:colId xmlns:a16="http://schemas.microsoft.com/office/drawing/2014/main" val="4090067342"/>
                    </a:ext>
                  </a:extLst>
                </a:gridCol>
                <a:gridCol w="701434">
                  <a:extLst>
                    <a:ext uri="{9D8B030D-6E8A-4147-A177-3AD203B41FA5}">
                      <a16:colId xmlns:a16="http://schemas.microsoft.com/office/drawing/2014/main" val="2281156063"/>
                    </a:ext>
                  </a:extLst>
                </a:gridCol>
                <a:gridCol w="701434">
                  <a:extLst>
                    <a:ext uri="{9D8B030D-6E8A-4147-A177-3AD203B41FA5}">
                      <a16:colId xmlns:a16="http://schemas.microsoft.com/office/drawing/2014/main" val="3543550310"/>
                    </a:ext>
                  </a:extLst>
                </a:gridCol>
              </a:tblGrid>
              <a:tr h="145184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 b="1" dirty="0">
                          <a:effectLst/>
                        </a:rPr>
                        <a:t>이름</a:t>
                      </a:r>
                    </a:p>
                  </a:txBody>
                  <a:tcPr marL="34867" marR="34867" marT="17434" marB="1743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 b="1" dirty="0">
                          <a:effectLst/>
                        </a:rPr>
                        <a:t>키</a:t>
                      </a:r>
                    </a:p>
                  </a:txBody>
                  <a:tcPr marL="34867" marR="34867" marT="17434" marB="1743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나이</a:t>
                      </a:r>
                    </a:p>
                  </a:txBody>
                  <a:tcPr marL="34867" marR="34867" marT="17434" marB="17434"/>
                </a:tc>
                <a:extLst>
                  <a:ext uri="{0D108BD9-81ED-4DB2-BD59-A6C34878D82A}">
                    <a16:rowId xmlns:a16="http://schemas.microsoft.com/office/drawing/2014/main" val="3075674905"/>
                  </a:ext>
                </a:extLst>
              </a:tr>
              <a:tr h="90026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>
                          <a:effectLst/>
                        </a:rPr>
                        <a:t>철수</a:t>
                      </a:r>
                    </a:p>
                  </a:txBody>
                  <a:tcPr marL="34867" marR="34867" marT="17434" marB="1743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>
                          <a:effectLst/>
                        </a:rPr>
                        <a:t>187</a:t>
                      </a:r>
                    </a:p>
                  </a:txBody>
                  <a:tcPr marL="34867" marR="34867" marT="17434" marB="1743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dirty="0">
                          <a:effectLst/>
                        </a:rPr>
                        <a:t>40</a:t>
                      </a:r>
                    </a:p>
                  </a:txBody>
                  <a:tcPr marL="34867" marR="34867" marT="17434" marB="17434" anchor="ctr"/>
                </a:tc>
                <a:extLst>
                  <a:ext uri="{0D108BD9-81ED-4DB2-BD59-A6C34878D82A}">
                    <a16:rowId xmlns:a16="http://schemas.microsoft.com/office/drawing/2014/main" val="1618127808"/>
                  </a:ext>
                </a:extLst>
              </a:tr>
              <a:tr h="90026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>
                          <a:effectLst/>
                        </a:rPr>
                        <a:t>영희</a:t>
                      </a:r>
                    </a:p>
                  </a:txBody>
                  <a:tcPr marL="34867" marR="34867" marT="17434" marB="1743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>
                          <a:effectLst/>
                        </a:rPr>
                        <a:t>165</a:t>
                      </a:r>
                    </a:p>
                  </a:txBody>
                  <a:tcPr marL="34867" marR="34867" marT="17434" marB="1743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>
                          <a:effectLst/>
                        </a:rPr>
                        <a:t>32</a:t>
                      </a:r>
                    </a:p>
                  </a:txBody>
                  <a:tcPr marL="34867" marR="34867" marT="17434" marB="17434" anchor="ctr"/>
                </a:tc>
                <a:extLst>
                  <a:ext uri="{0D108BD9-81ED-4DB2-BD59-A6C34878D82A}">
                    <a16:rowId xmlns:a16="http://schemas.microsoft.com/office/drawing/2014/main" val="4181622752"/>
                  </a:ext>
                </a:extLst>
              </a:tr>
              <a:tr h="90026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>
                          <a:effectLst/>
                        </a:rPr>
                        <a:t>은정</a:t>
                      </a:r>
                    </a:p>
                  </a:txBody>
                  <a:tcPr marL="34867" marR="34867" marT="17434" marB="1743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>
                          <a:effectLst/>
                        </a:rPr>
                        <a:t>170</a:t>
                      </a:r>
                    </a:p>
                  </a:txBody>
                  <a:tcPr marL="34867" marR="34867" marT="17434" marB="1743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>
                          <a:effectLst/>
                        </a:rPr>
                        <a:t>33</a:t>
                      </a:r>
                    </a:p>
                  </a:txBody>
                  <a:tcPr marL="34867" marR="34867" marT="17434" marB="17434" anchor="ctr"/>
                </a:tc>
                <a:extLst>
                  <a:ext uri="{0D108BD9-81ED-4DB2-BD59-A6C34878D82A}">
                    <a16:rowId xmlns:a16="http://schemas.microsoft.com/office/drawing/2014/main" val="1765483782"/>
                  </a:ext>
                </a:extLst>
              </a:tr>
              <a:tr h="90026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>
                          <a:effectLst/>
                        </a:rPr>
                        <a:t>윤아</a:t>
                      </a:r>
                    </a:p>
                  </a:txBody>
                  <a:tcPr marL="34867" marR="34867" marT="17434" marB="1743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>
                          <a:effectLst/>
                        </a:rPr>
                        <a:t>172</a:t>
                      </a:r>
                    </a:p>
                  </a:txBody>
                  <a:tcPr marL="34867" marR="34867" marT="17434" marB="1743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>
                          <a:effectLst/>
                        </a:rPr>
                        <a:t>27</a:t>
                      </a:r>
                    </a:p>
                  </a:txBody>
                  <a:tcPr marL="34867" marR="34867" marT="17434" marB="17434" anchor="ctr"/>
                </a:tc>
                <a:extLst>
                  <a:ext uri="{0D108BD9-81ED-4DB2-BD59-A6C34878D82A}">
                    <a16:rowId xmlns:a16="http://schemas.microsoft.com/office/drawing/2014/main" val="2261933071"/>
                  </a:ext>
                </a:extLst>
              </a:tr>
              <a:tr h="90026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 dirty="0">
                          <a:effectLst/>
                        </a:rPr>
                        <a:t>은희</a:t>
                      </a:r>
                    </a:p>
                  </a:txBody>
                  <a:tcPr marL="34867" marR="34867" marT="17434" marB="1743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>
                          <a:effectLst/>
                        </a:rPr>
                        <a:t>160</a:t>
                      </a:r>
                    </a:p>
                  </a:txBody>
                  <a:tcPr marL="34867" marR="34867" marT="17434" marB="1743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2000" dirty="0">
                          <a:effectLst/>
                        </a:rPr>
                        <a:t>29</a:t>
                      </a:r>
                    </a:p>
                  </a:txBody>
                  <a:tcPr marL="34867" marR="34867" marT="17434" marB="17434" anchor="ctr"/>
                </a:tc>
                <a:extLst>
                  <a:ext uri="{0D108BD9-81ED-4DB2-BD59-A6C34878D82A}">
                    <a16:rowId xmlns:a16="http://schemas.microsoft.com/office/drawing/2014/main" val="158929591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24A808C-D4A1-EF8A-E343-CD153EAE0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012694"/>
              </p:ext>
            </p:extLst>
          </p:nvPr>
        </p:nvGraphicFramePr>
        <p:xfrm>
          <a:off x="3526247" y="2379100"/>
          <a:ext cx="2061496" cy="2059368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1030748">
                  <a:extLst>
                    <a:ext uri="{9D8B030D-6E8A-4147-A177-3AD203B41FA5}">
                      <a16:colId xmlns:a16="http://schemas.microsoft.com/office/drawing/2014/main" val="410796085"/>
                    </a:ext>
                  </a:extLst>
                </a:gridCol>
                <a:gridCol w="1030748">
                  <a:extLst>
                    <a:ext uri="{9D8B030D-6E8A-4147-A177-3AD203B41FA5}">
                      <a16:colId xmlns:a16="http://schemas.microsoft.com/office/drawing/2014/main" val="3956727215"/>
                    </a:ext>
                  </a:extLst>
                </a:gridCol>
              </a:tblGrid>
              <a:tr h="9921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 b="1" dirty="0">
                          <a:effectLst/>
                        </a:rPr>
                        <a:t>이름</a:t>
                      </a:r>
                    </a:p>
                  </a:txBody>
                  <a:tcPr marL="38428" marR="38428" marT="19214" marB="19214" anchor="ctr"/>
                </a:tc>
                <a:tc>
                  <a:txBody>
                    <a:bodyPr/>
                    <a:lstStyle/>
                    <a:p>
                      <a:pPr marL="0" marR="0" lvl="0" indent="0" algn="ctr" defTabSz="308049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>
                          <a:effectLst/>
                        </a:rPr>
                        <a:t>사는 곳</a:t>
                      </a:r>
                    </a:p>
                  </a:txBody>
                  <a:tcPr marL="38428" marR="38428" marT="19214" marB="19214"/>
                </a:tc>
                <a:extLst>
                  <a:ext uri="{0D108BD9-81ED-4DB2-BD59-A6C34878D82A}">
                    <a16:rowId xmlns:a16="http://schemas.microsoft.com/office/drawing/2014/main" val="389381706"/>
                  </a:ext>
                </a:extLst>
              </a:tr>
              <a:tr h="9921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>
                          <a:effectLst/>
                        </a:rPr>
                        <a:t>철수</a:t>
                      </a:r>
                    </a:p>
                  </a:txBody>
                  <a:tcPr marL="38428" marR="38428" marT="19214" marB="1921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>
                          <a:effectLst/>
                        </a:rPr>
                        <a:t>강북구</a:t>
                      </a:r>
                    </a:p>
                  </a:txBody>
                  <a:tcPr marL="38428" marR="38428" marT="19214" marB="19214" anchor="ctr"/>
                </a:tc>
                <a:extLst>
                  <a:ext uri="{0D108BD9-81ED-4DB2-BD59-A6C34878D82A}">
                    <a16:rowId xmlns:a16="http://schemas.microsoft.com/office/drawing/2014/main" val="1310960389"/>
                  </a:ext>
                </a:extLst>
              </a:tr>
              <a:tr h="9921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>
                          <a:effectLst/>
                        </a:rPr>
                        <a:t>영희</a:t>
                      </a:r>
                    </a:p>
                  </a:txBody>
                  <a:tcPr marL="38428" marR="38428" marT="19214" marB="1921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>
                          <a:effectLst/>
                        </a:rPr>
                        <a:t>동작구</a:t>
                      </a:r>
                    </a:p>
                  </a:txBody>
                  <a:tcPr marL="38428" marR="38428" marT="19214" marB="19214" anchor="ctr"/>
                </a:tc>
                <a:extLst>
                  <a:ext uri="{0D108BD9-81ED-4DB2-BD59-A6C34878D82A}">
                    <a16:rowId xmlns:a16="http://schemas.microsoft.com/office/drawing/2014/main" val="3444728367"/>
                  </a:ext>
                </a:extLst>
              </a:tr>
              <a:tr h="9921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>
                          <a:effectLst/>
                        </a:rPr>
                        <a:t>은정</a:t>
                      </a:r>
                    </a:p>
                  </a:txBody>
                  <a:tcPr marL="38428" marR="38428" marT="19214" marB="1921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>
                          <a:effectLst/>
                        </a:rPr>
                        <a:t>수원</a:t>
                      </a:r>
                    </a:p>
                  </a:txBody>
                  <a:tcPr marL="38428" marR="38428" marT="19214" marB="19214" anchor="ctr"/>
                </a:tc>
                <a:extLst>
                  <a:ext uri="{0D108BD9-81ED-4DB2-BD59-A6C34878D82A}">
                    <a16:rowId xmlns:a16="http://schemas.microsoft.com/office/drawing/2014/main" val="2054132088"/>
                  </a:ext>
                </a:extLst>
              </a:tr>
              <a:tr h="9921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>
                          <a:effectLst/>
                        </a:rPr>
                        <a:t>윤아</a:t>
                      </a:r>
                    </a:p>
                  </a:txBody>
                  <a:tcPr marL="38428" marR="38428" marT="19214" marB="1921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>
                          <a:effectLst/>
                        </a:rPr>
                        <a:t>인천</a:t>
                      </a:r>
                    </a:p>
                  </a:txBody>
                  <a:tcPr marL="38428" marR="38428" marT="19214" marB="19214" anchor="ctr"/>
                </a:tc>
                <a:extLst>
                  <a:ext uri="{0D108BD9-81ED-4DB2-BD59-A6C34878D82A}">
                    <a16:rowId xmlns:a16="http://schemas.microsoft.com/office/drawing/2014/main" val="3472086329"/>
                  </a:ext>
                </a:extLst>
              </a:tr>
              <a:tr h="99219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 dirty="0">
                          <a:effectLst/>
                        </a:rPr>
                        <a:t>은희</a:t>
                      </a:r>
                    </a:p>
                  </a:txBody>
                  <a:tcPr marL="38428" marR="38428" marT="19214" marB="19214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2000" dirty="0">
                          <a:effectLst/>
                        </a:rPr>
                        <a:t>종로구</a:t>
                      </a:r>
                    </a:p>
                  </a:txBody>
                  <a:tcPr marL="38428" marR="38428" marT="19214" marB="19214" anchor="ctr"/>
                </a:tc>
                <a:extLst>
                  <a:ext uri="{0D108BD9-81ED-4DB2-BD59-A6C34878D82A}">
                    <a16:rowId xmlns:a16="http://schemas.microsoft.com/office/drawing/2014/main" val="37225496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97ECD90-BBC2-0F13-03EA-3C4399C669D3}"/>
              </a:ext>
            </a:extLst>
          </p:cNvPr>
          <p:cNvSpPr txBox="1"/>
          <p:nvPr/>
        </p:nvSpPr>
        <p:spPr>
          <a:xfrm>
            <a:off x="1195695" y="4445542"/>
            <a:ext cx="557845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4DC26-51C1-C779-16E0-C94D4996EBA6}"/>
              </a:ext>
            </a:extLst>
          </p:cNvPr>
          <p:cNvSpPr txBox="1"/>
          <p:nvPr/>
        </p:nvSpPr>
        <p:spPr>
          <a:xfrm>
            <a:off x="4412450" y="4374918"/>
            <a:ext cx="557845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테이블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05D355-CFE4-95EB-D445-CF65FCCEA2A3}"/>
              </a:ext>
            </a:extLst>
          </p:cNvPr>
          <p:cNvSpPr txBox="1"/>
          <p:nvPr/>
        </p:nvSpPr>
        <p:spPr>
          <a:xfrm>
            <a:off x="686915" y="1217713"/>
            <a:ext cx="5514330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숙제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1 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테이블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1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과 테이블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 tf1,tf2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데이터프레임에 입력하고 테이블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과 테이블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를 병합하세요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indent="0" algn="l" defTabSz="457200" rtl="0" fontAlgn="auto" latinLnBrk="0" hangingPunct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숙제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2 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병합된 테이블의 키가 작은 순으로 정렬하고 가장 작은 </a:t>
            </a: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3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명을 </a:t>
            </a:r>
            <a:r>
              <a:rPr kumimoji="0" lang="ko-KR" altLang="en-US" sz="1000" b="0" i="0" u="none" strike="noStrike" cap="none" spc="0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sym typeface="Helvetica Neue Thin"/>
              </a:rPr>
              <a:t>출력하시오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333333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345122452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시리즈와 데이터프레임</a:t>
            </a:r>
          </a:p>
        </p:txBody>
      </p:sp>
    </p:spTree>
    <p:extLst>
      <p:ext uri="{BB962C8B-B14F-4D97-AF65-F5344CB8AC3E}">
        <p14:creationId xmlns:p14="http://schemas.microsoft.com/office/powerpoint/2010/main" val="34016474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시리즈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804" y="2043408"/>
            <a:ext cx="4023709" cy="27434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3100" y="654159"/>
            <a:ext cx="5030879" cy="2482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시리즈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(Series)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모든 데이터 유형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부동 소수점 숫자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등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저장 할 수 있는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레이블이 지정된 배열입니다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 레이블을 총칭하여 인덱스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라고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시리즈를 만드는 방법은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등으로 만들 수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시리즈는 인덱스와 짝지어진 데이터로 되어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있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7018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시리즈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099430" y="2096477"/>
            <a:ext cx="3796670" cy="16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딕셔너리로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리스트로 만들기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튜플로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375" y="982284"/>
            <a:ext cx="1934000" cy="507831"/>
          </a:xfrm>
          <a:prstGeom prst="rect">
            <a:avLst/>
          </a:prstGeom>
        </p:spPr>
        <p:txBody>
          <a:bodyPr wrap="square">
            <a:spAutoFit/>
          </a:bodyPr>
          <a:lstStyle>
            <a:defPPr marL="0" marR="0" indent="0" algn="l" defTabSz="573969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3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>
              <a:buNone/>
            </a:pPr>
            <a:r>
              <a:rPr lang="ko-KR" altLang="en-US" sz="2000" dirty="0"/>
              <a:t>시리즈 만들기</a:t>
            </a:r>
          </a:p>
        </p:txBody>
      </p:sp>
    </p:spTree>
    <p:extLst>
      <p:ext uri="{BB962C8B-B14F-4D97-AF65-F5344CB8AC3E}">
        <p14:creationId xmlns:p14="http://schemas.microsoft.com/office/powerpoint/2010/main" val="380934648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https://mblogthumb-phinf.pstatic.net/MjAxODEyMTBfMjcw/MDAxNTQ0NDM3NDY3Mzk3.sJuST_9LAZmJyR2XYvEgNaHhQ8KUck5nrKYJ91c-RAQg.wqlmPmspr_YNzHNUNDGtNFT5gZ-bGa8hMMVMiCCCIJ8g.PNG.cjh226/pandas-dataframe-shadow.png?type=w80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84" y="501014"/>
            <a:ext cx="7755891" cy="4642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22895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데이터프레임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456" y="2285999"/>
            <a:ext cx="3821991" cy="256718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7802" y="604969"/>
            <a:ext cx="8285148" cy="1964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데이터프레임은 엑셀의 스프레드시트 형태로 행과 열 자료구조 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(column)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서로 다른 종류의 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불리언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가질 수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시리즈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복수 개 합쳐진 것이라고 보면 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데이터프레임은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판다스에서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제공하는 기본 구조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u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시 가장 많이 보게 되는 자료구조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3572" y="2651389"/>
            <a:ext cx="4690414" cy="18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데이터프레임을 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딕셔너리와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리스트로 만드는 차이점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딕셔너리로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만들면 데이터프레임의 열(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column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)을 하나씩 쌓아가는 형태이고,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리스트로 만들면 행(</a:t>
            </a:r>
            <a:r>
              <a:rPr lang="ko-KR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row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)을 하나씩 쌓아가는 형태라고 이해하면 좀더 쉽게 이해 할 수 있습니다. </a:t>
            </a:r>
          </a:p>
        </p:txBody>
      </p:sp>
    </p:spTree>
    <p:extLst>
      <p:ext uri="{BB962C8B-B14F-4D97-AF65-F5344CB8AC3E}">
        <p14:creationId xmlns:p14="http://schemas.microsoft.com/office/powerpoint/2010/main" val="23156884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 프레임 조작</a:t>
            </a:r>
          </a:p>
        </p:txBody>
      </p:sp>
    </p:spTree>
    <p:extLst>
      <p:ext uri="{BB962C8B-B14F-4D97-AF65-F5344CB8AC3E}">
        <p14:creationId xmlns:p14="http://schemas.microsoft.com/office/powerpoint/2010/main" val="26865677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333333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84C9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ctr" defTabSz="457200" rtl="0" fontAlgn="auto" latinLnBrk="0" hangingPunct="0">
          <a:lnSpc>
            <a:spcPct val="80000"/>
          </a:lnSpc>
          <a:spcBef>
            <a:spcPts val="55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8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Malgun Gothic" panose="020B0503020000020004" pitchFamily="34" charset="-127"/>
            <a:ea typeface="Malgun Gothic" panose="020B0503020000020004" pitchFamily="34" charset="-127"/>
            <a:sym typeface="Helvetica Neue Thin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UltraLight"/>
        <a:ea typeface="Helvetica Neue UltraLight"/>
        <a:cs typeface="Helvetica Neue UltraLight"/>
      </a:majorFont>
      <a:minorFont>
        <a:latin typeface="Helvetica Neue Thin"/>
        <a:ea typeface="Helvetica Neue Thin"/>
        <a:cs typeface="Helvetica Neue Thin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484C9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ctr" defTabSz="457200" rtl="0" fontAlgn="auto" latinLnBrk="0" hangingPunct="0">
          <a:lnSpc>
            <a:spcPct val="80000"/>
          </a:lnSpc>
          <a:spcBef>
            <a:spcPts val="55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80000"/>
          </a:lnSpc>
          <a:spcBef>
            <a:spcPts val="55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+mn-lt"/>
            <a:ea typeface="+mn-ea"/>
            <a:cs typeface="+mn-cs"/>
            <a:sym typeface="Helvetica Neue Thi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B351049C533634C8212B639176E1005" ma:contentTypeVersion="2" ma:contentTypeDescription="새 문서를 만듭니다." ma:contentTypeScope="" ma:versionID="13af431409821b94d9350629fc3f3470">
  <xsd:schema xmlns:xsd="http://www.w3.org/2001/XMLSchema" xmlns:xs="http://www.w3.org/2001/XMLSchema" xmlns:p="http://schemas.microsoft.com/office/2006/metadata/properties" xmlns:ns3="dff20329-4097-4f96-8645-88e307633600" targetNamespace="http://schemas.microsoft.com/office/2006/metadata/properties" ma:root="true" ma:fieldsID="ee0f95d4fb80fedffd539db013e281f7" ns3:_="">
    <xsd:import namespace="dff20329-4097-4f96-8645-88e3076336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f20329-4097-4f96-8645-88e3076336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3EC69B-DF80-4F48-AF07-D81CB60E6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f20329-4097-4f96-8645-88e3076336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D8A90C-256F-4A4E-8888-FF779FE5AD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3BD3F0-848F-4F20-80B3-91D3F2C68A60}">
  <ds:schemaRefs>
    <ds:schemaRef ds:uri="dff20329-4097-4f96-8645-88e307633600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8180</TotalTime>
  <Words>1545</Words>
  <Application>Microsoft Office PowerPoint</Application>
  <PresentationFormat>화면 슬라이드 쇼(16:9)</PresentationFormat>
  <Paragraphs>242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Gill Sans</vt:lpstr>
      <vt:lpstr>Helvetica Light</vt:lpstr>
      <vt:lpstr>Lucida Grande</vt:lpstr>
      <vt:lpstr>NanumBarunGothicOTF</vt:lpstr>
      <vt:lpstr>Malgun Gothic</vt:lpstr>
      <vt:lpstr>Malgun Gothic</vt:lpstr>
      <vt:lpstr>Arial</vt:lpstr>
      <vt:lpstr>Wingdings</vt:lpstr>
      <vt:lpstr>White</vt:lpstr>
      <vt:lpstr>PowerPoint 프레젠테이션</vt:lpstr>
      <vt:lpstr>1. 판다스 데이터 구조</vt:lpstr>
      <vt:lpstr>PowerPoint 프레젠테이션</vt:lpstr>
      <vt:lpstr>2. 시리즈와 데이터프레임</vt:lpstr>
      <vt:lpstr>PowerPoint 프레젠테이션</vt:lpstr>
      <vt:lpstr>PowerPoint 프레젠테이션</vt:lpstr>
      <vt:lpstr>PowerPoint 프레젠테이션</vt:lpstr>
      <vt:lpstr>PowerPoint 프레젠테이션</vt:lpstr>
      <vt:lpstr>3. 데이터 프레임 조작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데이터 연결과 병합</vt:lpstr>
      <vt:lpstr>PowerPoint 프레젠테이션</vt:lpstr>
      <vt:lpstr>PowerPoint 프레젠테이션</vt:lpstr>
      <vt:lpstr>PowerPoint 프레젠테이션</vt:lpstr>
      <vt:lpstr>5. 단일변수 데이터 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yoohyunji</dc:creator>
  <cp:lastModifiedBy>조진혁</cp:lastModifiedBy>
  <cp:revision>580</cp:revision>
  <cp:lastPrinted>2019-06-02T12:53:31Z</cp:lastPrinted>
  <dcterms:modified xsi:type="dcterms:W3CDTF">2022-08-08T04:26:19Z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0x010100EB351049C533634C8212B639176E1005</vt:lpwstr>
  </property>
</Properties>
</file>