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518" r:id="rId5"/>
    <p:sldId id="574" r:id="rId6"/>
    <p:sldId id="572" r:id="rId7"/>
    <p:sldId id="549" r:id="rId8"/>
    <p:sldId id="564" r:id="rId9"/>
    <p:sldId id="550" r:id="rId10"/>
    <p:sldId id="565" r:id="rId11"/>
    <p:sldId id="556" r:id="rId12"/>
    <p:sldId id="575" r:id="rId13"/>
    <p:sldId id="566" r:id="rId14"/>
    <p:sldId id="567" r:id="rId15"/>
    <p:sldId id="569" r:id="rId16"/>
    <p:sldId id="568" r:id="rId17"/>
    <p:sldId id="545" r:id="rId18"/>
    <p:sldId id="558" r:id="rId19"/>
    <p:sldId id="570" r:id="rId20"/>
    <p:sldId id="559" r:id="rId21"/>
    <p:sldId id="576" r:id="rId22"/>
    <p:sldId id="573" r:id="rId23"/>
    <p:sldId id="547" r:id="rId24"/>
    <p:sldId id="548" r:id="rId25"/>
    <p:sldId id="560" r:id="rId26"/>
    <p:sldId id="561" r:id="rId27"/>
    <p:sldId id="571" r:id="rId28"/>
    <p:sldId id="562" r:id="rId29"/>
    <p:sldId id="563" r:id="rId30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Python" id="{070BE7C1-53E5-485E-8639-1631EBD4E0F4}">
          <p14:sldIdLst>
            <p14:sldId id="518"/>
            <p14:sldId id="574"/>
            <p14:sldId id="572"/>
            <p14:sldId id="549"/>
            <p14:sldId id="564"/>
            <p14:sldId id="550"/>
            <p14:sldId id="565"/>
            <p14:sldId id="556"/>
            <p14:sldId id="575"/>
            <p14:sldId id="566"/>
            <p14:sldId id="567"/>
            <p14:sldId id="569"/>
            <p14:sldId id="568"/>
            <p14:sldId id="545"/>
            <p14:sldId id="558"/>
            <p14:sldId id="570"/>
            <p14:sldId id="559"/>
            <p14:sldId id="576"/>
            <p14:sldId id="573"/>
            <p14:sldId id="547"/>
            <p14:sldId id="548"/>
            <p14:sldId id="560"/>
            <p14:sldId id="561"/>
            <p14:sldId id="571"/>
            <p14:sldId id="562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7E2A"/>
    <a:srgbClr val="3197E1"/>
    <a:srgbClr val="3483C9"/>
    <a:srgbClr val="6D9B3E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320" autoAdjust="0"/>
  </p:normalViewPr>
  <p:slideViewPr>
    <p:cSldViewPr snapToGrid="0" snapToObjects="1">
      <p:cViewPr varScale="1">
        <p:scale>
          <a:sx n="143" d="100"/>
          <a:sy n="143" d="100"/>
        </p:scale>
        <p:origin x="268" y="9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46558" y="4870270"/>
            <a:ext cx="250068" cy="2486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526162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958201"/>
            <a:ext cx="9144000" cy="1216325"/>
          </a:xfrm>
          <a:prstGeom prst="rect">
            <a:avLst/>
          </a:prstGeom>
          <a:gradFill flip="none" rotWithShape="1">
            <a:gsLst>
              <a:gs pos="0">
                <a:srgbClr val="00882B"/>
              </a:gs>
              <a:gs pos="75000">
                <a:srgbClr val="00882B"/>
              </a:gs>
              <a:gs pos="86000">
                <a:srgbClr val="00882B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969" y="2285994"/>
            <a:ext cx="7358063" cy="612478"/>
          </a:xfrm>
        </p:spPr>
        <p:txBody>
          <a:bodyPr anchor="ctr" anchorCtr="1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156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173980" cy="284015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3244" y="91908"/>
            <a:ext cx="3610756" cy="28401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0" r:id="rId3"/>
    <p:sldLayoutId id="2147483661" r:id="rId4"/>
    <p:sldLayoutId id="2147483651" r:id="rId5"/>
  </p:sldLayoutIdLst>
  <p:transition spd="med"/>
  <p:hf sldNum="0" hdr="0" dt="0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luste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366142" cy="365029"/>
          </a:xfrm>
        </p:spPr>
        <p:txBody>
          <a:bodyPr/>
          <a:lstStyle/>
          <a:p>
            <a:r>
              <a:rPr lang="ko-KR" altLang="en-US" sz="2400" dirty="0" err="1"/>
              <a:t>머신러닝</a:t>
            </a:r>
            <a:r>
              <a:rPr lang="ko-KR" altLang="en-US" sz="2400" dirty="0"/>
              <a:t>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4044016" y="2407795"/>
            <a:ext cx="364172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지도학습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비지도학습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최적화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성능요소</a:t>
            </a:r>
            <a:endParaRPr lang="ko-KR" altLang="en-US" sz="14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98390" y="1101401"/>
            <a:ext cx="758483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최근 각광 받고 있는 </a:t>
            </a:r>
            <a:r>
              <a:rPr lang="ko-KR" altLang="en-US" sz="16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모델의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기본이 되는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인공신경망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기술을 이해 할 수 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>
              <a:lnSpc>
                <a:spcPct val="150000"/>
              </a:lnSpc>
              <a:spcBef>
                <a:spcPts val="1052"/>
              </a:spcBef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강의를 통해 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학습과 인공신경망의 배경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머신러닝의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일반화 개념을 학습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합니다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 신경망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https://upload.wikimedia.org/wikipedia/commons/4/44/Neuron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8" y="2949836"/>
            <a:ext cx="3734178" cy="169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214132" y="617269"/>
            <a:ext cx="8620038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(Perceptron)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은 프랑크 로젠블라트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(Frank Rosenblatt)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1957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년에 제안한 초기 형태의 인공 신경망으로 다수의 입력으로부터 하나의 결과를 내보내는 알고리즘입니다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퍼셉트론은 실제 뇌를 구성하는 신경 세포 뉴런의 동작과 유사한데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신경 세포 뉴런의 그림을 먼저 보도록 하겠습니다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뉴런은 가지돌기에서 신호를 받아들이고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 신호가 일정치 이상의 크기를 가지면 축삭돌기를 통해서 신호를 전달합니다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84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 신경망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736" y="3350297"/>
            <a:ext cx="3825294" cy="17932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472489"/>
            <a:ext cx="8620038" cy="306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인간 신경망을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가중치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(weight), 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원은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인공뉴런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신경 세포 뉴런에서 신호를 전달하는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축삭돌기의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퍼셉트론에서는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가중치가 담당합니다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인공 뉴런에서 보내진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각각의 가중치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인공 뉴런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전달되고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입력값에는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각각의 가중치가 존재하는데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가중치의 값이 크면 클수록 해당 입력 값이 중요하다는 것을 의미합니다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가중치와 곱해져서 인공 뉴런에 보내지고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그에 해당되는 가중치의 곱의 전체 합이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임계치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(threshold)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넘으면 종착지에 있는 인공 뉴런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출력 신호로서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않을 경우에는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뉴런에서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출력값을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변경시키는 함수를 ‘활성화 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(Activation Function)’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5064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인공신경망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56" y="2206181"/>
            <a:ext cx="3284182" cy="27568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472489"/>
            <a:ext cx="8620038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 신경망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(ANN, Artificial Neural Networks)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인간 두뇌의 신경 체계를 모방한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부터 발전 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인공 신경 체계는 시스템 내부에서 다른 뉴런과 연결되며 신경망은 계층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(Layer)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들로 배열되어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계층의 뉴런이 다음 계층의 다수 뉴런 에게 데이터를 전달하는 구조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은닉 계층이 하나 였습니다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데이터 양의 한계와 가중치 최적화가 어려워 신경망의 성능을 보장할 수 없었기 때문입니다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이유로 단일 은닉 계층의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얕은 신경망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(shallow neural networks)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불리기도 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14140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순환신경망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28" y="2852120"/>
            <a:ext cx="3844262" cy="2146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361" y="552324"/>
            <a:ext cx="8473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 신경망을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회귀모델과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 하면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회귀모델은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입력값과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출력값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관계가 직접 연결되어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인공 신경망 모델은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입력층에서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방향으로 연산이 전개되는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포워드 신경망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(Feed-Forward Neural Network, FFNN)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별도로 부르는 이유는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FFNN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신경망이 존재하기 때문입니다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그림은 순환 신경망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RNN,Recurrent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Neural Network)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RNN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출력값을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출력층으로도 값을 보내지만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출력값이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입력으로 복잡하게 사용되기도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34" y="2747451"/>
            <a:ext cx="2681524" cy="22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73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신경망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40" y="802567"/>
            <a:ext cx="2969093" cy="34998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4912" y="746328"/>
            <a:ext cx="4572000" cy="173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프레임으로 간단한 기본 신경망으로 만들어보겠습니다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 모델은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바이어스를 학습을 통해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값을 찾는 과정입니다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/>
          <p:nvPr/>
        </p:nvPicPr>
        <p:blipFill>
          <a:blip r:embed="rId3"/>
          <a:stretch>
            <a:fillRect/>
          </a:stretch>
        </p:blipFill>
        <p:spPr>
          <a:xfrm>
            <a:off x="455163" y="2571749"/>
            <a:ext cx="4827306" cy="219760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3024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" y="562966"/>
            <a:ext cx="8732520" cy="439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입출력 훈련 데이터 정의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 모델 정의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Sequential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클래스 객체 생성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 정의 방법은 두 가지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자주 사용하는 구조인 층을 순서대로 쌓아 올린 네트워크를 사용하는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Sequential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가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완전히 새로운 구조를 만들 수 있는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비순환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유향 그래프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(DAG, Directed Acyclic Graph)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함수형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방법이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초보 단계에서는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Sequential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사용하면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add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신경망 레이어 추가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입력단부터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순차적으로 추가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레이어는 출력 뉴런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갯수를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첫번째 인수로 받는다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최초의 레이어는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input_dim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인수로 입력 크기를 설정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activation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인수로 활성화 함수 설정</a:t>
            </a:r>
          </a:p>
        </p:txBody>
      </p:sp>
    </p:spTree>
    <p:extLst>
      <p:ext uri="{BB962C8B-B14F-4D97-AF65-F5344CB8AC3E}">
        <p14:creationId xmlns:p14="http://schemas.microsoft.com/office/powerpoint/2010/main" val="4538205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" y="562966"/>
            <a:ext cx="8732520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compile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모형 완성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optimizer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인수로 최적화 알고리즘 설정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인수로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metrics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인수로 트레이닝 단계에서 기록할 성능 기준 설정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모델의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fit()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반복적으로 수행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fit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트레이닝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nb_epoch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에포크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(epoch)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 설정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배치크기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(batch size)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verbose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학습 중 출력되는 문구를 설정하는 것으로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주피터노트북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Notebook)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때는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verbose=2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설정하여 진행 막대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(progress bar)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나오지 않도록 설정</a:t>
            </a:r>
          </a:p>
        </p:txBody>
      </p:sp>
    </p:spTree>
    <p:extLst>
      <p:ext uri="{BB962C8B-B14F-4D97-AF65-F5344CB8AC3E}">
        <p14:creationId xmlns:p14="http://schemas.microsoft.com/office/powerpoint/2010/main" val="20788876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ANN </a:t>
            </a:r>
            <a:r>
              <a:rPr lang="ko-KR" altLang="en-US" dirty="0"/>
              <a:t>이미지 모델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66360" y="2901950"/>
            <a:ext cx="3977640" cy="199136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7162" y="641668"/>
            <a:ext cx="2166938" cy="160559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86990" y="550228"/>
            <a:ext cx="2267586" cy="169703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162" y="2421572"/>
            <a:ext cx="2166938" cy="172370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86990" y="2350293"/>
            <a:ext cx="2381250" cy="179498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5364480" y="1133215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Keras</a:t>
            </a:r>
            <a:r>
              <a:rPr lang="ko-KR" altLang="en-US" sz="20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MNIST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93077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 err="1"/>
              <a:t>머신러닝</a:t>
            </a:r>
            <a:r>
              <a:rPr lang="ko-KR" altLang="en-US" dirty="0"/>
              <a:t> 최적화 </a:t>
            </a:r>
            <a:r>
              <a:rPr lang="ko-KR" altLang="en-US" dirty="0" err="1"/>
              <a:t>성능요소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1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최적화 요소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077" y="791526"/>
            <a:ext cx="8399780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좋은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일반화가 잘된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현상을 반복 설명할 수 있는 간단한 모델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최적화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성능 향상 요소인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활성화함수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규제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적당한 데이터 분할을 조정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튜닝이라고도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 가능합니다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065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지도학습</a:t>
            </a:r>
            <a:r>
              <a:rPr lang="ko-KR" altLang="en-US" dirty="0"/>
              <a:t> </a:t>
            </a:r>
            <a:r>
              <a:rPr lang="ko-KR" altLang="en-US" dirty="0" err="1"/>
              <a:t>비지도학습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36772132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비용함수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11" y="1854526"/>
            <a:ext cx="4448289" cy="30146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38532"/>
            <a:ext cx="8971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선형회귀식과 마찬가지로 신경망에서도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비용함수는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예측값과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출력값의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학습에서 최소화해야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66231"/>
            <a:ext cx="5581796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MSE(Mean Squared Error)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binary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crossentropy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분류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categorical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crossentropy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CTC(Connection Temporal Classification)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822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1"/>
            <a:r>
              <a:rPr lang="ko-KR" altLang="en-US" dirty="0" err="1"/>
              <a:t>옵티마이저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89" y="1767840"/>
            <a:ext cx="3404611" cy="32232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0990" y="2175261"/>
            <a:ext cx="4572000" cy="203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경사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하강법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(Batch Gradient Descent)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확률적 경사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하강법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(Stochastic Gradient Descent, SGD)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미니 배치 경사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하강법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(Mini-Batch Gradient Descent)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아다그라드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Adagrad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알엠에스프롭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RMSprop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(Adam)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080" y="504295"/>
            <a:ext cx="897128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과정에서 가중치를 업데이트 하는데 필요한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신경망에서 다시 거꾸로 되돌아가서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가증치를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수정하는 기능입니다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줄여나가면서 학습하는 방법은 어떤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옵티마이저를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사용하느냐에 따라 달라집니다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설명하겠습니다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17062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2018-12-13 10 27 5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2504440"/>
            <a:ext cx="4467860" cy="2207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520910"/>
            <a:ext cx="8971280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(Activation Function)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입력층에서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입력을 받아 활성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비활성을 결정하는데 사용되는 함수입니다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출력 값의 모양이 어떤가에 따라 선형과 비선형으로 나눌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선형함수는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상수배만큼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변하는 것으로 선형회귀에서 살펴본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f(x) = x, f(x) = ax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f(x) = ax + 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함수가 있으며 모두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직선 모양입니다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반면 비선형은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직선 또는 곡선 모양을 가지고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8640" y="2867008"/>
            <a:ext cx="3302000" cy="102021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인공신경망에서 활성화 함수는 반드시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선형함수가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비선형함수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6928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가중치 감소와 규제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3117715"/>
            <a:ext cx="2321422" cy="1804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50" y="3124174"/>
            <a:ext cx="2305701" cy="17984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20910"/>
            <a:ext cx="8971280" cy="237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과대적합이란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신경망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모델이 너무 과한 학습으로 인해 훈련 데이터에만 지나치게 적응되어 그 이외의 시험 데이터에 대해서는 제대로 대응하지 못하는 것을 의미 한다고 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데이터가 매우 많다면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줄일 수 있지만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현실적인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이유로많이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확보 못하는 경우가 많습니다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상황에서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줄이도록 하는 여러 기법 중 하나가 바로 가중치 감소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(Weight decay)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감소는 학습 과정에서 큰 가중치에 대해서 그에 상응하는 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부과하여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억제하는 방법입니다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 매개변수의 값이 커서 발생하는 경우가 많기 때문입니다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감소를 위해 사용되는 방법이 가중치 규제 입니다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62640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규제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6932" y="1363980"/>
            <a:ext cx="1679575" cy="424180"/>
          </a:xfrm>
          <a:prstGeom prst="rect">
            <a:avLst/>
          </a:prstGeom>
        </p:spPr>
      </p:pic>
      <p:pic>
        <p:nvPicPr>
          <p:cNvPr id="5" name="그림 4" descr="D:\OneDrive - gachon.ac.kr\1. 머신러닝 빅데이터분석+생릉\0. 작업\이미지\13장\L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7" y="2928302"/>
            <a:ext cx="2902585" cy="546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296677" y="3752446"/>
            <a:ext cx="2100255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L1 regularization(Lasso)</a:t>
            </a:r>
            <a:endParaRPr lang="ko-KR" altLang="en-US" sz="1400" dirty="0"/>
          </a:p>
        </p:txBody>
      </p:sp>
      <p:pic>
        <p:nvPicPr>
          <p:cNvPr id="7" name="그림 6" descr="D:\OneDrive - gachon.ac.kr\1. 머신러닝 빅데이터분석+생릉\0. 작업\이미지\13장\L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07" y="2928302"/>
            <a:ext cx="2806700" cy="525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5634894" y="3752446"/>
            <a:ext cx="2121093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L2 regularization(Ridge)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507334" y="1993646"/>
            <a:ext cx="1683473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선형회귀</a:t>
            </a:r>
            <a:r>
              <a:rPr lang="ko-KR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비용함수</a:t>
            </a:r>
            <a:endParaRPr lang="ko-KR" altLang="en-US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136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분할 반복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0" y="3108437"/>
            <a:ext cx="5740400" cy="17746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440" y="1031018"/>
            <a:ext cx="897128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 생성시 데이터가 너무 많으면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메모리가 부족하기도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번의 계산으로 최적화된 값을 찾는 것이 어렵다는 점입니다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최적화를 위해서는 한 번의 학습 과정 보다 반복적으로 여러 번 학습 과정을 거치며 사용하는 ‘데이터 분할’ 방식으로 성능 향상을 지원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1595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플레이그라운드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2-4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" y="1430972"/>
            <a:ext cx="30511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519111" y="2669857"/>
            <a:ext cx="414655" cy="361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49512" y="2482850"/>
            <a:ext cx="1083310" cy="1010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14800" y="1985261"/>
            <a:ext cx="4572000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분리가 불가능한 문제에 대한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결과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분리가 가능한 문제에 대한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결과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분리가 불가능한 문제에 비선형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5288011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 err="1"/>
              <a:t>비지도학습</a:t>
            </a:r>
            <a:r>
              <a:rPr lang="ko-KR" altLang="en-US" dirty="0"/>
              <a:t> 모델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1474" y="877519"/>
            <a:ext cx="7485978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본격적인 시작은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사이킷런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라이브러리로 시작합니다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사이킷런에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기본으로 내장되어 있는 데이터 중 하나인 붓꽃 데이터 예시를 통해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모델을 지도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비지도 모델을 실습해보겠습니다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지도학습은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있고 비지도학습은 클래스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220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지도학습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ttps://t1.daumcdn.net/cfile/tistory/21231436593671A33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01" y="2269196"/>
            <a:ext cx="3712674" cy="22189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14132" y="617269"/>
            <a:ext cx="8620038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최근접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(K-Nearest Neighbor, K-NN)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새로운 데이터가 주어졌을 때 기존 데이터 가운데 가장 가까운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이웃의 정보로 새로운 데이터를 예측하는 모델입니다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분류하고자 하는 데이터는 연두색으로 아직 미정입니다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데이터는 파랑 사각형과 빨강 삼각형 중 어디로 분류될까요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132" y="2269196"/>
            <a:ext cx="4572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자신과 가장 가까운 거리에 있는 것으로 분류를 하면 파랑 사각형으로 분류 될 것이고 거리를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K=3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정한다면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K=3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이내에 가장 많은 있는 빨강 삼각형으로 분류 될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K=3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거리에 동일한 숫자의 사각형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 있다면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K=2.5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다시 계산하면 둘 중 하나가 더 많아 질것입니다</a:t>
            </a:r>
          </a:p>
        </p:txBody>
      </p:sp>
    </p:spTree>
    <p:extLst>
      <p:ext uri="{BB962C8B-B14F-4D97-AF65-F5344CB8AC3E}">
        <p14:creationId xmlns:p14="http://schemas.microsoft.com/office/powerpoint/2010/main" val="17554111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3172" y="609698"/>
            <a:ext cx="8620038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K-NN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특별한 학습이라고 할 만한 절차가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데이터가 들어왔을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 사이 거리를 계산해 이웃들을 선택하기 때문입니다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K-NN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모델을 별도로 구축하지 않는다는 뜻으로 게으른 모델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(Lazy model)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하기도 하고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사례중심학습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(Instance-based learning)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하기도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 모델을 생성해 주어진 임무를 수행하는 대부분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모델기반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(Model-Based Learning)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대비되는 개념으로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 모델 생성과정 없이 각각의 관측치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이용하여 분류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등을 수행한다는 뜻입니다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K-NN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는 탐색할 이웃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 측정 방법 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가지뿐입니다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작을 경우 데이터의 지역적 특성을 지나치게 반영하게 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(Overfitting).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반대로 매우 클 경우 모델이 과하게 정규화 되는 경향이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Underfitting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빅데이터기반 머신 러닝에서는 많이 사용되지는 않는 전통적인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1952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비지도학습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132" y="617269"/>
            <a:ext cx="862003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K-means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목표변수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정답을 모르는 상태로 학습을 하는 대표적인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비지도학습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(Unsupervised learning)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중 가장 쉽고 많이 사용되는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군집분석 알고리즘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990" y="1689988"/>
            <a:ext cx="87041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K-means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직관적으로 이해가 쉽고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간단하게 구현할 수 있는 모델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​데이터 간의 거리를 구하는 유클리드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(Euclidean distance)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거리를 이용하는 군집 분석이나 다른 분석 방법들이 그렇듯 이상데이터에 민감합니다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극복하기 위해서 계산 비용이 늘어나는 것을 감수하고라도 다른 거리 지표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(median)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사용하기도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알고리즘은 데이터의 군집이 원형으로 나누어져 있을 때 잘 동작하기 쉬운 알고리즘이며 원형이 아니라 직선으로 분리된 데이터셋이나 그 외 다른 모양의 군집 모양을 가졌을 때 적절하지 않을 수 도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​사전에 군집 대상인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K(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수를 미리 알고 있어야 하며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크면 클수록 군집 간의 에러가 줄어들기 때문에 무조건 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추천할 가능성이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커질수록 일종의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패널티를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준다든지 해서 적정한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수를 선택할 수 있게끔 하는 방법 등도 고려해야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41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ttps://sds-platform-private.s3-us-east-2.amazonaws.com/uploads/64_blog_image_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35710"/>
            <a:ext cx="4572000" cy="1932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595414"/>
            <a:ext cx="8214359" cy="1772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(Initialization):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집합에서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k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초기 중심점을 무작위로 선택합니다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최초에 각 클러스터들의 중심이 어디인지 파악하지 못하기 때문입니다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할당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(Cluster Assignment):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중심에 가장 가까운 모든 데이터 요소가 클러스터를 구성합니다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포인트와 모든 중심점 사이의 유클리드 거리를 사용하여 두 점 사이의 직선이 그려지며 경계선을 기준으로 두 개의 클러스터로 나뉘어지게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573179"/>
            <a:ext cx="4572000" cy="209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 startAt="3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(Move the centroid):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과정까지 거치고 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센터가 필요한 새로운 클러스터가 남았다면 인접한 중심점과의 새로운 경계를 생성하여 새로운 클러스터를 생성합니다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 startAt="3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과정을 더 이상 중심점이 이동하지 않을 때까지 반복적으로 수행합니다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55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비지도학습모델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6698" y="1067680"/>
            <a:ext cx="7071333" cy="37279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2939" y="515773"/>
            <a:ext cx="69200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K-means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외에도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DBSCAN, Hierarchical clustering, Spectral Clustering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2940" y="4900619"/>
            <a:ext cx="4671060" cy="22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rgbClr val="0563C1"/>
                </a:solidFill>
                <a:latin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https://scikit-learn.org/stable/modules/clustering.html#clustering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40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인공신경망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26494702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351049C533634C8212B639176E1005" ma:contentTypeVersion="2" ma:contentTypeDescription="새 문서를 만듭니다." ma:contentTypeScope="" ma:versionID="13af431409821b94d9350629fc3f3470">
  <xsd:schema xmlns:xsd="http://www.w3.org/2001/XMLSchema" xmlns:xs="http://www.w3.org/2001/XMLSchema" xmlns:p="http://schemas.microsoft.com/office/2006/metadata/properties" xmlns:ns3="dff20329-4097-4f96-8645-88e307633600" targetNamespace="http://schemas.microsoft.com/office/2006/metadata/properties" ma:root="true" ma:fieldsID="ee0f95d4fb80fedffd539db013e281f7" ns3:_="">
    <xsd:import namespace="dff20329-4097-4f96-8645-88e3076336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20329-4097-4f96-8645-88e307633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2317FD-B538-46A5-B175-BEE90BD08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f20329-4097-4f96-8645-88e307633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35C32-615A-4C0E-AF9F-D315B3A1F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5D01D3-A146-41EE-BBCD-A92220DA17CC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dff20329-4097-4f96-8645-88e3076336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8349</TotalTime>
  <Words>1721</Words>
  <Application>Microsoft Office PowerPoint</Application>
  <PresentationFormat>화면 슬라이드 쇼(16:9)</PresentationFormat>
  <Paragraphs>106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Gill Sans</vt:lpstr>
      <vt:lpstr>Lucida Grande</vt:lpstr>
      <vt:lpstr>NanumBarunGothicOTF</vt:lpstr>
      <vt:lpstr>Arial</vt:lpstr>
      <vt:lpstr>Wingdings</vt:lpstr>
      <vt:lpstr>맑은 고딕</vt:lpstr>
      <vt:lpstr>맑은 고딕</vt:lpstr>
      <vt:lpstr>White</vt:lpstr>
      <vt:lpstr>PowerPoint 프레젠테이션</vt:lpstr>
      <vt:lpstr>1. 지도학습 비지도학습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인공신경망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머신러닝 최적화 성능요소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조진혁</cp:lastModifiedBy>
  <cp:revision>610</cp:revision>
  <cp:lastPrinted>2019-06-02T12:53:31Z</cp:lastPrinted>
  <dcterms:modified xsi:type="dcterms:W3CDTF">2022-09-05T04:04:59Z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0x010100EB351049C533634C8212B639176E1005</vt:lpwstr>
  </property>
</Properties>
</file>