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5"/>
  </p:notesMasterIdLst>
  <p:handoutMasterIdLst>
    <p:handoutMasterId r:id="rId126"/>
  </p:handoutMasterIdLst>
  <p:sldIdLst>
    <p:sldId id="691" r:id="rId2"/>
    <p:sldId id="692" r:id="rId3"/>
    <p:sldId id="501" r:id="rId4"/>
    <p:sldId id="265" r:id="rId5"/>
    <p:sldId id="433" r:id="rId6"/>
    <p:sldId id="503" r:id="rId7"/>
    <p:sldId id="504" r:id="rId8"/>
    <p:sldId id="507" r:id="rId9"/>
    <p:sldId id="508" r:id="rId10"/>
    <p:sldId id="509" r:id="rId11"/>
    <p:sldId id="510" r:id="rId12"/>
    <p:sldId id="511" r:id="rId13"/>
    <p:sldId id="694" r:id="rId14"/>
    <p:sldId id="512" r:id="rId15"/>
    <p:sldId id="513" r:id="rId16"/>
    <p:sldId id="330" r:id="rId17"/>
    <p:sldId id="515" r:id="rId18"/>
    <p:sldId id="514" r:id="rId19"/>
    <p:sldId id="516" r:id="rId20"/>
    <p:sldId id="517" r:id="rId21"/>
    <p:sldId id="506" r:id="rId22"/>
    <p:sldId id="518" r:id="rId23"/>
    <p:sldId id="520" r:id="rId24"/>
    <p:sldId id="521" r:id="rId25"/>
    <p:sldId id="522" r:id="rId26"/>
    <p:sldId id="523" r:id="rId27"/>
    <p:sldId id="524" r:id="rId28"/>
    <p:sldId id="525" r:id="rId29"/>
    <p:sldId id="526" r:id="rId30"/>
    <p:sldId id="527" r:id="rId31"/>
    <p:sldId id="528" r:id="rId32"/>
    <p:sldId id="693" r:id="rId33"/>
    <p:sldId id="530" r:id="rId34"/>
    <p:sldId id="532" r:id="rId35"/>
    <p:sldId id="533" r:id="rId36"/>
    <p:sldId id="607" r:id="rId37"/>
    <p:sldId id="608" r:id="rId38"/>
    <p:sldId id="609" r:id="rId39"/>
    <p:sldId id="610" r:id="rId40"/>
    <p:sldId id="611" r:id="rId41"/>
    <p:sldId id="612" r:id="rId42"/>
    <p:sldId id="613" r:id="rId43"/>
    <p:sldId id="614" r:id="rId44"/>
    <p:sldId id="615" r:id="rId45"/>
    <p:sldId id="616" r:id="rId46"/>
    <p:sldId id="617" r:id="rId47"/>
    <p:sldId id="618" r:id="rId48"/>
    <p:sldId id="619" r:id="rId49"/>
    <p:sldId id="620" r:id="rId50"/>
    <p:sldId id="621" r:id="rId51"/>
    <p:sldId id="622" r:id="rId52"/>
    <p:sldId id="623" r:id="rId53"/>
    <p:sldId id="624" r:id="rId54"/>
    <p:sldId id="695" r:id="rId55"/>
    <p:sldId id="625" r:id="rId56"/>
    <p:sldId id="626" r:id="rId57"/>
    <p:sldId id="627" r:id="rId58"/>
    <p:sldId id="628" r:id="rId59"/>
    <p:sldId id="629" r:id="rId60"/>
    <p:sldId id="631" r:id="rId61"/>
    <p:sldId id="630" r:id="rId62"/>
    <p:sldId id="632" r:id="rId63"/>
    <p:sldId id="633" r:id="rId64"/>
    <p:sldId id="634" r:id="rId65"/>
    <p:sldId id="635" r:id="rId66"/>
    <p:sldId id="636" r:id="rId67"/>
    <p:sldId id="637" r:id="rId68"/>
    <p:sldId id="639" r:id="rId69"/>
    <p:sldId id="638" r:id="rId70"/>
    <p:sldId id="640" r:id="rId71"/>
    <p:sldId id="643" r:id="rId72"/>
    <p:sldId id="641" r:id="rId73"/>
    <p:sldId id="644" r:id="rId74"/>
    <p:sldId id="645" r:id="rId75"/>
    <p:sldId id="646" r:id="rId76"/>
    <p:sldId id="647" r:id="rId77"/>
    <p:sldId id="648" r:id="rId78"/>
    <p:sldId id="649" r:id="rId79"/>
    <p:sldId id="650" r:id="rId80"/>
    <p:sldId id="651" r:id="rId81"/>
    <p:sldId id="652" r:id="rId82"/>
    <p:sldId id="653" r:id="rId83"/>
    <p:sldId id="654" r:id="rId84"/>
    <p:sldId id="655" r:id="rId85"/>
    <p:sldId id="656" r:id="rId86"/>
    <p:sldId id="657" r:id="rId87"/>
    <p:sldId id="658" r:id="rId88"/>
    <p:sldId id="659" r:id="rId89"/>
    <p:sldId id="660" r:id="rId90"/>
    <p:sldId id="661" r:id="rId91"/>
    <p:sldId id="662" r:id="rId92"/>
    <p:sldId id="663" r:id="rId93"/>
    <p:sldId id="664" r:id="rId94"/>
    <p:sldId id="665" r:id="rId95"/>
    <p:sldId id="666" r:id="rId96"/>
    <p:sldId id="667" r:id="rId97"/>
    <p:sldId id="668" r:id="rId98"/>
    <p:sldId id="669" r:id="rId99"/>
    <p:sldId id="670" r:id="rId100"/>
    <p:sldId id="671" r:id="rId101"/>
    <p:sldId id="672" r:id="rId102"/>
    <p:sldId id="673" r:id="rId103"/>
    <p:sldId id="674" r:id="rId104"/>
    <p:sldId id="675" r:id="rId105"/>
    <p:sldId id="676" r:id="rId106"/>
    <p:sldId id="677" r:id="rId107"/>
    <p:sldId id="678" r:id="rId108"/>
    <p:sldId id="679" r:id="rId109"/>
    <p:sldId id="680" r:id="rId110"/>
    <p:sldId id="681" r:id="rId111"/>
    <p:sldId id="682" r:id="rId112"/>
    <p:sldId id="683" r:id="rId113"/>
    <p:sldId id="684" r:id="rId114"/>
    <p:sldId id="685" r:id="rId115"/>
    <p:sldId id="686" r:id="rId116"/>
    <p:sldId id="687" r:id="rId117"/>
    <p:sldId id="688" r:id="rId118"/>
    <p:sldId id="689" r:id="rId119"/>
    <p:sldId id="690" r:id="rId120"/>
    <p:sldId id="497" r:id="rId121"/>
    <p:sldId id="498" r:id="rId122"/>
    <p:sldId id="499" r:id="rId123"/>
    <p:sldId id="298" r:id="rId1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1" autoAdjust="0"/>
    <p:restoredTop sz="89082" autoAdjust="0"/>
  </p:normalViewPr>
  <p:slideViewPr>
    <p:cSldViewPr snapToGrid="0">
      <p:cViewPr varScale="1">
        <p:scale>
          <a:sx n="64" d="100"/>
          <a:sy n="64" d="100"/>
        </p:scale>
        <p:origin x="36" y="7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A916A-07F0-4D69-82C9-4A7939ED6DFC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BC393-446E-46FF-B569-6FD119CF8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7881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F7DD1-8E7D-4727-96F0-39309D0F350D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8E2FD-A4B3-4A39-B505-6173D12CB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7650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7084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2129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314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076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479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033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311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4098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2171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8887-A169-4B4A-BD4C-E05EB3554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9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8887-A169-4B4A-BD4C-E05EB3554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82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8887-A169-4B4A-BD4C-E05EB3554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435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121013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832992" y="908051"/>
            <a:ext cx="311966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5952662" y="908051"/>
            <a:ext cx="3119669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9072331" y="908051"/>
            <a:ext cx="3119669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3119669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719403" y="1196752"/>
            <a:ext cx="10945216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800" b="1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>
              <a:spcAft>
                <a:spcPts val="300"/>
              </a:spcAft>
              <a:buSzPct val="96000"/>
              <a:defRPr sz="12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>
              <a:defRPr sz="11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404931" y="6525344"/>
            <a:ext cx="864096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992544" y="6525344"/>
            <a:ext cx="864096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289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430743" y="404814"/>
            <a:ext cx="11330516" cy="6048375"/>
          </a:xfrm>
          <a:prstGeom prst="roundRect">
            <a:avLst>
              <a:gd name="adj" fmla="val 5013"/>
            </a:avLst>
          </a:prstGeom>
          <a:solidFill>
            <a:srgbClr val="002060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2299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1007435" y="768922"/>
            <a:ext cx="5447596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007435" y="1851323"/>
            <a:ext cx="10153352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7002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783375" y="617343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10386991" y="5576535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11857671" y="4444464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1695069" y="656503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3181688" y="67751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639280" y="3605307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348720" y="85746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676313" y="144115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11085359" y="4833763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11843811" y="5582348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211084" y="2128745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1861977" y="301904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>
            <a:off x="823323" y="2667459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>
            <a:off x="4567031" y="517173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>
            <a:off x="10685372" y="609006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887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8887-A169-4B4A-BD4C-E05EB3554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2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8887-A169-4B4A-BD4C-E05EB3554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37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8887-A169-4B4A-BD4C-E05EB3554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5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8887-A169-4B4A-BD4C-E05EB3554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66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8887-A169-4B4A-BD4C-E05EB3554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45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8887-A169-4B4A-BD4C-E05EB3554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67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8887-A169-4B4A-BD4C-E05EB3554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18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8887-A169-4B4A-BD4C-E05EB3554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48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F8887-A169-4B4A-BD4C-E05EB3554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67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132830" y="2539315"/>
            <a:ext cx="10108107" cy="228956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7200" dirty="0">
                <a:solidFill>
                  <a:srgbClr val="4472C4"/>
                </a:solidFill>
              </a:rPr>
              <a:t>2. </a:t>
            </a:r>
            <a:r>
              <a:rPr lang="ko-KR" altLang="en-US" sz="7200" dirty="0">
                <a:solidFill>
                  <a:srgbClr val="4472C4"/>
                </a:solidFill>
              </a:rPr>
              <a:t>데이터의 이해 및 </a:t>
            </a:r>
            <a:br>
              <a:rPr lang="en-US" altLang="ko-KR" sz="7200" dirty="0">
                <a:solidFill>
                  <a:srgbClr val="4472C4"/>
                </a:solidFill>
              </a:rPr>
            </a:br>
            <a:r>
              <a:rPr lang="ko-KR" altLang="en-US" sz="7200" dirty="0" err="1">
                <a:solidFill>
                  <a:srgbClr val="4472C4"/>
                </a:solidFill>
              </a:rPr>
              <a:t>넘파이</a:t>
            </a:r>
            <a:endParaRPr sz="7200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416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913304"/>
            <a:ext cx="10945216" cy="5400600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2.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800" dirty="0" err="1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피쳐의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표기법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b="1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피쳐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는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데이터 테이블 상에서 하나의 열 이름</a:t>
            </a:r>
            <a:r>
              <a:rPr lang="en-US" altLang="ko-KR" sz="2400" b="1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(column name)</a:t>
            </a:r>
            <a:r>
              <a:rPr lang="ko-KR" altLang="en-US" sz="2400" b="1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에 해당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데이터 인스턴스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(data instance) : 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하나의 데이터</a:t>
            </a: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튜플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(tuple)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이라고도 부름</a:t>
            </a: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엑셀에서의 한 줄 한 줄</a:t>
            </a:r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01</a:t>
            </a:r>
            <a:r>
              <a:rPr lang="ko-KR" altLang="en-US" sz="3200" dirty="0"/>
              <a:t> </a:t>
            </a:r>
            <a:r>
              <a:rPr lang="ko-KR" altLang="en-US" sz="3200" dirty="0" err="1"/>
              <a:t>피쳐란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8845" y="3893398"/>
            <a:ext cx="11534309" cy="18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762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421823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3. 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사칙연산 함수</a:t>
            </a:r>
            <a:endParaRPr lang="en-US" altLang="ko-KR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행렬과 스칼라 값 외에 행렬과 벡터, 벡터와 벡터 간에도 연산</a:t>
            </a:r>
          </a:p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endParaRPr lang="ko-KR" altLang="en-US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>
                <a:solidFill>
                  <a:srgbClr val="000000"/>
                </a:solidFill>
              </a:rPr>
              <a:t>03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연산</a:t>
            </a:r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8278FF-B035-45CA-A1E2-27CDB7796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01296" y="2109075"/>
            <a:ext cx="6644295" cy="447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2916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421823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3. 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사칙연산 함수</a:t>
            </a:r>
            <a:endParaRPr lang="en-US" altLang="ko-KR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485720" marR="0" lvl="2" indent="-342720" algn="l" defTabSz="914400" rtl="0" eaLnBrk="1" fontAlgn="auto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sz="2400" dirty="0" err="1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arange</a:t>
            </a:r>
            <a:r>
              <a:rPr lang="en-US" altLang="ko-KR" sz="24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시작 인덱스, 마지막 인덱스</a:t>
            </a:r>
            <a:r>
              <a:rPr lang="en-US" altLang="ko-KR" sz="24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),</a:t>
            </a:r>
          </a:p>
          <a:p>
            <a:pPr marL="1485720" marR="0" lvl="2" indent="-342720" algn="l" defTabSz="914400" rtl="0" eaLnBrk="1" fontAlgn="auto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sz="2400" dirty="0" err="1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arange</a:t>
            </a:r>
            <a:r>
              <a:rPr lang="en-US" altLang="ko-KR" sz="24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시작 인덱스, 마지막 인덱스,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증가값</a:t>
            </a:r>
            <a:r>
              <a:rPr lang="en-US" altLang="ko-KR" sz="24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endParaRPr lang="ko-KR" altLang="en-US" sz="2400" dirty="0">
              <a:solidFill>
                <a:srgbClr val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>
                <a:solidFill>
                  <a:srgbClr val="000000"/>
                </a:solidFill>
              </a:rPr>
              <a:t>03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연산</a:t>
            </a:r>
            <a:endParaRPr lang="ko-KR" altLang="en-US" sz="3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610035"/>
              </p:ext>
            </p:extLst>
          </p:nvPr>
        </p:nvGraphicFramePr>
        <p:xfrm>
          <a:off x="896967" y="2671308"/>
          <a:ext cx="10627654" cy="3860800"/>
        </p:xfrm>
        <a:graphic>
          <a:graphicData uri="http://schemas.openxmlformats.org/drawingml/2006/table">
            <a:tbl>
              <a:tblPr firstRow="1" bandRow="1"/>
              <a:tblGrid>
                <a:gridCol w="1660489">
                  <a:extLst>
                    <a:ext uri="{9D8B030D-6E8A-4147-A177-3AD203B41FA5}">
                      <a16:colId xmlns:a16="http://schemas.microsoft.com/office/drawing/2014/main" val="4142879438"/>
                    </a:ext>
                  </a:extLst>
                </a:gridCol>
                <a:gridCol w="8967165">
                  <a:extLst>
                    <a:ext uri="{9D8B030D-6E8A-4147-A177-3AD203B41FA5}">
                      <a16:colId xmlns:a16="http://schemas.microsoft.com/office/drawing/2014/main" val="30415963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[36]: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r>
                        <a:rPr lang="ko-KR" altLang="en-US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 </a:t>
                      </a:r>
                      <a:r>
                        <a:rPr lang="en-US" altLang="ko-KR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np.arange</a:t>
                      </a: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(1, 13).reshape(4,3)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9111"/>
                  </a:ext>
                </a:extLst>
              </a:tr>
              <a:tr h="28183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36]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2400" b="1" dirty="0">
                          <a:latin typeface="Cascadia Code"/>
                          <a:cs typeface="Cascadia Code"/>
                        </a:rPr>
                        <a:t>([[  1,   2,   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>
                          <a:latin typeface="Cascadia Code"/>
                          <a:cs typeface="Cascadia Code"/>
                        </a:rPr>
                        <a:t>            [  4,   5,   6],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>
                          <a:latin typeface="Cascadia Code"/>
                          <a:cs typeface="Cascadia Code"/>
                        </a:rPr>
                        <a:t>            [  7,   8,   9],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>
                          <a:latin typeface="Cascadia Code"/>
                          <a:cs typeface="Cascadia Code"/>
                        </a:rPr>
                        <a:t>            [10, 11, 12]])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729752"/>
                  </a:ext>
                </a:extLst>
              </a:tr>
              <a:tr h="54112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[37]: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latin typeface="Cascadia Code"/>
                          <a:cs typeface="Cascadia Code"/>
                        </a:rPr>
                        <a:t>v</a:t>
                      </a:r>
                      <a:r>
                        <a:rPr lang="ko-KR" altLang="en-US" sz="2400" b="1" dirty="0"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ko-KR" altLang="en-US" sz="2400" b="1" dirty="0" err="1">
                          <a:latin typeface="Cascadia Code"/>
                          <a:cs typeface="Cascadia Code"/>
                        </a:rPr>
                        <a:t>np.arange</a:t>
                      </a:r>
                      <a:r>
                        <a:rPr lang="ko-KR" altLang="en-US" sz="2400" b="1" dirty="0">
                          <a:latin typeface="Cascadia Code"/>
                          <a:cs typeface="Cascadia Code"/>
                        </a:rPr>
                        <a:t>(10 , 40 , 10)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latin typeface="Cascadia Code"/>
                          <a:cs typeface="Cascadia Code"/>
                        </a:rPr>
                        <a:t>v</a:t>
                      </a:r>
                      <a:endParaRPr lang="ko-KR" altLang="en-US" sz="2400" b="1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900909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37]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2400" b="1" dirty="0">
                          <a:latin typeface="Cascadia Code"/>
                          <a:cs typeface="Cascadia Code"/>
                        </a:rPr>
                        <a:t>([10, 20, 30])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794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62829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421823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3. 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사칙연산 함수</a:t>
            </a:r>
            <a:endParaRPr lang="en-US" altLang="ko-KR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endParaRPr lang="ko-KR" altLang="en-US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>
                <a:solidFill>
                  <a:srgbClr val="000000"/>
                </a:solidFill>
              </a:rPr>
              <a:t>03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연산</a:t>
            </a:r>
            <a:endParaRPr lang="ko-KR" altLang="en-US" sz="3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588054"/>
              </p:ext>
            </p:extLst>
          </p:nvPr>
        </p:nvGraphicFramePr>
        <p:xfrm>
          <a:off x="879984" y="1717276"/>
          <a:ext cx="10627654" cy="3375769"/>
        </p:xfrm>
        <a:graphic>
          <a:graphicData uri="http://schemas.openxmlformats.org/drawingml/2006/table">
            <a:tbl>
              <a:tblPr firstRow="1" bandRow="1"/>
              <a:tblGrid>
                <a:gridCol w="1660489">
                  <a:extLst>
                    <a:ext uri="{9D8B030D-6E8A-4147-A177-3AD203B41FA5}">
                      <a16:colId xmlns:a16="http://schemas.microsoft.com/office/drawing/2014/main" val="4142879438"/>
                    </a:ext>
                  </a:extLst>
                </a:gridCol>
                <a:gridCol w="8967165">
                  <a:extLst>
                    <a:ext uri="{9D8B030D-6E8A-4147-A177-3AD203B41FA5}">
                      <a16:colId xmlns:a16="http://schemas.microsoft.com/office/drawing/2014/main" val="30415963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[38]: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v</a:t>
                      </a: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ko-KR" altLang="en-US" sz="2400" b="1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np.arange</a:t>
                      </a: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(10 , 40 , 10)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v</a:t>
                      </a:r>
                      <a:endParaRPr lang="ko-KR" altLang="en-US" sz="2400" b="1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9111"/>
                  </a:ext>
                </a:extLst>
              </a:tr>
              <a:tr h="28183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38]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([10, 20, 30]</a:t>
                      </a:r>
                      <a:r>
                        <a:rPr lang="en-US" altLang="ko-KR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729752"/>
                  </a:ext>
                </a:extLst>
              </a:tr>
              <a:tr h="54112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[39]: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+ </a:t>
                      </a:r>
                      <a:r>
                        <a:rPr lang="ko-KR" altLang="en-US" sz="2400" b="1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v</a:t>
                      </a:r>
                      <a:endParaRPr lang="ko-KR" altLang="en-US" sz="2400" b="1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900909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39]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([[11, 22, 33],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  [14, 25, 36],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  [17, 28, 39],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  [20, 31, 42]])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794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40648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421823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3. 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사칙연산 함수</a:t>
            </a:r>
            <a:endParaRPr lang="en-US" altLang="ko-KR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spcAft>
                <a:spcPts val="0"/>
              </a:spcAft>
              <a:buClr>
                <a:srgbClr val="000000"/>
              </a:buClr>
              <a:buSzTx/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뒤에 있는 벡터가 앞에 있는 행렬과 크기를 맞추기 위해 4×3의 행렬처럼 복제</a:t>
            </a: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spcAft>
                <a:spcPts val="0"/>
              </a:spcAft>
              <a:buClr>
                <a:srgbClr val="000000"/>
              </a:buClr>
              <a:buSzTx/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그 다음 요소별 연산처럼 연산</a:t>
            </a:r>
          </a:p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endParaRPr lang="ko-KR" altLang="en-US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>
                <a:solidFill>
                  <a:srgbClr val="000000"/>
                </a:solidFill>
              </a:rPr>
              <a:t>03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연산</a:t>
            </a:r>
            <a:endParaRPr lang="ko-KR" altLang="en-US" sz="3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4401" y="3056440"/>
            <a:ext cx="10702177" cy="355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000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421823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3. 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사칙연산 함수</a:t>
            </a:r>
            <a:endParaRPr lang="en-US" altLang="ko-KR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endParaRPr lang="ko-KR" altLang="en-US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>
                <a:solidFill>
                  <a:srgbClr val="000000"/>
                </a:solidFill>
              </a:rPr>
              <a:t>03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연산</a:t>
            </a:r>
            <a:endParaRPr lang="ko-KR" altLang="en-US" sz="3200" dirty="0"/>
          </a:p>
        </p:txBody>
      </p:sp>
      <p:sp>
        <p:nvSpPr>
          <p:cNvPr id="7" name="직사각형 6"/>
          <p:cNvSpPr/>
          <p:nvPr/>
        </p:nvSpPr>
        <p:spPr>
          <a:xfrm>
            <a:off x="967352" y="1424811"/>
            <a:ext cx="10264237" cy="5381430"/>
          </a:xfrm>
          <a:prstGeom prst="rect">
            <a:avLst/>
          </a:prstGeom>
          <a:solidFill>
            <a:srgbClr val="FAF3DB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DF4857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DF4857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하나 더 알기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DF4857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]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넘파이의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성능</a:t>
            </a:r>
          </a:p>
          <a:p>
            <a:pPr marL="257040" marR="0" lvl="0" indent="-257040" defTabSz="91440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넘파이의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텐서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연산의 장점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b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C</a:t>
            </a:r>
            <a:r>
              <a:rPr kumimoji="0" lang="ko-KR" alt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와 유사한 형태로 메모리를 관리하면서 </a:t>
            </a:r>
            <a:r>
              <a:rPr kumimoji="0" lang="en-US" altLang="ko-KR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C</a:t>
            </a:r>
            <a:r>
              <a:rPr kumimoji="0" lang="ko-KR" alt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와 같은 연산 속도로 계산할 수 있다</a:t>
            </a:r>
          </a:p>
          <a:p>
            <a:pPr marL="714240" marR="0" lvl="1" indent="-257040" defTabSz="91440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한컴바탕"/>
              <a:buChar char="‐"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메모리 구조상 요소들이 붙어있기 때문</a:t>
            </a:r>
          </a:p>
          <a:p>
            <a:pPr marL="714240" marR="0" lvl="1" indent="-257040" defTabSz="91440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한컴바탕"/>
              <a:buChar char="‐"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파이썬의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가장 큰 특징인 동적 타이핑을 포기했지만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b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C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로 구현되어 있어 배열 연산에 있어 매우 큰 성능적 우위 확보</a:t>
            </a:r>
          </a:p>
          <a:p>
            <a:pPr marL="714240" marR="0" lvl="1" indent="-257040" defTabSz="91440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한컴바탕"/>
              <a:buChar char="‐"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대용량 배열 연산에서 </a:t>
            </a:r>
            <a:r>
              <a:rPr kumimoji="0" lang="ko-K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넘파이가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사실상 표준으로 사용됨</a:t>
            </a:r>
          </a:p>
          <a:p>
            <a:pPr marL="714240" marR="0" lvl="1" indent="-257040" defTabSz="91440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한컴바탕"/>
              <a:buChar char="‐"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257040" marR="0" lvl="0" indent="-257040" defTabSz="91440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연결 연산처럼 여러 배열을 붙이는 연산에서는 일반적인 리스트에 비해 느림</a:t>
            </a:r>
          </a:p>
          <a:p>
            <a:pPr marL="714240" marR="0" lvl="1" indent="-257040" defTabSz="91440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한컴바탕"/>
              <a:buChar char="‐"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필요할 때마다 메모리 탐색 과정으로 새로운 공간을 잡아야 하기 때문</a:t>
            </a:r>
          </a:p>
        </p:txBody>
      </p:sp>
    </p:spTree>
    <p:extLst>
      <p:ext uri="{BB962C8B-B14F-4D97-AF65-F5344CB8AC3E}">
        <p14:creationId xmlns:p14="http://schemas.microsoft.com/office/powerpoint/2010/main" val="83565484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421823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3. 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사칙연산 함수</a:t>
            </a:r>
            <a:endParaRPr lang="en-US" altLang="ko-KR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endParaRPr lang="ko-KR" altLang="en-US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>
                <a:solidFill>
                  <a:srgbClr val="000000"/>
                </a:solidFill>
              </a:rPr>
              <a:t>03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연산</a:t>
            </a:r>
            <a:endParaRPr lang="ko-KR" altLang="en-US" sz="3200" dirty="0"/>
          </a:p>
        </p:txBody>
      </p:sp>
      <p:sp>
        <p:nvSpPr>
          <p:cNvPr id="8" name="직사각형 7"/>
          <p:cNvSpPr/>
          <p:nvPr/>
        </p:nvSpPr>
        <p:spPr>
          <a:xfrm>
            <a:off x="1191642" y="1476570"/>
            <a:ext cx="9953686" cy="5244534"/>
          </a:xfrm>
          <a:prstGeom prst="rect">
            <a:avLst/>
          </a:prstGeom>
          <a:solidFill>
            <a:srgbClr val="FAF3DB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DF4857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DF4857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DF4857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하나 더 알기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DF4857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]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넘파이의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성능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kern="0" dirty="0">
              <a:solidFill>
                <a:srgbClr val="000000"/>
              </a:solidFill>
              <a:latin typeface="Calibri"/>
              <a:ea typeface="맑은 고딕" panose="020B0503020000020004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7AEF35-3D4C-41D4-BE2E-679F83F3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909" y="1571788"/>
            <a:ext cx="5658385" cy="512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6036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비교 연산과 데이터 추출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53404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421823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1. 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비교 연산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연산 결과는 항상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불린형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boolean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type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)을 가진 배열로 추출</a:t>
            </a:r>
          </a:p>
          <a:p>
            <a:pPr marL="742950" lvl="1" indent="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None/>
              <a:defRPr/>
            </a:pPr>
            <a:r>
              <a:rPr lang="en-US" altLang="ko-KR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1.1 </a:t>
            </a:r>
            <a:r>
              <a:rPr lang="ko-KR" altLang="en-US" sz="2400" b="1" dirty="0" err="1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브로드캐스팅</a:t>
            </a:r>
            <a:r>
              <a:rPr lang="ko-KR" altLang="en-US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 비교 연산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하나의 스칼라 값과 벡터 간의 비교 연산은 벡터 내 전체 요소에 적용</a:t>
            </a:r>
          </a:p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endParaRPr lang="ko-KR" altLang="en-US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04</a:t>
            </a:r>
            <a:r>
              <a:rPr lang="ko-KR" altLang="en-US" sz="3200" dirty="0"/>
              <a:t> 비교 연산과 데이터 추출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127594"/>
              </p:ext>
            </p:extLst>
          </p:nvPr>
        </p:nvGraphicFramePr>
        <p:xfrm>
          <a:off x="914490" y="3222281"/>
          <a:ext cx="10592608" cy="1645920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4142879438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3041596392"/>
                    </a:ext>
                  </a:extLst>
                </a:gridCol>
              </a:tblGrid>
              <a:tr h="425534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import </a:t>
                      </a:r>
                      <a:r>
                        <a:rPr lang="en-US" altLang="ko-KR" sz="24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numpy</a:t>
                      </a:r>
                      <a:r>
                        <a:rPr lang="en-US" altLang="ko-KR" sz="24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as np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</a:t>
                      </a:r>
                      <a:r>
                        <a:rPr lang="en-US" altLang="ko-KR" sz="24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24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([4, 3, 2, 6, 8, 5]) 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&gt;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9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1]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 True, False, False, True, True, True])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609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40580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421823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1. 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비교 연산</a:t>
            </a:r>
          </a:p>
          <a:p>
            <a:pPr marL="742950" lvl="1" indent="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None/>
              <a:defRPr/>
            </a:pPr>
            <a:r>
              <a:rPr lang="en-US" altLang="ko-KR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1.2 </a:t>
            </a:r>
            <a:r>
              <a:rPr lang="ko-KR" altLang="en-US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요소별 비교 연산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두 개의 배열 간 배열의 구조(</a:t>
            </a:r>
            <a:r>
              <a:rPr lang="ko-KR" altLang="en-US" sz="2400" dirty="0" err="1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shape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)가 동일한 경우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같은 위치에 있는 </a:t>
            </a:r>
            <a:r>
              <a:rPr lang="ko-KR" altLang="en-US" sz="2400" dirty="0" err="1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요소들끼리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 비교 연산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[1 ＞ 2, 3 ＞ 1, 0 ＞ 7] 과 같이 연산이 실시된 후 이를 반환</a:t>
            </a:r>
          </a:p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endParaRPr lang="ko-KR" altLang="en-US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04</a:t>
            </a:r>
            <a:r>
              <a:rPr lang="ko-KR" altLang="en-US" sz="3200" dirty="0"/>
              <a:t> 비교 연산과 데이터 추출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397447"/>
              </p:ext>
            </p:extLst>
          </p:nvPr>
        </p:nvGraphicFramePr>
        <p:xfrm>
          <a:off x="914490" y="3777822"/>
          <a:ext cx="10592608" cy="1645920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4142879438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3041596392"/>
                    </a:ext>
                  </a:extLst>
                </a:gridCol>
              </a:tblGrid>
              <a:tr h="425534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</a:t>
                      </a:r>
                      <a:r>
                        <a:rPr lang="en-US" altLang="ko-KR" sz="24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24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([1, 3, 0])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 = </a:t>
                      </a:r>
                      <a:r>
                        <a:rPr lang="en-US" altLang="ko-KR" sz="24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24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([2, 1, 7])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&gt;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9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2]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array([False, True, False])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609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5747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421823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2.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비교 연산 함수</a:t>
            </a:r>
          </a:p>
          <a:p>
            <a:pPr marL="742950" lvl="1" indent="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None/>
              <a:defRPr/>
            </a:pPr>
            <a:r>
              <a:rPr lang="en-US" altLang="ko-KR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2.1 all</a:t>
            </a:r>
            <a:r>
              <a:rPr lang="ko-KR" altLang="en-US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과 </a:t>
            </a:r>
            <a:r>
              <a:rPr lang="en-US" altLang="ko-KR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any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all 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함수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: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배열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내부의 모든 값이 참일 때는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True, </a:t>
            </a:r>
            <a:b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</a:b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	하나라도 참이 아닐 경우에는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False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를 반환</a:t>
            </a: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and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조건을 전체 요소에 적용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endParaRPr lang="en-US" altLang="ko-KR" sz="24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any 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함수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: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배열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내부의 값 중 하나라도 참일 때는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True,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	모두 거짓일 경우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False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를 반환</a:t>
            </a: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or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조건을 전체 요소에 적용</a:t>
            </a:r>
          </a:p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endParaRPr lang="ko-KR" altLang="en-US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04</a:t>
            </a:r>
            <a:r>
              <a:rPr lang="ko-KR" altLang="en-US" sz="3200" dirty="0"/>
              <a:t> 비교 연산과 데이터 추출</a:t>
            </a:r>
          </a:p>
        </p:txBody>
      </p:sp>
    </p:spTree>
    <p:extLst>
      <p:ext uri="{BB962C8B-B14F-4D97-AF65-F5344CB8AC3E}">
        <p14:creationId xmlns:p14="http://schemas.microsoft.com/office/powerpoint/2010/main" val="4238229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913304"/>
            <a:ext cx="10945216" cy="5400600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2.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800" dirty="0" err="1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피쳐의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표기법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하나의 행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(row),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즉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튜플의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값은 열 벡터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(column vector)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로 표현하고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,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가중치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(weight)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도 열 벡터로 표현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       에서   는 전체 데이터 테이블에서 데이터의 순서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,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 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는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피쳐의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순서</a:t>
            </a:r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01</a:t>
            </a:r>
            <a:r>
              <a:rPr lang="ko-KR" altLang="en-US" sz="3200" dirty="0"/>
              <a:t> </a:t>
            </a:r>
            <a:r>
              <a:rPr lang="ko-KR" altLang="en-US" sz="3200" dirty="0" err="1"/>
              <a:t>피쳐란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29955" y="2559245"/>
            <a:ext cx="535720" cy="390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72339" y="2628441"/>
            <a:ext cx="104775" cy="2619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767305" y="2584721"/>
            <a:ext cx="152131" cy="3000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365383" y="3085140"/>
            <a:ext cx="4605365" cy="353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5631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421823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2.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비교 연산 함수</a:t>
            </a:r>
          </a:p>
          <a:p>
            <a:pPr marL="742950" lvl="1" indent="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None/>
              <a:defRPr/>
            </a:pPr>
            <a:r>
              <a:rPr lang="en-US" altLang="ko-KR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2.1 all</a:t>
            </a:r>
            <a:r>
              <a:rPr lang="ko-KR" altLang="en-US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과 </a:t>
            </a:r>
            <a:r>
              <a:rPr lang="en-US" altLang="ko-KR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any</a:t>
            </a: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spcAft>
                <a:spcPts val="0"/>
              </a:spcAft>
              <a:buClr>
                <a:srgbClr val="000000"/>
              </a:buClr>
              <a:buSzTx/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en-US" altLang="ko-KR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x &gt; 3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ko-KR" altLang="en-US" sz="2400" dirty="0" err="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브로드캐스팅이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적용되어 </a:t>
            </a:r>
            <a:r>
              <a:rPr lang="ko-KR" altLang="en-US" sz="2400" dirty="0" err="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불린형으로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이루어진 배열 반환</a:t>
            </a:r>
          </a:p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endParaRPr lang="ko-KR" altLang="en-US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04</a:t>
            </a:r>
            <a:r>
              <a:rPr lang="ko-KR" altLang="en-US" sz="3200" dirty="0"/>
              <a:t> 비교 연산과 데이터 추출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493773"/>
              </p:ext>
            </p:extLst>
          </p:nvPr>
        </p:nvGraphicFramePr>
        <p:xfrm>
          <a:off x="914490" y="2789938"/>
          <a:ext cx="10592608" cy="1280160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4142879438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3041596392"/>
                    </a:ext>
                  </a:extLst>
                </a:gridCol>
              </a:tblGrid>
              <a:tr h="425534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</a:t>
                      </a:r>
                      <a:r>
                        <a:rPr lang="en-US" altLang="ko-KR" sz="24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24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([4, 6, 7, 3, 2])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(x &gt; 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9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3]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 True, True, True, False, False])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609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88548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421823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2.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비교 연산 함수</a:t>
            </a:r>
          </a:p>
          <a:p>
            <a:pPr marL="742950" lvl="1" indent="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None/>
              <a:defRPr/>
            </a:pPr>
            <a:r>
              <a:rPr lang="en-US" altLang="ko-KR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2.1 all</a:t>
            </a:r>
            <a:r>
              <a:rPr lang="ko-KR" altLang="en-US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과 </a:t>
            </a:r>
            <a:r>
              <a:rPr lang="en-US" altLang="ko-KR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any</a:t>
            </a: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spcAft>
                <a:spcPts val="0"/>
              </a:spcAft>
              <a:buClr>
                <a:srgbClr val="000000"/>
              </a:buClr>
              <a:buSzTx/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en-US" altLang="ko-KR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all 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함수를 적용하면 </a:t>
            </a:r>
            <a:r>
              <a:rPr lang="en-US" altLang="ko-KR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2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개의 거짓이 있기 때문에 </a:t>
            </a:r>
            <a:r>
              <a:rPr lang="en-US" altLang="ko-KR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False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를 반환</a:t>
            </a: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spcAft>
                <a:spcPts val="0"/>
              </a:spcAft>
              <a:buClr>
                <a:srgbClr val="000000"/>
              </a:buClr>
              <a:buSzTx/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en-US" altLang="ko-KR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any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함수를 적용하면</a:t>
            </a:r>
            <a:r>
              <a:rPr lang="en-US" altLang="ko-KR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참이</a:t>
            </a:r>
            <a:r>
              <a:rPr lang="en-US" altLang="ko-KR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있기 때문에 </a:t>
            </a:r>
            <a:r>
              <a:rPr lang="en-US" altLang="ko-KR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True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를 반환</a:t>
            </a:r>
          </a:p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endParaRPr lang="ko-KR" altLang="en-US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04</a:t>
            </a:r>
            <a:r>
              <a:rPr lang="ko-KR" altLang="en-US" sz="3200" dirty="0"/>
              <a:t> 비교 연산과 데이터 추출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005716"/>
              </p:ext>
            </p:extLst>
          </p:nvPr>
        </p:nvGraphicFramePr>
        <p:xfrm>
          <a:off x="914490" y="3381007"/>
          <a:ext cx="10592608" cy="1828800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4142879438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3041596392"/>
                    </a:ext>
                  </a:extLst>
                </a:gridCol>
              </a:tblGrid>
              <a:tr h="425534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(x &gt; 3).all()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911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4]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60987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[5]: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(x &gt; 3).any()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01987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5]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8106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12321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421823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2.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비교 연산 함수</a:t>
            </a:r>
          </a:p>
          <a:p>
            <a:pPr marL="742950" lvl="1" indent="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None/>
              <a:defRPr/>
            </a:pPr>
            <a:r>
              <a:rPr lang="en-US" altLang="ko-KR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2.1 all</a:t>
            </a:r>
            <a:r>
              <a:rPr lang="ko-KR" altLang="en-US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과 </a:t>
            </a:r>
            <a:r>
              <a:rPr lang="en-US" altLang="ko-KR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any</a:t>
            </a: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spcAft>
                <a:spcPts val="0"/>
              </a:spcAft>
              <a:buClr>
                <a:srgbClr val="000000"/>
              </a:buClr>
              <a:buSzTx/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en-US" altLang="ko-KR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x &gt; 10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의 경우 모든 값이 </a:t>
            </a:r>
            <a:r>
              <a:rPr lang="en-US" altLang="ko-KR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10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을 넘지 못하므로 모두 거짓인데</a:t>
            </a:r>
            <a:r>
              <a:rPr lang="en-US" altLang="ko-KR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여기에 </a:t>
            </a:r>
            <a:r>
              <a:rPr lang="en-US" altLang="ko-KR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any 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함수를 적용하면 </a:t>
            </a:r>
            <a:r>
              <a:rPr lang="en-US" altLang="ko-KR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False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를 반환</a:t>
            </a:r>
          </a:p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endParaRPr lang="ko-KR" altLang="en-US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04</a:t>
            </a:r>
            <a:r>
              <a:rPr lang="ko-KR" altLang="en-US" sz="3200" dirty="0"/>
              <a:t> 비교 연산과 데이터 추출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335326"/>
              </p:ext>
            </p:extLst>
          </p:nvPr>
        </p:nvGraphicFramePr>
        <p:xfrm>
          <a:off x="914490" y="3381007"/>
          <a:ext cx="10592608" cy="2743200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4142879438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3041596392"/>
                    </a:ext>
                  </a:extLst>
                </a:gridCol>
              </a:tblGrid>
              <a:tr h="425534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[6]: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(x &lt; 10).any()</a:t>
                      </a:r>
                      <a:endParaRPr lang="ko-KR" altLang="en-US" sz="2400" b="1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911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6]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True</a:t>
                      </a:r>
                      <a:endParaRPr lang="ko-KR" altLang="en-US" sz="2400" b="1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60987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[7]: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(x &lt; 10).all()</a:t>
                      </a:r>
                      <a:endParaRPr lang="ko-KR" altLang="en-US" sz="2400" b="1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01987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7]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810614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[8]: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(x &gt; 10).any()</a:t>
                      </a:r>
                      <a:endParaRPr lang="ko-KR" altLang="en-US" sz="2400" b="1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33477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8]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False</a:t>
                      </a:r>
                      <a:endParaRPr lang="ko-KR" altLang="en-US" sz="2400" b="1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425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11017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421823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2.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비교 연산 함수</a:t>
            </a:r>
          </a:p>
          <a:p>
            <a:pPr marL="742950" lvl="1" indent="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None/>
              <a:defRPr/>
            </a:pPr>
            <a:r>
              <a:rPr lang="en-US" altLang="ko-KR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2.2</a:t>
            </a:r>
            <a:r>
              <a:rPr lang="ko-KR" altLang="en-US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 인덱스 반환 함수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where 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함수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: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배열이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불린형으로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이루어졌을 때 참인 값들의 인덱스를 반환</a:t>
            </a: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en-US" altLang="ko-KR" sz="2400" dirty="0">
                <a:latin typeface="맑은 고딕"/>
              </a:rPr>
              <a:t>x &gt; 5</a:t>
            </a:r>
            <a:r>
              <a:rPr lang="ko-KR" altLang="en-US" sz="2400" dirty="0">
                <a:latin typeface="맑은 고딕"/>
              </a:rPr>
              <a:t>를</a:t>
            </a:r>
            <a:r>
              <a:rPr lang="en-US" altLang="ko-KR" sz="2400" dirty="0">
                <a:latin typeface="맑은 고딕"/>
              </a:rPr>
              <a:t> </a:t>
            </a:r>
            <a:r>
              <a:rPr lang="ko-KR" altLang="en-US" sz="2400" dirty="0">
                <a:latin typeface="맑은 고딕"/>
              </a:rPr>
              <a:t>만족하는 값은 </a:t>
            </a:r>
            <a:r>
              <a:rPr lang="en-US" altLang="ko-KR" sz="2400" dirty="0">
                <a:latin typeface="맑은 고딕"/>
              </a:rPr>
              <a:t>6</a:t>
            </a:r>
            <a:r>
              <a:rPr lang="ko-KR" altLang="en-US" sz="2400" dirty="0">
                <a:latin typeface="맑은 고딕"/>
              </a:rPr>
              <a:t>과 </a:t>
            </a:r>
            <a:r>
              <a:rPr lang="en-US" altLang="ko-KR" sz="2400" dirty="0">
                <a:latin typeface="맑은 고딕"/>
              </a:rPr>
              <a:t>7</a:t>
            </a: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en-US" altLang="ko-KR" sz="2400" dirty="0">
                <a:latin typeface="맑은 고딕"/>
              </a:rPr>
              <a:t>6</a:t>
            </a:r>
            <a:r>
              <a:rPr lang="ko-KR" altLang="en-US" sz="2400" dirty="0">
                <a:latin typeface="맑은 고딕"/>
              </a:rPr>
              <a:t>과 </a:t>
            </a:r>
            <a:r>
              <a:rPr lang="en-US" altLang="ko-KR" sz="2400" dirty="0">
                <a:latin typeface="맑은 고딕"/>
              </a:rPr>
              <a:t>7</a:t>
            </a:r>
            <a:r>
              <a:rPr lang="ko-KR" altLang="en-US" sz="2400" dirty="0">
                <a:latin typeface="맑은 고딕"/>
              </a:rPr>
              <a:t>의 인덱스 값인 </a:t>
            </a:r>
            <a:r>
              <a:rPr lang="en-US" altLang="ko-KR" sz="2400" dirty="0">
                <a:latin typeface="맑은 고딕"/>
              </a:rPr>
              <a:t>[1,</a:t>
            </a:r>
            <a:r>
              <a:rPr lang="ko-KR" altLang="en-US" sz="2400" dirty="0">
                <a:latin typeface="맑은 고딕"/>
              </a:rPr>
              <a:t> </a:t>
            </a:r>
            <a:r>
              <a:rPr lang="en-US" altLang="ko-KR" sz="2400" dirty="0">
                <a:latin typeface="맑은 고딕"/>
              </a:rPr>
              <a:t>2]</a:t>
            </a:r>
            <a:r>
              <a:rPr lang="ko-KR" altLang="en-US" sz="2400" dirty="0">
                <a:latin typeface="맑은 고딕"/>
              </a:rPr>
              <a:t>를</a:t>
            </a:r>
            <a:r>
              <a:rPr lang="en-US" altLang="ko-KR" sz="2400" dirty="0">
                <a:latin typeface="맑은 고딕"/>
              </a:rPr>
              <a:t> </a:t>
            </a:r>
            <a:r>
              <a:rPr lang="ko-KR" altLang="en-US" sz="2400" dirty="0">
                <a:latin typeface="맑은 고딕"/>
              </a:rPr>
              <a:t>반환</a:t>
            </a:r>
          </a:p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endParaRPr lang="ko-KR" altLang="en-US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04</a:t>
            </a:r>
            <a:r>
              <a:rPr lang="ko-KR" altLang="en-US" sz="3200" dirty="0"/>
              <a:t> 비교 연산과 데이터 추출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320957"/>
              </p:ext>
            </p:extLst>
          </p:nvPr>
        </p:nvGraphicFramePr>
        <p:xfrm>
          <a:off x="914490" y="3915818"/>
          <a:ext cx="10592608" cy="2346960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4142879438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3041596392"/>
                    </a:ext>
                  </a:extLst>
                </a:gridCol>
              </a:tblGrid>
              <a:tr h="425534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[9]: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2400" b="1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</a:t>
                      </a:r>
                      <a:r>
                        <a:rPr kumimoji="0" lang="en-US" altLang="ko-KR" sz="2400" b="1" i="0" u="none" strike="noStrike" kern="1200" cap="none" spc="0" normalizeH="0" baseline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kumimoji="0" lang="en-US" altLang="ko-KR" sz="2400" b="1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([4, </a:t>
                      </a:r>
                      <a:r>
                        <a:rPr kumimoji="0" lang="en-US" altLang="ko-KR" sz="2400" b="1" i="0" u="none" strike="noStrike" kern="1200" cap="none" spc="0" normalizeH="0" baseline="0" dirty="0">
                          <a:solidFill>
                            <a:srgbClr val="0000FF"/>
                          </a:solidFill>
                          <a:latin typeface="Cascadia Code"/>
                          <a:cs typeface="Cascadia Code"/>
                        </a:rPr>
                        <a:t>6</a:t>
                      </a:r>
                      <a:r>
                        <a:rPr kumimoji="0" lang="en-US" altLang="ko-KR" sz="2400" b="1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, </a:t>
                      </a:r>
                      <a:r>
                        <a:rPr kumimoji="0" lang="en-US" altLang="ko-KR" sz="2400" b="1" i="0" u="none" strike="noStrike" kern="1200" cap="none" spc="0" normalizeH="0" baseline="0" dirty="0">
                          <a:solidFill>
                            <a:srgbClr val="0000FF"/>
                          </a:solidFill>
                          <a:latin typeface="Cascadia Code"/>
                          <a:cs typeface="Cascadia Code"/>
                        </a:rPr>
                        <a:t>7</a:t>
                      </a:r>
                      <a:r>
                        <a:rPr kumimoji="0" lang="en-US" altLang="ko-KR" sz="2400" b="1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, 3, 2])</a:t>
                      </a:r>
                    </a:p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2400" b="1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&gt;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911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9]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24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array([False, </a:t>
                      </a:r>
                      <a:r>
                        <a:rPr kumimoji="0" lang="en-US" altLang="ko-KR" sz="2400" b="1" i="0" u="none" strike="noStrike" kern="1200" cap="none" normalizeH="0" baseline="0" dirty="0">
                          <a:solidFill>
                            <a:srgbClr val="0000FF"/>
                          </a:solidFill>
                          <a:latin typeface="Cascadia Code"/>
                          <a:cs typeface="Cascadia Code"/>
                        </a:rPr>
                        <a:t>True</a:t>
                      </a:r>
                      <a:r>
                        <a:rPr kumimoji="0" lang="en-US" altLang="ko-KR" sz="24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, </a:t>
                      </a:r>
                      <a:r>
                        <a:rPr kumimoji="0" lang="en-US" altLang="ko-KR" sz="2400" b="1" i="0" u="none" strike="noStrike" kern="1200" cap="none" normalizeH="0" baseline="0" dirty="0">
                          <a:solidFill>
                            <a:srgbClr val="0000FF"/>
                          </a:solidFill>
                          <a:latin typeface="Cascadia Code"/>
                          <a:cs typeface="Cascadia Code"/>
                        </a:rPr>
                        <a:t>True</a:t>
                      </a:r>
                      <a:r>
                        <a:rPr kumimoji="0" lang="en-US" altLang="ko-KR" sz="24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, False, False])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60987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[10]: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2400" b="1" i="0" u="none" strike="noStrike" kern="1200" cap="none" spc="0" normalizeH="0" baseline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np.where</a:t>
                      </a:r>
                      <a:r>
                        <a:rPr kumimoji="0" lang="en-US" altLang="ko-KR" sz="2400" b="1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(x&gt;5)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01987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10]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24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(array([1, 2], </a:t>
                      </a:r>
                      <a:r>
                        <a:rPr kumimoji="0" lang="en-US" altLang="ko-KR" sz="2400" b="1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kumimoji="0" lang="en-US" altLang="ko-KR" sz="24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=int64),)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8106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56773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421823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2.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비교 연산 함수</a:t>
            </a:r>
          </a:p>
          <a:p>
            <a:pPr marL="742950" lvl="1" indent="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None/>
              <a:defRPr/>
            </a:pPr>
            <a:r>
              <a:rPr lang="en-US" altLang="ko-KR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2.2</a:t>
            </a:r>
            <a:r>
              <a:rPr lang="ko-KR" altLang="en-US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 인덱스 반환 함수</a:t>
            </a: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True/False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대신 참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/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거짓인 경우의 값을 지정할 수 있음</a:t>
            </a:r>
          </a:p>
          <a:p>
            <a:pPr marL="2343000" lvl="4" indent="-285600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함초롬바탕"/>
              <a:buChar char="‐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참일 경우에 10을, 거짓일 경우에 20을 반환</a:t>
            </a:r>
          </a:p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endParaRPr lang="ko-KR" altLang="en-US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04</a:t>
            </a:r>
            <a:r>
              <a:rPr lang="ko-KR" altLang="en-US" sz="3200" dirty="0"/>
              <a:t> 비교 연산과 데이터 추출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68876"/>
              </p:ext>
            </p:extLst>
          </p:nvPr>
        </p:nvGraphicFramePr>
        <p:xfrm>
          <a:off x="914490" y="3337148"/>
          <a:ext cx="10592608" cy="1421044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4142879438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3041596392"/>
                    </a:ext>
                  </a:extLst>
                </a:gridCol>
              </a:tblGrid>
              <a:tr h="77765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[11]:</a:t>
                      </a:r>
                      <a:endParaRPr lang="en-US" altLang="ko-KR" sz="2400" b="1" dirty="0">
                        <a:solidFill>
                          <a:schemeClr val="tx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2400" b="1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</a:t>
                      </a:r>
                      <a:r>
                        <a:rPr kumimoji="0" lang="en-US" altLang="ko-KR" sz="2400" b="1" i="0" u="none" strike="noStrike" kern="1200" cap="none" spc="0" normalizeH="0" baseline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kumimoji="0" lang="en-US" altLang="ko-KR" sz="2400" b="1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([4, 6, 7, 3, 2])</a:t>
                      </a:r>
                    </a:p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2400" b="1" i="0" u="none" strike="noStrike" kern="1200" cap="none" spc="0" normalizeH="0" baseline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np.where</a:t>
                      </a:r>
                      <a:r>
                        <a:rPr kumimoji="0" lang="en-US" altLang="ko-KR" sz="2400" b="1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(x&gt;5 , </a:t>
                      </a:r>
                      <a:r>
                        <a:rPr kumimoji="0" lang="en-US" altLang="ko-KR" sz="2400" b="1" i="0" u="none" strike="noStrike" kern="1200" cap="none" spc="0" normalizeH="0" baseline="0" dirty="0">
                          <a:solidFill>
                            <a:srgbClr val="0000FF"/>
                          </a:solidFill>
                          <a:latin typeface="Cascadia Code"/>
                          <a:cs typeface="Cascadia Code"/>
                        </a:rPr>
                        <a:t>10</a:t>
                      </a:r>
                      <a:r>
                        <a:rPr kumimoji="0" lang="en-US" altLang="ko-KR" sz="2400" b="1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, 20)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9111"/>
                  </a:ext>
                </a:extLst>
              </a:tr>
              <a:tr h="598084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11]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24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array([20, </a:t>
                      </a:r>
                      <a:r>
                        <a:rPr kumimoji="0" lang="en-US" altLang="ko-KR" sz="2400" b="1" i="0" u="none" strike="noStrike" kern="1200" cap="none" normalizeH="0" baseline="0" dirty="0">
                          <a:solidFill>
                            <a:srgbClr val="0000FF"/>
                          </a:solidFill>
                          <a:latin typeface="Cascadia Code"/>
                          <a:cs typeface="Cascadia Code"/>
                        </a:rPr>
                        <a:t>10</a:t>
                      </a:r>
                      <a:r>
                        <a:rPr kumimoji="0" lang="en-US" altLang="ko-KR" sz="24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, </a:t>
                      </a:r>
                      <a:r>
                        <a:rPr kumimoji="0" lang="en-US" altLang="ko-KR" sz="2400" b="1" i="0" u="none" strike="noStrike" kern="1200" cap="none" normalizeH="0" baseline="0" dirty="0">
                          <a:solidFill>
                            <a:srgbClr val="0000FF"/>
                          </a:solidFill>
                          <a:latin typeface="Cascadia Code"/>
                          <a:cs typeface="Cascadia Code"/>
                        </a:rPr>
                        <a:t>10</a:t>
                      </a:r>
                      <a:r>
                        <a:rPr kumimoji="0" lang="en-US" altLang="ko-KR" sz="24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, 20, 20])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609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21471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421823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00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2.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비교 연산 함수</a:t>
            </a:r>
          </a:p>
          <a:p>
            <a:pPr marL="742950" lvl="1" inden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None/>
              <a:defRPr/>
            </a:pPr>
            <a:r>
              <a:rPr lang="en-US" altLang="ko-KR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2.3</a:t>
            </a:r>
            <a:r>
              <a:rPr lang="ko-KR" altLang="en-US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 정렬된 값의 인덱스를 반환해주는 함수</a:t>
            </a:r>
          </a:p>
          <a:p>
            <a:pPr marL="1142790" lvl="1" indent="-39984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argsort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: 배열 내 값들을 작은 순서대로 인덱스를 반환</a:t>
            </a:r>
          </a:p>
          <a:p>
            <a:pPr marL="1142790" lvl="1" indent="-39984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argmax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: 배열 내 값들 중 가장 큰 값의 인덱스를 반환</a:t>
            </a:r>
          </a:p>
          <a:p>
            <a:pPr marL="1142790" lvl="1" indent="-39984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argmin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: 배열 내 값들 중 가장 작은 값의 인덱스를 반환</a:t>
            </a:r>
          </a:p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                                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04</a:t>
            </a:r>
            <a:r>
              <a:rPr lang="ko-KR" altLang="en-US" sz="3200" dirty="0"/>
              <a:t> 비교 연산과 데이터 추출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407029"/>
              </p:ext>
            </p:extLst>
          </p:nvPr>
        </p:nvGraphicFramePr>
        <p:xfrm>
          <a:off x="799696" y="3429000"/>
          <a:ext cx="10592608" cy="3113218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4142879438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3041596392"/>
                    </a:ext>
                  </a:extLst>
                </a:gridCol>
              </a:tblGrid>
              <a:tr h="827218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[12]: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</a:t>
                      </a:r>
                      <a:r>
                        <a:rPr lang="en-US" altLang="ko-KR" sz="2400" b="1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([4, 6, 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7</a:t>
                      </a:r>
                      <a:r>
                        <a:rPr lang="en-US" altLang="ko-KR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, 3, </a:t>
                      </a:r>
                      <a:r>
                        <a:rPr lang="en-US" altLang="ko-KR" sz="2400" b="1" dirty="0">
                          <a:solidFill>
                            <a:srgbClr val="0000FF"/>
                          </a:solidFill>
                          <a:latin typeface="Cascadia Code"/>
                          <a:cs typeface="Cascadia Code"/>
                        </a:rPr>
                        <a:t>2</a:t>
                      </a:r>
                      <a:r>
                        <a:rPr lang="en-US" altLang="ko-KR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])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np.argsort</a:t>
                      </a:r>
                      <a:r>
                        <a:rPr lang="en-US" altLang="ko-KR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(x)</a:t>
                      </a:r>
                      <a:endParaRPr lang="ko-KR" altLang="en-US" sz="2400" b="1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9111"/>
                  </a:ext>
                </a:extLst>
              </a:tr>
              <a:tr h="120236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12]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array([4, 3, 0, 1, 2], </a:t>
                      </a:r>
                      <a:r>
                        <a:rPr lang="en-US" altLang="ko-KR" sz="2400" b="1" dirty="0" err="1"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=int64)</a:t>
                      </a:r>
                      <a:endParaRPr lang="ko-KR" altLang="en-US" sz="2400" b="1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609878"/>
                  </a:ext>
                </a:extLst>
              </a:tr>
              <a:tr h="336964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[13]: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 err="1">
                          <a:latin typeface="Cascadia Code"/>
                          <a:cs typeface="Cascadia Code"/>
                        </a:rPr>
                        <a:t>np.</a:t>
                      </a:r>
                      <a:r>
                        <a:rPr lang="en-US" altLang="ko-KR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argmax</a:t>
                      </a: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(x)</a:t>
                      </a:r>
                      <a:endParaRPr lang="ko-KR" altLang="en-US" sz="2400" b="1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769621"/>
                  </a:ext>
                </a:extLst>
              </a:tr>
              <a:tr h="21672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13]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332400"/>
                  </a:ext>
                </a:extLst>
              </a:tr>
              <a:tr h="12023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[14]: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 err="1">
                          <a:latin typeface="Cascadia Code"/>
                          <a:cs typeface="Cascadia Code"/>
                        </a:rPr>
                        <a:t>np.</a:t>
                      </a:r>
                      <a:r>
                        <a:rPr lang="en-US" altLang="ko-KR" sz="2400" b="1" dirty="0" err="1">
                          <a:solidFill>
                            <a:srgbClr val="0000FF"/>
                          </a:solidFill>
                          <a:latin typeface="Cascadia Code"/>
                          <a:cs typeface="Cascadia Code"/>
                        </a:rPr>
                        <a:t>argmin</a:t>
                      </a: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(x)</a:t>
                      </a:r>
                      <a:endParaRPr lang="ko-KR" altLang="en-US" sz="2400" b="1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339249"/>
                  </a:ext>
                </a:extLst>
              </a:tr>
              <a:tr h="120236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14]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4</a:t>
                      </a:r>
                      <a:endParaRPr lang="ko-KR" altLang="en-US" sz="2400" b="1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986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1803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421823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3.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인덱스를 활용한 데이터 추출</a:t>
            </a:r>
          </a:p>
          <a:p>
            <a:pPr marL="742950" lvl="1" indent="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None/>
              <a:defRPr/>
            </a:pPr>
            <a:r>
              <a:rPr lang="en-US" altLang="ko-KR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3.1</a:t>
            </a:r>
            <a:r>
              <a:rPr lang="ko-KR" altLang="en-US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 불린 인덱스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불린 인덱스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boolean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index)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: </a:t>
            </a:r>
            <a:r>
              <a:rPr lang="en-US" altLang="ko-KR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배열에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있는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값들을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반환할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특정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조건을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불린형의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배열에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넣어서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추출</a:t>
            </a:r>
            <a:endParaRPr lang="en-US" altLang="ko-KR" sz="24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인덱스에 들어가는 배열은 불린형이어야 함</a:t>
            </a: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불린형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배열과 추출 대상이 되는 배열의 구조가 같아야 함</a:t>
            </a:r>
          </a:p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endParaRPr lang="ko-KR" altLang="en-US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04</a:t>
            </a:r>
            <a:r>
              <a:rPr lang="ko-KR" altLang="en-US" sz="3200" dirty="0"/>
              <a:t> 비교 연산과 데이터 추출</a:t>
            </a:r>
          </a:p>
        </p:txBody>
      </p:sp>
    </p:spTree>
    <p:extLst>
      <p:ext uri="{BB962C8B-B14F-4D97-AF65-F5344CB8AC3E}">
        <p14:creationId xmlns:p14="http://schemas.microsoft.com/office/powerpoint/2010/main" val="329960695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421823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3.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인덱스를 활용한 데이터 추출</a:t>
            </a:r>
          </a:p>
          <a:p>
            <a:pPr marL="742950" lvl="1" indent="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None/>
              <a:defRPr/>
            </a:pPr>
            <a:r>
              <a:rPr lang="en-US" altLang="ko-KR" sz="23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3.1</a:t>
            </a:r>
            <a:r>
              <a:rPr lang="ko-KR" altLang="en-US" sz="23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불린 인덱스</a:t>
            </a:r>
          </a:p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endParaRPr lang="ko-KR" altLang="en-US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04</a:t>
            </a:r>
            <a:r>
              <a:rPr lang="ko-KR" altLang="en-US" sz="3200" dirty="0"/>
              <a:t> 비교 연산과 데이터 추출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466585"/>
              </p:ext>
            </p:extLst>
          </p:nvPr>
        </p:nvGraphicFramePr>
        <p:xfrm>
          <a:off x="719403" y="2031432"/>
          <a:ext cx="10592608" cy="4393378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4142879438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3041596392"/>
                    </a:ext>
                  </a:extLst>
                </a:gridCol>
              </a:tblGrid>
              <a:tr h="827218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[15]: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2400" b="1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</a:t>
                      </a:r>
                      <a:r>
                        <a:rPr kumimoji="0" lang="en-US" altLang="ko-KR" sz="2400" b="1" i="0" u="none" strike="noStrike" kern="1200" cap="none" spc="0" normalizeH="0" baseline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kumimoji="0" lang="en-US" altLang="ko-KR" sz="2400" b="1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([4, 6, 7, 3, 2])</a:t>
                      </a:r>
                    </a:p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2400" b="1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&gt;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9111"/>
                  </a:ext>
                </a:extLst>
              </a:tr>
              <a:tr h="120236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15]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24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array([ True, True, True, False, False])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609878"/>
                  </a:ext>
                </a:extLst>
              </a:tr>
              <a:tr h="336964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[16]: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2400" b="1" i="0" u="none" strike="noStrike" kern="1200" cap="none" spc="0" normalizeH="0" baseline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cond</a:t>
                      </a:r>
                      <a:r>
                        <a:rPr kumimoji="0" lang="en-US" altLang="ko-KR" sz="2400" b="1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x &gt; 3</a:t>
                      </a:r>
                    </a:p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2400" b="1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x[</a:t>
                      </a:r>
                      <a:r>
                        <a:rPr kumimoji="0" lang="en-US" altLang="ko-KR" sz="2400" b="1" i="0" u="none" strike="noStrike" kern="1200" cap="none" spc="0" normalizeH="0" baseline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cond</a:t>
                      </a:r>
                      <a:r>
                        <a:rPr kumimoji="0" lang="en-US" altLang="ko-KR" sz="2400" b="1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769621"/>
                  </a:ext>
                </a:extLst>
              </a:tr>
              <a:tr h="21672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16]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24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array([4, 6, 7])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332400"/>
                  </a:ext>
                </a:extLst>
              </a:tr>
              <a:tr h="12023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[17]: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2400" b="1" i="0" u="none" strike="noStrike" kern="1200" cap="none" spc="0" normalizeH="0" baseline="0" dirty="0" err="1">
                          <a:solidFill>
                            <a:srgbClr val="0000FF"/>
                          </a:solidFill>
                          <a:latin typeface="Cascadia Code"/>
                          <a:cs typeface="Cascadia Code"/>
                        </a:rPr>
                        <a:t>x.shape</a:t>
                      </a:r>
                      <a:endParaRPr kumimoji="0" lang="en-US" altLang="ko-KR" sz="2400" b="1" i="0" u="none" strike="noStrike" kern="1200" cap="none" spc="0" normalizeH="0" baseline="0" dirty="0">
                        <a:solidFill>
                          <a:srgbClr val="0000FF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33924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17]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24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(5,)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98653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[18]: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2400" b="1" i="0" u="none" strike="noStrike" kern="1200" cap="none" spc="0" normalizeH="0" baseline="0" dirty="0" err="1">
                          <a:solidFill>
                            <a:srgbClr val="0000FF"/>
                          </a:solidFill>
                          <a:latin typeface="Cascadia Code"/>
                          <a:cs typeface="Cascadia Code"/>
                        </a:rPr>
                        <a:t>cond.shape</a:t>
                      </a:r>
                      <a:endParaRPr kumimoji="0" lang="en-US" altLang="ko-KR" sz="2400" b="1" i="0" u="none" strike="noStrike" kern="1200" cap="none" spc="0" normalizeH="0" baseline="0" dirty="0">
                        <a:solidFill>
                          <a:srgbClr val="0000FF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60946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18]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24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(5,)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525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23644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421823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</a:rPr>
              <a:t>3.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</a:rPr>
              <a:t> 인덱스를 활용한 데이터 추출</a:t>
            </a:r>
          </a:p>
          <a:p>
            <a:pPr marL="742950" lvl="1" indent="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None/>
              <a:defRPr/>
            </a:pPr>
            <a:r>
              <a:rPr lang="en-US" altLang="ko-KR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3.2</a:t>
            </a:r>
            <a:r>
              <a:rPr lang="ko-KR" altLang="en-US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400" b="1" dirty="0" err="1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팬시</a:t>
            </a:r>
            <a:r>
              <a:rPr lang="ko-KR" altLang="en-US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 인덱스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팬시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인덱스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(fancy index)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: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정수형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배열의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값을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사용하여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해당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정수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의 </a:t>
            </a:r>
            <a:r>
              <a:rPr lang="en-US" altLang="ko-KR" sz="2400" b="1" u="sng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인덱스에</a:t>
            </a:r>
            <a:r>
              <a:rPr lang="en-US" altLang="ko-KR" sz="2400" b="1" u="sng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b="1" u="sng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위치한</a:t>
            </a:r>
            <a:r>
              <a:rPr lang="en-US" altLang="ko-KR" sz="2400" b="1" u="sng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b="1" u="sng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값을</a:t>
            </a:r>
            <a:r>
              <a:rPr lang="en-US" altLang="ko-KR" sz="2400" b="1" u="sng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b="1" u="sng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반환</a:t>
            </a:r>
            <a:endParaRPr lang="en-US" altLang="ko-KR" sz="2400" b="1" u="sng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en-US" altLang="ko-KR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인덱스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항목에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넣을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배열은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정수로만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구성되어야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함</a:t>
            </a: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정수 값의 범위는 대상이 되는 배열이 가지는 인덱스의 범위 내 대상이 되는 배열과 인덱스 배열의 구조(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shape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)가 같을 필요는 없음</a:t>
            </a:r>
          </a:p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endParaRPr lang="ko-KR" altLang="en-US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04</a:t>
            </a:r>
            <a:r>
              <a:rPr lang="ko-KR" altLang="en-US" sz="3200" dirty="0"/>
              <a:t> 비교 연산과 데이터 추출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249351"/>
              </p:ext>
            </p:extLst>
          </p:nvPr>
        </p:nvGraphicFramePr>
        <p:xfrm>
          <a:off x="1087019" y="4655853"/>
          <a:ext cx="10592608" cy="1786804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4142879438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3041596392"/>
                    </a:ext>
                  </a:extLst>
                </a:gridCol>
              </a:tblGrid>
              <a:tr h="502508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[19]: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2400" b="1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</a:t>
                      </a:r>
                      <a:r>
                        <a:rPr kumimoji="0" lang="en-US" altLang="ko-KR" sz="2400" b="1" i="0" u="none" strike="noStrike" kern="1200" cap="none" spc="0" normalizeH="0" baseline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kumimoji="0" lang="en-US" altLang="ko-KR" sz="2400" b="1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([4, 6, 7, 3, 2])</a:t>
                      </a:r>
                    </a:p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2400" b="1" i="0" u="none" strike="noStrike" kern="1200" cap="none" spc="0" normalizeH="0" baseline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cond</a:t>
                      </a:r>
                      <a:r>
                        <a:rPr kumimoji="0" lang="en-US" altLang="ko-KR" sz="2400" b="1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kumimoji="0" lang="en-US" altLang="ko-KR" sz="2400" b="1" i="0" u="none" strike="noStrike" kern="1200" cap="none" spc="0" normalizeH="0" baseline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kumimoji="0" lang="en-US" altLang="ko-KR" sz="2400" b="1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([1, 2, 0, 2, 2, 2,], </a:t>
                      </a:r>
                      <a:r>
                        <a:rPr kumimoji="0" lang="en-US" altLang="ko-KR" sz="2400" b="1" i="0" u="none" strike="noStrike" kern="1200" cap="none" spc="0" normalizeH="0" baseline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int</a:t>
                      </a:r>
                      <a:r>
                        <a:rPr kumimoji="0" lang="en-US" altLang="ko-KR" sz="2400" b="1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)</a:t>
                      </a:r>
                    </a:p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2400" b="1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x[</a:t>
                      </a:r>
                      <a:r>
                        <a:rPr kumimoji="0" lang="en-US" altLang="ko-KR" sz="2400" b="1" i="0" u="none" strike="noStrike" kern="1200" cap="none" spc="0" normalizeH="0" baseline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cond</a:t>
                      </a:r>
                      <a:r>
                        <a:rPr kumimoji="0" lang="en-US" altLang="ko-KR" sz="2400" b="1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9111"/>
                  </a:ext>
                </a:extLst>
              </a:tr>
              <a:tr h="598084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19]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24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array([6, 7, 4, 7, 7, 7])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609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47804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421823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</a:rPr>
              <a:t>3.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</a:rPr>
              <a:t> 인덱스를 활용한 데이터 추출</a:t>
            </a:r>
          </a:p>
          <a:p>
            <a:pPr marL="742950" lvl="1" indent="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None/>
              <a:defRPr/>
            </a:pPr>
            <a:r>
              <a:rPr lang="en-US" altLang="ko-KR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3.2</a:t>
            </a:r>
            <a:r>
              <a:rPr lang="ko-KR" altLang="en-US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400" b="1" dirty="0" err="1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팬시</a:t>
            </a:r>
            <a:r>
              <a:rPr lang="ko-KR" altLang="en-US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 인덱스</a:t>
            </a:r>
          </a:p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endParaRPr lang="ko-KR" altLang="en-US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04</a:t>
            </a:r>
            <a:r>
              <a:rPr lang="ko-KR" altLang="en-US" sz="3200" dirty="0"/>
              <a:t> 비교 연산과 데이터 추출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18736"/>
              </p:ext>
            </p:extLst>
          </p:nvPr>
        </p:nvGraphicFramePr>
        <p:xfrm>
          <a:off x="914490" y="2254195"/>
          <a:ext cx="10592608" cy="2971388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4142879438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3041596392"/>
                    </a:ext>
                  </a:extLst>
                </a:gridCol>
              </a:tblGrid>
              <a:tr h="502508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[20]: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2400" b="1" i="0" u="none" strike="noStrike" kern="1200" cap="none" spc="0" normalizeH="0" baseline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x.</a:t>
                      </a:r>
                      <a:r>
                        <a:rPr kumimoji="0" lang="en-US" altLang="ko-KR" sz="2400" b="1" i="0" u="none" strike="noStrike" kern="1200" cap="none" spc="0" normalizeH="0" baseline="0" dirty="0" err="1">
                          <a:solidFill>
                            <a:srgbClr val="0000FF"/>
                          </a:solidFill>
                          <a:latin typeface="Cascadia Code"/>
                          <a:cs typeface="Cascadia Code"/>
                        </a:rPr>
                        <a:t>take</a:t>
                      </a:r>
                      <a:r>
                        <a:rPr kumimoji="0" lang="en-US" altLang="ko-KR" sz="2400" b="1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kumimoji="0" lang="en-US" altLang="ko-KR" sz="2400" b="1" i="0" u="none" strike="noStrike" kern="1200" cap="none" spc="0" normalizeH="0" baseline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cond</a:t>
                      </a:r>
                      <a:r>
                        <a:rPr kumimoji="0" lang="en-US" altLang="ko-KR" sz="2400" b="1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9111"/>
                  </a:ext>
                </a:extLst>
              </a:tr>
              <a:tr h="19936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20]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24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array([6, 7, 4, 7, 7, 7])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609878"/>
                  </a:ext>
                </a:extLst>
              </a:tr>
              <a:tr h="25783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[21]: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2400" b="1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</a:t>
                      </a:r>
                      <a:r>
                        <a:rPr kumimoji="0" lang="en-US" altLang="ko-KR" sz="2400" b="1" i="0" u="none" strike="noStrike" kern="1200" cap="none" spc="0" normalizeH="0" baseline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kumimoji="0" lang="en-US" altLang="ko-KR" sz="2400" b="1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([[1,4], [9,16]], </a:t>
                      </a:r>
                      <a:r>
                        <a:rPr kumimoji="0" lang="en-US" altLang="ko-KR" sz="2400" b="1" i="0" u="none" strike="noStrike" kern="1200" cap="none" spc="0" normalizeH="0" baseline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int</a:t>
                      </a:r>
                      <a:r>
                        <a:rPr kumimoji="0" lang="en-US" altLang="ko-KR" sz="2400" b="1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)</a:t>
                      </a:r>
                    </a:p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2400" b="1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 = </a:t>
                      </a:r>
                      <a:r>
                        <a:rPr kumimoji="0" lang="en-US" altLang="ko-KR" sz="2400" b="1" i="0" u="none" strike="noStrike" kern="1200" cap="none" spc="0" normalizeH="0" baseline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kumimoji="0" lang="en-US" altLang="ko-KR" sz="2400" b="1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([0, 1, 1, 1, 0, 0], </a:t>
                      </a:r>
                      <a:r>
                        <a:rPr kumimoji="0" lang="en-US" altLang="ko-KR" sz="2400" b="1" i="0" u="none" strike="noStrike" kern="1200" cap="none" spc="0" normalizeH="0" baseline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int</a:t>
                      </a:r>
                      <a:r>
                        <a:rPr kumimoji="0" lang="en-US" altLang="ko-KR" sz="2400" b="1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)</a:t>
                      </a:r>
                    </a:p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2400" b="1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b = </a:t>
                      </a:r>
                      <a:r>
                        <a:rPr kumimoji="0" lang="en-US" altLang="ko-KR" sz="2400" b="1" i="0" u="none" strike="noStrike" kern="1200" cap="none" spc="0" normalizeH="0" baseline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kumimoji="0" lang="en-US" altLang="ko-KR" sz="2400" b="1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([0, 0, 0, 1, 1, 1], </a:t>
                      </a:r>
                      <a:r>
                        <a:rPr kumimoji="0" lang="en-US" altLang="ko-KR" sz="2400" b="1" i="0" u="none" strike="noStrike" kern="1200" cap="none" spc="0" normalizeH="0" baseline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int</a:t>
                      </a:r>
                      <a:r>
                        <a:rPr kumimoji="0" lang="en-US" altLang="ko-KR" sz="2400" b="1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)</a:t>
                      </a:r>
                    </a:p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2400" b="1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x[</a:t>
                      </a:r>
                      <a:r>
                        <a:rPr kumimoji="0" lang="en-US" altLang="ko-KR" sz="2400" b="1" i="0" u="none" strike="noStrike" kern="1200" cap="none" spc="0" normalizeH="0" baseline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a,b</a:t>
                      </a:r>
                      <a:r>
                        <a:rPr kumimoji="0" lang="en-US" altLang="ko-KR" sz="2400" b="1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069671"/>
                  </a:ext>
                </a:extLst>
              </a:tr>
              <a:tr h="19936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21]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24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array([ 1, 9, 9, 16, 4, 4])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610178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76034" y="3316820"/>
            <a:ext cx="3528763" cy="324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81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913304"/>
            <a:ext cx="10945216" cy="5400600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2.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800" dirty="0" err="1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피쳐의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표기법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수식을 선형대수 표기법으로 표현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endParaRPr lang="ko-KR" altLang="en-US" sz="23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endParaRPr lang="ko-KR" altLang="en-US" sz="23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         는 벡터의 내적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(dot product)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으로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,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열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벡터끼리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같은 위치에 있는 값들을 곱해서 최종적으로 모두 더하는 연산</a:t>
            </a:r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01</a:t>
            </a:r>
            <a:r>
              <a:rPr lang="ko-KR" altLang="en-US" sz="3200" dirty="0"/>
              <a:t> </a:t>
            </a:r>
            <a:r>
              <a:rPr lang="ko-KR" altLang="en-US" sz="3200" dirty="0" err="1"/>
              <a:t>피쳐란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39352" y="2058436"/>
            <a:ext cx="8660062" cy="7020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44889" y="3179264"/>
            <a:ext cx="570362" cy="315057"/>
          </a:xfrm>
          <a:prstGeom prst="rect">
            <a:avLst/>
          </a:prstGeom>
        </p:spPr>
      </p:pic>
      <p:sp>
        <p:nvSpPr>
          <p:cNvPr id="11" name="직사각형 3"/>
          <p:cNvSpPr/>
          <p:nvPr/>
        </p:nvSpPr>
        <p:spPr>
          <a:xfrm>
            <a:off x="1004047" y="4237935"/>
            <a:ext cx="10441053" cy="2255847"/>
          </a:xfrm>
          <a:prstGeom prst="rect">
            <a:avLst/>
          </a:prstGeom>
          <a:solidFill>
            <a:srgbClr val="FAF3DB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t" anchorCtr="0"/>
          <a:lstStyle/>
          <a:p>
            <a:pPr marL="0" indent="0" algn="l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DF4857"/>
                </a:solidFill>
                <a:latin typeface="맑은 고딕"/>
                <a:ea typeface="맑은 고딕"/>
                <a:cs typeface="Calibri"/>
              </a:rPr>
              <a:t>[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DF4857"/>
                </a:solidFill>
                <a:latin typeface="맑은 고딕"/>
                <a:ea typeface="맑은 고딕"/>
                <a:cs typeface="맑은 고딕"/>
              </a:rPr>
              <a:t>하나 더 알기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DF4857"/>
                </a:solidFill>
                <a:latin typeface="맑은 고딕"/>
                <a:ea typeface="맑은 고딕"/>
                <a:cs typeface="Calibri"/>
              </a:rPr>
              <a:t>]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수식의 표현법</a:t>
            </a:r>
          </a:p>
          <a:p>
            <a:pPr marL="0" lvl="0" indent="0" algn="l" defTabSz="914400" rtl="0" eaLnBrk="1" latinLnBrk="1" hangingPunct="1"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800" b="0" i="0" u="none" strike="noStrike" kern="1200" cap="none" spc="-10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57040" lvl="0" indent="-257040" algn="l" defTabSz="914400" rtl="0" eaLnBrk="1" latinLnBrk="1" hangingPunct="1"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400" b="0" i="0" u="none" strike="noStrike" kern="1200" cap="none" spc="-10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벡터는 소문자 </a:t>
            </a:r>
            <a:r>
              <a:rPr kumimoji="0" lang="ko-KR" altLang="en-US" sz="2400" b="0" i="0" u="none" strike="noStrike" kern="1200" cap="none" spc="-10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볼드체</a:t>
            </a:r>
            <a:r>
              <a:rPr kumimoji="0" lang="en-US" altLang="ko-KR" sz="2400" b="0" i="0" u="none" strike="noStrike" kern="1200" cap="none" spc="-10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2400" b="0" i="0" u="none" strike="noStrike" kern="1200" cap="none" spc="-10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400" b="0" i="0" u="none" strike="noStrike" kern="1200" cap="none" spc="-10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상수값</a:t>
            </a:r>
            <a:r>
              <a:rPr kumimoji="0" lang="en-US" altLang="ko-KR" sz="2400" b="0" i="0" u="none" strike="noStrike" kern="1200" cap="none" spc="-10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(scalar)</a:t>
            </a:r>
            <a:r>
              <a:rPr kumimoji="0" lang="ko-KR" altLang="en-US" sz="2400" b="0" i="0" u="none" strike="noStrike" kern="1200" cap="none" spc="-10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은 </a:t>
            </a:r>
            <a:r>
              <a:rPr kumimoji="0" lang="ko-KR" altLang="en-US" sz="2400" b="0" i="0" u="none" strike="noStrike" kern="1200" cap="none" spc="-10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이탤릭체</a:t>
            </a:r>
            <a:r>
              <a:rPr kumimoji="0" lang="en-US" altLang="ko-KR" sz="2400" b="0" i="0" u="none" strike="noStrike" kern="1200" cap="none" spc="-10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2400" b="0" i="0" u="none" strike="noStrike" kern="1200" cap="none" spc="-10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행렬</a:t>
            </a:r>
            <a:r>
              <a:rPr kumimoji="0" lang="en-US" altLang="ko-KR" sz="2400" b="0" i="0" u="none" strike="noStrike" kern="1200" cap="none" spc="-10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(matrix)</a:t>
            </a:r>
            <a:r>
              <a:rPr kumimoji="0" lang="ko-KR" altLang="en-US" sz="2400" b="0" i="0" u="none" strike="noStrike" kern="1200" cap="none" spc="-10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은 대문자 </a:t>
            </a:r>
            <a:r>
              <a:rPr kumimoji="0" lang="ko-KR" altLang="en-US" sz="2400" b="0" i="0" u="none" strike="noStrike" kern="1200" cap="none" spc="-10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볼드체로</a:t>
            </a:r>
            <a:r>
              <a:rPr kumimoji="0" lang="ko-KR" altLang="en-US" sz="2400" b="0" i="0" u="none" strike="noStrike" kern="1200" cap="none" spc="-10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표현한다</a:t>
            </a:r>
            <a:r>
              <a:rPr lang="en-US" altLang="ko-KR" sz="2400" spc="-1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2400" b="0" i="0" u="none" strike="noStrike" kern="1200" cap="none" spc="-10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57040" lvl="0" indent="-257040" algn="l" defTabSz="914400" rtl="0" eaLnBrk="1" latinLnBrk="1" hangingPunct="1"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400" b="0" i="0" u="none" strike="noStrike" kern="1200" cap="none" spc="-10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에서   는 벡터</a:t>
            </a:r>
            <a:r>
              <a:rPr kumimoji="0" lang="en-US" altLang="ko-KR" sz="2400" b="0" i="0" u="none" strike="noStrike" kern="1200" cap="none" spc="-10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2400" b="0" i="0" u="none" strike="noStrike" kern="1200" cap="none" spc="-10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와   는 </a:t>
            </a:r>
            <a:r>
              <a:rPr kumimoji="0" lang="ko-KR" altLang="en-US" sz="2400" b="0" i="0" u="none" strike="noStrike" kern="1200" cap="none" spc="-10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상수값을</a:t>
            </a:r>
            <a:r>
              <a:rPr kumimoji="0" lang="ko-KR" altLang="en-US" sz="2400" b="0" i="0" u="none" strike="noStrike" kern="1200" cap="none" spc="-10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의미하고</a:t>
            </a:r>
            <a:r>
              <a:rPr kumimoji="0" lang="en-US" altLang="ko-KR" sz="2400" b="0" i="0" u="none" strike="noStrike" kern="1200" cap="none" spc="-10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2400" b="0" i="0" u="none" strike="noStrike" kern="1200" cap="none" spc="-10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에서    는 행렬을 의미한다</a:t>
            </a:r>
            <a:r>
              <a:rPr kumimoji="0" lang="en-US" altLang="ko-KR" sz="2400" b="0" i="0" u="none" strike="noStrike" kern="1200" cap="none" spc="-10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1422" y="5627331"/>
            <a:ext cx="438150" cy="31908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731700" y="5690979"/>
            <a:ext cx="147637" cy="15716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646687" y="5628180"/>
            <a:ext cx="129005" cy="24466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082500" y="5655399"/>
            <a:ext cx="85725" cy="2286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872365" y="5636388"/>
            <a:ext cx="302515" cy="27324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892130" y="5653334"/>
            <a:ext cx="213889" cy="22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2888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Assignment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63175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피쳐의</a:t>
            </a:r>
            <a:r>
              <a:rPr lang="ko-KR" altLang="en-US" sz="2400" dirty="0"/>
              <a:t> 개수가 증가하게 되면 데이터를 표현해야 하는 공간이 지속적으로 늘어나게 되고 이에 대한 처리가 어렵게 되는 것을 무엇이라고 하는가</a:t>
            </a:r>
            <a:r>
              <a:rPr lang="en-US" altLang="ko-KR" sz="2400" dirty="0"/>
              <a:t>?</a:t>
            </a:r>
            <a:endParaRPr lang="ko-KR" altLang="en-US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Assignment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5926001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dirty="0" err="1"/>
              <a:t>넘파이의</a:t>
            </a:r>
            <a:r>
              <a:rPr lang="ko-KR" altLang="en-US" sz="2800" dirty="0"/>
              <a:t> 배열을 사용하여 아래의 결과를 도출하는 코드를 작성하시오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en-US" altLang="ko-KR" sz="2800" dirty="0"/>
              <a:t>   [[25 25 25]</a:t>
            </a:r>
          </a:p>
          <a:p>
            <a:pPr marL="0" indent="0">
              <a:buNone/>
            </a:pPr>
            <a:r>
              <a:rPr lang="en-US" altLang="ko-KR" sz="2800" dirty="0"/>
              <a:t>     [ 9  9  9]]</a:t>
            </a:r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Assignment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6269036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0D2A23B-30F5-B8EF-E461-12A2D203A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666" y="2362361"/>
            <a:ext cx="8267700" cy="2200275"/>
          </a:xfrm>
          <a:prstGeom prst="rect">
            <a:avLst/>
          </a:prstGeom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5ADB0B-929C-01BF-7F1E-FBFC4B0B8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657177"/>
            <a:ext cx="9144000" cy="107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72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913304"/>
            <a:ext cx="10945216" cy="5400600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&lt;</a:t>
            </a:r>
            <a:r>
              <a:rPr lang="ko-KR" altLang="en-US" sz="2800" dirty="0" err="1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피쳐의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개념에 대한 예제</a:t>
            </a: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&gt;</a:t>
            </a:r>
            <a:endParaRPr lang="ko-KR" altLang="en-US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01</a:t>
            </a:r>
            <a:r>
              <a:rPr lang="ko-KR" altLang="en-US" sz="3200" dirty="0"/>
              <a:t> </a:t>
            </a:r>
            <a:r>
              <a:rPr lang="ko-KR" altLang="en-US" sz="3200" dirty="0" err="1"/>
              <a:t>피쳐란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040" y="1600307"/>
            <a:ext cx="5108575" cy="46501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9403" y="6313904"/>
            <a:ext cx="10529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[1] LEE, Hyun-Soon; KANG, Bo-</a:t>
            </a:r>
            <a:r>
              <a:rPr lang="en-US" altLang="ko-KR" sz="1200" dirty="0" err="1"/>
              <a:t>Yeong</a:t>
            </a:r>
            <a:r>
              <a:rPr lang="en-US" altLang="ko-KR" sz="1200" dirty="0"/>
              <a:t>. Continuous emotion estimation of facial expressions on JAFFE and CK+ datasets for human–robot interaction.</a:t>
            </a:r>
          </a:p>
          <a:p>
            <a:r>
              <a:rPr lang="en-US" altLang="ko-KR" sz="1200" dirty="0"/>
              <a:t> </a:t>
            </a:r>
            <a:r>
              <a:rPr lang="en-US" altLang="ko-KR" sz="1200" i="1" dirty="0"/>
              <a:t>Intelligent service robotics</a:t>
            </a:r>
            <a:r>
              <a:rPr lang="en-US" altLang="ko-KR" sz="1200" dirty="0"/>
              <a:t>, 2020, 13.1: 15-27.</a:t>
            </a:r>
            <a:endParaRPr lang="ko-KR" altLang="en-US" sz="1200" dirty="0"/>
          </a:p>
        </p:txBody>
      </p:sp>
      <p:grpSp>
        <p:nvGrpSpPr>
          <p:cNvPr id="8" name="그룹 7"/>
          <p:cNvGrpSpPr/>
          <p:nvPr/>
        </p:nvGrpSpPr>
        <p:grpSpPr>
          <a:xfrm>
            <a:off x="1090520" y="1663791"/>
            <a:ext cx="3386333" cy="4412196"/>
            <a:chOff x="1090520" y="1663791"/>
            <a:chExt cx="3386333" cy="4412196"/>
          </a:xfrm>
        </p:grpSpPr>
        <p:pic>
          <p:nvPicPr>
            <p:cNvPr id="16" name="_x201343624" descr="EMB00008e08469c">
              <a:extLst>
                <a:ext uri="{FF2B5EF4-FFF2-40B4-BE49-F238E27FC236}">
                  <a16:creationId xmlns:a16="http://schemas.microsoft.com/office/drawing/2014/main" id="{1391B342-7CDA-75C2-E1A8-348C421296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7014" y="1663791"/>
              <a:ext cx="2261573" cy="2261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화살표: 아래쪽 1">
              <a:extLst>
                <a:ext uri="{FF2B5EF4-FFF2-40B4-BE49-F238E27FC236}">
                  <a16:creationId xmlns:a16="http://schemas.microsoft.com/office/drawing/2014/main" id="{27ABA9A6-D12D-37E8-4F5B-5D391E672320}"/>
                </a:ext>
              </a:extLst>
            </p:cNvPr>
            <p:cNvSpPr/>
            <p:nvPr/>
          </p:nvSpPr>
          <p:spPr>
            <a:xfrm>
              <a:off x="2491840" y="3955481"/>
              <a:ext cx="563676" cy="1028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14C9D68-A435-D47B-B2C1-5368E9BC1FB8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45653" y="4109178"/>
              <a:ext cx="3031200" cy="171720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3BD5D8A-80E7-D29A-B81D-5AD4ACA8E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58527" y="4227401"/>
              <a:ext cx="3030389" cy="1716814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20AA846F-71C2-7DFA-277D-EC0986E2C3BC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90520" y="4358787"/>
              <a:ext cx="3031200" cy="1717200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10015803" y="5921531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[1]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46839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913304"/>
            <a:ext cx="10945216" cy="5400600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3.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차원의 저주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실제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머신러닝에서는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피쳐의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개수가 크게 증가하고 이에 따라 데이터를 확보해야 모델 성능을 갖출 수 있음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차원이 늘어나면 우리가 상상하거나 표현할 수 없게 됨</a:t>
            </a:r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01</a:t>
            </a:r>
            <a:r>
              <a:rPr lang="ko-KR" altLang="en-US" sz="3200" dirty="0"/>
              <a:t> </a:t>
            </a:r>
            <a:r>
              <a:rPr lang="ko-KR" altLang="en-US" sz="3200" dirty="0" err="1"/>
              <a:t>피쳐란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35247" y="3359145"/>
            <a:ext cx="9660673" cy="295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93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913304"/>
            <a:ext cx="10945216" cy="5400600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3.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차원의 저주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차원의 저주(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Curse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of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Dimensionality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)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: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피쳐의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개수가 증가하게 되면 데이터를 표현해야 하는 공간이 지속적으로 늘어나게 되고 이에 대한 처리가 어렵게 되는 것</a:t>
            </a: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희박한 벡터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(sparse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vector)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생성 : 벡터 공간에 너무 많은 0이 포함된 형태로 값이 없는 벡터들이 증가하여 모델 전체의 정확도를 떨어뜨림</a:t>
            </a: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데이터 처리 속도와 메모리 공간 문제 : 샘플 데이터가 너무 많아져 문제 발생</a:t>
            </a:r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01</a:t>
            </a:r>
            <a:r>
              <a:rPr lang="ko-KR" altLang="en-US" sz="3200" dirty="0"/>
              <a:t> </a:t>
            </a:r>
            <a:r>
              <a:rPr lang="ko-KR" altLang="en-US" sz="3200" dirty="0" err="1"/>
              <a:t>피쳐란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17256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피쳐의</a:t>
            </a:r>
            <a:r>
              <a:rPr lang="ko-KR" altLang="en-US" dirty="0"/>
              <a:t> 종류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5274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913304"/>
            <a:ext cx="10945216" cy="5400600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1. 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데이터의</a:t>
            </a: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분류 </a:t>
            </a: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: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800" dirty="0" err="1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연속형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데이터와 </a:t>
            </a:r>
            <a:r>
              <a:rPr lang="ko-KR" altLang="en-US" sz="2800" dirty="0" err="1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이산형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데이터</a:t>
            </a:r>
          </a:p>
          <a:p>
            <a:pPr marL="1142790" lvl="1" indent="-51800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연속형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데이터(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continuous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data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)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: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값이 끊어지지 않고 계속 연결되는 종류의 데이터로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,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실수와 관련된 값</a:t>
            </a:r>
          </a:p>
          <a:p>
            <a:pPr marL="1485720" lvl="2" indent="-51800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온도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,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자동차의 속도</a:t>
            </a:r>
          </a:p>
          <a:p>
            <a:pPr marL="1485720" lvl="2" indent="-51800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평균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,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분산 등 통계적 기법 적용 가능</a:t>
            </a:r>
            <a:endParaRPr lang="en-US" altLang="ko-KR" sz="24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038015" indent="-399840">
              <a:lnSpc>
                <a:spcPct val="125000"/>
              </a:lnSpc>
              <a:spcBef>
                <a:spcPct val="20000"/>
              </a:spcBef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b="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이산형</a:t>
            </a:r>
            <a:r>
              <a:rPr lang="ko-KR" altLang="en-US" sz="2400" b="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데이터(</a:t>
            </a:r>
            <a:r>
              <a:rPr lang="ko-KR" altLang="en-US" sz="2400" b="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discrete</a:t>
            </a:r>
            <a:r>
              <a:rPr lang="ko-KR" altLang="en-US" sz="2400" b="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400" b="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data</a:t>
            </a:r>
            <a:r>
              <a:rPr lang="ko-KR" altLang="en-US" sz="2400" b="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) </a:t>
            </a:r>
            <a:r>
              <a:rPr lang="en-US" altLang="ko-KR" sz="2400" b="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:</a:t>
            </a:r>
            <a:r>
              <a:rPr lang="ko-KR" altLang="en-US" sz="2400" b="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연속적 값이 아니라 분리해서 표현하는 데이터로</a:t>
            </a:r>
            <a:r>
              <a:rPr lang="en-US" altLang="ko-KR" sz="2400" b="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,</a:t>
            </a:r>
            <a:r>
              <a:rPr lang="ko-KR" altLang="en-US" sz="2400" b="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일종의 라벨로 구분 가능</a:t>
            </a:r>
          </a:p>
          <a:p>
            <a:pPr marL="1304745" lvl="1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우편번호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숫자로 표현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),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성별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텍스트로 표현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1304745" lvl="1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텍스트 형태의 값도 숫자 형태로 바꾸어 수식의      에 할당</a:t>
            </a:r>
          </a:p>
          <a:p>
            <a:pPr marL="786745" lvl="1" indent="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None/>
              <a:defRPr/>
            </a:pPr>
            <a:endParaRPr lang="en-US" altLang="ko-KR" sz="26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304745" lvl="1" indent="-51800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lang="ko-KR" altLang="en-US" sz="26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02</a:t>
            </a:r>
            <a:r>
              <a:rPr lang="ko-KR" altLang="en-US" sz="3200" dirty="0"/>
              <a:t> </a:t>
            </a:r>
            <a:r>
              <a:rPr lang="ko-KR" altLang="en-US" sz="3200" dirty="0" err="1"/>
              <a:t>피쳐의</a:t>
            </a:r>
            <a:r>
              <a:rPr lang="ko-KR" altLang="en-US" sz="3200" dirty="0"/>
              <a:t> 종류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15682" y="5235862"/>
            <a:ext cx="294414" cy="25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93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913304"/>
            <a:ext cx="10945216" cy="5400600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1. 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데이터의</a:t>
            </a: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분류 </a:t>
            </a: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: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800" dirty="0" err="1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연속형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데이터와 </a:t>
            </a:r>
            <a:r>
              <a:rPr lang="ko-KR" altLang="en-US" sz="2800" dirty="0" err="1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이산형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데이터</a:t>
            </a:r>
          </a:p>
          <a:p>
            <a:pPr marL="1038015" indent="-399840">
              <a:lnSpc>
                <a:spcPct val="125000"/>
              </a:lnSpc>
              <a:spcBef>
                <a:spcPct val="20000"/>
              </a:spcBef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600" b="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연속형</a:t>
            </a:r>
            <a:r>
              <a:rPr lang="ko-KR" altLang="en-US" sz="2600" b="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데이터와 </a:t>
            </a:r>
            <a:r>
              <a:rPr lang="ko-KR" altLang="en-US" sz="2600" b="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이산형</a:t>
            </a:r>
            <a:r>
              <a:rPr lang="ko-KR" altLang="en-US" sz="2600" b="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데이터의 가장 큰 차이는 그 숫자의 의미가 스케일(</a:t>
            </a:r>
            <a:r>
              <a:rPr lang="ko-KR" altLang="en-US" sz="2600" b="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scale</a:t>
            </a:r>
            <a:r>
              <a:rPr lang="ko-KR" altLang="en-US" sz="2600" b="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)이 있는가 </a:t>
            </a:r>
            <a:r>
              <a:rPr lang="ko-KR" altLang="en-US" sz="2600" b="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없는가이다</a:t>
            </a:r>
            <a:endParaRPr lang="ko-KR" altLang="en-US" sz="2600" b="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786745" lvl="1" indent="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None/>
              <a:defRPr/>
            </a:pPr>
            <a:endParaRPr lang="en-US" altLang="ko-KR" sz="26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304745" lvl="1" indent="-51800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lang="ko-KR" altLang="en-US" sz="26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02</a:t>
            </a:r>
            <a:r>
              <a:rPr lang="ko-KR" altLang="en-US" sz="3200" dirty="0"/>
              <a:t> </a:t>
            </a:r>
            <a:r>
              <a:rPr lang="ko-KR" altLang="en-US" sz="3200" dirty="0" err="1"/>
              <a:t>피쳐의</a:t>
            </a:r>
            <a:r>
              <a:rPr lang="ko-KR" altLang="en-US" sz="3200" dirty="0"/>
              <a:t> 종류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3255" y="2634281"/>
            <a:ext cx="10657755" cy="261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33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913304"/>
            <a:ext cx="10945216" cy="5400600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2.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데이터를 모델에 적용할 때 고려사항</a:t>
            </a:r>
          </a:p>
          <a:p>
            <a:pPr marL="860900" lvl="0" indent="-51800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Font typeface="Arial"/>
              <a:buAutoNum type="arabicPeriod"/>
              <a:defRPr/>
            </a:pPr>
            <a:endParaRPr lang="ko-KR" altLang="en-US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860900" lvl="0" indent="-51800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Font typeface="Arial"/>
              <a:buAutoNum type="arabicPeriod"/>
              <a:defRPr/>
            </a:pPr>
            <a:endParaRPr lang="ko-KR" altLang="en-US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860900" lvl="0" indent="-51800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Font typeface="Arial"/>
              <a:buAutoNum type="arabicPeriod"/>
              <a:defRPr/>
            </a:pPr>
            <a:endParaRPr lang="ko-KR" altLang="en-US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3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RAD는</a:t>
            </a:r>
            <a:r>
              <a:rPr lang="ko-KR" altLang="en-US" sz="23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‘방사형 도로까지의 접근성 지수</a:t>
            </a:r>
            <a:r>
              <a:rPr lang="en-US" altLang="ko-KR" sz="23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’</a:t>
            </a:r>
            <a:r>
              <a:rPr lang="ko-KR" altLang="en-US" sz="23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이고</a:t>
            </a:r>
            <a:r>
              <a:rPr lang="en-US" altLang="ko-KR" sz="23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,</a:t>
            </a:r>
            <a:r>
              <a:rPr lang="ko-KR" altLang="en-US" sz="23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기준에 따라 접근성을 숫자로 표현한 것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3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나이를 의미하는 </a:t>
            </a:r>
            <a:r>
              <a:rPr lang="ko-KR" altLang="en-US" sz="23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숫자형</a:t>
            </a:r>
            <a:r>
              <a:rPr lang="ko-KR" altLang="en-US" sz="23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데이터인 </a:t>
            </a:r>
            <a:r>
              <a:rPr lang="en-US" altLang="ko-KR" sz="23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AGE</a:t>
            </a:r>
            <a:r>
              <a:rPr lang="ko-KR" altLang="en-US" sz="23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와 </a:t>
            </a:r>
            <a:r>
              <a:rPr lang="ko-KR" altLang="en-US" sz="23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서수형</a:t>
            </a:r>
            <a:r>
              <a:rPr lang="ko-KR" altLang="en-US" sz="23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데이터인 </a:t>
            </a:r>
            <a:r>
              <a:rPr lang="en-US" altLang="ko-KR" sz="23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RAD</a:t>
            </a:r>
            <a:r>
              <a:rPr lang="ko-KR" altLang="en-US" sz="23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를 같은 형태로 저장해도 되는가</a:t>
            </a:r>
            <a:r>
              <a:rPr lang="en-US" altLang="ko-KR" sz="23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?</a:t>
            </a:r>
          </a:p>
          <a:p>
            <a:pPr marL="786745" lvl="1" indent="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None/>
              <a:defRPr/>
            </a:pPr>
            <a:endParaRPr lang="en-US" altLang="ko-KR" sz="26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304745" lvl="1" indent="-51800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lang="ko-KR" altLang="en-US" sz="26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02</a:t>
            </a:r>
            <a:r>
              <a:rPr lang="ko-KR" altLang="en-US" sz="3200" dirty="0"/>
              <a:t> </a:t>
            </a:r>
            <a:r>
              <a:rPr lang="ko-KR" altLang="en-US" sz="3200" dirty="0" err="1"/>
              <a:t>피쳐의</a:t>
            </a:r>
            <a:r>
              <a:rPr lang="ko-KR" altLang="en-US" sz="3200" dirty="0"/>
              <a:t> 종류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3860" y="1552254"/>
            <a:ext cx="10798256" cy="174828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241987" y="1480867"/>
            <a:ext cx="672860" cy="707366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0612B5-7BFD-CDB2-4DB5-912B17DBB798}"/>
              </a:ext>
            </a:extLst>
          </p:cNvPr>
          <p:cNvSpPr/>
          <p:nvPr/>
        </p:nvSpPr>
        <p:spPr>
          <a:xfrm>
            <a:off x="6696413" y="1505683"/>
            <a:ext cx="672860" cy="707366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53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132830" y="2539315"/>
            <a:ext cx="10108107" cy="228956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7200" dirty="0">
                <a:solidFill>
                  <a:srgbClr val="4472C4"/>
                </a:solidFill>
              </a:rPr>
              <a:t>&lt;</a:t>
            </a:r>
            <a:r>
              <a:rPr lang="ko-KR" altLang="en-US" sz="7200" dirty="0">
                <a:solidFill>
                  <a:srgbClr val="4472C4"/>
                </a:solidFill>
              </a:rPr>
              <a:t>데이터의 이해</a:t>
            </a:r>
            <a:r>
              <a:rPr lang="en-US" altLang="ko-KR" sz="7200" dirty="0">
                <a:solidFill>
                  <a:srgbClr val="4472C4"/>
                </a:solidFill>
              </a:rPr>
              <a:t>&gt;</a:t>
            </a:r>
            <a:endParaRPr lang="ko-KR" altLang="en-US" sz="7200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450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913304"/>
            <a:ext cx="10945216" cy="5400600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2.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데이터를 모델에 적용할 때 고려사항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나이를 의미하는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AGE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와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흑인비율을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의미하는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B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는 둘 다 스케일 있는 값이지만 그 범위가 달라서    값을 구하기 위해       값의 범위도 상당히 다르게 해야 함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특정 열의 데이터가 아예 존재하지 않거나 일부 존재하지 않을 수도 있고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,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오기되어 잘못된 데이터들이 있을 수 있음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endParaRPr lang="ko-KR" altLang="en-US" sz="24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b="1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데이터의 성질을 고려하여 머신러닝 모델을 만들어야 함</a:t>
            </a:r>
            <a:endParaRPr lang="en-US" altLang="ko-KR" sz="2400" b="1" dirty="0">
              <a:solidFill>
                <a:srgbClr val="FF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304745" lvl="1" indent="-51800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lang="ko-KR" altLang="en-US" sz="26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02</a:t>
            </a:r>
            <a:r>
              <a:rPr lang="ko-KR" altLang="en-US" sz="3200" dirty="0"/>
              <a:t> </a:t>
            </a:r>
            <a:r>
              <a:rPr lang="ko-KR" altLang="en-US" sz="3200" dirty="0" err="1"/>
              <a:t>피쳐의</a:t>
            </a:r>
            <a:r>
              <a:rPr lang="ko-KR" altLang="en-US" sz="3200" dirty="0"/>
              <a:t> 종류</a:t>
            </a:r>
          </a:p>
        </p:txBody>
      </p:sp>
      <p:pic>
        <p:nvPicPr>
          <p:cNvPr id="9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68881" y="2131442"/>
            <a:ext cx="161925" cy="2571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77282" y="2102646"/>
            <a:ext cx="362510" cy="24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35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데이터를 모델에 대입하기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0858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913304"/>
            <a:ext cx="10945216" cy="5400600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1.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데이터 테이블의 기본 용어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데이터 테이블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: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판다스를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이용하여 데이터를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로딩하면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확인할 수 있는 테이블 형태의 데이터 집합</a:t>
            </a: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데이터 모판 또는 데이터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샘플이라고도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부름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피쳐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: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엑셀에서의 필드나 열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,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데이터베이스에서의 속성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(attribute)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인스턴스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: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동일한 객체에 대한 하나의 데이터 묶음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하나의 객체에 대한 모든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피쳐를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모아 놓은 데이터 전체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엑셀에서의 행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,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데이터베이스에서의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튜플</a:t>
            </a:r>
            <a:endParaRPr lang="ko-KR" altLang="en-US" sz="24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304745" lvl="1" indent="-51800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lang="ko-KR" altLang="en-US" sz="26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03</a:t>
            </a:r>
            <a:r>
              <a:rPr lang="ko-KR" altLang="en-US" sz="3200" dirty="0"/>
              <a:t> 데이터를 모델에 대입하기</a:t>
            </a:r>
          </a:p>
        </p:txBody>
      </p:sp>
    </p:spTree>
    <p:extLst>
      <p:ext uri="{BB962C8B-B14F-4D97-AF65-F5344CB8AC3E}">
        <p14:creationId xmlns:p14="http://schemas.microsoft.com/office/powerpoint/2010/main" val="2261516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913304"/>
            <a:ext cx="10945216" cy="5400600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1.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데이터 테이블의 기본 용어</a:t>
            </a:r>
          </a:p>
          <a:p>
            <a:pPr marL="1304745" lvl="1" indent="-51800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lang="ko-KR" altLang="en-US" sz="26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03</a:t>
            </a:r>
            <a:r>
              <a:rPr lang="ko-KR" altLang="en-US" sz="3200" dirty="0"/>
              <a:t> 데이터를 모델에 대입하기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98217" y="1483744"/>
            <a:ext cx="8547707" cy="523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93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913304"/>
            <a:ext cx="10945216" cy="5400600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1.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데이터 테이블의 기본 용어</a:t>
            </a:r>
          </a:p>
          <a:p>
            <a:pPr marL="1304745" lvl="1" indent="-51800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lang="ko-KR" altLang="en-US" sz="26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03</a:t>
            </a:r>
            <a:r>
              <a:rPr lang="ko-KR" altLang="en-US" sz="3200" dirty="0"/>
              <a:t> 데이터를 모델에 대입하기</a:t>
            </a:r>
          </a:p>
        </p:txBody>
      </p:sp>
      <p:sp>
        <p:nvSpPr>
          <p:cNvPr id="5" name="직사각형 3"/>
          <p:cNvSpPr/>
          <p:nvPr/>
        </p:nvSpPr>
        <p:spPr>
          <a:xfrm>
            <a:off x="983549" y="1512200"/>
            <a:ext cx="10237264" cy="4981583"/>
          </a:xfrm>
          <a:prstGeom prst="rect">
            <a:avLst/>
          </a:prstGeom>
          <a:solidFill>
            <a:srgbClr val="FAF3DB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t" anchorCtr="0"/>
          <a:lstStyle/>
          <a:p>
            <a:pPr marL="0" indent="0" algn="l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 dirty="0">
                <a:solidFill>
                  <a:srgbClr val="DF4857"/>
                </a:solidFill>
                <a:latin typeface="맑은 고딕"/>
                <a:ea typeface="맑은 고딕"/>
                <a:cs typeface="Calibri"/>
              </a:rPr>
              <a:t>[</a:t>
            </a:r>
            <a:r>
              <a:rPr kumimoji="0" lang="ko-KR" altLang="en-US" sz="2400" b="1" i="0" u="none" strike="noStrike" kern="1200" cap="none" spc="0" normalizeH="0" baseline="0" dirty="0">
                <a:solidFill>
                  <a:srgbClr val="DF4857"/>
                </a:solidFill>
                <a:latin typeface="맑은 고딕"/>
                <a:ea typeface="맑은 고딕"/>
                <a:cs typeface="맑은 고딕"/>
              </a:rPr>
              <a:t>하나 더 알기</a:t>
            </a:r>
            <a:r>
              <a:rPr kumimoji="0" lang="en-US" altLang="ko-KR" sz="2400" b="1" i="0" u="none" strike="noStrike" kern="1200" cap="none" spc="0" normalizeH="0" baseline="0" dirty="0">
                <a:solidFill>
                  <a:srgbClr val="DF4857"/>
                </a:solidFill>
                <a:latin typeface="맑은 고딕"/>
                <a:ea typeface="맑은 고딕"/>
                <a:cs typeface="Calibri"/>
              </a:rPr>
              <a:t>]</a:t>
            </a:r>
            <a:r>
              <a:rPr kumimoji="0" lang="ko-KR" altLang="en-US" sz="24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데이터의 형식</a:t>
            </a:r>
          </a:p>
          <a:p>
            <a:pPr marL="0" lvl="0" indent="0" algn="l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800" b="0" i="0" u="none" strike="noStrike" kern="1200" cap="none" spc="-10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57040" lvl="0" indent="-257040" algn="l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400" b="0" i="0" u="none" strike="noStrike" kern="1200" cap="none" spc="-10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데이터를 호출하기 위해서는 데이터 테이블 형태로 저장될 수 있는 타입을 사용한다</a:t>
            </a:r>
          </a:p>
          <a:p>
            <a:pPr marL="257040" lvl="0" indent="-257040" algn="l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400" b="0" i="0" u="none" strike="noStrike" kern="1200" cap="none" spc="-10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다양한 데이터 타입으로 데이터 테이블을 저장할 수 있다</a:t>
            </a:r>
          </a:p>
          <a:p>
            <a:pPr marL="257040" lvl="0" indent="-257040" algn="l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ko-KR" altLang="en-US" sz="1000" b="0" i="0" u="none" strike="noStrike" kern="1200" cap="none" spc="-10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57040" lvl="0" indent="-257040" algn="l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400" b="0" i="0" u="none" strike="noStrike" kern="1200" cap="none" spc="-10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대표적으로 ‘</a:t>
            </a:r>
            <a:r>
              <a:rPr kumimoji="0" lang="ko-KR" altLang="en-US" sz="2400" b="0" i="0" u="none" strike="noStrike" kern="1200" cap="none" spc="-10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csv</a:t>
            </a:r>
            <a:r>
              <a:rPr kumimoji="0" lang="ko-KR" altLang="en-US" sz="2400" b="0" i="0" u="none" strike="noStrike" kern="1200" cap="none" spc="-10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kumimoji="0" lang="ko-KR" altLang="en-US" sz="2400" b="0" i="0" u="none" strike="noStrike" kern="1200" cap="none" spc="-10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comma</a:t>
            </a:r>
            <a:r>
              <a:rPr kumimoji="0" lang="ko-KR" altLang="en-US" sz="2400" b="0" i="0" u="none" strike="noStrike" kern="1200" cap="none" spc="-10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400" b="0" i="0" u="none" strike="noStrike" kern="1200" cap="none" spc="-10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separate</a:t>
            </a:r>
            <a:r>
              <a:rPr kumimoji="0" lang="ko-KR" altLang="en-US" sz="2400" b="0" i="0" u="none" strike="noStrike" kern="1200" cap="none" spc="-10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400" b="0" i="0" u="none" strike="noStrike" kern="1200" cap="none" spc="-10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value</a:t>
            </a:r>
            <a:r>
              <a:rPr kumimoji="0" lang="ko-KR" altLang="en-US" sz="2400" b="0" i="0" u="none" strike="noStrike" kern="1200" cap="none" spc="-10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)’ 또는 ‘</a:t>
            </a:r>
            <a:r>
              <a:rPr kumimoji="0" lang="ko-KR" altLang="en-US" sz="2400" b="0" i="0" u="none" strike="noStrike" kern="1200" cap="none" spc="-10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xlsx</a:t>
            </a:r>
            <a:r>
              <a:rPr kumimoji="0" lang="ko-KR" altLang="en-US" sz="2400" b="0" i="0" u="none" strike="noStrike" kern="1200" cap="none" spc="-10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’ 파일</a:t>
            </a:r>
          </a:p>
          <a:p>
            <a:pPr marL="257040" lvl="0" indent="-257040" algn="l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400" b="0" i="0" u="none" strike="noStrike" kern="1200" cap="none" spc="-10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트리 형태로 저장되어 있는 ‘</a:t>
            </a:r>
            <a:r>
              <a:rPr kumimoji="0" lang="ko-KR" altLang="en-US" sz="2400" b="0" i="0" u="none" strike="noStrike" kern="1200" cap="none" spc="-10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json’이나</a:t>
            </a:r>
            <a:r>
              <a:rPr kumimoji="0" lang="ko-KR" altLang="en-US" sz="2400" b="0" i="0" u="none" strike="noStrike" kern="1200" cap="none" spc="-10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‘</a:t>
            </a:r>
            <a:r>
              <a:rPr kumimoji="0" lang="ko-KR" altLang="en-US" sz="2400" b="0" i="0" u="none" strike="noStrike" kern="1200" cap="none" spc="-10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xml</a:t>
            </a:r>
            <a:r>
              <a:rPr kumimoji="0" lang="ko-KR" altLang="en-US" sz="2400" b="0" i="0" u="none" strike="noStrike" kern="1200" cap="none" spc="-10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’</a:t>
            </a:r>
          </a:p>
          <a:p>
            <a:pPr marL="257040" lvl="0" indent="-257040" algn="l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400" b="0" i="0" u="none" strike="noStrike" kern="1200" cap="none" spc="-10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파이썬에</a:t>
            </a:r>
            <a:r>
              <a:rPr kumimoji="0" lang="ko-KR" altLang="en-US" sz="2400" b="0" i="0" u="none" strike="noStrike" kern="1200" cap="none" spc="-10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특화된 데이터 저장 형태인 ‘</a:t>
            </a:r>
            <a:r>
              <a:rPr kumimoji="0" lang="ko-KR" altLang="en-US" sz="2400" b="0" i="0" u="none" strike="noStrike" kern="1200" cap="none" spc="-10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pickle</a:t>
            </a:r>
            <a:r>
              <a:rPr kumimoji="0" lang="ko-KR" altLang="en-US" sz="2400" b="0" i="0" u="none" strike="noStrike" kern="1200" cap="none" spc="-10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’</a:t>
            </a:r>
          </a:p>
          <a:p>
            <a:pPr marL="257040" lvl="0" indent="-257040" algn="l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400" b="0" i="0" u="none" strike="noStrike" kern="1200" cap="none" spc="-10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큰 데이터를 저장하는 이진 데이터 형식인 ‘h5’</a:t>
            </a:r>
          </a:p>
        </p:txBody>
      </p:sp>
    </p:spTree>
    <p:extLst>
      <p:ext uri="{BB962C8B-B14F-4D97-AF65-F5344CB8AC3E}">
        <p14:creationId xmlns:p14="http://schemas.microsoft.com/office/powerpoint/2010/main" val="1295654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913304"/>
            <a:ext cx="11301052" cy="5400600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2.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800" dirty="0" err="1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판다스로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데이터 다루기</a:t>
            </a:r>
          </a:p>
          <a:p>
            <a:pPr marL="742950" lvl="1" indent="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None/>
              <a:defRPr/>
            </a:pPr>
            <a:r>
              <a:rPr lang="en-US" altLang="ko-KR" sz="2300" b="1" dirty="0">
                <a:solidFill>
                  <a:srgbClr val="215C88"/>
                </a:solidFill>
                <a:latin typeface="맑은 고딕"/>
                <a:ea typeface="맑은 고딕"/>
                <a:cs typeface="맑은 고딕"/>
              </a:rPr>
              <a:t>2.1</a:t>
            </a:r>
            <a:r>
              <a:rPr lang="ko-KR" altLang="en-US" sz="2300" b="1" dirty="0">
                <a:solidFill>
                  <a:srgbClr val="215C88"/>
                </a:solidFill>
                <a:latin typeface="맑은 고딕"/>
                <a:ea typeface="맑은 고딕"/>
                <a:cs typeface="맑은 고딕"/>
              </a:rPr>
              <a:t> 데이터 불러오기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Anaconda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Prompt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(Miniconda3)에서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conda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가상환경을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실행하여 주피터 실행</a:t>
            </a:r>
          </a:p>
          <a:p>
            <a:pPr marL="1304745" lvl="1" indent="-51800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lang="ko-KR" altLang="en-US" sz="26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03</a:t>
            </a:r>
            <a:r>
              <a:rPr lang="ko-KR" altLang="en-US" sz="3200" dirty="0"/>
              <a:t> 데이터를 모델에 대입하기</a:t>
            </a:r>
          </a:p>
        </p:txBody>
      </p:sp>
      <p:graphicFrame>
        <p:nvGraphicFramePr>
          <p:cNvPr id="4" name="표 6"/>
          <p:cNvGraphicFramePr/>
          <p:nvPr>
            <p:extLst>
              <p:ext uri="{D42A27DB-BD31-4B8C-83A1-F6EECF244321}">
                <p14:modId xmlns:p14="http://schemas.microsoft.com/office/powerpoint/2010/main" val="826214264"/>
              </p:ext>
            </p:extLst>
          </p:nvPr>
        </p:nvGraphicFramePr>
        <p:xfrm>
          <a:off x="1518108" y="2561465"/>
          <a:ext cx="4722968" cy="822960"/>
        </p:xfrm>
        <a:graphic>
          <a:graphicData uri="http://schemas.openxmlformats.org/drawingml/2006/table">
            <a:tbl>
              <a:tblPr firstRow="1" bandRow="1"/>
              <a:tblGrid>
                <a:gridCol w="4722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367"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(base) C:\...&gt;conda activate ml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(ml) C:\...&gt;jupyter notebook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56370"/>
          <a:stretch>
            <a:fillRect/>
          </a:stretch>
        </p:blipFill>
        <p:spPr>
          <a:xfrm>
            <a:off x="1474844" y="3469884"/>
            <a:ext cx="9497956" cy="336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10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913304"/>
            <a:ext cx="11301052" cy="5400600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2.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800" dirty="0" err="1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판다스로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데이터 다루기</a:t>
            </a:r>
          </a:p>
          <a:p>
            <a:pPr marL="742950" lvl="1" indent="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None/>
              <a:defRPr/>
            </a:pPr>
            <a:r>
              <a:rPr lang="en-US" altLang="ko-KR" sz="2400" b="1" dirty="0">
                <a:solidFill>
                  <a:srgbClr val="215C88"/>
                </a:solidFill>
                <a:latin typeface="맑은 고딕"/>
                <a:ea typeface="맑은 고딕"/>
                <a:cs typeface="맑은 고딕"/>
              </a:rPr>
              <a:t>2.1</a:t>
            </a:r>
            <a:r>
              <a:rPr lang="ko-KR" altLang="en-US" sz="2400" b="1" dirty="0">
                <a:solidFill>
                  <a:srgbClr val="215C88"/>
                </a:solidFill>
                <a:latin typeface="맑은 고딕"/>
                <a:ea typeface="맑은 고딕"/>
                <a:cs typeface="맑은 고딕"/>
              </a:rPr>
              <a:t> 데이터 불러오기</a:t>
            </a:r>
          </a:p>
          <a:p>
            <a:pPr marL="1304745" lvl="1" indent="-51800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lang="ko-KR" altLang="en-US" sz="26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03</a:t>
            </a:r>
            <a:r>
              <a:rPr lang="ko-KR" altLang="en-US" sz="3200" dirty="0"/>
              <a:t> 데이터를 모델에 대입하기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46590"/>
          <a:stretch>
            <a:fillRect/>
          </a:stretch>
        </p:blipFill>
        <p:spPr>
          <a:xfrm>
            <a:off x="1330000" y="2119888"/>
            <a:ext cx="9349501" cy="404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44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913304"/>
            <a:ext cx="10869731" cy="5400600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2.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800" dirty="0" err="1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판다스로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데이터 다루기</a:t>
            </a:r>
          </a:p>
          <a:p>
            <a:pPr marL="742950" lvl="1" indent="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None/>
              <a:defRPr/>
            </a:pPr>
            <a:r>
              <a:rPr lang="en-US" altLang="ko-KR" sz="2400" b="1" dirty="0">
                <a:solidFill>
                  <a:srgbClr val="215C88"/>
                </a:solidFill>
                <a:latin typeface="맑은 고딕"/>
                <a:ea typeface="맑은 고딕"/>
                <a:cs typeface="맑은 고딕"/>
              </a:rPr>
              <a:t>2.1</a:t>
            </a:r>
            <a:r>
              <a:rPr lang="ko-KR" altLang="en-US" sz="2400" b="1" dirty="0">
                <a:solidFill>
                  <a:srgbClr val="215C88"/>
                </a:solidFill>
                <a:latin typeface="맑은 고딕"/>
                <a:ea typeface="맑은 고딕"/>
                <a:cs typeface="맑은 고딕"/>
              </a:rPr>
              <a:t> 데이터 불러오기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오른쪽 상단의 [New] 버튼을 클릭하고 ‘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Python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3’ 커널을 실행할 수 있는 가상환경 버튼인 [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Python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3]을 클릭하여 주피터 노트북 실행</a:t>
            </a:r>
          </a:p>
          <a:p>
            <a:pPr marL="1304745" lvl="1" indent="-51800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lang="ko-KR" altLang="en-US" sz="26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03</a:t>
            </a:r>
            <a:r>
              <a:rPr lang="ko-KR" altLang="en-US" sz="3200" dirty="0"/>
              <a:t> 데이터를 모델에 대입하기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12164" y="3014741"/>
            <a:ext cx="8294478" cy="356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22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913304"/>
            <a:ext cx="10869731" cy="5400600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2.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800" dirty="0" err="1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판다스로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데이터 다루기</a:t>
            </a:r>
          </a:p>
          <a:p>
            <a:pPr marL="742950" lvl="1" indent="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None/>
              <a:defRPr/>
            </a:pPr>
            <a:r>
              <a:rPr lang="en-US" altLang="ko-KR" sz="2400" b="1" dirty="0">
                <a:solidFill>
                  <a:srgbClr val="215C88"/>
                </a:solidFill>
                <a:latin typeface="맑은 고딕"/>
                <a:ea typeface="맑은 고딕"/>
                <a:cs typeface="맑은 고딕"/>
              </a:rPr>
              <a:t>2.1</a:t>
            </a:r>
            <a:r>
              <a:rPr lang="ko-KR" altLang="en-US" sz="2400" b="1" dirty="0">
                <a:solidFill>
                  <a:srgbClr val="215C88"/>
                </a:solidFill>
                <a:latin typeface="맑은 고딕"/>
                <a:ea typeface="맑은 고딕"/>
                <a:cs typeface="맑은 고딕"/>
              </a:rPr>
              <a:t> 데이터 불러오기</a:t>
            </a:r>
          </a:p>
          <a:p>
            <a:pPr marL="1304745" lvl="1" indent="-51800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lang="ko-KR" altLang="en-US" sz="26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03</a:t>
            </a:r>
            <a:r>
              <a:rPr lang="ko-KR" altLang="en-US" sz="3200" dirty="0"/>
              <a:t> 데이터를 모델에 대입하기</a:t>
            </a:r>
          </a:p>
        </p:txBody>
      </p:sp>
      <p:graphicFrame>
        <p:nvGraphicFramePr>
          <p:cNvPr id="5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569915"/>
              </p:ext>
            </p:extLst>
          </p:nvPr>
        </p:nvGraphicFramePr>
        <p:xfrm>
          <a:off x="1050159" y="2033825"/>
          <a:ext cx="10592608" cy="4487744"/>
        </p:xfrm>
        <a:graphic>
          <a:graphicData uri="http://schemas.openxmlformats.org/drawingml/2006/table">
            <a:tbl>
              <a:tblPr firstRow="1" bandRow="1"/>
              <a:tblGrid>
                <a:gridCol w="129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7186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import pandas as pd </a:t>
                      </a:r>
                      <a:r>
                        <a:rPr kumimoji="0" lang="ko-KR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                    </a:t>
                      </a: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E7452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# (1) pandas </a:t>
                      </a:r>
                      <a:r>
                        <a:rPr kumimoji="0" lang="en-US" altLang="ko-KR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E7452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모듈</a:t>
                      </a: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E7452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 </a:t>
                      </a:r>
                      <a:r>
                        <a:rPr kumimoji="0" lang="en-US" altLang="ko-KR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E7452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호출</a:t>
                      </a:r>
                      <a:endParaRPr kumimoji="0" lang="en-US" altLang="ko-KR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E7452"/>
                        </a:solidFill>
                        <a:effectLst/>
                        <a:uLnTx/>
                        <a:uFillTx/>
                        <a:latin typeface="Cascadia Code"/>
                        <a:ea typeface="+mn-ea"/>
                        <a:cs typeface="Cascadia Code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scadia Code"/>
                        <a:ea typeface="+mn-ea"/>
                        <a:cs typeface="Cascadia Code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data_url</a:t>
                      </a: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 = 'https://archive.ics.uci.edu/ml/machine-learning-databases/housing/</a:t>
                      </a:r>
                      <a:r>
                        <a:rPr kumimoji="0" lang="en-US" altLang="ko-KR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housing.data</a:t>
                      </a: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'</a:t>
                      </a: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E7452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# (2) </a:t>
                      </a:r>
                      <a:r>
                        <a:rPr kumimoji="0" lang="en-US" altLang="ko-KR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E7452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데이터</a:t>
                      </a: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E7452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 </a:t>
                      </a:r>
                      <a:r>
                        <a:rPr kumimoji="0" lang="en-US" altLang="ko-KR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E7452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URL을</a:t>
                      </a: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E7452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 </a:t>
                      </a:r>
                      <a:r>
                        <a:rPr kumimoji="0" lang="en-US" altLang="ko-KR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E7452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변수</a:t>
                      </a: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E7452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 </a:t>
                      </a:r>
                      <a:r>
                        <a:rPr kumimoji="0" lang="en-US" altLang="ko-KR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E7452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data_url에</a:t>
                      </a: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E7452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 </a:t>
                      </a:r>
                      <a:r>
                        <a:rPr kumimoji="0" lang="en-US" altLang="ko-KR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E7452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넣기</a:t>
                      </a:r>
                      <a:endParaRPr kumimoji="0" lang="en-US" altLang="ko-KR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scadia Code"/>
                        <a:ea typeface="+mn-ea"/>
                        <a:cs typeface="Cascadia Code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df_data</a:t>
                      </a: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 = </a:t>
                      </a:r>
                      <a:r>
                        <a:rPr kumimoji="0" lang="en-US" altLang="ko-KR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pd.read_csv</a:t>
                      </a: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(</a:t>
                      </a:r>
                      <a:r>
                        <a:rPr kumimoji="0" lang="en-US" altLang="ko-KR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data_url</a:t>
                      </a: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, </a:t>
                      </a:r>
                      <a:r>
                        <a:rPr kumimoji="0" lang="en-US" altLang="ko-KR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sep</a:t>
                      </a: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='\s+', header = None) </a:t>
                      </a: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E7452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# (3) csv </a:t>
                      </a:r>
                      <a:r>
                        <a:rPr kumimoji="0" lang="en-US" altLang="ko-KR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E7452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데이터</a:t>
                      </a:r>
                      <a:r>
                        <a:rPr kumimoji="0" lang="ko-KR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E7452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 </a:t>
                      </a:r>
                      <a:r>
                        <a:rPr kumimoji="0" lang="en-US" altLang="ko-KR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E7452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로드</a:t>
                      </a:r>
                      <a:endParaRPr kumimoji="0" lang="en-US" altLang="ko-KR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E7452"/>
                        </a:solidFill>
                        <a:effectLst/>
                        <a:uLnTx/>
                        <a:uFillTx/>
                        <a:latin typeface="Cascadia Code"/>
                        <a:ea typeface="+mn-ea"/>
                        <a:cs typeface="Cascadia Code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df_data.columns</a:t>
                      </a: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 = ['CRIM','ZN', 'INDUS', 'CHAS', 'NOX', 'RM', 'AGE', 'DIS', 'RAD', 'TAX', 'PTRATIO' ,'B', 'LSTAT', 'MEDV'] </a:t>
                      </a: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E7452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# (4) </a:t>
                      </a:r>
                      <a:r>
                        <a:rPr kumimoji="0" lang="en-US" altLang="ko-KR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E7452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데이터의</a:t>
                      </a: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E7452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 열 </a:t>
                      </a:r>
                      <a:r>
                        <a:rPr kumimoji="0" lang="en-US" altLang="ko-KR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E7452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이름</a:t>
                      </a: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E7452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 </a:t>
                      </a:r>
                      <a:r>
                        <a:rPr kumimoji="0" lang="en-US" altLang="ko-KR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E7452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지정</a:t>
                      </a:r>
                      <a:endParaRPr kumimoji="0" lang="en-US" altLang="ko-KR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scadia Code"/>
                        <a:ea typeface="+mn-ea"/>
                        <a:cs typeface="Cascadia Code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df_data.head</a:t>
                      </a: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() </a:t>
                      </a:r>
                      <a:r>
                        <a:rPr kumimoji="0" lang="ko-KR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                                                   </a:t>
                      </a: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E7452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# (5) </a:t>
                      </a:r>
                      <a:r>
                        <a:rPr kumimoji="0" lang="en-US" altLang="ko-KR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E7452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데이터</a:t>
                      </a: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E7452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 </a:t>
                      </a:r>
                      <a:r>
                        <a:rPr kumimoji="0" lang="en-US" altLang="ko-KR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E7452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출력</a:t>
                      </a: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E7452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, </a:t>
                      </a:r>
                      <a:r>
                        <a:rPr kumimoji="0" lang="ko-KR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E7452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위에서부터</a:t>
                      </a: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E7452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5</a:t>
                      </a:r>
                      <a:r>
                        <a:rPr kumimoji="0" lang="ko-KR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E7452"/>
                          </a:solidFill>
                          <a:effectLst/>
                          <a:uLnTx/>
                          <a:uFillTx/>
                          <a:latin typeface="Cascadia Code"/>
                          <a:ea typeface="+mn-ea"/>
                          <a:cs typeface="Cascadia Code"/>
                        </a:rPr>
                        <a:t>개</a:t>
                      </a:r>
                      <a:endParaRPr lang="en-US" altLang="ko-KR" sz="2000" b="1" kern="1200" spc="0" dirty="0">
                        <a:solidFill>
                          <a:srgbClr val="1E7452"/>
                        </a:solidFill>
                        <a:latin typeface="Cascadia Code"/>
                        <a:ea typeface="+mn-ea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0558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1]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600" b="1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FC7BC1C7-1707-322C-5FED-DA57EAD036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00485" y="4676946"/>
            <a:ext cx="9202526" cy="181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04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913304"/>
            <a:ext cx="11301052" cy="5400600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2.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800" dirty="0" err="1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판다스로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데이터 다루기</a:t>
            </a:r>
          </a:p>
          <a:p>
            <a:pPr marL="742950" lvl="1" indent="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None/>
              <a:defRPr/>
            </a:pPr>
            <a:r>
              <a:rPr lang="en-US" altLang="ko-KR" sz="2400" b="1" dirty="0">
                <a:solidFill>
                  <a:srgbClr val="215C88"/>
                </a:solidFill>
                <a:latin typeface="맑은 고딕"/>
                <a:ea typeface="맑은 고딕"/>
                <a:cs typeface="맑은 고딕"/>
              </a:rPr>
              <a:t>2.2</a:t>
            </a:r>
            <a:r>
              <a:rPr lang="ko-KR" altLang="en-US" sz="2400" b="1" dirty="0">
                <a:solidFill>
                  <a:srgbClr val="215C88"/>
                </a:solidFill>
                <a:latin typeface="맑은 고딕"/>
                <a:ea typeface="맑은 고딕"/>
                <a:cs typeface="맑은 고딕"/>
              </a:rPr>
              <a:t> 데이터에 수식 적용하기</a:t>
            </a:r>
            <a:endParaRPr lang="en-US" altLang="ko-KR" sz="2400" b="1" dirty="0">
              <a:solidFill>
                <a:srgbClr val="215C88"/>
              </a:solidFill>
              <a:latin typeface="맑은 고딕"/>
              <a:ea typeface="맑은 고딕"/>
              <a:cs typeface="맑은 고딕"/>
            </a:endParaRPr>
          </a:p>
          <a:p>
            <a:pPr marL="742950" lvl="1" indent="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None/>
              <a:defRPr/>
            </a:pPr>
            <a:endParaRPr lang="en-US" altLang="ko-KR" sz="2300" b="1" dirty="0">
              <a:solidFill>
                <a:srgbClr val="215C88"/>
              </a:solidFill>
              <a:latin typeface="맑은 고딕"/>
              <a:ea typeface="맑은 고딕"/>
              <a:cs typeface="맑은 고딕"/>
            </a:endParaRPr>
          </a:p>
          <a:p>
            <a:pPr marL="742950" lvl="1" indent="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None/>
              <a:defRPr/>
            </a:pPr>
            <a:endParaRPr lang="ko-KR" altLang="en-US" sz="2300" b="1" dirty="0">
              <a:solidFill>
                <a:srgbClr val="215C88"/>
              </a:solidFill>
              <a:latin typeface="맑은 고딕"/>
              <a:ea typeface="맑은 고딕"/>
              <a:cs typeface="맑은 고딕"/>
            </a:endParaRP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데이터가 벡터가 아닌 매트릭스 형태라서 수식을 변형</a:t>
            </a: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endParaRPr lang="ko-KR" altLang="en-US" sz="24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endParaRPr lang="ko-KR" altLang="en-US" sz="24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두 벡터의 곱셈 연산을 벡터의 내적으로 나타낼 수 있음</a:t>
            </a: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endParaRPr lang="ko-KR" altLang="en-US" sz="24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전체 데이터를     로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,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가중치를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   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로 나타냄</a:t>
            </a:r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03</a:t>
            </a:r>
            <a:r>
              <a:rPr lang="ko-KR" altLang="en-US" sz="3200" dirty="0"/>
              <a:t> 데이터를 모델에 대입하기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59471" y="2206122"/>
            <a:ext cx="9880342" cy="4508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59471" y="3646530"/>
            <a:ext cx="10155700" cy="8219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51864" y="5798831"/>
            <a:ext cx="293233" cy="2932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732024" y="5852614"/>
            <a:ext cx="268741" cy="22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1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type="body" sz="quarter" idx="13"/>
          </p:nvPr>
        </p:nvSpPr>
        <p:spPr>
          <a:xfrm>
            <a:off x="1075168" y="1710267"/>
            <a:ext cx="10153352" cy="4533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ko-KR" altLang="en-US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피쳐란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r>
              <a:rPr lang="ko-KR" altLang="en-US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피쳐의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종류</a:t>
            </a:r>
            <a:b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모델에 대입하기</a:t>
            </a:r>
          </a:p>
        </p:txBody>
      </p:sp>
    </p:spTree>
    <p:extLst>
      <p:ext uri="{BB962C8B-B14F-4D97-AF65-F5344CB8AC3E}">
        <p14:creationId xmlns:p14="http://schemas.microsoft.com/office/powerpoint/2010/main" val="3191059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913304"/>
            <a:ext cx="10869731" cy="5400600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2.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800" dirty="0" err="1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판다스로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데이터 다루기</a:t>
            </a:r>
          </a:p>
          <a:p>
            <a:pPr marL="742950" lvl="1" indent="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None/>
              <a:defRPr/>
            </a:pPr>
            <a:r>
              <a:rPr lang="en-US" altLang="ko-KR" sz="2400" b="1" dirty="0">
                <a:solidFill>
                  <a:srgbClr val="215C88"/>
                </a:solidFill>
                <a:latin typeface="맑은 고딕"/>
                <a:ea typeface="맑은 고딕"/>
                <a:cs typeface="맑은 고딕"/>
              </a:rPr>
              <a:t>2.2</a:t>
            </a:r>
            <a:r>
              <a:rPr lang="ko-KR" altLang="en-US" sz="2400" b="1" dirty="0">
                <a:solidFill>
                  <a:srgbClr val="215C88"/>
                </a:solidFill>
                <a:latin typeface="맑은 고딕"/>
                <a:ea typeface="맑은 고딕"/>
                <a:cs typeface="맑은 고딕"/>
              </a:rPr>
              <a:t> 데이터에 수식 적용하기</a:t>
            </a:r>
            <a:endParaRPr lang="en-US" altLang="ko-KR" sz="2400" b="1" dirty="0">
              <a:solidFill>
                <a:srgbClr val="215C88"/>
              </a:solidFill>
              <a:latin typeface="맑은 고딕"/>
              <a:ea typeface="맑은 고딕"/>
              <a:cs typeface="맑은 고딕"/>
            </a:endParaRPr>
          </a:p>
          <a:p>
            <a:pPr marL="1304745" lvl="1" indent="-51800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lang="ko-KR" altLang="en-US" sz="26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03</a:t>
            </a:r>
            <a:r>
              <a:rPr lang="ko-KR" altLang="en-US" sz="3200" dirty="0"/>
              <a:t> 데이터를 모델에 대입하기</a:t>
            </a:r>
          </a:p>
        </p:txBody>
      </p:sp>
      <p:graphicFrame>
        <p:nvGraphicFramePr>
          <p:cNvPr id="5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525534"/>
              </p:ext>
            </p:extLst>
          </p:nvPr>
        </p:nvGraphicFramePr>
        <p:xfrm>
          <a:off x="914400" y="2062322"/>
          <a:ext cx="11024558" cy="4431461"/>
        </p:xfrm>
        <a:graphic>
          <a:graphicData uri="http://schemas.openxmlformats.org/drawingml/2006/table">
            <a:tbl>
              <a:tblPr firstRow="1" bandRow="1"/>
              <a:tblGrid>
                <a:gridCol w="1104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0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146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1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data_url</a:t>
                      </a:r>
                      <a:r>
                        <a:rPr lang="ko-KR" altLang="en-US" sz="21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'https://archive.ics.uci.edu/ml/machine-learning-databases/housing/housing.data'</a:t>
                      </a:r>
                    </a:p>
                    <a:p>
                      <a:pPr>
                        <a:defRPr/>
                      </a:pPr>
                      <a:r>
                        <a:rPr lang="ko-KR" altLang="en-US" sz="21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df_data</a:t>
                      </a:r>
                      <a:r>
                        <a:rPr lang="ko-KR" altLang="en-US" sz="21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ko-KR" altLang="en-US" sz="21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pd.read_csv</a:t>
                      </a:r>
                      <a:r>
                        <a:rPr lang="ko-KR" altLang="en-US" sz="21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ko-KR" altLang="en-US" sz="21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data_url</a:t>
                      </a:r>
                      <a:r>
                        <a:rPr lang="ko-KR" altLang="en-US" sz="21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, </a:t>
                      </a:r>
                      <a:r>
                        <a:rPr lang="ko-KR" altLang="en-US" sz="21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sep</a:t>
                      </a:r>
                      <a:r>
                        <a:rPr lang="ko-KR" altLang="en-US" sz="21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='\</a:t>
                      </a:r>
                      <a:r>
                        <a:rPr lang="ko-KR" altLang="en-US" sz="21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s</a:t>
                      </a:r>
                      <a:r>
                        <a:rPr lang="ko-KR" altLang="en-US" sz="21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+', </a:t>
                      </a:r>
                      <a:r>
                        <a:rPr lang="ko-KR" altLang="en-US" sz="21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header</a:t>
                      </a:r>
                      <a:r>
                        <a:rPr lang="ko-KR" altLang="en-US" sz="21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ko-KR" altLang="en-US" sz="21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None</a:t>
                      </a:r>
                      <a:r>
                        <a:rPr lang="ko-KR" altLang="en-US" sz="21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) </a:t>
                      </a:r>
                    </a:p>
                    <a:p>
                      <a:pPr>
                        <a:defRPr/>
                      </a:pPr>
                      <a:r>
                        <a:rPr lang="ko-KR" altLang="en-US" sz="21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df_data.columns</a:t>
                      </a:r>
                      <a:r>
                        <a:rPr lang="ko-KR" altLang="en-US" sz="21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['CRIM','ZN', 'INDUS', 'CHAS', 'NOX', 'RM', 'AGE', 'DIS', 'RAD', 'TAX', 'PTRATIO' ,'</a:t>
                      </a:r>
                      <a:r>
                        <a:rPr lang="ko-KR" altLang="en-US" sz="21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B</a:t>
                      </a:r>
                      <a:r>
                        <a:rPr lang="ko-KR" altLang="en-US" sz="21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', 'LSTAT', 'MEDV'] </a:t>
                      </a:r>
                    </a:p>
                    <a:p>
                      <a:pPr>
                        <a:defRPr/>
                      </a:pPr>
                      <a:r>
                        <a:rPr lang="ko-KR" altLang="en-US" sz="21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df_data.head</a:t>
                      </a:r>
                      <a:r>
                        <a:rPr lang="ko-KR" altLang="en-US" sz="21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()       </a:t>
                      </a:r>
                      <a:r>
                        <a:rPr lang="ko-KR" altLang="en-US" sz="2100" b="1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이전 코드와 동일한 코드(</a:t>
                      </a:r>
                      <a:r>
                        <a:rPr lang="ko-KR" altLang="en-US" sz="2100" b="1" spc="0" dirty="0" err="1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pandas</a:t>
                      </a:r>
                      <a:r>
                        <a:rPr lang="ko-KR" altLang="en-US" sz="2100" b="1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 모듈은 위에서 호출 완료)</a:t>
                      </a:r>
                      <a:endParaRPr lang="en-US" altLang="ko-KR" sz="2100" b="1" spc="0" dirty="0">
                        <a:solidFill>
                          <a:srgbClr val="1E7452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/>
                      </a:pPr>
                      <a:endParaRPr lang="ko-KR" altLang="en-US" sz="2100" b="1" spc="0" dirty="0">
                        <a:solidFill>
                          <a:srgbClr val="1E7452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21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import</a:t>
                      </a:r>
                      <a:r>
                        <a:rPr lang="ko-KR" altLang="en-US" sz="21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21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numpy</a:t>
                      </a:r>
                      <a:r>
                        <a:rPr lang="ko-KR" altLang="en-US" sz="21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21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as</a:t>
                      </a:r>
                      <a:r>
                        <a:rPr lang="ko-KR" altLang="en-US" sz="21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21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</a:t>
                      </a:r>
                      <a:r>
                        <a:rPr lang="ko-KR" altLang="en-US" sz="21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                        </a:t>
                      </a:r>
                      <a:r>
                        <a:rPr lang="ko-KR" altLang="en-US" sz="2100" b="1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(1) </a:t>
                      </a:r>
                      <a:r>
                        <a:rPr lang="ko-KR" altLang="en-US" sz="2100" b="1" spc="0" dirty="0" err="1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numpy</a:t>
                      </a:r>
                      <a:r>
                        <a:rPr lang="ko-KR" altLang="en-US" sz="2100" b="1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 모듈 호출</a:t>
                      </a:r>
                    </a:p>
                    <a:p>
                      <a:pPr>
                        <a:defRPr/>
                      </a:pPr>
                      <a:r>
                        <a:rPr lang="ko-KR" altLang="en-US" sz="21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df_data</a:t>
                      </a:r>
                      <a:r>
                        <a:rPr lang="ko-KR" altLang="en-US" sz="21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['weight_0'] = 1                              </a:t>
                      </a:r>
                      <a:r>
                        <a:rPr lang="ko-KR" altLang="en-US" sz="2100" b="1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(2) </a:t>
                      </a:r>
                      <a:r>
                        <a:rPr lang="ko-KR" altLang="en-US" sz="2100" b="1" spc="0" dirty="0" err="1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weight</a:t>
                      </a:r>
                      <a:r>
                        <a:rPr lang="ko-KR" altLang="en-US" sz="2100" b="1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 0 값 추가</a:t>
                      </a:r>
                    </a:p>
                    <a:p>
                      <a:pPr>
                        <a:defRPr/>
                      </a:pPr>
                      <a:r>
                        <a:rPr lang="ko-KR" altLang="en-US" sz="21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df_data</a:t>
                      </a:r>
                      <a:r>
                        <a:rPr lang="ko-KR" altLang="en-US" sz="21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ko-KR" altLang="en-US" sz="21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df_data.drop</a:t>
                      </a:r>
                      <a:r>
                        <a:rPr lang="ko-KR" altLang="en-US" sz="21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("MEDV", </a:t>
                      </a:r>
                      <a:r>
                        <a:rPr lang="ko-KR" altLang="en-US" sz="21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axis</a:t>
                      </a:r>
                      <a:r>
                        <a:rPr lang="ko-KR" altLang="en-US" sz="21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=1) </a:t>
                      </a:r>
                      <a:r>
                        <a:rPr lang="ko-KR" altLang="en-US" sz="2100" b="1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(3) </a:t>
                      </a:r>
                      <a:r>
                        <a:rPr lang="ko-KR" altLang="en-US" sz="2100" b="1" spc="0" dirty="0" err="1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Y</a:t>
                      </a:r>
                      <a:r>
                        <a:rPr lang="ko-KR" altLang="en-US" sz="2100" b="1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 값 제거</a:t>
                      </a:r>
                      <a:endParaRPr lang="ko-KR" altLang="en-US" sz="2100" b="1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21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df_matrix</a:t>
                      </a:r>
                      <a:r>
                        <a:rPr lang="ko-KR" altLang="en-US" sz="21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ko-KR" altLang="en-US" sz="21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df_data.values</a:t>
                      </a:r>
                      <a:r>
                        <a:rPr lang="ko-KR" altLang="en-US" sz="21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              </a:t>
                      </a:r>
                      <a:r>
                        <a:rPr lang="ko-KR" altLang="en-US" sz="2100" b="1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(4) 행렬(</a:t>
                      </a:r>
                      <a:r>
                        <a:rPr lang="ko-KR" altLang="en-US" sz="2100" b="1" spc="0" dirty="0" err="1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Matrix</a:t>
                      </a:r>
                      <a:r>
                        <a:rPr lang="ko-KR" altLang="en-US" sz="2100" b="1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) 데이터로 변환하기</a:t>
                      </a:r>
                    </a:p>
                    <a:p>
                      <a:pPr>
                        <a:defRPr/>
                      </a:pPr>
                      <a:r>
                        <a:rPr lang="ko-KR" altLang="en-US" sz="21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weight_vector</a:t>
                      </a:r>
                      <a:r>
                        <a:rPr lang="ko-KR" altLang="en-US" sz="21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ko-KR" altLang="en-US" sz="21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np.random.random_sample</a:t>
                      </a:r>
                      <a:r>
                        <a:rPr lang="ko-KR" altLang="en-US" sz="21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((14, 1))</a:t>
                      </a:r>
                      <a:r>
                        <a:rPr lang="ko-KR" altLang="en-US" sz="2100" b="1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  # (5) 가중치 </a:t>
                      </a:r>
                      <a:r>
                        <a:rPr lang="ko-KR" altLang="en-US" sz="2100" b="1" spc="0" dirty="0" err="1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w</a:t>
                      </a:r>
                      <a:r>
                        <a:rPr lang="ko-KR" altLang="en-US" sz="2100" b="1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 생성</a:t>
                      </a:r>
                    </a:p>
                    <a:p>
                      <a:pPr>
                        <a:defRPr/>
                      </a:pPr>
                      <a:r>
                        <a:rPr lang="ko-KR" altLang="en-US" sz="21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df_matrix.dot</a:t>
                      </a:r>
                      <a:r>
                        <a:rPr lang="ko-KR" altLang="en-US" sz="21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ko-KR" altLang="en-US" sz="21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weight_vector</a:t>
                      </a:r>
                      <a:r>
                        <a:rPr lang="ko-KR" altLang="en-US" sz="21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)                    </a:t>
                      </a:r>
                      <a:r>
                        <a:rPr lang="ko-KR" altLang="en-US" sz="2100" b="1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(6) 내적 연산 실행 결과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800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913304"/>
            <a:ext cx="10869731" cy="5400600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2.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800" dirty="0" err="1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판다스로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데이터 다루기</a:t>
            </a:r>
          </a:p>
          <a:p>
            <a:pPr marL="742950" lvl="1" indent="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None/>
              <a:defRPr/>
            </a:pPr>
            <a:r>
              <a:rPr lang="en-US" altLang="ko-KR" sz="2400" b="1" dirty="0">
                <a:solidFill>
                  <a:srgbClr val="215C88"/>
                </a:solidFill>
                <a:latin typeface="맑은 고딕"/>
                <a:ea typeface="맑은 고딕"/>
                <a:cs typeface="맑은 고딕"/>
              </a:rPr>
              <a:t>2.2</a:t>
            </a:r>
            <a:r>
              <a:rPr lang="ko-KR" altLang="en-US" sz="2400" b="1" dirty="0">
                <a:solidFill>
                  <a:srgbClr val="215C88"/>
                </a:solidFill>
                <a:latin typeface="맑은 고딕"/>
                <a:ea typeface="맑은 고딕"/>
                <a:cs typeface="맑은 고딕"/>
              </a:rPr>
              <a:t> 데이터에 수식 적용하기</a:t>
            </a:r>
            <a:endParaRPr lang="en-US" altLang="ko-KR" sz="2400" b="1" dirty="0">
              <a:solidFill>
                <a:srgbClr val="215C88"/>
              </a:solidFill>
              <a:latin typeface="맑은 고딕"/>
              <a:ea typeface="맑은 고딕"/>
              <a:cs typeface="맑은 고딕"/>
            </a:endParaRP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결과값은 임의로 나옴</a:t>
            </a:r>
          </a:p>
          <a:p>
            <a:pPr marL="1304745" lvl="1" indent="-51800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lang="ko-KR" altLang="en-US" sz="26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03</a:t>
            </a:r>
            <a:r>
              <a:rPr lang="ko-KR" altLang="en-US" sz="3200" dirty="0"/>
              <a:t> 데이터를 모델에 대입하기</a:t>
            </a:r>
          </a:p>
        </p:txBody>
      </p:sp>
      <p:graphicFrame>
        <p:nvGraphicFramePr>
          <p:cNvPr id="5" name="표 4"/>
          <p:cNvGraphicFramePr/>
          <p:nvPr>
            <p:extLst>
              <p:ext uri="{D42A27DB-BD31-4B8C-83A1-F6EECF244321}">
                <p14:modId xmlns:p14="http://schemas.microsoft.com/office/powerpoint/2010/main" val="1041579829"/>
              </p:ext>
            </p:extLst>
          </p:nvPr>
        </p:nvGraphicFramePr>
        <p:xfrm>
          <a:off x="931653" y="2564863"/>
          <a:ext cx="10437961" cy="3749041"/>
        </p:xfrm>
        <a:graphic>
          <a:graphicData uri="http://schemas.openxmlformats.org/drawingml/2006/table">
            <a:tbl>
              <a:tblPr firstRow="1" bandRow="1"/>
              <a:tblGrid>
                <a:gridCol w="1096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904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2]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array([[236.92351326],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</a:t>
                      </a:r>
                      <a:r>
                        <a:rPr lang="en-US" altLang="ko-KR" sz="15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[235.27213482],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</a:t>
                      </a:r>
                      <a:r>
                        <a:rPr lang="en-US" altLang="ko-KR" sz="15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[217.75053128],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</a:t>
                      </a:r>
                      <a:r>
                        <a:rPr lang="en-US" altLang="ko-KR" sz="15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[198.01232971],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</a:t>
                      </a:r>
                      <a:r>
                        <a:rPr lang="en-US" altLang="ko-KR" sz="15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[206.41387943],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</a:t>
                      </a:r>
                      <a:r>
                        <a:rPr lang="en-US" altLang="ko-KR" sz="15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[209.7193267 ],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</a:t>
                      </a:r>
                      <a:r>
                        <a:rPr lang="en-US" altLang="ko-KR" sz="15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[248.05381244],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</a:t>
                      </a:r>
                      <a:r>
                        <a:rPr lang="en-US" altLang="ko-KR" sz="15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[276.10651715],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</a:t>
                      </a:r>
                      <a:r>
                        <a:rPr lang="en-US" altLang="ko-KR" sz="15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[278.84025893],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</a:t>
                      </a:r>
                      <a:r>
                        <a:rPr lang="en-US" altLang="ko-KR" sz="15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[264.92706025],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</a:t>
                      </a:r>
                      <a:r>
                        <a:rPr lang="en-US" altLang="ko-KR" sz="15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[274.07244333],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</a:t>
                      </a:r>
                      <a:r>
                        <a:rPr lang="en-US" altLang="ko-KR" sz="15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[263.68862219],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</a:t>
                      </a:r>
                      <a:r>
                        <a:rPr lang="en-US" altLang="ko-KR" sz="15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[222.49940062],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</a:t>
                      </a:r>
                      <a:r>
                        <a:rPr lang="en-US" altLang="ko-KR" sz="15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[237.02203146],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</a:t>
                      </a:r>
                      <a:r>
                        <a:rPr lang="en-US" altLang="ko-KR" sz="15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[253.5816465 ],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1" spc="0" dirty="0">
                          <a:solidFill>
                            <a:srgbClr val="3057B9"/>
                          </a:solidFill>
                          <a:latin typeface="Cascadia Code"/>
                          <a:cs typeface="Cascadia Code"/>
                        </a:rPr>
                        <a:t>(...</a:t>
                      </a:r>
                      <a:r>
                        <a:rPr lang="en-US" altLang="ko-KR" sz="1500" b="1" spc="0" dirty="0" err="1">
                          <a:solidFill>
                            <a:srgbClr val="3057B9"/>
                          </a:solidFill>
                          <a:latin typeface="Cascadia Code"/>
                          <a:cs typeface="Cascadia Code"/>
                        </a:rPr>
                        <a:t>이하</a:t>
                      </a:r>
                      <a:r>
                        <a:rPr lang="en-US" altLang="ko-KR" sz="1500" b="1" spc="0" dirty="0">
                          <a:solidFill>
                            <a:srgbClr val="3057B9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500" b="1" spc="0" dirty="0" err="1">
                          <a:solidFill>
                            <a:srgbClr val="3057B9"/>
                          </a:solidFill>
                          <a:latin typeface="Cascadia Code"/>
                          <a:cs typeface="Cascadia Code"/>
                        </a:rPr>
                        <a:t>생략</a:t>
                      </a:r>
                      <a:r>
                        <a:rPr lang="en-US" altLang="ko-KR" sz="1500" b="1" spc="0" dirty="0">
                          <a:solidFill>
                            <a:srgbClr val="3057B9"/>
                          </a:solidFill>
                          <a:latin typeface="Cascadia Code"/>
                          <a:cs typeface="Cascadia Code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45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132830" y="2539315"/>
            <a:ext cx="10108107" cy="228956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7200" dirty="0">
                <a:solidFill>
                  <a:srgbClr val="4472C4"/>
                </a:solidFill>
              </a:rPr>
              <a:t>&lt;</a:t>
            </a:r>
            <a:r>
              <a:rPr lang="ko-KR" altLang="en-US" sz="7200" dirty="0" err="1">
                <a:solidFill>
                  <a:srgbClr val="4472C4"/>
                </a:solidFill>
              </a:rPr>
              <a:t>넘파이</a:t>
            </a:r>
            <a:r>
              <a:rPr lang="en-US" altLang="ko-KR" sz="7200" dirty="0">
                <a:solidFill>
                  <a:srgbClr val="4472C4"/>
                </a:solidFill>
              </a:rPr>
              <a:t>&gt;</a:t>
            </a:r>
            <a:endParaRPr lang="ko-KR" altLang="en-US" sz="7200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037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type="body" sz="quarter" idx="13"/>
          </p:nvPr>
        </p:nvSpPr>
        <p:spPr>
          <a:xfrm>
            <a:off x="1075168" y="1710267"/>
            <a:ext cx="10153352" cy="4533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ko-KR" altLang="en-US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넘파이란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r>
              <a:rPr lang="ko-KR" altLang="en-US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넘파이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배열 객체 다루기</a:t>
            </a:r>
            <a:b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ko-KR" altLang="en-US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넘파이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배열 연산</a:t>
            </a:r>
            <a:b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04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비교 연산과 데이터 추출</a:t>
            </a:r>
          </a:p>
        </p:txBody>
      </p:sp>
    </p:spTree>
    <p:extLst>
      <p:ext uri="{BB962C8B-B14F-4D97-AF65-F5344CB8AC3E}">
        <p14:creationId xmlns:p14="http://schemas.microsoft.com/office/powerpoint/2010/main" val="1578021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8877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913304"/>
            <a:ext cx="10945216" cy="5400600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1. </a:t>
            </a:r>
            <a:r>
              <a:rPr lang="ko-KR" altLang="en-US" sz="2800" dirty="0" err="1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넘파이의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개념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파이썬의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고성능 과학 계산용 라이브러리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벡터나 행렬 같은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선형대수의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표현법을 코드로 처리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사실상의 표준 라이브러리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다차원 리스트나 크기가 큰 데이터 처리에 유리</a:t>
            </a:r>
          </a:p>
          <a:p>
            <a:pPr marL="1304745" lvl="1" indent="-51800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lang="ko-KR" altLang="en-US" sz="26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01</a:t>
            </a:r>
            <a:r>
              <a:rPr lang="ko-KR" altLang="en-US" sz="3200" dirty="0"/>
              <a:t> </a:t>
            </a:r>
            <a:r>
              <a:rPr lang="ko-KR" altLang="en-US" sz="3200" dirty="0" err="1"/>
              <a:t>넘파이란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29353" y="3699869"/>
            <a:ext cx="6845304" cy="294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88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913304"/>
            <a:ext cx="10945216" cy="5400600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2. </a:t>
            </a:r>
            <a:r>
              <a:rPr lang="ko-KR" altLang="en-US" sz="2800" dirty="0" err="1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넘파이의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특징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b="1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빠른 속도와 효율적인 메모리 사용</a:t>
            </a: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데이터를 메모리에 할당하는 방식이 기존과 다름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b="1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반복문을</a:t>
            </a:r>
            <a:r>
              <a:rPr lang="ko-KR" altLang="en-US" sz="2400" b="1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사용하지 않음</a:t>
            </a: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연산할 때 병렬로 처리</a:t>
            </a: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함수를 한 번에 많은 요소에 적용 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b="1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다양한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선형대수 </a:t>
            </a:r>
            <a:r>
              <a:rPr lang="ko-KR" altLang="en-US" sz="2400" b="1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관련 함수 제공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C, C++, 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포트란 등 </a:t>
            </a:r>
            <a:r>
              <a:rPr lang="ko-KR" altLang="en-US" sz="2400" b="1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다른 언어와 통합 사용 가능</a:t>
            </a:r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01</a:t>
            </a:r>
            <a:r>
              <a:rPr lang="ko-KR" altLang="en-US" sz="3200" dirty="0"/>
              <a:t> </a:t>
            </a:r>
            <a:r>
              <a:rPr lang="ko-KR" altLang="en-US" sz="3200" dirty="0" err="1"/>
              <a:t>넘파이란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982017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913304"/>
            <a:ext cx="10945216" cy="5400600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3. </a:t>
            </a:r>
            <a:r>
              <a:rPr lang="en-US" altLang="ko-KR" sz="2800" dirty="0" err="1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numpy</a:t>
            </a: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모듈 설치</a:t>
            </a:r>
          </a:p>
          <a:p>
            <a:pPr marL="1186950" lvl="1" indent="-44400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AutoNum type="circleNumDbPlain"/>
              <a:defRPr/>
            </a:pPr>
            <a:r>
              <a:rPr lang="en-US" altLang="ko-KR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conda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가상환경에서 </a:t>
            </a:r>
            <a:r>
              <a:rPr lang="en-US" altLang="ko-KR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numpy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모듈 설치</a:t>
            </a:r>
          </a:p>
          <a:p>
            <a:pPr marL="1186950" lvl="1" indent="-44400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AutoNum type="circleNumDbPlain"/>
              <a:defRPr/>
            </a:pPr>
            <a:endParaRPr lang="ko-KR" altLang="en-US" sz="24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742950" lvl="1" indent="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defRPr/>
            </a:pPr>
            <a:endParaRPr lang="ko-KR" altLang="en-US" sz="24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200150" lvl="1" indent="-45720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ea"/>
              <a:buAutoNum type="circleNumDbPlain" startAt="2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주피터 노트북 생성</a:t>
            </a: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/>
            </a:pPr>
            <a:endParaRPr lang="ko-KR" altLang="en-US" sz="24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186950" lvl="1" indent="-44400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AutoNum type="circleNumDbPlain" startAt="2"/>
              <a:defRPr/>
            </a:pPr>
            <a:r>
              <a:rPr lang="en-US" altLang="ko-KR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numpy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모듈 호출</a:t>
            </a: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일반적으로 별칭은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‘np’</a:t>
            </a:r>
          </a:p>
          <a:p>
            <a:pPr marL="1186950" lvl="1" indent="-44400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AutoNum type="circleNumDbPlain" startAt="2"/>
              <a:defRPr/>
            </a:pPr>
            <a:endParaRPr lang="ko-KR" altLang="en-US" sz="23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01</a:t>
            </a:r>
            <a:r>
              <a:rPr lang="ko-KR" altLang="en-US" sz="3200" dirty="0"/>
              <a:t> </a:t>
            </a:r>
            <a:r>
              <a:rPr lang="ko-KR" altLang="en-US" sz="3200" dirty="0" err="1"/>
              <a:t>넘파이란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742306" y="2054628"/>
            <a:ext cx="6800850" cy="956799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txBody>
          <a:bodyPr wrap="square" tIns="108013" bIns="108013" anchor="ctr" anchorCtr="0">
            <a:spAutoFit/>
          </a:bodyPr>
          <a:lstStyle/>
          <a:p>
            <a:pPr>
              <a:defRPr/>
            </a:pPr>
            <a:r>
              <a:rPr lang="ko-KR" altLang="en-US" sz="2400" b="1" dirty="0">
                <a:latin typeface="Cascadia Code"/>
                <a:cs typeface="Cascadia Code"/>
              </a:rPr>
              <a:t>(</a:t>
            </a:r>
            <a:r>
              <a:rPr lang="ko-KR" altLang="en-US" sz="2400" b="1" dirty="0" err="1">
                <a:latin typeface="Cascadia Code"/>
                <a:cs typeface="Cascadia Code"/>
              </a:rPr>
              <a:t>base</a:t>
            </a:r>
            <a:r>
              <a:rPr lang="ko-KR" altLang="en-US" sz="2400" b="1" dirty="0">
                <a:latin typeface="Cascadia Code"/>
                <a:cs typeface="Cascadia Code"/>
              </a:rPr>
              <a:t>) C:\...&gt; </a:t>
            </a:r>
            <a:r>
              <a:rPr lang="ko-KR" altLang="en-US" sz="2400" b="1" dirty="0" err="1">
                <a:latin typeface="Cascadia Code"/>
                <a:cs typeface="Cascadia Code"/>
              </a:rPr>
              <a:t>conda</a:t>
            </a:r>
            <a:r>
              <a:rPr lang="ko-KR" altLang="en-US" sz="2400" b="1" dirty="0">
                <a:latin typeface="Cascadia Code"/>
                <a:cs typeface="Cascadia Code"/>
              </a:rPr>
              <a:t> </a:t>
            </a:r>
            <a:r>
              <a:rPr lang="ko-KR" altLang="en-US" sz="2400" b="1" dirty="0" err="1">
                <a:latin typeface="Cascadia Code"/>
                <a:cs typeface="Cascadia Code"/>
              </a:rPr>
              <a:t>activate</a:t>
            </a:r>
            <a:r>
              <a:rPr lang="ko-KR" altLang="en-US" sz="2400" b="1" dirty="0">
                <a:latin typeface="Cascadia Code"/>
                <a:cs typeface="Cascadia Code"/>
              </a:rPr>
              <a:t> </a:t>
            </a:r>
            <a:r>
              <a:rPr lang="ko-KR" altLang="en-US" sz="2400" b="1" dirty="0" err="1">
                <a:latin typeface="Cascadia Code"/>
                <a:cs typeface="Cascadia Code"/>
              </a:rPr>
              <a:t>ml</a:t>
            </a:r>
            <a:endParaRPr lang="ko-KR" altLang="en-US" sz="2400" b="1" dirty="0">
              <a:latin typeface="Cascadia Code"/>
              <a:cs typeface="Cascadia Code"/>
            </a:endParaRPr>
          </a:p>
          <a:p>
            <a:pPr>
              <a:defRPr/>
            </a:pPr>
            <a:r>
              <a:rPr lang="ko-KR" altLang="en-US" sz="2400" b="1" dirty="0">
                <a:latin typeface="Cascadia Code"/>
                <a:cs typeface="Cascadia Code"/>
              </a:rPr>
              <a:t>(</a:t>
            </a:r>
            <a:r>
              <a:rPr lang="ko-KR" altLang="en-US" sz="2400" b="1" dirty="0" err="1">
                <a:latin typeface="Cascadia Code"/>
                <a:cs typeface="Cascadia Code"/>
              </a:rPr>
              <a:t>ml</a:t>
            </a:r>
            <a:r>
              <a:rPr lang="ko-KR" altLang="en-US" sz="2400" b="1" dirty="0">
                <a:latin typeface="Cascadia Code"/>
                <a:cs typeface="Cascadia Code"/>
              </a:rPr>
              <a:t>) C:\...&gt; </a:t>
            </a:r>
            <a:r>
              <a:rPr lang="ko-KR" altLang="en-US" sz="2400" b="1" dirty="0" err="1">
                <a:latin typeface="Cascadia Code"/>
                <a:cs typeface="Cascadia Code"/>
              </a:rPr>
              <a:t>conda</a:t>
            </a:r>
            <a:r>
              <a:rPr lang="ko-KR" altLang="en-US" sz="2400" b="1" dirty="0">
                <a:latin typeface="Cascadia Code"/>
                <a:cs typeface="Cascadia Code"/>
              </a:rPr>
              <a:t> </a:t>
            </a:r>
            <a:r>
              <a:rPr lang="ko-KR" altLang="en-US" sz="2400" b="1" dirty="0" err="1">
                <a:latin typeface="Cascadia Code"/>
                <a:cs typeface="Cascadia Code"/>
              </a:rPr>
              <a:t>install</a:t>
            </a:r>
            <a:r>
              <a:rPr lang="ko-KR" altLang="en-US" sz="2400" b="1" dirty="0">
                <a:latin typeface="Cascadia Code"/>
                <a:cs typeface="Cascadia Code"/>
              </a:rPr>
              <a:t> </a:t>
            </a:r>
            <a:r>
              <a:rPr lang="ko-KR" altLang="en-US" sz="2400" b="1" dirty="0" err="1">
                <a:latin typeface="Cascadia Code"/>
                <a:cs typeface="Cascadia Code"/>
              </a:rPr>
              <a:t>numpy</a:t>
            </a:r>
            <a:endParaRPr lang="ko-KR" altLang="en-US" sz="2400" b="1" dirty="0">
              <a:latin typeface="Cascadia Code"/>
              <a:cs typeface="Cascadia Cod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2306" y="5242465"/>
            <a:ext cx="6800850" cy="587468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txBody>
          <a:bodyPr wrap="square" tIns="108013" bIns="108013" anchor="ctr" anchorCtr="0">
            <a:spAutoFit/>
          </a:bodyPr>
          <a:lstStyle/>
          <a:p>
            <a:pPr>
              <a:defRPr/>
            </a:pPr>
            <a:r>
              <a:rPr lang="ko-KR" altLang="en-US" sz="2400" b="1" dirty="0" err="1">
                <a:latin typeface="Cascadia Code"/>
                <a:cs typeface="Cascadia Code"/>
              </a:rPr>
              <a:t>import</a:t>
            </a:r>
            <a:r>
              <a:rPr lang="ko-KR" altLang="en-US" sz="2400" b="1" dirty="0">
                <a:latin typeface="Cascadia Code"/>
                <a:cs typeface="Cascadia Code"/>
              </a:rPr>
              <a:t> </a:t>
            </a:r>
            <a:r>
              <a:rPr lang="ko-KR" altLang="en-US" sz="2400" b="1" dirty="0" err="1">
                <a:latin typeface="Cascadia Code"/>
                <a:cs typeface="Cascadia Code"/>
              </a:rPr>
              <a:t>numpy</a:t>
            </a:r>
            <a:r>
              <a:rPr lang="ko-KR" altLang="en-US" sz="2400" b="1" dirty="0">
                <a:latin typeface="Cascadia Code"/>
                <a:cs typeface="Cascadia Code"/>
              </a:rPr>
              <a:t> </a:t>
            </a:r>
            <a:r>
              <a:rPr lang="ko-KR" altLang="en-US" sz="2400" b="1" dirty="0" err="1">
                <a:latin typeface="Cascadia Code"/>
                <a:cs typeface="Cascadia Code"/>
              </a:rPr>
              <a:t>as</a:t>
            </a:r>
            <a:r>
              <a:rPr lang="ko-KR" altLang="en-US" sz="2400" b="1" dirty="0">
                <a:latin typeface="Cascadia Code"/>
                <a:cs typeface="Cascadia Code"/>
              </a:rPr>
              <a:t> </a:t>
            </a:r>
            <a:r>
              <a:rPr lang="ko-KR" altLang="en-US" sz="2400" b="1" dirty="0" err="1">
                <a:latin typeface="Cascadia Code"/>
                <a:cs typeface="Cascadia Code"/>
              </a:rPr>
              <a:t>np</a:t>
            </a:r>
            <a:endParaRPr lang="ko-KR" altLang="en-US" sz="2400" b="1" dirty="0">
              <a:latin typeface="Cascadia Code"/>
              <a:cs typeface="Cascadia Cod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1630" y="3613604"/>
            <a:ext cx="9512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-100" normalizeH="0" baseline="0" noProof="0" dirty="0">
                <a:ln>
                  <a:noFill/>
                </a:ln>
                <a:solidFill>
                  <a:srgbClr val="DF4857"/>
                </a:solidFill>
                <a:effectLst/>
                <a:uLnTx/>
                <a:uFillTx/>
              </a:rPr>
              <a:t>[TIP] </a:t>
            </a:r>
            <a:r>
              <a:rPr kumimoji="0" lang="en-US" altLang="ko-KR" sz="2400" b="1" i="0" u="none" strike="noStrike" kern="0" cap="none" spc="-100" normalizeH="0" baseline="0" noProof="0" dirty="0" err="1">
                <a:ln>
                  <a:noFill/>
                </a:ln>
                <a:solidFill>
                  <a:srgbClr val="DF4857"/>
                </a:solidFill>
                <a:effectLst/>
                <a:uLnTx/>
                <a:uFillTx/>
                <a:latin typeface="Calibri"/>
              </a:rPr>
              <a:t>conda</a:t>
            </a:r>
            <a:r>
              <a:rPr kumimoji="0" lang="en-US" altLang="ko-KR" sz="2400" b="1" i="0" u="none" strike="noStrike" kern="0" cap="none" spc="-100" normalizeH="0" baseline="0" noProof="0" dirty="0">
                <a:ln>
                  <a:noFill/>
                </a:ln>
                <a:solidFill>
                  <a:srgbClr val="DF4857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ko-KR" alt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DF4857"/>
                </a:solidFill>
                <a:effectLst/>
                <a:uLnTx/>
                <a:uFillTx/>
                <a:latin typeface="Calibri"/>
              </a:rPr>
              <a:t>가상환경에서 </a:t>
            </a:r>
            <a:r>
              <a:rPr kumimoji="0" lang="en-US" altLang="ko-KR" sz="2400" b="1" i="0" u="none" strike="noStrike" kern="0" cap="none" spc="-100" normalizeH="0" baseline="0" noProof="0" dirty="0">
                <a:ln>
                  <a:noFill/>
                </a:ln>
                <a:solidFill>
                  <a:srgbClr val="DF4857"/>
                </a:solidFill>
                <a:effectLst/>
                <a:uLnTx/>
                <a:uFillTx/>
                <a:latin typeface="Calibri"/>
              </a:rPr>
              <a:t>‘</a:t>
            </a:r>
            <a:r>
              <a:rPr kumimoji="0" lang="en-US" altLang="ko-KR" sz="2400" b="1" i="0" u="none" strike="noStrike" kern="0" cap="none" spc="-100" normalizeH="0" baseline="0" noProof="0" dirty="0" err="1">
                <a:ln>
                  <a:noFill/>
                </a:ln>
                <a:solidFill>
                  <a:srgbClr val="DF4857"/>
                </a:solidFill>
                <a:effectLst/>
                <a:uLnTx/>
                <a:uFillTx/>
                <a:latin typeface="Calibri"/>
              </a:rPr>
              <a:t>jupyter</a:t>
            </a:r>
            <a:r>
              <a:rPr kumimoji="0" lang="en-US" altLang="ko-KR" sz="2400" b="1" i="0" u="none" strike="noStrike" kern="0" cap="none" spc="-100" normalizeH="0" baseline="0" noProof="0" dirty="0">
                <a:ln>
                  <a:noFill/>
                </a:ln>
                <a:solidFill>
                  <a:srgbClr val="DF4857"/>
                </a:solidFill>
                <a:effectLst/>
                <a:uLnTx/>
                <a:uFillTx/>
                <a:latin typeface="Calibri"/>
              </a:rPr>
              <a:t> notebook’</a:t>
            </a:r>
            <a:r>
              <a:rPr kumimoji="0" lang="ko-KR" altLang="en-US" sz="2400" b="1" i="0" u="none" strike="noStrike" kern="0" cap="none" spc="-100" normalizeH="0" baseline="0" noProof="0" dirty="0">
                <a:ln>
                  <a:noFill/>
                </a:ln>
                <a:solidFill>
                  <a:srgbClr val="DF4857"/>
                </a:solidFill>
                <a:effectLst/>
                <a:uLnTx/>
                <a:uFillTx/>
                <a:latin typeface="Calibri"/>
              </a:rPr>
              <a:t>을 입력하여 실행하면 된다</a:t>
            </a:r>
            <a:r>
              <a:rPr kumimoji="0" lang="en-US" altLang="ko-KR" sz="2400" b="1" i="0" u="none" strike="noStrike" kern="0" cap="none" spc="-100" normalizeH="0" baseline="0" noProof="0" dirty="0">
                <a:ln>
                  <a:noFill/>
                </a:ln>
                <a:solidFill>
                  <a:srgbClr val="DF4857"/>
                </a:solidFill>
                <a:effectLst/>
                <a:uLnTx/>
                <a:uFillTx/>
                <a:latin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74087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객체 다루기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8831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913304"/>
            <a:ext cx="10945216" cy="5400600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1. </a:t>
            </a:r>
            <a:r>
              <a:rPr lang="ko-KR" altLang="en-US" sz="2800" dirty="0" err="1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넘파이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배열과 </a:t>
            </a:r>
            <a:r>
              <a:rPr lang="ko-KR" altLang="en-US" sz="2800" dirty="0" err="1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텐서</a:t>
            </a:r>
            <a:endParaRPr lang="ko-KR" altLang="en-US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넘파이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배열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ndarray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)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: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넘파이에서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텐서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데이터를 다루는 객체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텐서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(tensor)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: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선형대수의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데이터 배열</a:t>
            </a: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랭크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(rank)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에 따라 이름이 다름</a:t>
            </a:r>
          </a:p>
          <a:p>
            <a:pPr marL="1304745" lvl="1" indent="-51800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lang="ko-KR" altLang="en-US" sz="26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solidFill>
                  <a:srgbClr val="000000"/>
                </a:solidFill>
              </a:rPr>
              <a:t>02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객체 다루기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80008" y="3196645"/>
            <a:ext cx="9595591" cy="333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1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피쳐란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0882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913304"/>
            <a:ext cx="10945216" cy="5400600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2.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배열의 메모리 구조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배열 생성</a:t>
            </a: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en-US" altLang="ko-KR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np.array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함수 사용하여 배열 생성</a:t>
            </a:r>
            <a:endParaRPr lang="en-US" altLang="ko-KR" sz="24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endParaRPr lang="ko-KR" altLang="en-US" sz="24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304745" lvl="1" indent="-51800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lang="en-US" altLang="ko-KR" sz="26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/>
            </a:pPr>
            <a:endParaRPr lang="en-US" altLang="ko-KR" sz="2400" dirty="0">
              <a:latin typeface="맑은 고딕"/>
            </a:endParaRP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/>
            </a:pPr>
            <a:r>
              <a:rPr lang="ko-KR" altLang="en-US" sz="2400" dirty="0">
                <a:latin typeface="맑은 고딕"/>
              </a:rPr>
              <a:t>매개변수 1: 배열 정보</a:t>
            </a: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/>
            </a:pPr>
            <a:r>
              <a:rPr lang="ko-KR" altLang="en-US" sz="2400" dirty="0">
                <a:latin typeface="맑은 고딕"/>
              </a:rPr>
              <a:t>매개변수 2: </a:t>
            </a:r>
            <a:r>
              <a:rPr lang="ko-KR" altLang="en-US" sz="2400" dirty="0" err="1">
                <a:latin typeface="맑은 고딕"/>
              </a:rPr>
              <a:t>넘파이</a:t>
            </a:r>
            <a:r>
              <a:rPr lang="ko-KR" altLang="en-US" sz="2400" dirty="0">
                <a:latin typeface="맑은 고딕"/>
              </a:rPr>
              <a:t> 배열로 표현하려는 데이터 타입</a:t>
            </a:r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solidFill>
                  <a:srgbClr val="000000"/>
                </a:solidFill>
              </a:rPr>
              <a:t>02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객체 다루기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045912" y="2832663"/>
            <a:ext cx="6800850" cy="956799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txBody>
          <a:bodyPr wrap="square" tIns="108013" bIns="108013" anchor="ctr" anchorCtr="0">
            <a:spAutoFit/>
          </a:bodyPr>
          <a:lstStyle/>
          <a:p>
            <a:pPr>
              <a:defRPr/>
            </a:pPr>
            <a:r>
              <a:rPr lang="ko-KR" altLang="en-US" sz="2400" b="1" dirty="0" err="1">
                <a:latin typeface="Cascadia Code"/>
                <a:cs typeface="Cascadia Code"/>
              </a:rPr>
              <a:t>import</a:t>
            </a:r>
            <a:r>
              <a:rPr lang="ko-KR" altLang="en-US" sz="2400" b="1" dirty="0">
                <a:latin typeface="Cascadia Code"/>
                <a:cs typeface="Cascadia Code"/>
              </a:rPr>
              <a:t> </a:t>
            </a:r>
            <a:r>
              <a:rPr lang="ko-KR" altLang="en-US" sz="2400" b="1" dirty="0" err="1">
                <a:latin typeface="Cascadia Code"/>
                <a:cs typeface="Cascadia Code"/>
              </a:rPr>
              <a:t>numpy</a:t>
            </a:r>
            <a:r>
              <a:rPr lang="ko-KR" altLang="en-US" sz="2400" b="1" dirty="0">
                <a:latin typeface="Cascadia Code"/>
                <a:cs typeface="Cascadia Code"/>
              </a:rPr>
              <a:t> </a:t>
            </a:r>
            <a:r>
              <a:rPr lang="ko-KR" altLang="en-US" sz="2400" b="1" dirty="0" err="1">
                <a:latin typeface="Cascadia Code"/>
                <a:cs typeface="Cascadia Code"/>
              </a:rPr>
              <a:t>as</a:t>
            </a:r>
            <a:r>
              <a:rPr lang="ko-KR" altLang="en-US" sz="2400" b="1" dirty="0">
                <a:latin typeface="Cascadia Code"/>
                <a:cs typeface="Cascadia Code"/>
              </a:rPr>
              <a:t> </a:t>
            </a:r>
            <a:r>
              <a:rPr lang="ko-KR" altLang="en-US" sz="2400" b="1" dirty="0" err="1">
                <a:latin typeface="Cascadia Code"/>
                <a:cs typeface="Cascadia Code"/>
              </a:rPr>
              <a:t>np</a:t>
            </a:r>
            <a:endParaRPr lang="ko-KR" altLang="en-US" sz="2400" b="1" dirty="0">
              <a:latin typeface="Cascadia Code"/>
              <a:cs typeface="Cascadia Code"/>
            </a:endParaRPr>
          </a:p>
          <a:p>
            <a:pPr>
              <a:defRPr/>
            </a:pPr>
            <a:r>
              <a:rPr lang="ko-KR" altLang="en-US" sz="2400" b="1" dirty="0" err="1">
                <a:latin typeface="Cascadia Code"/>
                <a:cs typeface="Cascadia Code"/>
              </a:rPr>
              <a:t>test_array</a:t>
            </a:r>
            <a:r>
              <a:rPr lang="ko-KR" altLang="en-US" sz="2400" b="1" dirty="0">
                <a:latin typeface="Cascadia Code"/>
                <a:cs typeface="Cascadia Code"/>
              </a:rPr>
              <a:t> = </a:t>
            </a:r>
            <a:r>
              <a:rPr lang="ko-KR" altLang="en-US" sz="2400" b="1" dirty="0" err="1">
                <a:latin typeface="Cascadia Code"/>
                <a:cs typeface="Cascadia Code"/>
              </a:rPr>
              <a:t>np.array</a:t>
            </a:r>
            <a:r>
              <a:rPr lang="ko-KR" altLang="en-US" sz="2400" b="1" dirty="0">
                <a:latin typeface="Cascadia Code"/>
                <a:cs typeface="Cascadia Code"/>
              </a:rPr>
              <a:t>([1, 4, 5, 8], </a:t>
            </a:r>
            <a:r>
              <a:rPr lang="ko-KR" altLang="en-US" sz="2400" b="1" dirty="0" err="1">
                <a:latin typeface="Cascadia Code"/>
                <a:cs typeface="Cascadia Code"/>
              </a:rPr>
              <a:t>float</a:t>
            </a:r>
            <a:r>
              <a:rPr lang="ko-KR" altLang="en-US" sz="2400" b="1" dirty="0">
                <a:latin typeface="Cascadia Code"/>
                <a:cs typeface="Cascadia Cod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82128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861545"/>
            <a:ext cx="10945216" cy="5944696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2.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배열의 메모리 구조</a:t>
            </a:r>
          </a:p>
          <a:p>
            <a:pPr marL="1142790" lvl="1" indent="-39984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배열 생성</a:t>
            </a:r>
          </a:p>
          <a:p>
            <a:pPr marL="1485720" lvl="2" indent="-3427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파이썬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리스트와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넘파이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배열의 차이점</a:t>
            </a:r>
          </a:p>
          <a:p>
            <a:pPr marL="1885800" lvl="3" indent="-2856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함초롬바탕"/>
              <a:buChar char="‐"/>
              <a:defRPr/>
            </a:pP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텐서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구조에 따라 배열 생성</a:t>
            </a:r>
          </a:p>
          <a:p>
            <a:pPr marL="2343000" lvl="4" indent="-2856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함초롬바탕"/>
              <a:buChar char="‐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배열의 모든 구성 요소에 값이 존재해야 함</a:t>
            </a:r>
          </a:p>
          <a:p>
            <a:pPr marL="2343000" lvl="4" indent="-2856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함초롬바탕"/>
              <a:buChar char="‐"/>
              <a:defRPr/>
            </a:pPr>
            <a:endParaRPr lang="ko-KR" altLang="en-US" sz="24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2343000" lvl="4" indent="-2856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함초롬바탕"/>
              <a:buChar char="‐"/>
              <a:defRPr/>
            </a:pPr>
            <a:endParaRPr lang="ko-KR" altLang="en-US" sz="24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2343000" lvl="4" indent="-2856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함초롬바탕"/>
              <a:buChar char="‐"/>
              <a:defRPr/>
            </a:pPr>
            <a:endParaRPr lang="ko-KR" altLang="en-US" sz="24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885800" lvl="3" indent="-2856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함초롬바탕"/>
              <a:buChar char="‐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동적 타이핑을 지원하지 않음</a:t>
            </a:r>
          </a:p>
          <a:p>
            <a:pPr marL="2343000" lvl="4" indent="-2856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함초롬바탕"/>
              <a:buChar char="‐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하나의 데이터 타입만 사용</a:t>
            </a:r>
          </a:p>
          <a:p>
            <a:pPr marL="1885800" lvl="3" indent="-2856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함초롬바탕"/>
              <a:buChar char="‐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데이터를 메모리에 연속적으로 나열</a:t>
            </a:r>
          </a:p>
          <a:p>
            <a:pPr marL="2343000" lvl="4" indent="-2856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함초롬바탕"/>
              <a:buChar char="‐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각 값 메모리 크기가 동일</a:t>
            </a:r>
          </a:p>
          <a:p>
            <a:pPr marL="2343000" lvl="4" indent="-2856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함초롬바탕"/>
              <a:buChar char="‐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검색이나 연산 속도가 리스트에 비해 훨씬 빠름</a:t>
            </a:r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solidFill>
                  <a:srgbClr val="000000"/>
                </a:solidFill>
              </a:rPr>
              <a:t>02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객체 다루기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106244" y="3188080"/>
            <a:ext cx="6800850" cy="1326131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txBody>
          <a:bodyPr wrap="square" tIns="108013" bIns="108013" anchor="ctr" anchorCtr="0">
            <a:spAutoFit/>
          </a:bodyPr>
          <a:lstStyle/>
          <a:p>
            <a:pPr>
              <a:defRPr/>
            </a:pPr>
            <a:r>
              <a:rPr lang="ko-KR" altLang="en-US" sz="2400" b="1" dirty="0" err="1">
                <a:latin typeface="Cascadia Code"/>
                <a:cs typeface="Cascadia Code"/>
              </a:rPr>
              <a:t>import</a:t>
            </a:r>
            <a:r>
              <a:rPr lang="ko-KR" altLang="en-US" sz="2400" b="1" dirty="0">
                <a:latin typeface="Cascadia Code"/>
                <a:cs typeface="Cascadia Code"/>
              </a:rPr>
              <a:t> </a:t>
            </a:r>
            <a:r>
              <a:rPr lang="ko-KR" altLang="en-US" sz="2400" b="1" dirty="0" err="1">
                <a:latin typeface="Cascadia Code"/>
                <a:cs typeface="Cascadia Code"/>
              </a:rPr>
              <a:t>numpy</a:t>
            </a:r>
            <a:r>
              <a:rPr lang="ko-KR" altLang="en-US" sz="2400" b="1" dirty="0">
                <a:latin typeface="Cascadia Code"/>
                <a:cs typeface="Cascadia Code"/>
              </a:rPr>
              <a:t> </a:t>
            </a:r>
            <a:r>
              <a:rPr lang="ko-KR" altLang="en-US" sz="2400" b="1" dirty="0" err="1">
                <a:latin typeface="Cascadia Code"/>
                <a:cs typeface="Cascadia Code"/>
              </a:rPr>
              <a:t>as</a:t>
            </a:r>
            <a:r>
              <a:rPr lang="ko-KR" altLang="en-US" sz="2400" b="1" dirty="0">
                <a:latin typeface="Cascadia Code"/>
                <a:cs typeface="Cascadia Code"/>
              </a:rPr>
              <a:t> </a:t>
            </a:r>
            <a:r>
              <a:rPr lang="ko-KR" altLang="en-US" sz="2400" b="1" dirty="0" err="1">
                <a:latin typeface="Cascadia Code"/>
                <a:cs typeface="Cascadia Code"/>
              </a:rPr>
              <a:t>np</a:t>
            </a:r>
            <a:endParaRPr lang="ko-KR" altLang="en-US" sz="2400" b="1" dirty="0">
              <a:latin typeface="Cascadia Code"/>
              <a:cs typeface="Cascadia Code"/>
            </a:endParaRPr>
          </a:p>
          <a:p>
            <a:pPr>
              <a:defRPr/>
            </a:pPr>
            <a:r>
              <a:rPr lang="ko-KR" altLang="en-US" sz="2400" b="1" dirty="0" err="1">
                <a:latin typeface="Cascadia Code"/>
                <a:cs typeface="Cascadia Code"/>
              </a:rPr>
              <a:t>test_list</a:t>
            </a:r>
            <a:r>
              <a:rPr lang="ko-KR" altLang="en-US" sz="2400" b="1" dirty="0">
                <a:latin typeface="Cascadia Code"/>
                <a:cs typeface="Cascadia Code"/>
              </a:rPr>
              <a:t> = [[1, 4, 5, 8], [1, 4, 5]]</a:t>
            </a:r>
          </a:p>
          <a:p>
            <a:pPr>
              <a:defRPr/>
            </a:pPr>
            <a:r>
              <a:rPr lang="ko-KR" altLang="en-US" sz="2400" b="1" dirty="0" err="1">
                <a:latin typeface="Cascadia Code"/>
                <a:cs typeface="Cascadia Code"/>
              </a:rPr>
              <a:t>np.array</a:t>
            </a:r>
            <a:r>
              <a:rPr lang="ko-KR" altLang="en-US" sz="2400" b="1" dirty="0">
                <a:latin typeface="Cascadia Code"/>
                <a:cs typeface="Cascadia Code"/>
              </a:rPr>
              <a:t>(</a:t>
            </a:r>
            <a:r>
              <a:rPr lang="ko-KR" altLang="en-US" sz="2400" b="1" dirty="0" err="1">
                <a:latin typeface="Cascadia Code"/>
                <a:cs typeface="Cascadia Code"/>
              </a:rPr>
              <a:t>test_list</a:t>
            </a:r>
            <a:r>
              <a:rPr lang="ko-KR" altLang="en-US" sz="2400" b="1" dirty="0">
                <a:latin typeface="Cascadia Code"/>
                <a:cs typeface="Cascadia Code"/>
              </a:rPr>
              <a:t>, </a:t>
            </a:r>
            <a:r>
              <a:rPr lang="ko-KR" altLang="en-US" sz="2400" b="1" dirty="0" err="1">
                <a:latin typeface="Cascadia Code"/>
                <a:cs typeface="Cascadia Code"/>
              </a:rPr>
              <a:t>float</a:t>
            </a:r>
            <a:r>
              <a:rPr lang="ko-KR" altLang="en-US" sz="2400" b="1" dirty="0">
                <a:latin typeface="Cascadia Code"/>
                <a:cs typeface="Cascadia Code"/>
              </a:rPr>
              <a:t>)            </a:t>
            </a:r>
            <a:r>
              <a:rPr lang="ko-KR" altLang="en-US" sz="2400" b="1" dirty="0">
                <a:solidFill>
                  <a:srgbClr val="1E7452"/>
                </a:solidFill>
                <a:latin typeface="Cascadia Code"/>
                <a:cs typeface="Cascadia Code"/>
              </a:rPr>
              <a:t># </a:t>
            </a:r>
            <a:r>
              <a:rPr lang="ko-KR" altLang="en-US" sz="2400" b="1" dirty="0" err="1">
                <a:solidFill>
                  <a:srgbClr val="1E7452"/>
                </a:solidFill>
                <a:latin typeface="Cascadia Code"/>
                <a:cs typeface="Cascadia Code"/>
              </a:rPr>
              <a:t>ValueError</a:t>
            </a:r>
            <a:endParaRPr lang="ko-KR" altLang="en-US" sz="2400" b="1" dirty="0">
              <a:solidFill>
                <a:srgbClr val="1E7452"/>
              </a:solidFill>
              <a:latin typeface="Cascadia Code"/>
              <a:cs typeface="Cascadia Code"/>
            </a:endParaRPr>
          </a:p>
        </p:txBody>
      </p:sp>
    </p:spTree>
    <p:extLst>
      <p:ext uri="{BB962C8B-B14F-4D97-AF65-F5344CB8AC3E}">
        <p14:creationId xmlns:p14="http://schemas.microsoft.com/office/powerpoint/2010/main" val="29862614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861545"/>
            <a:ext cx="10945216" cy="5944696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2.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배열의 메모리 구조</a:t>
            </a:r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solidFill>
                  <a:srgbClr val="000000"/>
                </a:solidFill>
              </a:rPr>
              <a:t>02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객체 다루기</a:t>
            </a:r>
            <a:endParaRPr lang="ko-KR" altLang="en-US" sz="3200" dirty="0"/>
          </a:p>
        </p:txBody>
      </p:sp>
      <p:graphicFrame>
        <p:nvGraphicFramePr>
          <p:cNvPr id="5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48843"/>
              </p:ext>
            </p:extLst>
          </p:nvPr>
        </p:nvGraphicFramePr>
        <p:xfrm>
          <a:off x="929388" y="1498988"/>
          <a:ext cx="10592608" cy="3124771"/>
        </p:xfrm>
        <a:graphic>
          <a:graphicData uri="http://schemas.openxmlformats.org/drawingml/2006/table">
            <a:tbl>
              <a:tblPr firstRow="1" bandRow="1"/>
              <a:tblGrid>
                <a:gridCol w="129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4213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24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import </a:t>
                      </a:r>
                      <a:r>
                        <a:rPr lang="en-US" altLang="ko-KR" sz="24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numpy</a:t>
                      </a:r>
                      <a:r>
                        <a:rPr lang="en-US" altLang="ko-KR" sz="24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as np</a:t>
                      </a:r>
                    </a:p>
                    <a:p>
                      <a:pPr>
                        <a:defRPr/>
                      </a:pPr>
                      <a:r>
                        <a:rPr lang="en-US" altLang="ko-KR" sz="24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test_array</a:t>
                      </a:r>
                      <a:r>
                        <a:rPr lang="en-US" altLang="ko-KR" sz="24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en-US" altLang="ko-KR" sz="24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24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([1, 4, 5, </a:t>
                      </a:r>
                      <a:r>
                        <a:rPr lang="en-US" altLang="ko-KR" sz="2400" b="1" spc="0" dirty="0">
                          <a:solidFill>
                            <a:srgbClr val="0000FF"/>
                          </a:solidFill>
                          <a:latin typeface="Cascadia Code"/>
                          <a:cs typeface="Cascadia Code"/>
                        </a:rPr>
                        <a:t>8</a:t>
                      </a:r>
                      <a:r>
                        <a:rPr lang="en-US" altLang="ko-KR" sz="24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], float)</a:t>
                      </a:r>
                    </a:p>
                    <a:p>
                      <a:pPr>
                        <a:defRPr/>
                      </a:pPr>
                      <a:r>
                        <a:rPr lang="en-US" altLang="ko-KR" sz="24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test_array</a:t>
                      </a:r>
                      <a:endParaRPr lang="en-US" altLang="ko-KR" sz="2400" b="1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853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1]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array([1., 4., 5., 8.])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85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type(</a:t>
                      </a:r>
                      <a:r>
                        <a:rPr lang="en-US" altLang="ko-KR" sz="24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test_array</a:t>
                      </a:r>
                      <a:r>
                        <a:rPr lang="en-US" altLang="ko-KR" sz="24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[3])          </a:t>
                      </a:r>
                      <a:r>
                        <a:rPr lang="en-US" altLang="ko-KR" sz="2400" b="1" kern="1200" dirty="0">
                          <a:solidFill>
                            <a:srgbClr val="1E7452"/>
                          </a:solidFill>
                          <a:latin typeface="Cascadia Code"/>
                          <a:ea typeface="+mn-ea"/>
                          <a:cs typeface="Cascadia Code"/>
                        </a:rPr>
                        <a:t>#0,1,2,3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108242"/>
                  </a:ext>
                </a:extLst>
              </a:tr>
              <a:tr h="626853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2]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numpy.float64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660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4886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861545"/>
            <a:ext cx="10945216" cy="5944696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2.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배열의 메모리 구조</a:t>
            </a:r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solidFill>
                  <a:srgbClr val="000000"/>
                </a:solidFill>
              </a:rPr>
              <a:t>02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객체 다루기</a:t>
            </a:r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D76A39-879A-4D74-B9B6-C5EA9647E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6" y="1429311"/>
            <a:ext cx="8737778" cy="526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152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861545"/>
            <a:ext cx="10945216" cy="5944696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2.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배열의 메모리 구조</a:t>
            </a: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spcAft>
                <a:spcPts val="0"/>
              </a:spcAft>
              <a:buClr>
                <a:srgbClr val="000000"/>
              </a:buClr>
              <a:buSzTx/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float32 데이터 타입인 </a:t>
            </a:r>
            <a:r>
              <a:rPr lang="ko-KR" altLang="en-US" sz="2400" dirty="0" err="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넘파이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배열의 각 값을 저장하는 메모리 블록은 4바이트씩 차지</a:t>
            </a:r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solidFill>
                  <a:srgbClr val="000000"/>
                </a:solidFill>
              </a:rPr>
              <a:t>02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객체 다루기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52838" y="2540498"/>
            <a:ext cx="8785455" cy="412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506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896051"/>
            <a:ext cx="11088175" cy="5504749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3.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배열의 생성</a:t>
            </a:r>
          </a:p>
          <a:p>
            <a:pPr marL="1600080" lvl="3" indent="-228480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0000"/>
              </a:buClr>
              <a:buSzTx/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배열을 </a:t>
            </a:r>
            <a:r>
              <a:rPr lang="ko-KR" altLang="en-US" sz="2400" dirty="0" err="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실수형으로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선언</a:t>
            </a:r>
          </a:p>
          <a:p>
            <a:pPr marL="1600080" lvl="3" indent="-228480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0000"/>
              </a:buClr>
              <a:buSzTx/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배열을 출력해보면 값이 모두 </a:t>
            </a:r>
            <a:r>
              <a:rPr lang="ko-KR" altLang="en-US" sz="2400" dirty="0" err="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실수형</a:t>
            </a:r>
            <a:endParaRPr lang="en-US" altLang="ko-KR" sz="2400" dirty="0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  <a:p>
            <a:pPr marL="1600080" lvl="3" indent="-228480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0000"/>
              </a:buClr>
              <a:buSzTx/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endParaRPr lang="en-US" altLang="ko-KR" sz="2400" dirty="0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  <a:p>
            <a:pPr marL="1600080" lvl="3" indent="-228480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0000"/>
              </a:buClr>
              <a:buSzTx/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endParaRPr lang="en-US" altLang="ko-KR" sz="2400" dirty="0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  <a:p>
            <a:pPr marL="1600080" lvl="3" indent="-228480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0000"/>
              </a:buClr>
              <a:buSzTx/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endParaRPr lang="en-US" altLang="ko-KR" sz="2400" dirty="0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  <a:p>
            <a:pPr marL="1600080" lvl="3" indent="-228480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0000"/>
              </a:buClr>
              <a:buSzTx/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endParaRPr lang="en-US" altLang="ko-KR" sz="2400" dirty="0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  <a:p>
            <a:pPr marL="1600080" lvl="3" indent="-228480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0000"/>
              </a:buClr>
              <a:buSzTx/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개별 값 데이터 타입도 </a:t>
            </a:r>
            <a:r>
              <a:rPr lang="en-US" altLang="ko-KR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&lt;class ‘numpy.float64'&gt;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로 출력</a:t>
            </a:r>
          </a:p>
          <a:p>
            <a:pPr marL="1600080" lvl="3" indent="-228480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0000"/>
              </a:buClr>
              <a:buSzTx/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en-US" altLang="ko-KR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float64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는 </a:t>
            </a:r>
            <a:r>
              <a:rPr lang="en-US" altLang="ko-KR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64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비트</a:t>
            </a:r>
            <a:r>
              <a:rPr lang="en-US" altLang="ko-KR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(bit), 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즉 </a:t>
            </a:r>
            <a:r>
              <a:rPr lang="en-US" altLang="ko-KR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8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바이트의 </a:t>
            </a:r>
            <a:r>
              <a:rPr lang="ko-KR" altLang="en-US" sz="2400" dirty="0" err="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실수형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데이터</a:t>
            </a:r>
          </a:p>
          <a:p>
            <a:pPr marL="1600080" lvl="3" indent="-228480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0000"/>
              </a:buClr>
              <a:buSzTx/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endParaRPr lang="ko-KR" altLang="en-US" sz="2400" dirty="0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solidFill>
                  <a:srgbClr val="000000"/>
                </a:solidFill>
              </a:rPr>
              <a:t>02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객체 다루기</a:t>
            </a:r>
            <a:endParaRPr lang="ko-KR" altLang="en-US" sz="3200" dirty="0"/>
          </a:p>
        </p:txBody>
      </p:sp>
      <p:graphicFrame>
        <p:nvGraphicFramePr>
          <p:cNvPr id="6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160409"/>
              </p:ext>
            </p:extLst>
          </p:nvPr>
        </p:nvGraphicFramePr>
        <p:xfrm>
          <a:off x="995451" y="2375025"/>
          <a:ext cx="10592608" cy="1331658"/>
        </p:xfrm>
        <a:graphic>
          <a:graphicData uri="http://schemas.openxmlformats.org/drawingml/2006/table">
            <a:tbl>
              <a:tblPr firstRow="1" bandRow="1"/>
              <a:tblGrid>
                <a:gridCol w="129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937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24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test_array</a:t>
                      </a:r>
                      <a:r>
                        <a:rPr lang="en-US" altLang="ko-KR" sz="24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en-US" altLang="ko-KR" sz="24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24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([1, 4, 5, </a:t>
                      </a:r>
                      <a:r>
                        <a:rPr lang="en-US" altLang="ko-KR" sz="2400" b="1" spc="0" dirty="0">
                          <a:solidFill>
                            <a:srgbClr val="0000FF"/>
                          </a:solidFill>
                          <a:latin typeface="Cascadia Code"/>
                          <a:cs typeface="Cascadia Code"/>
                        </a:rPr>
                        <a:t>"8"</a:t>
                      </a:r>
                      <a:r>
                        <a:rPr lang="en-US" altLang="ko-KR" sz="24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], float) </a:t>
                      </a:r>
                    </a:p>
                    <a:p>
                      <a:pPr>
                        <a:defRPr/>
                      </a:pPr>
                      <a:r>
                        <a:rPr lang="en-US" altLang="ko-KR" sz="24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print(</a:t>
                      </a:r>
                      <a:r>
                        <a:rPr lang="en-US" altLang="ko-KR" sz="24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test_array</a:t>
                      </a:r>
                      <a:r>
                        <a:rPr lang="en-US" altLang="ko-KR" sz="24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698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3]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[1. 4. 5. 8.]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722240"/>
              </p:ext>
            </p:extLst>
          </p:nvPr>
        </p:nvGraphicFramePr>
        <p:xfrm>
          <a:off x="975731" y="4839304"/>
          <a:ext cx="10592608" cy="1331658"/>
        </p:xfrm>
        <a:graphic>
          <a:graphicData uri="http://schemas.openxmlformats.org/drawingml/2006/table">
            <a:tbl>
              <a:tblPr firstRow="1" bandRow="1"/>
              <a:tblGrid>
                <a:gridCol w="1301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0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937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print</a:t>
                      </a:r>
                      <a:r>
                        <a:rPr lang="ko-KR" altLang="en-US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ko-KR" altLang="en-US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type</a:t>
                      </a:r>
                      <a:r>
                        <a:rPr lang="ko-KR" altLang="en-US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ko-KR" altLang="en-US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test_array</a:t>
                      </a:r>
                      <a:r>
                        <a:rPr lang="ko-KR" altLang="en-US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[3])) </a:t>
                      </a:r>
                      <a:r>
                        <a:rPr lang="ko-KR" altLang="en-US" sz="2400" b="1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</a:t>
                      </a:r>
                      <a:r>
                        <a:rPr lang="ko-KR" altLang="en-US" sz="2400" b="1" spc="0" dirty="0" err="1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실수형</a:t>
                      </a:r>
                      <a:r>
                        <a:rPr lang="ko-KR" altLang="en-US" sz="2400" b="1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ko-KR" altLang="en-US" sz="2400" b="1" spc="0" dirty="0" err="1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floating</a:t>
                      </a:r>
                      <a:r>
                        <a:rPr lang="ko-KR" altLang="en-US" sz="2400" b="1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2400" b="1" spc="0" dirty="0" err="1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Type</a:t>
                      </a:r>
                      <a:r>
                        <a:rPr lang="ko-KR" altLang="en-US" sz="2400" b="1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)으로 자동 형 변환 실시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698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4]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class</a:t>
                      </a:r>
                      <a:r>
                        <a:rPr lang="ko-KR" altLang="en-US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'numpy.float64'&gt;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0680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861545"/>
            <a:ext cx="10945216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</a:rPr>
              <a:t>3.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</a:rPr>
              <a:t> 배열의 생성</a:t>
            </a:r>
          </a:p>
          <a:p>
            <a:pPr marL="1600080" lvl="3" indent="-228480">
              <a:lnSpc>
                <a:spcPct val="100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/>
            </a:pPr>
            <a:r>
              <a:rPr lang="ko-KR" altLang="en-US" sz="2400" dirty="0">
                <a:latin typeface="맑은 고딕"/>
              </a:rPr>
              <a:t>데이터 특징을 출력하는 요소</a:t>
            </a:r>
            <a:r>
              <a:rPr lang="en-US" altLang="ko-KR" sz="2400" dirty="0">
                <a:latin typeface="맑은 고딕"/>
              </a:rPr>
              <a:t>(property)</a:t>
            </a:r>
            <a:r>
              <a:rPr lang="ko-KR" altLang="en-US" sz="2400" dirty="0">
                <a:latin typeface="맑은 고딕"/>
              </a:rPr>
              <a:t>는 </a:t>
            </a:r>
            <a:r>
              <a:rPr lang="en-US" altLang="ko-KR" sz="2400" dirty="0" err="1">
                <a:latin typeface="맑은 고딕"/>
              </a:rPr>
              <a:t>dtype</a:t>
            </a:r>
            <a:r>
              <a:rPr lang="ko-KR" altLang="en-US" sz="2400" dirty="0">
                <a:latin typeface="맑은 고딕"/>
              </a:rPr>
              <a:t>과 </a:t>
            </a:r>
            <a:r>
              <a:rPr lang="en-US" altLang="ko-KR" sz="2400" dirty="0">
                <a:latin typeface="맑은 고딕"/>
              </a:rPr>
              <a:t>shape</a:t>
            </a:r>
          </a:p>
          <a:p>
            <a:pPr marL="1600080" lvl="3" indent="-228480">
              <a:lnSpc>
                <a:spcPct val="100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/>
            </a:pPr>
            <a:r>
              <a:rPr lang="en-US" altLang="ko-KR" sz="2400" dirty="0" err="1">
                <a:latin typeface="맑은 고딕"/>
              </a:rPr>
              <a:t>dtype</a:t>
            </a:r>
            <a:r>
              <a:rPr lang="ko-KR" altLang="en-US" sz="2400" dirty="0">
                <a:latin typeface="맑은 고딕"/>
              </a:rPr>
              <a:t>은 </a:t>
            </a:r>
            <a:r>
              <a:rPr lang="ko-KR" altLang="en-US" sz="2400" dirty="0" err="1">
                <a:latin typeface="맑은 고딕"/>
              </a:rPr>
              <a:t>넘파이</a:t>
            </a:r>
            <a:r>
              <a:rPr lang="ko-KR" altLang="en-US" sz="2400" dirty="0">
                <a:latin typeface="맑은 고딕"/>
              </a:rPr>
              <a:t> 배열의 데이터 타입을 반환</a:t>
            </a:r>
          </a:p>
          <a:p>
            <a:pPr marL="1600080" lvl="3" indent="-228480">
              <a:lnSpc>
                <a:spcPct val="100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/>
            </a:pPr>
            <a:r>
              <a:rPr lang="en-US" altLang="ko-KR" sz="2400" dirty="0">
                <a:latin typeface="맑은 고딕"/>
              </a:rPr>
              <a:t>shape</a:t>
            </a:r>
            <a:r>
              <a:rPr lang="ko-KR" altLang="en-US" sz="2400" dirty="0">
                <a:latin typeface="맑은 고딕"/>
              </a:rPr>
              <a:t>는 </a:t>
            </a:r>
            <a:r>
              <a:rPr lang="ko-KR" altLang="en-US" sz="2400" dirty="0" err="1">
                <a:latin typeface="맑은 고딕"/>
              </a:rPr>
              <a:t>넘파이</a:t>
            </a:r>
            <a:r>
              <a:rPr lang="ko-KR" altLang="en-US" sz="2400" dirty="0">
                <a:latin typeface="맑은 고딕"/>
              </a:rPr>
              <a:t> 배열에서 객체(</a:t>
            </a:r>
            <a:r>
              <a:rPr lang="ko-KR" altLang="en-US" sz="2400" dirty="0" err="1">
                <a:latin typeface="맑은 고딕"/>
              </a:rPr>
              <a:t>object</a:t>
            </a:r>
            <a:r>
              <a:rPr lang="ko-KR" altLang="en-US" sz="2400" dirty="0">
                <a:latin typeface="맑은 고딕"/>
              </a:rPr>
              <a:t>)의 차원(</a:t>
            </a:r>
            <a:r>
              <a:rPr lang="ko-KR" altLang="en-US" sz="2400" dirty="0" err="1">
                <a:latin typeface="맑은 고딕"/>
              </a:rPr>
              <a:t>dimension</a:t>
            </a:r>
            <a:r>
              <a:rPr lang="ko-KR" altLang="en-US" sz="2400" dirty="0">
                <a:latin typeface="맑은 고딕"/>
              </a:rPr>
              <a:t>)에 대한 구성 정보를 반환</a:t>
            </a:r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solidFill>
                  <a:srgbClr val="000000"/>
                </a:solidFill>
              </a:rPr>
              <a:t>02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객체 다루기</a:t>
            </a:r>
            <a:endParaRPr lang="ko-KR" altLang="en-US" sz="3200" dirty="0"/>
          </a:p>
        </p:txBody>
      </p:sp>
      <p:graphicFrame>
        <p:nvGraphicFramePr>
          <p:cNvPr id="5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322836"/>
              </p:ext>
            </p:extLst>
          </p:nvPr>
        </p:nvGraphicFramePr>
        <p:xfrm>
          <a:off x="1032904" y="3258777"/>
          <a:ext cx="10592608" cy="1997295"/>
        </p:xfrm>
        <a:graphic>
          <a:graphicData uri="http://schemas.openxmlformats.org/drawingml/2006/table">
            <a:tbl>
              <a:tblPr firstRow="1" bandRow="1"/>
              <a:tblGrid>
                <a:gridCol w="129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9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[5]: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print(</a:t>
                      </a:r>
                      <a:r>
                        <a:rPr lang="en-US" altLang="ko-KR" sz="2400" b="1" dirty="0" err="1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test_array.dtype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) </a:t>
                      </a:r>
                      <a:r>
                        <a:rPr lang="en-US" altLang="ko-KR" sz="2400" b="1" kern="1200" dirty="0">
                          <a:solidFill>
                            <a:srgbClr val="1E7452"/>
                          </a:solidFill>
                          <a:latin typeface="Cascadia Code"/>
                          <a:ea typeface="+mn-ea"/>
                          <a:cs typeface="Cascadia Code"/>
                        </a:rPr>
                        <a:t># </a:t>
                      </a:r>
                      <a:r>
                        <a:rPr lang="en-US" altLang="ko-KR" sz="2400" b="1" kern="1200" dirty="0" err="1">
                          <a:solidFill>
                            <a:srgbClr val="1E7452"/>
                          </a:solidFill>
                          <a:latin typeface="Cascadia Code"/>
                          <a:ea typeface="+mn-ea"/>
                          <a:cs typeface="Cascadia Code"/>
                        </a:rPr>
                        <a:t>배열</a:t>
                      </a:r>
                      <a:r>
                        <a:rPr lang="en-US" altLang="ko-KR" sz="2400" b="1" kern="1200" dirty="0">
                          <a:solidFill>
                            <a:srgbClr val="1E7452"/>
                          </a:solidFill>
                          <a:latin typeface="Cascadia Code"/>
                          <a:ea typeface="+mn-ea"/>
                          <a:cs typeface="Cascadia Code"/>
                        </a:rPr>
                        <a:t> </a:t>
                      </a:r>
                      <a:r>
                        <a:rPr lang="en-US" altLang="ko-KR" sz="2400" b="1" kern="1200" dirty="0" err="1">
                          <a:solidFill>
                            <a:srgbClr val="1E7452"/>
                          </a:solidFill>
                          <a:latin typeface="Cascadia Code"/>
                          <a:ea typeface="+mn-ea"/>
                          <a:cs typeface="Cascadia Code"/>
                        </a:rPr>
                        <a:t>전체의</a:t>
                      </a:r>
                      <a:r>
                        <a:rPr lang="en-US" altLang="ko-KR" sz="2400" b="1" kern="1200" dirty="0">
                          <a:solidFill>
                            <a:srgbClr val="1E7452"/>
                          </a:solidFill>
                          <a:latin typeface="Cascadia Code"/>
                          <a:ea typeface="+mn-ea"/>
                          <a:cs typeface="Cascadia Code"/>
                        </a:rPr>
                        <a:t> </a:t>
                      </a:r>
                      <a:r>
                        <a:rPr lang="en-US" altLang="ko-KR" sz="2400" b="1" kern="1200" dirty="0" err="1">
                          <a:solidFill>
                            <a:srgbClr val="1E7452"/>
                          </a:solidFill>
                          <a:latin typeface="Cascadia Code"/>
                          <a:ea typeface="+mn-ea"/>
                          <a:cs typeface="Cascadia Code"/>
                        </a:rPr>
                        <a:t>데이터</a:t>
                      </a:r>
                      <a:r>
                        <a:rPr lang="en-US" altLang="ko-KR" sz="2400" b="1" kern="1200" dirty="0">
                          <a:solidFill>
                            <a:srgbClr val="1E7452"/>
                          </a:solidFill>
                          <a:latin typeface="Cascadia Code"/>
                          <a:ea typeface="+mn-ea"/>
                          <a:cs typeface="Cascadia Code"/>
                        </a:rPr>
                        <a:t> </a:t>
                      </a:r>
                      <a:r>
                        <a:rPr lang="en-US" altLang="ko-KR" sz="2400" b="1" kern="1200" dirty="0" err="1">
                          <a:solidFill>
                            <a:srgbClr val="1E7452"/>
                          </a:solidFill>
                          <a:latin typeface="Cascadia Code"/>
                          <a:ea typeface="+mn-ea"/>
                          <a:cs typeface="Cascadia Code"/>
                        </a:rPr>
                        <a:t>타입</a:t>
                      </a:r>
                      <a:r>
                        <a:rPr lang="en-US" altLang="ko-KR" sz="2400" b="1" kern="1200" dirty="0">
                          <a:solidFill>
                            <a:srgbClr val="1E7452"/>
                          </a:solidFill>
                          <a:latin typeface="Cascadia Code"/>
                          <a:ea typeface="+mn-ea"/>
                          <a:cs typeface="Cascadia Code"/>
                        </a:rPr>
                        <a:t> </a:t>
                      </a:r>
                      <a:r>
                        <a:rPr lang="en-US" altLang="ko-KR" sz="2400" b="1" kern="1200" dirty="0" err="1">
                          <a:solidFill>
                            <a:srgbClr val="1E7452"/>
                          </a:solidFill>
                          <a:latin typeface="Cascadia Code"/>
                          <a:ea typeface="+mn-ea"/>
                          <a:cs typeface="Cascadia Code"/>
                        </a:rPr>
                        <a:t>반환</a:t>
                      </a:r>
                      <a:endParaRPr lang="en-US" altLang="ko-KR" sz="2400" b="1" kern="1200" dirty="0">
                        <a:solidFill>
                          <a:srgbClr val="1E7452"/>
                        </a:solidFill>
                        <a:latin typeface="Cascadia Code"/>
                        <a:ea typeface="+mn-ea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6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5]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float64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68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[6]: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print(</a:t>
                      </a:r>
                      <a:r>
                        <a:rPr lang="en-US" altLang="ko-KR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test_array.shape</a:t>
                      </a: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) </a:t>
                      </a:r>
                      <a:r>
                        <a:rPr lang="en-US" altLang="ko-KR" sz="2400" b="1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</a:t>
                      </a:r>
                      <a:r>
                        <a:rPr lang="en-US" altLang="ko-KR" sz="2400" b="1" dirty="0" err="1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배열의</a:t>
                      </a:r>
                      <a:r>
                        <a:rPr lang="en-US" altLang="ko-KR" sz="2400" b="1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2400" b="1" dirty="0" err="1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구조</a:t>
                      </a:r>
                      <a:r>
                        <a:rPr lang="en-US" altLang="ko-KR" sz="2400" b="1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(shape)를 </a:t>
                      </a:r>
                      <a:r>
                        <a:rPr lang="en-US" altLang="ko-KR" sz="2400" b="1" dirty="0" err="1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반환함</a:t>
                      </a:r>
                      <a:endParaRPr lang="en-US" altLang="ko-KR" sz="2400" b="1" dirty="0">
                        <a:solidFill>
                          <a:srgbClr val="1E7452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108242"/>
                  </a:ext>
                </a:extLst>
              </a:tr>
              <a:tr h="574804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6]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(4,)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660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44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861545"/>
            <a:ext cx="10945216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</a:rPr>
              <a:t>3.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</a:rPr>
              <a:t> 배열의 생성</a:t>
            </a:r>
          </a:p>
          <a:p>
            <a:pPr marL="742950" lvl="1" indent="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None/>
              <a:defRPr/>
            </a:pPr>
            <a:r>
              <a:rPr lang="en-US" altLang="ko-KR" sz="2400" b="1" dirty="0">
                <a:solidFill>
                  <a:srgbClr val="215C88"/>
                </a:solidFill>
                <a:latin typeface="Calibri"/>
                <a:ea typeface="맑은 고딕" panose="020B0503020000020004" pitchFamily="50" charset="-127"/>
                <a:cs typeface="+mn-cs"/>
              </a:rPr>
              <a:t>3.1</a:t>
            </a:r>
            <a:r>
              <a:rPr lang="ko-KR" altLang="en-US" sz="2400" b="1" dirty="0">
                <a:solidFill>
                  <a:srgbClr val="215C88"/>
                </a:solidFill>
                <a:latin typeface="Calibri"/>
                <a:ea typeface="맑은 고딕" panose="020B0503020000020004" pitchFamily="50" charset="-127"/>
                <a:cs typeface="+mn-cs"/>
              </a:rPr>
              <a:t> 배열의 구조</a:t>
            </a:r>
            <a:r>
              <a:rPr lang="en-US" altLang="ko-KR" sz="2400" b="1" dirty="0">
                <a:solidFill>
                  <a:srgbClr val="215C88"/>
                </a:solidFill>
                <a:latin typeface="Calibri"/>
                <a:ea typeface="맑은 고딕" panose="020B0503020000020004" pitchFamily="50" charset="-127"/>
                <a:cs typeface="+mn-cs"/>
              </a:rPr>
              <a:t>(shape)</a:t>
            </a:r>
            <a:endParaRPr lang="ko-KR" altLang="en-US" sz="24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solidFill>
                  <a:srgbClr val="000000"/>
                </a:solidFill>
              </a:rPr>
              <a:t>02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객체 다루기</a:t>
            </a:r>
            <a:endParaRPr lang="ko-KR" altLang="en-US" sz="3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73732" y="2352609"/>
            <a:ext cx="9347310" cy="266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223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861545"/>
            <a:ext cx="10945216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</a:rPr>
              <a:t>3.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</a:rPr>
              <a:t> 배열의 생성</a:t>
            </a:r>
          </a:p>
          <a:p>
            <a:pPr marL="742950" lvl="1" indent="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None/>
              <a:defRPr/>
            </a:pPr>
            <a:r>
              <a:rPr lang="en-US" altLang="ko-KR" sz="2400" b="1" dirty="0">
                <a:solidFill>
                  <a:srgbClr val="215C88"/>
                </a:solidFill>
                <a:latin typeface="Calibri"/>
                <a:ea typeface="맑은 고딕" panose="020B0503020000020004" pitchFamily="50" charset="-127"/>
                <a:cs typeface="+mn-cs"/>
              </a:rPr>
              <a:t>3.1</a:t>
            </a:r>
            <a:r>
              <a:rPr lang="ko-KR" altLang="en-US" sz="2400" b="1" dirty="0">
                <a:solidFill>
                  <a:srgbClr val="215C88"/>
                </a:solidFill>
                <a:latin typeface="Calibri"/>
                <a:ea typeface="맑은 고딕" panose="020B0503020000020004" pitchFamily="50" charset="-127"/>
                <a:cs typeface="+mn-cs"/>
              </a:rPr>
              <a:t> 배열의 구조</a:t>
            </a:r>
            <a:r>
              <a:rPr lang="en-US" altLang="ko-KR" sz="2400" b="1" dirty="0">
                <a:solidFill>
                  <a:srgbClr val="215C88"/>
                </a:solidFill>
                <a:latin typeface="Calibri"/>
                <a:ea typeface="맑은 고딕" panose="020B0503020000020004" pitchFamily="50" charset="-127"/>
                <a:cs typeface="+mn-cs"/>
              </a:rPr>
              <a:t>(shape)</a:t>
            </a:r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solidFill>
                  <a:srgbClr val="000000"/>
                </a:solidFill>
              </a:rPr>
              <a:t>02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객체 다루기</a:t>
            </a:r>
            <a:endParaRPr lang="ko-KR" altLang="en-US" sz="3200" dirty="0"/>
          </a:p>
        </p:txBody>
      </p:sp>
      <p:graphicFrame>
        <p:nvGraphicFramePr>
          <p:cNvPr id="5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002263"/>
              </p:ext>
            </p:extLst>
          </p:nvPr>
        </p:nvGraphicFramePr>
        <p:xfrm>
          <a:off x="970195" y="2146611"/>
          <a:ext cx="7966771" cy="1389671"/>
        </p:xfrm>
        <a:graphic>
          <a:graphicData uri="http://schemas.openxmlformats.org/drawingml/2006/table">
            <a:tbl>
              <a:tblPr firstRow="1" bandRow="1"/>
              <a:tblGrid>
                <a:gridCol w="1410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77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[7]: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matrix = [[1,2,5,8], [1,2,5,8], [1,2,5,8]]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(matrix, </a:t>
                      </a:r>
                      <a:r>
                        <a:rPr lang="en-US" altLang="ko-KR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int</a:t>
                      </a: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).shape</a:t>
                      </a:r>
                      <a:endParaRPr lang="en-US" altLang="ko-KR" sz="2400" b="1" dirty="0">
                        <a:solidFill>
                          <a:srgbClr val="1E7452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71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7]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(3, 4)              </a:t>
                      </a:r>
                      <a:r>
                        <a:rPr lang="en-US" altLang="ko-KR" sz="2400" b="1" kern="1200" dirty="0">
                          <a:solidFill>
                            <a:srgbClr val="1E7452"/>
                          </a:solidFill>
                          <a:latin typeface="Cascadia Code"/>
                          <a:ea typeface="+mn-ea"/>
                          <a:cs typeface="+mn-cs"/>
                        </a:rPr>
                        <a:t>#</a:t>
                      </a:r>
                      <a:r>
                        <a:rPr lang="ko-KR" altLang="en-US" sz="2400" b="1" kern="1200" dirty="0">
                          <a:solidFill>
                            <a:srgbClr val="1E7452"/>
                          </a:solidFill>
                          <a:latin typeface="Cascadia Code"/>
                          <a:ea typeface="+mn-ea"/>
                          <a:cs typeface="+mn-cs"/>
                        </a:rPr>
                        <a:t>앞은</a:t>
                      </a:r>
                      <a:r>
                        <a:rPr lang="en-US" altLang="ko-KR" sz="2400" b="1" kern="1200" dirty="0">
                          <a:solidFill>
                            <a:srgbClr val="1E7452"/>
                          </a:solidFill>
                          <a:latin typeface="Cascadia Code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400" b="1" kern="1200" dirty="0">
                          <a:solidFill>
                            <a:srgbClr val="1E7452"/>
                          </a:solidFill>
                          <a:latin typeface="Cascadia Code"/>
                          <a:ea typeface="+mn-ea"/>
                          <a:cs typeface="+mn-cs"/>
                        </a:rPr>
                        <a:t>행</a:t>
                      </a:r>
                      <a:r>
                        <a:rPr lang="en-US" altLang="ko-KR" sz="2400" b="1" kern="1200" dirty="0">
                          <a:solidFill>
                            <a:srgbClr val="1E7452"/>
                          </a:solidFill>
                          <a:latin typeface="Cascadia Code"/>
                          <a:ea typeface="+mn-ea"/>
                          <a:cs typeface="+mn-cs"/>
                        </a:rPr>
                        <a:t>(row), </a:t>
                      </a:r>
                      <a:r>
                        <a:rPr lang="ko-KR" altLang="en-US" sz="2400" b="1" kern="1200" dirty="0">
                          <a:solidFill>
                            <a:srgbClr val="1E7452"/>
                          </a:solidFill>
                          <a:latin typeface="Cascadia Code"/>
                          <a:ea typeface="+mn-ea"/>
                          <a:cs typeface="+mn-cs"/>
                        </a:rPr>
                        <a:t>뒤는 열</a:t>
                      </a:r>
                      <a:r>
                        <a:rPr lang="en-US" altLang="ko-KR" sz="2400" b="1" kern="1200" dirty="0">
                          <a:solidFill>
                            <a:srgbClr val="1E7452"/>
                          </a:solidFill>
                          <a:latin typeface="Cascadia Code"/>
                          <a:ea typeface="+mn-ea"/>
                          <a:cs typeface="+mn-cs"/>
                        </a:rPr>
                        <a:t>(column)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0F9EDAC2-6587-42F0-95BA-5406B6341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70592" y="3739679"/>
            <a:ext cx="6493846" cy="293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733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896051"/>
            <a:ext cx="10945216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00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</a:rPr>
              <a:t>3.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</a:rPr>
              <a:t> 배열의 생성</a:t>
            </a:r>
          </a:p>
          <a:p>
            <a:pPr marL="742950" lvl="1" inden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None/>
              <a:defRPr/>
            </a:pPr>
            <a:r>
              <a:rPr lang="en-US" altLang="ko-KR" sz="2400" b="1" dirty="0">
                <a:solidFill>
                  <a:srgbClr val="215C88"/>
                </a:solidFill>
                <a:latin typeface="Calibri"/>
                <a:ea typeface="맑은 고딕" panose="020B0503020000020004" pitchFamily="50" charset="-127"/>
                <a:cs typeface="+mn-cs"/>
              </a:rPr>
              <a:t>3.1</a:t>
            </a:r>
            <a:r>
              <a:rPr lang="ko-KR" altLang="en-US" sz="2400" b="1" dirty="0">
                <a:solidFill>
                  <a:srgbClr val="215C88"/>
                </a:solidFill>
                <a:latin typeface="Calibri"/>
                <a:ea typeface="맑은 고딕" panose="020B0503020000020004" pitchFamily="50" charset="-127"/>
                <a:cs typeface="+mn-cs"/>
              </a:rPr>
              <a:t> 배열의 구조</a:t>
            </a:r>
            <a:r>
              <a:rPr lang="en-US" altLang="ko-KR" sz="2400" b="1" dirty="0">
                <a:solidFill>
                  <a:srgbClr val="215C88"/>
                </a:solidFill>
                <a:latin typeface="Calibri"/>
                <a:ea typeface="맑은 고딕" panose="020B0503020000020004" pitchFamily="50" charset="-127"/>
                <a:cs typeface="+mn-cs"/>
              </a:rPr>
              <a:t>(shape)</a:t>
            </a:r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solidFill>
                  <a:srgbClr val="000000"/>
                </a:solidFill>
              </a:rPr>
              <a:t>02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객체 다루기</a:t>
            </a:r>
            <a:endParaRPr lang="ko-KR" altLang="en-US" sz="3200" dirty="0"/>
          </a:p>
        </p:txBody>
      </p:sp>
      <p:graphicFrame>
        <p:nvGraphicFramePr>
          <p:cNvPr id="5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205798"/>
              </p:ext>
            </p:extLst>
          </p:nvPr>
        </p:nvGraphicFramePr>
        <p:xfrm>
          <a:off x="189783" y="1833954"/>
          <a:ext cx="7679776" cy="3218471"/>
        </p:xfrm>
        <a:graphic>
          <a:graphicData uri="http://schemas.openxmlformats.org/drawingml/2006/table">
            <a:tbl>
              <a:tblPr firstRow="1" bandRow="1"/>
              <a:tblGrid>
                <a:gridCol w="1330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9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77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[8]: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tensor_rank3 = [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[[1, 2, 5, 8], [1, 2, 5, 8], [1, 2, 5, 8]],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[[1, 2, 5, 8], [1, 2, 5, 8], [1, 2, 5, 8]],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[[1, 2, 5, 8], [1, 2, 5, 8], [1, 2, 5, 8]],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[[1, 2, 5, 8], [1, 2, 5, 8], [1, 2, 5, 8]]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(tensor_rank3, </a:t>
                      </a:r>
                      <a:r>
                        <a:rPr lang="en-US" altLang="ko-KR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int</a:t>
                      </a: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).shape</a:t>
                      </a:r>
                      <a:endParaRPr lang="en-US" altLang="ko-KR" sz="2400" b="1" dirty="0">
                        <a:solidFill>
                          <a:srgbClr val="1E7452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71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8]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(4, 3, 4)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88882" y="3765712"/>
            <a:ext cx="5635925" cy="257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8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913304"/>
            <a:ext cx="10945216" cy="5400600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1.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800" dirty="0" err="1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피쳐의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개념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3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피쳐</a:t>
            </a:r>
            <a:r>
              <a:rPr lang="ko-KR" altLang="en-US" sz="23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en-US" sz="23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feature</a:t>
            </a:r>
            <a:r>
              <a:rPr lang="ko-KR" altLang="en-US" sz="23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) </a:t>
            </a:r>
            <a:r>
              <a:rPr lang="en-US" altLang="ko-KR" sz="23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:</a:t>
            </a:r>
            <a:r>
              <a:rPr lang="ko-KR" altLang="en-US" sz="23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3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‘</a:t>
            </a:r>
            <a:r>
              <a:rPr lang="ko-KR" altLang="en-US" sz="23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특성</a:t>
            </a:r>
            <a:r>
              <a:rPr lang="en-US" altLang="ko-KR" sz="23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’</a:t>
            </a:r>
            <a:r>
              <a:rPr lang="ko-KR" altLang="en-US" sz="23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이나 </a:t>
            </a:r>
            <a:r>
              <a:rPr lang="en-US" altLang="ko-KR" sz="23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‘</a:t>
            </a:r>
            <a:r>
              <a:rPr lang="ko-KR" altLang="en-US" sz="23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특징</a:t>
            </a:r>
            <a:r>
              <a:rPr lang="en-US" altLang="ko-KR" sz="23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’</a:t>
            </a:r>
            <a:r>
              <a:rPr lang="ko-KR" altLang="en-US" sz="23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이라는 의미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300" b="1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모델을 구성하는 데 데이터가 가장 큰 영향을 줌</a:t>
            </a:r>
            <a:endParaRPr lang="en-US" altLang="ko-KR" sz="2300" b="1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3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모델은 함수 형태로 표현</a:t>
            </a:r>
            <a:endParaRPr lang="en-US" altLang="ko-KR" sz="23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485720" marR="0" lvl="2" indent="-342720" algn="l" defTabSz="914400" rtl="0" eaLnBrk="1" fontAlgn="auto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함초롬돋움" pitchFamily="50" charset="-127"/>
            </a:endParaRP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endParaRPr lang="ko-KR" altLang="en-US" sz="23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01</a:t>
            </a:r>
            <a:r>
              <a:rPr lang="ko-KR" altLang="en-US" sz="3200" dirty="0"/>
              <a:t> </a:t>
            </a:r>
            <a:r>
              <a:rPr lang="ko-KR" altLang="en-US" sz="3200" dirty="0" err="1"/>
              <a:t>피쳐란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13122" y="3077295"/>
            <a:ext cx="1876619" cy="6150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35237" y="3697225"/>
            <a:ext cx="6475687" cy="28014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12DC68-74FE-8CAA-B57D-B16D65EA79B2}"/>
              </a:ext>
            </a:extLst>
          </p:cNvPr>
          <p:cNvSpPr txBox="1"/>
          <p:nvPr/>
        </p:nvSpPr>
        <p:spPr>
          <a:xfrm>
            <a:off x="8220255" y="6124451"/>
            <a:ext cx="293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*a, b: </a:t>
            </a:r>
            <a:r>
              <a:rPr lang="ko-KR" altLang="en-US" dirty="0"/>
              <a:t>매개변수</a:t>
            </a:r>
            <a:r>
              <a:rPr lang="en-US" altLang="ko-KR" dirty="0"/>
              <a:t>(parameter)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5450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913304"/>
            <a:ext cx="10945216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00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</a:rPr>
              <a:t>3.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</a:rPr>
              <a:t> 배열의 생성</a:t>
            </a:r>
          </a:p>
          <a:p>
            <a:pPr marL="742950" lvl="1" inden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None/>
              <a:defRPr/>
            </a:pPr>
            <a:r>
              <a:rPr lang="en-US" altLang="ko-KR" sz="2400" b="1" dirty="0">
                <a:solidFill>
                  <a:srgbClr val="215C88"/>
                </a:solidFill>
                <a:latin typeface="Calibri"/>
                <a:ea typeface="맑은 고딕" panose="020B0503020000020004" pitchFamily="50" charset="-127"/>
              </a:rPr>
              <a:t>3.1</a:t>
            </a:r>
            <a:r>
              <a:rPr lang="ko-KR" altLang="en-US" sz="2400" b="1" dirty="0">
                <a:solidFill>
                  <a:srgbClr val="215C88"/>
                </a:solidFill>
                <a:latin typeface="Calibri"/>
                <a:ea typeface="맑은 고딕" panose="020B0503020000020004" pitchFamily="50" charset="-127"/>
              </a:rPr>
              <a:t> 배열의 구조</a:t>
            </a:r>
            <a:r>
              <a:rPr lang="en-US" altLang="ko-KR" sz="2400" b="1" dirty="0">
                <a:solidFill>
                  <a:srgbClr val="215C88"/>
                </a:solidFill>
                <a:latin typeface="Calibri"/>
                <a:ea typeface="맑은 고딕" panose="020B0503020000020004" pitchFamily="50" charset="-127"/>
              </a:rPr>
              <a:t>(shape)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marL="1885800" marR="0" lvl="3" indent="-285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함초롬바탕"/>
              <a:buChar char="‐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함초롬돋움" pitchFamily="50" charset="-127"/>
              </a:rPr>
              <a:t>ndim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함초롬돋움" pitchFamily="50" charset="-127"/>
              </a:rPr>
              <a:t>(number of dimension):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함초롬돋움" pitchFamily="50" charset="-127"/>
              </a:rPr>
              <a:t>일반적으로 랭크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함초롬돋움" pitchFamily="50" charset="-127"/>
              </a:rPr>
              <a:t>(rank)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함초롬돋움" pitchFamily="50" charset="-127"/>
              </a:rPr>
              <a:t>를 의미함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함초롬돋움" pitchFamily="50" charset="-127"/>
            </a:endParaRPr>
          </a:p>
          <a:p>
            <a:pPr marL="1885800" marR="0" lvl="3" indent="-285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함초롬바탕"/>
              <a:buChar char="‐"/>
              <a:tabLst/>
              <a:defRPr/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</a:rPr>
              <a:t>Size: 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</a:rPr>
              <a:t>해당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</a:rPr>
              <a:t>넘파이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</a:rPr>
              <a:t> 배열에 있는 모든 데이터의 개수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함초롬돋움" pitchFamily="50" charset="-127"/>
            </a:endParaRPr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solidFill>
                  <a:srgbClr val="000000"/>
                </a:solidFill>
              </a:rPr>
              <a:t>02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객체 다루기</a:t>
            </a:r>
            <a:endParaRPr lang="ko-KR" altLang="en-US" sz="3200" dirty="0"/>
          </a:p>
        </p:txBody>
      </p:sp>
      <p:graphicFrame>
        <p:nvGraphicFramePr>
          <p:cNvPr id="6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360243"/>
              </p:ext>
            </p:extLst>
          </p:nvPr>
        </p:nvGraphicFramePr>
        <p:xfrm>
          <a:off x="852492" y="2931775"/>
          <a:ext cx="10592608" cy="3043684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9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[9]: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tensor_rank3 = [[[1, 2, 5, 8], [1, 2, 5, 8], [1, 2, 5, 8]], [[1, 2, 5, 8], [1, 2, 5, 8], [1, 2, 5, 8]], [[1, 2, 5, 8], [1, 2, 5, 8], [1, 2, 5, 8]],[[1, 2, 5, 8], [1, 2, 5, 8], [1, 2, 5, 8]] 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(tensor_rank3, int).</a:t>
                      </a:r>
                      <a:r>
                        <a:rPr lang="en-US" altLang="ko-KR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ndim</a:t>
                      </a: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</a:t>
                      </a:r>
                      <a:endParaRPr lang="en-US" altLang="ko-KR" sz="2400" b="1" dirty="0">
                        <a:solidFill>
                          <a:srgbClr val="1E7452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6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9]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68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[10]: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(tensor_rank3, int).size  </a:t>
                      </a:r>
                      <a:r>
                        <a:rPr lang="en-US" altLang="ko-KR" sz="2400" b="1" kern="1200" dirty="0">
                          <a:solidFill>
                            <a:srgbClr val="1E7452"/>
                          </a:solidFill>
                          <a:latin typeface="Cascadia Code"/>
                          <a:ea typeface="+mn-ea"/>
                          <a:cs typeface="+mn-cs"/>
                        </a:rPr>
                        <a:t>#3*4*3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108242"/>
                  </a:ext>
                </a:extLst>
              </a:tr>
              <a:tr h="574804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10]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660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398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913304"/>
            <a:ext cx="10945216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00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</a:rPr>
              <a:t>3.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</a:rPr>
              <a:t> 배열의 생성</a:t>
            </a:r>
          </a:p>
          <a:p>
            <a:pPr marL="742950" lvl="1" inden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None/>
              <a:defRPr/>
            </a:pPr>
            <a:r>
              <a:rPr lang="en-US" altLang="ko-KR" sz="2400" b="1" dirty="0">
                <a:solidFill>
                  <a:srgbClr val="215C88"/>
                </a:solidFill>
                <a:latin typeface="Calibri"/>
                <a:ea typeface="맑은 고딕" panose="020B0503020000020004" pitchFamily="50" charset="-127"/>
                <a:cs typeface="+mn-cs"/>
              </a:rPr>
              <a:t>3.2</a:t>
            </a:r>
            <a:r>
              <a:rPr lang="ko-KR" altLang="en-US" sz="2400" b="1" dirty="0">
                <a:solidFill>
                  <a:srgbClr val="215C88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b="1" dirty="0" err="1">
                <a:solidFill>
                  <a:srgbClr val="215C88"/>
                </a:solidFill>
                <a:latin typeface="Calibri"/>
                <a:ea typeface="맑은 고딕" panose="020B0503020000020004" pitchFamily="50" charset="-127"/>
                <a:cs typeface="+mn-cs"/>
              </a:rPr>
              <a:t>dtype</a:t>
            </a:r>
            <a:endParaRPr lang="en-US" altLang="ko-KR" sz="2400" b="1" dirty="0">
              <a:solidFill>
                <a:srgbClr val="215C88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매개변수 </a:t>
            </a:r>
            <a:r>
              <a:rPr lang="ko-KR" altLang="en-US" sz="240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dtype으로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넘파이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배열의 데이터 타입 지정</a:t>
            </a: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Arial"/>
              <a:buChar char="•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변수가 사용하는 메모리 크기가 정해짐</a:t>
            </a:r>
            <a:endParaRPr lang="en-US" altLang="ko-KR" sz="24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Arial"/>
              <a:buChar char="•"/>
              <a:defRPr/>
            </a:pPr>
            <a:endParaRPr lang="en-US" altLang="ko-KR" sz="20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Arial"/>
              <a:buChar char="•"/>
              <a:defRPr/>
            </a:pPr>
            <a:endParaRPr lang="en-US" altLang="ko-KR" sz="20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Arial"/>
              <a:buChar char="•"/>
              <a:defRPr/>
            </a:pPr>
            <a:endParaRPr lang="en-US" altLang="ko-KR" sz="20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Arial"/>
              <a:buChar char="•"/>
              <a:defRPr/>
            </a:pPr>
            <a:r>
              <a:rPr lang="en-US" altLang="ko-KR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dtype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을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실수형인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float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으로 지정한다면 모든 데이터가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실수형으로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저장되는 것을 확인 가능</a:t>
            </a:r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solidFill>
                  <a:srgbClr val="000000"/>
                </a:solidFill>
              </a:rPr>
              <a:t>02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객체 다루기</a:t>
            </a:r>
            <a:endParaRPr lang="ko-KR" altLang="en-US" sz="3200" dirty="0"/>
          </a:p>
        </p:txBody>
      </p:sp>
      <p:graphicFrame>
        <p:nvGraphicFramePr>
          <p:cNvPr id="6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411189"/>
              </p:ext>
            </p:extLst>
          </p:nvPr>
        </p:nvGraphicFramePr>
        <p:xfrm>
          <a:off x="990514" y="2884935"/>
          <a:ext cx="10592608" cy="1302693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22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[11]: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 [ [1, 2, 3.5], [4, 5, 6.5]], </a:t>
                      </a:r>
                      <a:r>
                        <a:rPr lang="en-US" altLang="ko-KR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=int)</a:t>
                      </a:r>
                      <a:endParaRPr lang="en-US" altLang="ko-KR" sz="2400" b="1" dirty="0">
                        <a:solidFill>
                          <a:srgbClr val="1E7452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5493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11]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array([[1, 2, 3],</a:t>
                      </a:r>
                    </a:p>
                    <a:p>
                      <a:r>
                        <a:rPr lang="en-US" altLang="ko-KR" sz="2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[4, 5, 6]])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909001"/>
              </p:ext>
            </p:extLst>
          </p:nvPr>
        </p:nvGraphicFramePr>
        <p:xfrm>
          <a:off x="990514" y="5130651"/>
          <a:ext cx="10592608" cy="1302693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22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[12]: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 [ [1, 2, 3.5], [4, 5, 6.5]], </a:t>
                      </a:r>
                      <a:r>
                        <a:rPr lang="en-US" altLang="ko-KR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=float)</a:t>
                      </a:r>
                      <a:endParaRPr lang="en-US" altLang="ko-KR" sz="2400" b="1" dirty="0">
                        <a:solidFill>
                          <a:srgbClr val="1E7452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5493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12]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array([[1. , 2. , 3.5],</a:t>
                      </a:r>
                    </a:p>
                    <a:p>
                      <a:r>
                        <a:rPr lang="en-US" altLang="ko-KR" sz="2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[4. , 5. , 6.5]])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382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913304"/>
            <a:ext cx="10945216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00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</a:rPr>
              <a:t>3.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</a:rPr>
              <a:t> 배열의 생성</a:t>
            </a:r>
          </a:p>
          <a:p>
            <a:pPr marL="742950" lvl="1" inden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None/>
              <a:defRPr/>
            </a:pPr>
            <a:r>
              <a:rPr lang="en-US" altLang="ko-KR" sz="2400" b="1" dirty="0">
                <a:solidFill>
                  <a:srgbClr val="215C88"/>
                </a:solidFill>
                <a:latin typeface="Calibri"/>
                <a:ea typeface="맑은 고딕" panose="020B0503020000020004" pitchFamily="50" charset="-127"/>
                <a:cs typeface="+mn-cs"/>
              </a:rPr>
              <a:t>3.2</a:t>
            </a:r>
            <a:r>
              <a:rPr lang="ko-KR" altLang="en-US" sz="2400" b="1" dirty="0">
                <a:solidFill>
                  <a:srgbClr val="215C88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b="1" dirty="0" err="1">
                <a:solidFill>
                  <a:srgbClr val="215C88"/>
                </a:solidFill>
                <a:latin typeface="Calibri"/>
                <a:ea typeface="맑은 고딕" panose="020B0503020000020004" pitchFamily="50" charset="-127"/>
                <a:cs typeface="+mn-cs"/>
              </a:rPr>
              <a:t>dtype</a:t>
            </a:r>
            <a:endParaRPr lang="en-US" altLang="ko-KR" sz="2400" b="1" dirty="0">
              <a:solidFill>
                <a:srgbClr val="215C88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600080" lvl="3" indent="-228480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0000"/>
              </a:buClr>
              <a:buSzTx/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en-US" altLang="ko-KR" sz="2400" dirty="0" err="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i</a:t>
            </a:r>
            <a:r>
              <a:rPr lang="ko-KR" altLang="en-US" sz="2400" dirty="0" err="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temsize</a:t>
            </a:r>
            <a:r>
              <a:rPr lang="en-US" altLang="ko-KR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: 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메모리 크기 차이 확인하기 위한 요소(</a:t>
            </a:r>
            <a:r>
              <a:rPr lang="ko-KR" altLang="en-US" sz="2400" dirty="0" err="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property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)</a:t>
            </a:r>
            <a:r>
              <a:rPr lang="en-US" altLang="ko-KR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,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ko-KR" altLang="en-US" sz="2400" dirty="0" err="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넘파이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배열에서 각 요소가 차지하는 바이트(</a:t>
            </a:r>
            <a:r>
              <a:rPr lang="ko-KR" altLang="en-US" sz="2400" dirty="0" err="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byte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) 확인</a:t>
            </a:r>
          </a:p>
          <a:p>
            <a:pPr marL="1600080" lvl="3" indent="-228480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0000"/>
              </a:buClr>
              <a:buSzTx/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np.float64로 </a:t>
            </a:r>
            <a:r>
              <a:rPr lang="ko-KR" altLang="en-US" sz="2400" dirty="0" err="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dtype을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선언하면 64비트, 즉 8바이트 차지</a:t>
            </a:r>
          </a:p>
          <a:p>
            <a:pPr marL="1600080" lvl="3" indent="-228480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0000"/>
              </a:buClr>
              <a:buSzTx/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np.float32로 </a:t>
            </a:r>
            <a:r>
              <a:rPr lang="ko-KR" altLang="en-US" sz="2400" dirty="0" err="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dtype을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선언하면 32비트, 즉 4바이트 차지</a:t>
            </a:r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solidFill>
                  <a:srgbClr val="000000"/>
                </a:solidFill>
              </a:rPr>
              <a:t>02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객체 다루기</a:t>
            </a:r>
            <a:endParaRPr lang="ko-KR" altLang="en-US" sz="3200" dirty="0"/>
          </a:p>
        </p:txBody>
      </p:sp>
      <p:graphicFrame>
        <p:nvGraphicFramePr>
          <p:cNvPr id="6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05943"/>
              </p:ext>
            </p:extLst>
          </p:nvPr>
        </p:nvGraphicFramePr>
        <p:xfrm>
          <a:off x="1059525" y="3536282"/>
          <a:ext cx="10592608" cy="2278489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22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[13]: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import</a:t>
                      </a:r>
                      <a:r>
                        <a:rPr lang="ko-KR" altLang="en-US" sz="2400" b="1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2400" b="1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sys</a:t>
                      </a:r>
                      <a:endParaRPr lang="ko-KR" altLang="en-US" sz="2400" b="1" spc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ko-KR" altLang="en-US" sz="2400" b="1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 [[1, 2, 3.5], [4, 5, 6.5]], </a:t>
                      </a:r>
                      <a:r>
                        <a:rPr lang="ko-KR" altLang="en-US" sz="2400" b="1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ko-KR" altLang="en-US" sz="2400" b="1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=np.float64).</a:t>
                      </a:r>
                      <a:r>
                        <a:rPr lang="ko-KR" altLang="en-US" sz="2400" b="1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itemsize</a:t>
                      </a:r>
                      <a:endParaRPr lang="ko-KR" altLang="en-US" sz="2400" b="1" spc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83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13]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12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[14]: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ko-KR" altLang="en-US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 [[1, 2, 3.5], [4, 5, 6.5]], </a:t>
                      </a:r>
                      <a:r>
                        <a:rPr lang="ko-KR" altLang="en-US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ko-KR" altLang="en-US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=np.float32).</a:t>
                      </a:r>
                      <a:r>
                        <a:rPr lang="ko-KR" altLang="en-US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itemsiz</a:t>
                      </a: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84408"/>
                  </a:ext>
                </a:extLst>
              </a:tr>
              <a:tr h="28183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14]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753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3837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913304"/>
            <a:ext cx="10945216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4.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배열의 구조 다루기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en-US" altLang="ko-KR" sz="23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rehape</a:t>
            </a:r>
            <a:r>
              <a:rPr lang="ko-KR" altLang="en-US" sz="23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함수로 배열의 구조를 변경하고 랭크를 조절</a:t>
            </a:r>
            <a:endParaRPr lang="en-US" altLang="ko-KR" sz="23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solidFill>
                  <a:srgbClr val="000000"/>
                </a:solidFill>
              </a:rPr>
              <a:t>02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객체 다루기</a:t>
            </a:r>
            <a:endParaRPr lang="ko-KR" altLang="en-US" sz="3200" dirty="0"/>
          </a:p>
        </p:txBody>
      </p:sp>
      <p:graphicFrame>
        <p:nvGraphicFramePr>
          <p:cNvPr id="6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346402"/>
              </p:ext>
            </p:extLst>
          </p:nvPr>
        </p:nvGraphicFramePr>
        <p:xfrm>
          <a:off x="1025019" y="2069792"/>
          <a:ext cx="10592608" cy="2278489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22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[15]: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r>
                        <a:rPr lang="ko-KR" altLang="en-US" sz="2400" b="1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ko-KR" altLang="en-US" sz="2400" b="1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ko-KR" altLang="en-US" sz="2400" b="1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([[1, 2, 5, 8], [1, 2, 5, 8]])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x.shape</a:t>
                      </a:r>
                      <a:endParaRPr lang="ko-KR" altLang="en-US" sz="2400" b="1" spc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83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15]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(2,4)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12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[16]: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x.reshape</a:t>
                      </a: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(-1,)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84408"/>
                  </a:ext>
                </a:extLst>
              </a:tr>
              <a:tr h="28183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16]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array([1, 2, 5, 8, 1, 2, 5, 8])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753020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31725" y="4528160"/>
            <a:ext cx="8660290" cy="191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871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0"/>
              </p:nvPr>
            </p:nvSpPr>
            <p:spPr>
              <a:xfrm>
                <a:off x="499884" y="913304"/>
                <a:ext cx="10945216" cy="5349474"/>
              </a:xfrm>
            </p:spPr>
            <p:txBody>
              <a:bodyPr>
                <a:normAutofit fontScale="92500"/>
              </a:bodyPr>
              <a:lstStyle/>
              <a:p>
                <a:pPr lvl="0" indent="0">
                  <a:lnSpc>
                    <a:spcPct val="125000"/>
                  </a:lnSpc>
                  <a:spcBef>
                    <a:spcPts val="768"/>
                  </a:spcBef>
                  <a:buClr>
                    <a:srgbClr val="3A3C84"/>
                  </a:buClr>
                  <a:buSzPct val="100000"/>
                  <a:buNone/>
                  <a:defRPr/>
                </a:pPr>
                <a:r>
                  <a:rPr lang="en-US" altLang="ko-KR" sz="2800" dirty="0">
                    <a:solidFill>
                      <a:srgbClr val="3A3C84"/>
                    </a:solidFill>
                    <a:latin typeface="Calibri"/>
                    <a:ea typeface="맑은 고딕" panose="020B0503020000020004" pitchFamily="50" charset="-127"/>
                    <a:cs typeface="+mn-cs"/>
                  </a:rPr>
                  <a:t>4.</a:t>
                </a:r>
                <a:r>
                  <a:rPr lang="ko-KR" altLang="en-US" sz="2800" dirty="0">
                    <a:solidFill>
                      <a:srgbClr val="3A3C84"/>
                    </a:solidFill>
                    <a:latin typeface="Calibri"/>
                    <a:ea typeface="맑은 고딕" panose="020B0503020000020004" pitchFamily="50" charset="-127"/>
                    <a:cs typeface="+mn-cs"/>
                  </a:rPr>
                  <a:t> 배열의 구조 다루기</a:t>
                </a:r>
              </a:p>
              <a:p>
                <a:pPr marL="1142790" marR="0" lvl="1" indent="-399840" algn="l" defTabSz="914400" rtl="0" eaLnBrk="1" fontAlgn="auto" latinLnBrk="1" hangingPunct="1">
                  <a:lnSpc>
                    <a:spcPct val="125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6182D6"/>
                  </a:buClr>
                  <a:buSzPct val="100000"/>
                  <a:buFont typeface="Wingdings"/>
                  <a:buChar char="§"/>
                  <a:tabLst/>
                  <a:defRPr/>
                </a:pPr>
                <a:r>
                  <a:rPr kumimoji="0" lang="en-US" altLang="ko-KR" sz="23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함초롬돋움" pitchFamily="50" charset="-127"/>
                  </a:rPr>
                  <a:t>rehape</a:t>
                </a:r>
                <a:r>
                  <a:rPr kumimoji="0" lang="ko-KR" altLang="en-US" sz="2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함초롬돋움" pitchFamily="50" charset="-127"/>
                  </a:rPr>
                  <a:t> 함수로 </a:t>
                </a:r>
                <a:r>
                  <a:rPr lang="ko-KR" altLang="en-US" sz="2300" dirty="0">
                    <a:solidFill>
                      <a:srgbClr val="000000"/>
                    </a:solidFill>
                    <a:latin typeface="Calibri"/>
                    <a:ea typeface="맑은 고딕" panose="020B0503020000020004" pitchFamily="50" charset="-127"/>
                  </a:rPr>
                  <a:t>하나의 이미지 픽셀</a:t>
                </a:r>
                <a:r>
                  <a:rPr lang="en-US" altLang="ko-KR" sz="2300" dirty="0">
                    <a:solidFill>
                      <a:srgbClr val="000000"/>
                    </a:solidFill>
                    <a:latin typeface="Calibri"/>
                    <a:ea typeface="맑은 고딕" panose="020B0503020000020004" pitchFamily="50" charset="-127"/>
                  </a:rPr>
                  <a:t>(pixel) </a:t>
                </a:r>
                <a:r>
                  <a:rPr lang="ko-KR" altLang="en-US" sz="2300" dirty="0">
                    <a:solidFill>
                      <a:srgbClr val="000000"/>
                    </a:solidFill>
                    <a:latin typeface="Calibri"/>
                    <a:ea typeface="맑은 고딕" panose="020B0503020000020004" pitchFamily="50" charset="-127"/>
                  </a:rPr>
                  <a:t>형태를 변형 가능</a:t>
                </a:r>
                <a:endParaRPr kumimoji="0" lang="en-US" altLang="ko-KR" sz="23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함초롬돋움" pitchFamily="50" charset="-127"/>
                </a:endParaRPr>
              </a:p>
              <a:p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b="1" dirty="0"/>
                  <a:t> 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5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altLang="ko-KR" sz="54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type m:val="noBar"/>
                                <m:ctrlPr>
                                  <a:rPr lang="pt-BR" altLang="ko-KR" sz="5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/>
                              <m:den/>
                            </m:f>
                            <m:f>
                              <m:fPr>
                                <m:type m:val="noBar"/>
                                <m:ctrlPr>
                                  <a:rPr lang="pt-BR" altLang="ko-KR" sz="5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/>
                              <m:den/>
                            </m:f>
                            <m:f>
                              <m:fPr>
                                <m:type m:val="noBar"/>
                                <m:ctrlPr>
                                  <a:rPr lang="pt-BR" altLang="ko-KR" sz="5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/>
                              <m:den/>
                            </m:f>
                            <m:f>
                              <m:fPr>
                                <m:type m:val="noBar"/>
                                <m:ctrlPr>
                                  <a:rPr lang="pt-BR" altLang="ko-KR" sz="5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altLang="ko-KR" sz="5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num>
                              <m:den>
                                <m:r>
                                  <a:rPr lang="pt-BR" altLang="ko-KR" sz="5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den>
                            </m:f>
                            <m:f>
                              <m:fPr>
                                <m:type m:val="noBar"/>
                                <m:ctrlPr>
                                  <a:rPr lang="pt-BR" altLang="ko-KR" sz="5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/>
                              <m:den/>
                            </m:f>
                          </m:e>
                          <m:e>
                            <m:f>
                              <m:fPr>
                                <m:type m:val="noBar"/>
                                <m:ctrlPr>
                                  <a:rPr lang="pt-BR" altLang="ko-KR" sz="5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altLang="ko-KR" sz="5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num>
                              <m:den/>
                            </m:f>
                            <m:f>
                              <m:fPr>
                                <m:type m:val="noBar"/>
                                <m:ctrlPr>
                                  <a:rPr lang="pt-BR" altLang="ko-KR" sz="5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altLang="ko-KR" sz="5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num>
                              <m:den/>
                            </m:f>
                            <m:f>
                              <m:fPr>
                                <m:type m:val="noBar"/>
                                <m:ctrlPr>
                                  <a:rPr lang="pt-BR" altLang="ko-KR" sz="5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altLang="ko-KR" sz="5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num>
                              <m:den/>
                            </m:f>
                            <m:f>
                              <m:fPr>
                                <m:type m:val="noBar"/>
                                <m:ctrlPr>
                                  <a:rPr lang="pt-BR" altLang="ko-KR" sz="5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altLang="ko-KR" sz="5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num>
                              <m:den>
                                <m:r>
                                  <a:rPr lang="pt-BR" altLang="ko-KR" sz="5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den>
                            </m:f>
                            <m:f>
                              <m:fPr>
                                <m:type m:val="noBar"/>
                                <m:ctrlPr>
                                  <a:rPr lang="pt-BR" altLang="ko-KR" sz="5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altLang="ko-KR" sz="5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num>
                              <m:den/>
                            </m:f>
                          </m:e>
                        </m:eqArr>
                      </m:e>
                    </m:d>
                  </m:oMath>
                </a14:m>
                <a:r>
                  <a:rPr lang="en-US" altLang="ko-KR" dirty="0"/>
                  <a:t>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altLang="ko-KR" sz="4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altLang="ko-KR" sz="4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4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4400" b="1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"/>
                        <m:endChr m:val="]"/>
                        <m:ctrlPr>
                          <a:rPr lang="en-US" altLang="ko-KR" sz="4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altLang="ko-KR" sz="4400" b="1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ko-KR" sz="44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499884" y="913304"/>
                <a:ext cx="10945216" cy="5349474"/>
              </a:xfrm>
              <a:blipFill>
                <a:blip r:embed="rId2"/>
                <a:stretch>
                  <a:fillRect t="-1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solidFill>
                  <a:srgbClr val="000000"/>
                </a:solidFill>
              </a:rPr>
              <a:t>02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객체 다루기</a:t>
            </a:r>
            <a:endParaRPr lang="ko-KR" altLang="en-US" sz="3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C04CC3-4048-8F55-326E-1F5BF8237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041" y="3007548"/>
            <a:ext cx="2687706" cy="27221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701FB4-CBC0-5BD5-BF1D-0709ACD0C965}"/>
              </a:ext>
            </a:extLst>
          </p:cNvPr>
          <p:cNvSpPr txBox="1"/>
          <p:nvPr/>
        </p:nvSpPr>
        <p:spPr>
          <a:xfrm>
            <a:off x="1978244" y="2418835"/>
            <a:ext cx="94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100</a:t>
            </a:r>
            <a:endParaRPr lang="ko-KR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50418-7B0B-3AF9-3E79-FB3A637AE55C}"/>
              </a:ext>
            </a:extLst>
          </p:cNvPr>
          <p:cNvSpPr txBox="1"/>
          <p:nvPr/>
        </p:nvSpPr>
        <p:spPr>
          <a:xfrm>
            <a:off x="159741" y="3960644"/>
            <a:ext cx="94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100</a:t>
            </a:r>
            <a:endParaRPr lang="ko-KR" alt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9C30AB-78DF-5304-610E-61E59CAF7975}"/>
              </a:ext>
            </a:extLst>
          </p:cNvPr>
          <p:cNvSpPr txBox="1"/>
          <p:nvPr/>
        </p:nvSpPr>
        <p:spPr>
          <a:xfrm>
            <a:off x="5615485" y="2659559"/>
            <a:ext cx="11176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100</a:t>
            </a:r>
            <a:endParaRPr lang="ko-KR" altLang="en-US" sz="4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04C9AE-4FAB-18F1-EC12-18C4E25D72BE}"/>
              </a:ext>
            </a:extLst>
          </p:cNvPr>
          <p:cNvSpPr txBox="1"/>
          <p:nvPr/>
        </p:nvSpPr>
        <p:spPr>
          <a:xfrm>
            <a:off x="3874669" y="4045464"/>
            <a:ext cx="1058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100</a:t>
            </a:r>
            <a:endParaRPr lang="ko-KR" altLang="en-US" sz="3600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486813E-D948-9EDC-FE51-11DBCA73B51E}"/>
              </a:ext>
            </a:extLst>
          </p:cNvPr>
          <p:cNvSpPr/>
          <p:nvPr/>
        </p:nvSpPr>
        <p:spPr>
          <a:xfrm>
            <a:off x="7894864" y="4283810"/>
            <a:ext cx="397291" cy="425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2B9276-E6A7-A4E3-59A2-6594EC6C805F}"/>
              </a:ext>
            </a:extLst>
          </p:cNvPr>
          <p:cNvSpPr txBox="1"/>
          <p:nvPr/>
        </p:nvSpPr>
        <p:spPr>
          <a:xfrm>
            <a:off x="8395255" y="3421117"/>
            <a:ext cx="22910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100*100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0817812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913304"/>
            <a:ext cx="10945216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4.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배열의 구조 다루기</a:t>
            </a: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반드시 전체 요소의 개수는 통일</a:t>
            </a:r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solidFill>
                  <a:srgbClr val="000000"/>
                </a:solidFill>
              </a:rPr>
              <a:t>02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객체 다루기</a:t>
            </a:r>
            <a:endParaRPr lang="ko-KR" altLang="en-US" sz="3200" dirty="0"/>
          </a:p>
        </p:txBody>
      </p:sp>
      <p:graphicFrame>
        <p:nvGraphicFramePr>
          <p:cNvPr id="6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179645"/>
              </p:ext>
            </p:extLst>
          </p:nvPr>
        </p:nvGraphicFramePr>
        <p:xfrm>
          <a:off x="1025019" y="2069792"/>
          <a:ext cx="10592608" cy="4473049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22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[17]: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 = </a:t>
                      </a:r>
                      <a:r>
                        <a:rPr lang="en-US" altLang="ko-KR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(range(8))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endParaRPr lang="ko-KR" altLang="en-US" sz="2400" b="1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83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17]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array([0, 1, 2, 3, 4, 5, 6, 7])</a:t>
                      </a:r>
                      <a:endParaRPr lang="ko-KR" altLang="en-US" sz="2400" b="1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12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[18]: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x.reshape</a:t>
                      </a: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(2,2)</a:t>
                      </a:r>
                      <a:endParaRPr lang="ko-KR" altLang="en-US" sz="2400" b="1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84408"/>
                  </a:ext>
                </a:extLst>
              </a:tr>
              <a:tr h="28183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18]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--------------------------------------------------------------------</a:t>
                      </a:r>
                    </a:p>
                    <a:p>
                      <a:r>
                        <a:rPr lang="en-US" altLang="ko-KR" sz="24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ValueError</a:t>
                      </a:r>
                      <a:r>
                        <a:rPr lang="en-US" altLang="ko-KR" sz="2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Traceback (most recent call last)</a:t>
                      </a:r>
                    </a:p>
                    <a:p>
                      <a:r>
                        <a:rPr lang="en-US" altLang="ko-KR" sz="2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&lt;ipython-input-2-31f07738c8d3&gt; in &lt;module&gt;</a:t>
                      </a:r>
                    </a:p>
                    <a:p>
                      <a:r>
                        <a:rPr lang="en-US" altLang="ko-KR" sz="2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----&gt; 1 </a:t>
                      </a:r>
                      <a:r>
                        <a:rPr lang="en-US" altLang="ko-KR" sz="24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x.reshape</a:t>
                      </a:r>
                      <a:r>
                        <a:rPr lang="en-US" altLang="ko-KR" sz="2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(2,2)</a:t>
                      </a:r>
                    </a:p>
                    <a:p>
                      <a:endParaRPr lang="en-US" altLang="ko-KR" sz="24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ValueError</a:t>
                      </a:r>
                      <a:r>
                        <a:rPr lang="en-US" altLang="ko-KR" sz="2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cannot reshape array of size 8 into shape (2,2)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753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7743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913304"/>
            <a:ext cx="10945216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00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4.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배열의 구조 다루기</a:t>
            </a:r>
          </a:p>
          <a:p>
            <a:pPr marL="1485720" lvl="2" indent="-3427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-1을 </a:t>
            </a:r>
            <a:r>
              <a:rPr lang="en-US" altLang="ko-KR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사용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하면 나머지 차원의 크기를 지정했을 때 전체 요소의 개수를 고려하여 마지막 차원이 자동으로 지정됨</a:t>
            </a:r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solidFill>
                  <a:srgbClr val="000000"/>
                </a:solidFill>
              </a:rPr>
              <a:t>02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객체 다루기</a:t>
            </a:r>
            <a:endParaRPr lang="ko-KR" altLang="en-US" sz="3200" dirty="0"/>
          </a:p>
        </p:txBody>
      </p:sp>
      <p:graphicFrame>
        <p:nvGraphicFramePr>
          <p:cNvPr id="6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912210"/>
              </p:ext>
            </p:extLst>
          </p:nvPr>
        </p:nvGraphicFramePr>
        <p:xfrm>
          <a:off x="990513" y="2242321"/>
          <a:ext cx="10592608" cy="3741529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22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[19]: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r>
                        <a:rPr lang="ko-KR" altLang="en-US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ko-KR" altLang="en-US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ko-KR" altLang="en-US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ko-KR" altLang="en-US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range</a:t>
                      </a:r>
                      <a:r>
                        <a:rPr lang="ko-KR" altLang="en-US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(8)).</a:t>
                      </a:r>
                      <a:r>
                        <a:rPr lang="ko-KR" altLang="en-US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re</a:t>
                      </a: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s</a:t>
                      </a:r>
                      <a:r>
                        <a:rPr lang="ko-KR" altLang="en-US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hape</a:t>
                      </a:r>
                      <a:r>
                        <a:rPr lang="ko-KR" altLang="en-US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(4,2)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endParaRPr lang="ko-KR" altLang="en-US" sz="2400" b="1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83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19]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2400" b="1" dirty="0">
                          <a:latin typeface="Cascadia Code"/>
                          <a:cs typeface="Cascadia Code"/>
                        </a:rPr>
                        <a:t>([[0, 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>
                          <a:latin typeface="Cascadia Code"/>
                          <a:cs typeface="Cascadia Code"/>
                        </a:rPr>
                        <a:t>           </a:t>
                      </a: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[</a:t>
                      </a:r>
                      <a:r>
                        <a:rPr lang="ko-KR" altLang="en-US" sz="2400" b="1" dirty="0">
                          <a:latin typeface="Cascadia Code"/>
                          <a:cs typeface="Cascadia Code"/>
                        </a:rPr>
                        <a:t>2, 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>
                          <a:latin typeface="Cascadia Code"/>
                          <a:cs typeface="Cascadia Code"/>
                        </a:rPr>
                        <a:t>           [4, 5],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>
                          <a:latin typeface="Cascadia Code"/>
                          <a:cs typeface="Cascadia Code"/>
                        </a:rPr>
                        <a:t>           [6, 7]])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12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[20]: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x.reshape</a:t>
                      </a:r>
                      <a:r>
                        <a:rPr lang="ko-KR" altLang="en-US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(2,-1</a:t>
                      </a:r>
                      <a:r>
                        <a:rPr lang="ko-KR" altLang="en-US" sz="2400" b="1" kern="1200" dirty="0">
                          <a:solidFill>
                            <a:srgbClr val="1E7452"/>
                          </a:solidFill>
                          <a:latin typeface="Cascadia Code"/>
                          <a:ea typeface="+mn-ea"/>
                          <a:cs typeface="Cascadia Code"/>
                        </a:rPr>
                        <a:t>)            </a:t>
                      </a:r>
                      <a:r>
                        <a:rPr lang="en-US" altLang="ko-KR" sz="2400" b="1" kern="1200" dirty="0">
                          <a:solidFill>
                            <a:srgbClr val="1E7452"/>
                          </a:solidFill>
                          <a:latin typeface="Cascadia Code"/>
                          <a:ea typeface="+mn-ea"/>
                          <a:cs typeface="Cascadia Code"/>
                        </a:rPr>
                        <a:t>#2*4</a:t>
                      </a:r>
                      <a:r>
                        <a:rPr lang="ko-KR" altLang="en-US" sz="2400" b="1" kern="1200" dirty="0">
                          <a:solidFill>
                            <a:srgbClr val="1E7452"/>
                          </a:solidFill>
                          <a:latin typeface="Cascadia Code"/>
                          <a:ea typeface="+mn-ea"/>
                          <a:cs typeface="Cascadia Code"/>
                        </a:rPr>
                        <a:t>행렬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84408"/>
                  </a:ext>
                </a:extLst>
              </a:tr>
              <a:tr h="28183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20]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2400" b="1" dirty="0">
                          <a:latin typeface="Cascadia Code"/>
                          <a:cs typeface="Cascadia Code"/>
                        </a:rPr>
                        <a:t>([[0, 1, 2, 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>
                          <a:latin typeface="Cascadia Code"/>
                          <a:cs typeface="Cascadia Code"/>
                        </a:rPr>
                        <a:t>            [4, 5, 6, 7]])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753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5854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913304"/>
            <a:ext cx="10945216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00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4.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배열의 구조 다루기</a:t>
            </a:r>
          </a:p>
          <a:p>
            <a:pPr marL="1485720" marR="0" lvl="2" indent="-34272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</a:rPr>
              <a:t>랭크가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</a:rPr>
              <a:t>3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</a:rPr>
              <a:t>인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</a:rPr>
              <a:t>3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</a:rPr>
              <a:t>차원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</a:rPr>
              <a:t>텐서가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</a:rPr>
              <a:t> 생성되고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</a:rPr>
              <a:t>총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</a:rPr>
              <a:t>8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</a:rPr>
              <a:t>개의 요소가 있으므로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</a:rPr>
              <a:t>2*2*2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</a:rPr>
              <a:t>의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</a:rPr>
              <a:t>텐서가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</a:rPr>
              <a:t> 됨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</a:rPr>
              <a:t>.</a:t>
            </a:r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solidFill>
                  <a:srgbClr val="000000"/>
                </a:solidFill>
              </a:rPr>
              <a:t>02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객체 다루기</a:t>
            </a:r>
            <a:endParaRPr lang="ko-KR" altLang="en-US" sz="3200" dirty="0"/>
          </a:p>
        </p:txBody>
      </p:sp>
      <p:graphicFrame>
        <p:nvGraphicFramePr>
          <p:cNvPr id="6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747565"/>
              </p:ext>
            </p:extLst>
          </p:nvPr>
        </p:nvGraphicFramePr>
        <p:xfrm>
          <a:off x="991639" y="2369487"/>
          <a:ext cx="10592608" cy="2377440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22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[21]: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x.reshape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(2,2,-1)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479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21]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([[[0, 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        [2, 3]],</a:t>
                      </a:r>
                      <a:endParaRPr lang="en-US" altLang="ko-KR" sz="2400" b="1" dirty="0">
                        <a:solidFill>
                          <a:schemeClr val="tx1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ko-KR" altLang="en-US" sz="2400" b="1" dirty="0">
                        <a:solidFill>
                          <a:schemeClr val="tx1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       [[4, 5],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        [6, 7]]])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8077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913304"/>
            <a:ext cx="10945216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00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4.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배열의 구조 다루기</a:t>
            </a:r>
          </a:p>
          <a:p>
            <a:pPr marL="1142790" lvl="1" indent="-39984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flatten 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함수는 데이터 그대로 1차원으로 변경</a:t>
            </a:r>
          </a:p>
          <a:p>
            <a:pPr marL="1485720" lvl="2" indent="-3427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데이터의 개수는 그대로 존재</a:t>
            </a:r>
          </a:p>
          <a:p>
            <a:pPr marL="1485720" lvl="2" indent="-3427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배열의 구조만 변한다</a:t>
            </a:r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solidFill>
                  <a:srgbClr val="000000"/>
                </a:solidFill>
              </a:rPr>
              <a:t>02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객체 다루기</a:t>
            </a:r>
            <a:endParaRPr lang="ko-KR" altLang="en-US" sz="3200" dirty="0"/>
          </a:p>
        </p:txBody>
      </p:sp>
      <p:graphicFrame>
        <p:nvGraphicFramePr>
          <p:cNvPr id="5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6101"/>
              </p:ext>
            </p:extLst>
          </p:nvPr>
        </p:nvGraphicFramePr>
        <p:xfrm>
          <a:off x="1025018" y="2701128"/>
          <a:ext cx="10592608" cy="3741529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22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[22]: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r>
                        <a:rPr lang="ko-KR" altLang="en-US" sz="2400" b="1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ko-KR" altLang="en-US" sz="2400" b="1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ko-KR" altLang="en-US" sz="2400" b="1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ko-KR" altLang="en-US" sz="2400" b="1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range</a:t>
                      </a:r>
                      <a:r>
                        <a:rPr lang="ko-KR" altLang="en-US" sz="2400" b="1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(8)).</a:t>
                      </a:r>
                      <a:r>
                        <a:rPr lang="ko-KR" altLang="en-US" sz="2400" b="1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reshape</a:t>
                      </a:r>
                      <a:r>
                        <a:rPr lang="ko-KR" altLang="en-US" sz="2400" b="1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(2,2,2)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endParaRPr lang="en-US" altLang="ko-KR" sz="2400" b="1" spc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83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22]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array([[[0, 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[2, 3]],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2400" b="1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[[4, 5],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[6, 7]]])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12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[23]: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x.flatten</a:t>
                      </a: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84408"/>
                  </a:ext>
                </a:extLst>
              </a:tr>
              <a:tr h="28183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23]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array([0, 1, 2, 3, 4, 5, 6, 7])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753020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89372" y="3566264"/>
            <a:ext cx="3880858" cy="302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368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913304"/>
            <a:ext cx="10945216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5.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인덱싱과 </a:t>
            </a:r>
            <a:r>
              <a:rPr lang="ko-KR" altLang="en-US" sz="2800" dirty="0" err="1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슬라이싱</a:t>
            </a:r>
            <a:endParaRPr lang="ko-KR" altLang="en-US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742950" lvl="1" indent="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None/>
              <a:defRPr/>
            </a:pPr>
            <a:r>
              <a:rPr lang="en-US" altLang="ko-KR" sz="2400" b="1" dirty="0">
                <a:solidFill>
                  <a:srgbClr val="215C88"/>
                </a:solidFill>
                <a:latin typeface="Calibri"/>
                <a:ea typeface="맑은 고딕" panose="020B0503020000020004" pitchFamily="50" charset="-127"/>
                <a:cs typeface="+mn-cs"/>
              </a:rPr>
              <a:t>5.1</a:t>
            </a:r>
            <a:r>
              <a:rPr lang="ko-KR" altLang="en-US" sz="2400" b="1" dirty="0">
                <a:solidFill>
                  <a:srgbClr val="215C88"/>
                </a:solidFill>
                <a:latin typeface="Calibri"/>
                <a:ea typeface="맑은 고딕" panose="020B0503020000020004" pitchFamily="50" charset="-127"/>
                <a:cs typeface="+mn-cs"/>
              </a:rPr>
              <a:t> 인덱싱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인덱싱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(indexing) : 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리스트에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있는 값의 상대적인 주소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(offset)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로 값에 접근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넘파이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배열의 인덱스 표현에는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‘,’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을 지원</a:t>
            </a: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‘[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행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][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열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]’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또는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‘[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행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,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열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]’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형태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3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차원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텐서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이상은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shape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에서 출력되는 랭크 순서대로 인덱싱에 접근</a:t>
            </a:r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solidFill>
                  <a:srgbClr val="000000"/>
                </a:solidFill>
              </a:rPr>
              <a:t>02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객체 다루기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2902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913304"/>
            <a:ext cx="10945216" cy="5400600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1.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800" dirty="0" err="1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피쳐의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개념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영화관 관람객 수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 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)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를 인터넷 웹사이트의 좋아요 개수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  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)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로 예측할 수 있다고 가정하면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,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간단히 한 종류의     값으로    값을 예측</a:t>
            </a:r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01</a:t>
            </a:r>
            <a:r>
              <a:rPr lang="ko-KR" altLang="en-US" sz="3200" dirty="0"/>
              <a:t> </a:t>
            </a:r>
            <a:r>
              <a:rPr lang="ko-KR" altLang="en-US" sz="3200" dirty="0" err="1"/>
              <a:t>피쳐란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pic>
        <p:nvPicPr>
          <p:cNvPr id="6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31963" y="1708147"/>
            <a:ext cx="161925" cy="257175"/>
          </a:xfrm>
          <a:prstGeom prst="rect">
            <a:avLst/>
          </a:prstGeom>
        </p:spPr>
      </p:pic>
      <p:pic>
        <p:nvPicPr>
          <p:cNvPr id="8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086535" y="1686398"/>
            <a:ext cx="204787" cy="215565"/>
          </a:xfrm>
          <a:prstGeom prst="rect">
            <a:avLst/>
          </a:prstGeom>
        </p:spPr>
      </p:pic>
      <p:pic>
        <p:nvPicPr>
          <p:cNvPr id="9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54947" y="2132276"/>
            <a:ext cx="204787" cy="215565"/>
          </a:xfrm>
          <a:prstGeom prst="rect">
            <a:avLst/>
          </a:prstGeom>
        </p:spPr>
      </p:pic>
      <p:pic>
        <p:nvPicPr>
          <p:cNvPr id="10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74630" y="2149535"/>
            <a:ext cx="161925" cy="2571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34007" y="2586588"/>
            <a:ext cx="9952449" cy="372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760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913304"/>
            <a:ext cx="10945216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5.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인덱싱과 </a:t>
            </a:r>
            <a:r>
              <a:rPr lang="ko-KR" altLang="en-US" sz="2800" dirty="0" err="1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슬라이싱</a:t>
            </a:r>
            <a:endParaRPr lang="ko-KR" altLang="en-US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742950" lvl="1" indent="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None/>
              <a:defRPr/>
            </a:pPr>
            <a:r>
              <a:rPr lang="en-US" altLang="ko-KR" sz="2400" b="1" dirty="0">
                <a:solidFill>
                  <a:srgbClr val="215C88"/>
                </a:solidFill>
                <a:latin typeface="Calibri"/>
                <a:ea typeface="맑은 고딕" panose="020B0503020000020004" pitchFamily="50" charset="-127"/>
                <a:cs typeface="+mn-cs"/>
              </a:rPr>
              <a:t>5.1</a:t>
            </a:r>
            <a:r>
              <a:rPr lang="ko-KR" altLang="en-US" sz="2400" b="1" dirty="0">
                <a:solidFill>
                  <a:srgbClr val="215C88"/>
                </a:solidFill>
                <a:latin typeface="Calibri"/>
                <a:ea typeface="맑은 고딕" panose="020B0503020000020004" pitchFamily="50" charset="-127"/>
                <a:cs typeface="+mn-cs"/>
              </a:rPr>
              <a:t> 인덱싱</a:t>
            </a:r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solidFill>
                  <a:srgbClr val="000000"/>
                </a:solidFill>
              </a:rPr>
              <a:t>02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객체 다루기</a:t>
            </a:r>
            <a:endParaRPr lang="ko-KR" altLang="en-US" sz="3200" dirty="0"/>
          </a:p>
        </p:txBody>
      </p:sp>
      <p:graphicFrame>
        <p:nvGraphicFramePr>
          <p:cNvPr id="5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44685"/>
              </p:ext>
            </p:extLst>
          </p:nvPr>
        </p:nvGraphicFramePr>
        <p:xfrm>
          <a:off x="1025018" y="1976509"/>
          <a:ext cx="10592608" cy="4473049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22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[24]: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ko-KR" altLang="en-US" sz="2400" b="1" dirty="0" err="1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([[1, 2, 3], [4, 5, 6]], </a:t>
                      </a:r>
                      <a:r>
                        <a:rPr lang="ko-KR" altLang="en-US" sz="2400" b="1" dirty="0" err="1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int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83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24]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([[1, 2, 3], [4, 5, 6]])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12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[25]: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[0][0]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844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25]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75302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[26]: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[0,2]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75818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26]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21774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[27]: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x[0, 1] = 100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endParaRPr lang="en-US" altLang="ko-KR" sz="2400" b="1" dirty="0">
                        <a:solidFill>
                          <a:srgbClr val="1E7452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50612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27]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array([[ 1, 100, 3], [ 4, 5, 6]])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8048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1975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913304"/>
            <a:ext cx="10945216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00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5.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인덱싱과 </a:t>
            </a:r>
            <a:r>
              <a:rPr lang="ko-KR" altLang="en-US" sz="2800" dirty="0" err="1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슬라이싱</a:t>
            </a:r>
            <a:endParaRPr lang="ko-KR" altLang="en-US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742950" lvl="1" inden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None/>
              <a:defRPr/>
            </a:pPr>
            <a:r>
              <a:rPr lang="en-US" altLang="ko-KR" sz="2300" b="1" dirty="0">
                <a:solidFill>
                  <a:srgbClr val="215C88"/>
                </a:solidFill>
                <a:latin typeface="Calibri"/>
                <a:ea typeface="맑은 고딕" panose="020B0503020000020004" pitchFamily="50" charset="-127"/>
                <a:cs typeface="+mn-cs"/>
              </a:rPr>
              <a:t>5.2</a:t>
            </a:r>
            <a:r>
              <a:rPr lang="ko-KR" altLang="en-US" sz="2300" b="1" dirty="0">
                <a:solidFill>
                  <a:srgbClr val="215C88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300" b="1" dirty="0" err="1">
                <a:solidFill>
                  <a:srgbClr val="215C88"/>
                </a:solidFill>
                <a:latin typeface="Calibri"/>
                <a:ea typeface="맑은 고딕" panose="020B0503020000020004" pitchFamily="50" charset="-127"/>
                <a:cs typeface="+mn-cs"/>
              </a:rPr>
              <a:t>슬라이싱</a:t>
            </a:r>
            <a:endParaRPr lang="ko-KR" altLang="en-US" sz="2300" b="1" dirty="0">
              <a:solidFill>
                <a:srgbClr val="215C88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142790" lvl="1" indent="-39984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슬라이싱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(slicing) : 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인덱스를 사용하여 리스트 일부를 잘라내어 반환</a:t>
            </a:r>
          </a:p>
          <a:p>
            <a:pPr marL="1142790" lvl="1" indent="-39984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넘파이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배열은 행과 열을 나눠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슬라이싱할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수 있음</a:t>
            </a:r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solidFill>
                  <a:srgbClr val="000000"/>
                </a:solidFill>
              </a:rPr>
              <a:t>02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객체 다루기</a:t>
            </a:r>
            <a:endParaRPr lang="ko-KR" altLang="en-US" sz="3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26888" y="2756140"/>
            <a:ext cx="6261172" cy="387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77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913304"/>
            <a:ext cx="10945216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00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5.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인덱싱과 </a:t>
            </a:r>
            <a:r>
              <a:rPr lang="ko-KR" altLang="en-US" sz="2800" dirty="0" err="1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슬라이싱</a:t>
            </a:r>
            <a:endParaRPr lang="ko-KR" altLang="en-US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742950" lvl="1" inden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None/>
              <a:defRPr/>
            </a:pPr>
            <a:r>
              <a:rPr lang="en-US" altLang="ko-KR" sz="2300" b="1" dirty="0">
                <a:solidFill>
                  <a:srgbClr val="215C88"/>
                </a:solidFill>
                <a:latin typeface="Calibri"/>
                <a:ea typeface="맑은 고딕" panose="020B0503020000020004" pitchFamily="50" charset="-127"/>
                <a:cs typeface="+mn-cs"/>
              </a:rPr>
              <a:t>5.2</a:t>
            </a:r>
            <a:r>
              <a:rPr lang="ko-KR" altLang="en-US" sz="2300" b="1" dirty="0">
                <a:solidFill>
                  <a:srgbClr val="215C88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300" b="1" dirty="0" err="1">
                <a:solidFill>
                  <a:srgbClr val="215C88"/>
                </a:solidFill>
                <a:latin typeface="Calibri"/>
                <a:ea typeface="맑은 고딕" panose="020B0503020000020004" pitchFamily="50" charset="-127"/>
                <a:cs typeface="+mn-cs"/>
              </a:rPr>
              <a:t>슬라이싱</a:t>
            </a:r>
            <a:endParaRPr lang="ko-KR" altLang="en-US" sz="2300" b="1" dirty="0">
              <a:solidFill>
                <a:srgbClr val="215C88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600080" lvl="3" indent="-228480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0000"/>
              </a:buClr>
              <a:buSzTx/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2400" dirty="0" err="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x는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2행 5열인 행렬</a:t>
            </a:r>
          </a:p>
          <a:p>
            <a:pPr marL="1600080" lvl="3" indent="-228480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0000"/>
              </a:buClr>
              <a:buSzTx/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2400" dirty="0" err="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x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[:,2:]는 행 부분은 행 전체, 열 부분은 인덱스가 2 이후의 값</a:t>
            </a:r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pPr marL="1600080" lvl="3" indent="-228480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0000"/>
              </a:buClr>
              <a:buSzTx/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endParaRPr lang="en-US" altLang="ko-KR" sz="2400" dirty="0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  <a:p>
            <a:pPr marL="1600080" lvl="3" indent="-228480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0000"/>
              </a:buClr>
              <a:buSzTx/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2400" dirty="0" err="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x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[1,1:3]은 행 부분은 첫 번째 </a:t>
            </a:r>
            <a:r>
              <a:rPr lang="ko-KR" altLang="en-US" sz="2400" dirty="0" err="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행만을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의미</a:t>
            </a:r>
          </a:p>
          <a:p>
            <a:pPr marL="1600080" lvl="3" indent="-228480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0000"/>
              </a:buClr>
              <a:buSzTx/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열 부분 1:3은 열이 1부터 2까지의 값을 추출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solidFill>
                  <a:srgbClr val="000000"/>
                </a:solidFill>
              </a:rPr>
              <a:t>02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객체 다루기</a:t>
            </a:r>
            <a:endParaRPr lang="ko-KR" altLang="en-US" sz="3200" dirty="0"/>
          </a:p>
        </p:txBody>
      </p:sp>
      <p:graphicFrame>
        <p:nvGraphicFramePr>
          <p:cNvPr id="7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304494"/>
              </p:ext>
            </p:extLst>
          </p:nvPr>
        </p:nvGraphicFramePr>
        <p:xfrm>
          <a:off x="852492" y="2759907"/>
          <a:ext cx="10592608" cy="1688321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204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[28]: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x = </a:t>
                      </a:r>
                      <a:r>
                        <a:rPr lang="en-US" altLang="ko-KR" sz="2400" b="1" dirty="0" err="1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([[1, 2, 3, 4, 5],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[6, 7, 8, 9, 10]], </a:t>
                      </a:r>
                      <a:r>
                        <a:rPr lang="en-US" altLang="ko-KR" sz="2400" b="1" dirty="0" err="1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int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x[:,2:]          </a:t>
                      </a:r>
                      <a:r>
                        <a:rPr lang="en-US" altLang="ko-KR" sz="2400" b="1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</a:t>
                      </a:r>
                      <a:r>
                        <a:rPr lang="en-US" altLang="ko-KR" sz="2400" b="1" dirty="0" err="1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전체</a:t>
                      </a:r>
                      <a:r>
                        <a:rPr lang="en-US" altLang="ko-KR" sz="2400" b="1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2400" b="1" dirty="0" err="1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행의</a:t>
                      </a:r>
                      <a:r>
                        <a:rPr lang="en-US" altLang="ko-KR" sz="2400" b="1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 2열 </a:t>
                      </a:r>
                      <a:r>
                        <a:rPr lang="en-US" altLang="ko-KR" sz="2400" b="1" dirty="0" err="1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이상</a:t>
                      </a:r>
                      <a:endParaRPr lang="en-US" altLang="ko-KR" sz="2400" b="1" dirty="0">
                        <a:solidFill>
                          <a:srgbClr val="1E7452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36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28]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array([[ 3, 4, 5],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[ 8, 9, 10]])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372282"/>
              </p:ext>
            </p:extLst>
          </p:nvPr>
        </p:nvGraphicFramePr>
        <p:xfrm>
          <a:off x="852492" y="5598496"/>
          <a:ext cx="10592608" cy="1009541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82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[29]: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[1,1:3]</a:t>
                      </a:r>
                      <a:r>
                        <a:rPr lang="ko-KR" altLang="en-US" sz="2400" b="1" dirty="0">
                          <a:latin typeface="Cascadia Code"/>
                          <a:cs typeface="Cascadia Code"/>
                        </a:rPr>
                        <a:t>        </a:t>
                      </a:r>
                      <a:r>
                        <a:rPr lang="ko-KR" altLang="en-US" sz="2400" b="1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1행의 1열 ~ 2열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34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29]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array([7, 8])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683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232041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00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5.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인덱싱과 </a:t>
            </a:r>
            <a:r>
              <a:rPr lang="ko-KR" altLang="en-US" sz="2800" dirty="0" err="1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슬라이싱</a:t>
            </a:r>
            <a:endParaRPr lang="ko-KR" altLang="en-US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742950" lvl="1" inden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None/>
              <a:defRPr/>
            </a:pPr>
            <a:r>
              <a:rPr lang="en-US" altLang="ko-KR" sz="2300" b="1" dirty="0">
                <a:solidFill>
                  <a:srgbClr val="215C88"/>
                </a:solidFill>
                <a:latin typeface="Calibri"/>
                <a:ea typeface="맑은 고딕" panose="020B0503020000020004" pitchFamily="50" charset="-127"/>
                <a:cs typeface="+mn-cs"/>
              </a:rPr>
              <a:t>5.2</a:t>
            </a:r>
            <a:r>
              <a:rPr lang="ko-KR" altLang="en-US" sz="2300" b="1" dirty="0">
                <a:solidFill>
                  <a:srgbClr val="215C88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300" b="1" dirty="0" err="1">
                <a:solidFill>
                  <a:srgbClr val="215C88"/>
                </a:solidFill>
                <a:latin typeface="Calibri"/>
                <a:ea typeface="맑은 고딕" panose="020B0503020000020004" pitchFamily="50" charset="-127"/>
                <a:cs typeface="+mn-cs"/>
              </a:rPr>
              <a:t>슬라이싱</a:t>
            </a:r>
            <a:endParaRPr lang="ko-KR" altLang="en-US" sz="2300" b="1" dirty="0">
              <a:solidFill>
                <a:srgbClr val="215C88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spcAft>
                <a:spcPts val="0"/>
              </a:spcAft>
              <a:buClr>
                <a:srgbClr val="000000"/>
              </a:buClr>
              <a:buSzTx/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행렬 전체의 행의 개수가 2이기 때문에 이를 넘어가는 인덱스는 무시</a:t>
            </a:r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solidFill>
                  <a:srgbClr val="000000"/>
                </a:solidFill>
              </a:rPr>
              <a:t>02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객체 다루기</a:t>
            </a:r>
            <a:endParaRPr lang="ko-KR" altLang="en-US" sz="3200" dirty="0"/>
          </a:p>
        </p:txBody>
      </p:sp>
      <p:graphicFrame>
        <p:nvGraphicFramePr>
          <p:cNvPr id="7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382181"/>
              </p:ext>
            </p:extLst>
          </p:nvPr>
        </p:nvGraphicFramePr>
        <p:xfrm>
          <a:off x="819599" y="2552873"/>
          <a:ext cx="10592608" cy="1639565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204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[30]: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x[1:3]          </a:t>
                      </a:r>
                      <a:r>
                        <a:rPr lang="en-US" altLang="ko-KR" sz="2400" b="1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1행 ~ </a:t>
                      </a:r>
                      <a:r>
                        <a:rPr lang="en-US" altLang="ko-KR" sz="2400" b="1" i="0" strike="noStrike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3</a:t>
                      </a:r>
                      <a:r>
                        <a:rPr lang="en-US" altLang="ko-KR" sz="2400" b="1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행의 </a:t>
                      </a:r>
                      <a:r>
                        <a:rPr lang="en-US" altLang="ko-KR" sz="2400" b="1" dirty="0" err="1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전체</a:t>
                      </a:r>
                      <a:endParaRPr lang="en-US" altLang="ko-KR" sz="2400" b="1" dirty="0">
                        <a:solidFill>
                          <a:srgbClr val="1E7452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36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30]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array([[ 6, 7, 8, 9, 10]])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2132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232041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00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5.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인덱싱과 </a:t>
            </a:r>
            <a:r>
              <a:rPr lang="ko-KR" altLang="en-US" sz="2800" dirty="0" err="1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슬라이싱</a:t>
            </a:r>
            <a:endParaRPr lang="ko-KR" altLang="en-US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742950" lvl="1" inden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None/>
              <a:defRPr/>
            </a:pPr>
            <a:r>
              <a:rPr lang="en-US" altLang="ko-KR" sz="2300" b="1" dirty="0">
                <a:solidFill>
                  <a:srgbClr val="215C88"/>
                </a:solidFill>
                <a:latin typeface="Calibri"/>
                <a:ea typeface="맑은 고딕" panose="020B0503020000020004" pitchFamily="50" charset="-127"/>
                <a:cs typeface="+mn-cs"/>
              </a:rPr>
              <a:t>5.2</a:t>
            </a:r>
            <a:r>
              <a:rPr lang="ko-KR" altLang="en-US" sz="2300" b="1" dirty="0">
                <a:solidFill>
                  <a:srgbClr val="215C88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300" b="1" dirty="0" err="1">
                <a:solidFill>
                  <a:srgbClr val="215C88"/>
                </a:solidFill>
                <a:latin typeface="Calibri"/>
                <a:ea typeface="맑은 고딕" panose="020B0503020000020004" pitchFamily="50" charset="-127"/>
                <a:cs typeface="+mn-cs"/>
              </a:rPr>
              <a:t>슬라이싱</a:t>
            </a:r>
            <a:endParaRPr lang="ko-KR" altLang="en-US" sz="2300" b="1" dirty="0">
              <a:solidFill>
                <a:srgbClr val="215C88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증가값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(step)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: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리스트에서 데이터의 요소를 호출할 때</a:t>
            </a:r>
            <a:b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</a:b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		데이터를 건너뛰면서 반환</a:t>
            </a: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‘[</a:t>
            </a:r>
            <a:r>
              <a:rPr lang="ko-KR" altLang="en-US" sz="2400" b="1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시작 인덱스</a:t>
            </a:r>
            <a:r>
              <a:rPr lang="en-US" altLang="ko-KR" sz="2400" b="1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:</a:t>
            </a:r>
            <a:r>
              <a:rPr lang="ko-KR" altLang="en-US" sz="2400" b="1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마지막 인덱스</a:t>
            </a:r>
            <a:r>
              <a:rPr lang="en-US" altLang="ko-KR" sz="2400" b="1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:</a:t>
            </a:r>
            <a:r>
              <a:rPr lang="ko-KR" altLang="en-US" sz="2400" b="1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증가값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]’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형태</a:t>
            </a: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각 랭크에 있는 요소별로 모두 적용할 수 있음</a:t>
            </a:r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solidFill>
                  <a:srgbClr val="000000"/>
                </a:solidFill>
              </a:rPr>
              <a:t>02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객체 다루기</a:t>
            </a:r>
            <a:endParaRPr lang="ko-KR" altLang="en-US" sz="3200" dirty="0"/>
          </a:p>
        </p:txBody>
      </p:sp>
      <p:graphicFrame>
        <p:nvGraphicFramePr>
          <p:cNvPr id="7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627901"/>
              </p:ext>
            </p:extLst>
          </p:nvPr>
        </p:nvGraphicFramePr>
        <p:xfrm>
          <a:off x="819599" y="4003866"/>
          <a:ext cx="10592608" cy="2011680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[31]: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 = </a:t>
                      </a:r>
                      <a:r>
                        <a:rPr lang="en-US" altLang="ko-KR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(range(15), int).reshape(3, -1)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endParaRPr lang="ko-KR" altLang="en-US" sz="2400" b="1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36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31]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array([[ 0,  1,  2,  3,  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            [ 5,  6,  7,  8,  9],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            [10, 11, 12, 13, 14]])</a:t>
                      </a:r>
                      <a:endParaRPr lang="ko-KR" altLang="en-US" sz="2400" b="1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4507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232041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00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5.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인덱싱과 </a:t>
            </a:r>
            <a:r>
              <a:rPr lang="ko-KR" altLang="en-US" sz="2800" dirty="0" err="1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슬라이싱</a:t>
            </a:r>
            <a:endParaRPr lang="ko-KR" altLang="en-US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742950" lvl="1" inden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None/>
              <a:defRPr/>
            </a:pPr>
            <a:r>
              <a:rPr lang="en-US" altLang="ko-KR" sz="2300" b="1" dirty="0">
                <a:solidFill>
                  <a:srgbClr val="215C88"/>
                </a:solidFill>
                <a:latin typeface="Calibri"/>
                <a:ea typeface="맑은 고딕" panose="020B0503020000020004" pitchFamily="50" charset="-127"/>
                <a:cs typeface="+mn-cs"/>
              </a:rPr>
              <a:t>5.2</a:t>
            </a:r>
            <a:r>
              <a:rPr lang="ko-KR" altLang="en-US" sz="2300" b="1" dirty="0">
                <a:solidFill>
                  <a:srgbClr val="215C88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300" b="1" dirty="0" err="1">
                <a:solidFill>
                  <a:srgbClr val="215C88"/>
                </a:solidFill>
                <a:latin typeface="Calibri"/>
                <a:ea typeface="맑은 고딕" panose="020B0503020000020004" pitchFamily="50" charset="-127"/>
                <a:cs typeface="+mn-cs"/>
              </a:rPr>
              <a:t>슬라이싱</a:t>
            </a:r>
            <a:endParaRPr lang="ko-KR" altLang="en-US" sz="2300" b="1" dirty="0">
              <a:solidFill>
                <a:srgbClr val="215C88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solidFill>
                  <a:srgbClr val="000000"/>
                </a:solidFill>
              </a:rPr>
              <a:t>02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객체 다루기</a:t>
            </a:r>
            <a:endParaRPr lang="ko-KR" altLang="en-US" sz="3200" dirty="0"/>
          </a:p>
        </p:txBody>
      </p:sp>
      <p:graphicFrame>
        <p:nvGraphicFramePr>
          <p:cNvPr id="5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129448"/>
              </p:ext>
            </p:extLst>
          </p:nvPr>
        </p:nvGraphicFramePr>
        <p:xfrm>
          <a:off x="973259" y="1959256"/>
          <a:ext cx="10592608" cy="3010009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22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[32]: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x[:,::2]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83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32]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array([[ 0, 2, 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            [ 5, 7, 9],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            [10, 12, 14]])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12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[33]: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x[::2,::3]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84408"/>
                  </a:ext>
                </a:extLst>
              </a:tr>
              <a:tr h="28183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33]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array([[ 0, 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            [10, 13]])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753020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43546" y="2718795"/>
            <a:ext cx="5157058" cy="372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486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232041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6.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배열 생성 함수</a:t>
            </a:r>
          </a:p>
          <a:p>
            <a:pPr marL="742950" lvl="1" indent="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None/>
              <a:defRPr/>
            </a:pPr>
            <a:r>
              <a:rPr lang="en-US" altLang="ko-KR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6.1</a:t>
            </a:r>
            <a:r>
              <a:rPr lang="ko-KR" altLang="en-US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b="1" dirty="0" err="1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arange</a:t>
            </a:r>
            <a:endParaRPr lang="en-US" altLang="ko-KR" sz="2400" b="1" dirty="0">
              <a:solidFill>
                <a:srgbClr val="215C88"/>
              </a:solidFill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range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함수와 같이 차례대로 값을 생성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‘(시작 인덱스, 마지막 인덱스,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증가값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)’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으로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구성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en-US" altLang="ko-KR" sz="2400" spc="-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range </a:t>
            </a:r>
            <a:r>
              <a:rPr lang="ko-KR" altLang="en-US" sz="2400" spc="-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함수와 달리 </a:t>
            </a:r>
            <a:r>
              <a:rPr lang="ko-KR" altLang="en-US" sz="2400" spc="-1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증가값에</a:t>
            </a:r>
            <a:r>
              <a:rPr lang="ko-KR" altLang="en-US" sz="2400" spc="-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400" spc="-1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실수형이</a:t>
            </a:r>
            <a:r>
              <a:rPr lang="ko-KR" altLang="en-US" sz="2400" spc="-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입력되어도 값을 생성할 수 있음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소수점 값을 주기적으로 생성할 때 유용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solidFill>
                  <a:srgbClr val="000000"/>
                </a:solidFill>
              </a:rPr>
              <a:t>02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객체 다루기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869739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232041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6.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배열 생성 함수</a:t>
            </a:r>
          </a:p>
          <a:p>
            <a:pPr marL="742950" lvl="1" indent="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None/>
              <a:defRPr/>
            </a:pPr>
            <a:r>
              <a:rPr lang="en-US" altLang="ko-KR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6.1</a:t>
            </a:r>
            <a:r>
              <a:rPr lang="ko-KR" altLang="en-US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b="1" dirty="0" err="1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arange</a:t>
            </a:r>
            <a:endParaRPr lang="en-US" altLang="ko-KR" sz="2400" b="1" dirty="0">
              <a:solidFill>
                <a:srgbClr val="215C88"/>
              </a:solidFill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spcAft>
                <a:spcPts val="0"/>
              </a:spcAft>
              <a:buClr>
                <a:srgbClr val="000000"/>
              </a:buClr>
              <a:buSzTx/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2400" dirty="0" err="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증가값에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ko-KR" altLang="en-US" sz="2400" dirty="0" err="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실수형이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입력되어도 값을 생성</a:t>
            </a: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spcAft>
                <a:spcPts val="0"/>
              </a:spcAft>
              <a:buClr>
                <a:srgbClr val="000000"/>
              </a:buClr>
              <a:buSzTx/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소수점 값을 주기적으로 생성할 때 유용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solidFill>
                  <a:srgbClr val="000000"/>
                </a:solidFill>
              </a:rPr>
              <a:t>02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객체 다루기</a:t>
            </a:r>
            <a:endParaRPr lang="ko-KR" altLang="en-US" sz="3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714504"/>
              </p:ext>
            </p:extLst>
          </p:nvPr>
        </p:nvGraphicFramePr>
        <p:xfrm>
          <a:off x="1139316" y="3115196"/>
          <a:ext cx="10592608" cy="2827129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22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[34]: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np.arange</a:t>
                      </a:r>
                      <a:r>
                        <a:rPr lang="ko-KR" altLang="en-US" sz="2400" b="1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83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34]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array([0, 1, 2, 3, 4, 5, 6, 7, 8, 9])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12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[35]: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</a:t>
                      </a:r>
                      <a:r>
                        <a:rPr lang="ko-KR" altLang="en-US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p.arange</a:t>
                      </a:r>
                      <a:r>
                        <a:rPr lang="ko-KR" altLang="en-US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(-5, 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844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35]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array([-5, -4, -3, -2, -1, 0, 1, 2, 3, 4])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75302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[36]: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 err="1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np.arange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(0, 5, 0.5)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8491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36]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array([0. , 0.5, 1. , 1.5, 2. , 2.5, 3. , 3.5, 4. , 4.5])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573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7698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232041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6.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배열 생성 함수</a:t>
            </a:r>
          </a:p>
          <a:p>
            <a:pPr marL="742950" lvl="1" inden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None/>
              <a:defRPr/>
            </a:pPr>
            <a:r>
              <a:rPr lang="en-US" altLang="ko-KR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6.2</a:t>
            </a:r>
            <a:r>
              <a:rPr lang="ko-KR" altLang="en-US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ones, zeros, empty</a:t>
            </a:r>
          </a:p>
          <a:p>
            <a:pPr marL="1142790" lvl="1" indent="-39984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ones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함수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: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1로만 구성된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넘파이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배열을 생성</a:t>
            </a:r>
          </a:p>
          <a:p>
            <a:pPr marL="1485720" lvl="2" indent="-3427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사전에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shape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값을 넣어서 원하는 크기의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넘파이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배열 생성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solidFill>
                  <a:srgbClr val="000000"/>
                </a:solidFill>
              </a:rPr>
              <a:t>02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객체 다루기</a:t>
            </a:r>
            <a:endParaRPr lang="ko-KR" altLang="en-US" sz="3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029532"/>
              </p:ext>
            </p:extLst>
          </p:nvPr>
        </p:nvGraphicFramePr>
        <p:xfrm>
          <a:off x="819599" y="2985949"/>
          <a:ext cx="10592608" cy="2377440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[37]: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np.ones</a:t>
                      </a:r>
                      <a:r>
                        <a:rPr lang="ko-KR" altLang="en-US" sz="2400" b="1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ko-KR" altLang="en-US" sz="2400" b="1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shape</a:t>
                      </a:r>
                      <a:r>
                        <a:rPr lang="ko-KR" altLang="en-US" sz="2400" b="1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=(5,2), </a:t>
                      </a:r>
                      <a:r>
                        <a:rPr lang="ko-KR" altLang="en-US" sz="2400" b="1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ko-KR" altLang="en-US" sz="2400" b="1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=np.int8)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36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37]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array([[1, 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[1, 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[1, 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[1, 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[1, 1]], </a:t>
                      </a:r>
                      <a:r>
                        <a:rPr lang="en-US" altLang="ko-KR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=int8)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9032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232041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6.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배열 생성 함수</a:t>
            </a:r>
          </a:p>
          <a:p>
            <a:pPr marL="742950" lvl="1" inden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None/>
              <a:defRPr/>
            </a:pPr>
            <a:r>
              <a:rPr lang="en-US" altLang="ko-KR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6.2</a:t>
            </a:r>
            <a:r>
              <a:rPr lang="ko-KR" altLang="en-US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ones, zeros, empty</a:t>
            </a:r>
          </a:p>
          <a:p>
            <a:pPr marL="1142790" lvl="1" indent="-39984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zeros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함수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: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0으로만 구성된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넘파이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배열을 생성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solidFill>
                  <a:srgbClr val="000000"/>
                </a:solidFill>
              </a:rPr>
              <a:t>02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객체 다루기</a:t>
            </a:r>
            <a:endParaRPr lang="ko-KR" altLang="en-US" sz="3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959516"/>
              </p:ext>
            </p:extLst>
          </p:nvPr>
        </p:nvGraphicFramePr>
        <p:xfrm>
          <a:off x="819599" y="2554628"/>
          <a:ext cx="10592608" cy="1322561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[38]: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np.zeros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ko-KR" altLang="en-US" sz="2400" b="1" dirty="0" err="1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shape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=(2,2), </a:t>
                      </a:r>
                      <a:r>
                        <a:rPr lang="ko-KR" altLang="en-US" sz="2400" b="1" dirty="0" err="1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=np.float32)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36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38]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array([[0., 0.],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            [0., 0.]], </a:t>
                      </a:r>
                      <a:r>
                        <a:rPr lang="en-US" altLang="ko-KR" sz="2400" b="1" dirty="0" err="1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=float32)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21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913304"/>
            <a:ext cx="10945216" cy="5400600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1.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800" dirty="0" err="1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피쳐의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개념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보스턴 집값 예측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(Boston House Price) 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데이터셋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: 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총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506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개</a:t>
            </a:r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01</a:t>
            </a:r>
            <a:r>
              <a:rPr lang="ko-KR" altLang="en-US" sz="3200" dirty="0"/>
              <a:t> </a:t>
            </a:r>
            <a:r>
              <a:rPr lang="ko-KR" altLang="en-US" sz="3200" dirty="0" err="1"/>
              <a:t>피쳐란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15594" y="2002429"/>
            <a:ext cx="7466430" cy="4683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288667-242F-2F93-69C0-78A501C9DA79}"/>
              </a:ext>
            </a:extLst>
          </p:cNvPr>
          <p:cNvSpPr txBox="1"/>
          <p:nvPr/>
        </p:nvSpPr>
        <p:spPr>
          <a:xfrm>
            <a:off x="9154069" y="6303923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방사형 도로</a:t>
            </a:r>
            <a:r>
              <a:rPr lang="en-US" altLang="ko-KR" dirty="0"/>
              <a:t>: </a:t>
            </a:r>
            <a:r>
              <a:rPr lang="ko-KR" altLang="en-US" dirty="0"/>
              <a:t>프랑스 파리</a:t>
            </a:r>
          </a:p>
        </p:txBody>
      </p:sp>
    </p:spTree>
    <p:extLst>
      <p:ext uri="{BB962C8B-B14F-4D97-AF65-F5344CB8AC3E}">
        <p14:creationId xmlns:p14="http://schemas.microsoft.com/office/powerpoint/2010/main" val="22641418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232041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6.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배열 생성 함수</a:t>
            </a:r>
          </a:p>
          <a:p>
            <a:pPr marL="742950" lvl="1" inden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None/>
              <a:defRPr/>
            </a:pPr>
            <a:r>
              <a:rPr lang="en-US" altLang="ko-KR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6.2</a:t>
            </a:r>
            <a:r>
              <a:rPr lang="ko-KR" altLang="en-US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ones, zeros, empty</a:t>
            </a:r>
          </a:p>
          <a:p>
            <a:pPr marL="1142790" lvl="1" indent="-39984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empty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함수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: </a:t>
            </a:r>
            <a:r>
              <a:rPr lang="en-US" altLang="ko-KR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활용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가능한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메모리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공간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확보하여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반환</a:t>
            </a:r>
            <a:endParaRPr lang="en-US" altLang="ko-KR" sz="24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485720" lvl="2" indent="-3427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ones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와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zeros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는 먼저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shape의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크기만큼 메모리를 할당하고 그곳에 값을 채움</a:t>
            </a:r>
          </a:p>
          <a:p>
            <a:pPr marL="1485720" lvl="2" indent="-3427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해당 메모리 공간에 값이 남았을 경우 그 값을 함께 반환</a:t>
            </a:r>
          </a:p>
          <a:p>
            <a:pPr marL="1485720" lvl="2" indent="-3427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empty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는 메모리 초기화 않아 생성될 때마다 다른 값 반환</a:t>
            </a:r>
          </a:p>
          <a:p>
            <a:pPr marL="1142790" lvl="1" indent="-39984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생성 시점에서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dtype을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지정해주면 해당 데이터 타입으로 배열 생성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solidFill>
                  <a:srgbClr val="000000"/>
                </a:solidFill>
              </a:rPr>
              <a:t>02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객체 다루기</a:t>
            </a:r>
            <a:endParaRPr lang="ko-KR" altLang="en-US" sz="3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5823"/>
              </p:ext>
            </p:extLst>
          </p:nvPr>
        </p:nvGraphicFramePr>
        <p:xfrm>
          <a:off x="1139315" y="4573209"/>
          <a:ext cx="10847275" cy="1322561"/>
        </p:xfrm>
        <a:graphic>
          <a:graphicData uri="http://schemas.openxmlformats.org/drawingml/2006/table">
            <a:tbl>
              <a:tblPr firstRow="1" bandRow="1"/>
              <a:tblGrid>
                <a:gridCol w="1653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3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[39]: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np.empty</a:t>
                      </a: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(shape=(2,4), </a:t>
                      </a:r>
                      <a:r>
                        <a:rPr lang="en-US" altLang="ko-KR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=np.float32)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36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39]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array([[0.000e+00, 1.401e-45, 0.000e+00, 5.689e-43],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[1.530e-42, 0.000e+00, 1.076e-42, 0.000e+00]],    </a:t>
                      </a:r>
                      <a:r>
                        <a:rPr lang="en-US" altLang="ko-KR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=float32)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444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370064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6.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배열 생성 함수</a:t>
            </a:r>
          </a:p>
          <a:p>
            <a:pPr marL="742950" lvl="1" indent="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None/>
              <a:defRPr>
                <a:latin typeface="맑은 고딕"/>
                <a:ea typeface="+mn-ea"/>
                <a:cs typeface="+mn-cs"/>
              </a:defRPr>
            </a:pPr>
            <a:r>
              <a:rPr lang="en-US" altLang="ko-KR" sz="2400" b="1" dirty="0">
                <a:solidFill>
                  <a:srgbClr val="215C88"/>
                </a:solidFill>
                <a:latin typeface="맑은 고딕"/>
                <a:ea typeface="+mn-ea"/>
                <a:cs typeface="+mn-cs"/>
              </a:rPr>
              <a:t>6.3</a:t>
            </a:r>
            <a:r>
              <a:rPr lang="ko-KR" altLang="en-US" sz="2400" b="1" dirty="0">
                <a:solidFill>
                  <a:srgbClr val="215C88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en-US" altLang="ko-KR" sz="2400" b="1" dirty="0" err="1">
                <a:solidFill>
                  <a:srgbClr val="215C88"/>
                </a:solidFill>
                <a:latin typeface="맑은 고딕"/>
                <a:ea typeface="+mn-ea"/>
                <a:cs typeface="+mn-cs"/>
              </a:rPr>
              <a:t>ones_like</a:t>
            </a:r>
            <a:r>
              <a:rPr lang="en-US" altLang="ko-KR" sz="2400" b="1" dirty="0">
                <a:solidFill>
                  <a:srgbClr val="215C88"/>
                </a:solidFill>
                <a:latin typeface="맑은 고딕"/>
                <a:ea typeface="+mn-ea"/>
                <a:cs typeface="+mn-cs"/>
              </a:rPr>
              <a:t>, </a:t>
            </a:r>
            <a:r>
              <a:rPr lang="en-US" altLang="ko-KR" sz="2400" b="1" dirty="0" err="1">
                <a:solidFill>
                  <a:srgbClr val="215C88"/>
                </a:solidFill>
                <a:latin typeface="맑은 고딕"/>
                <a:ea typeface="+mn-ea"/>
                <a:cs typeface="+mn-cs"/>
              </a:rPr>
              <a:t>zeros_like</a:t>
            </a:r>
            <a:r>
              <a:rPr lang="en-US" altLang="ko-KR" sz="2400" b="1" dirty="0">
                <a:solidFill>
                  <a:srgbClr val="215C88"/>
                </a:solidFill>
                <a:latin typeface="맑은 고딕"/>
                <a:ea typeface="+mn-ea"/>
                <a:cs typeface="+mn-cs"/>
              </a:rPr>
              <a:t>, </a:t>
            </a:r>
            <a:r>
              <a:rPr lang="en-US" altLang="ko-KR" sz="2400" b="1" dirty="0" err="1">
                <a:solidFill>
                  <a:srgbClr val="215C88"/>
                </a:solidFill>
                <a:latin typeface="맑은 고딕"/>
                <a:ea typeface="+mn-ea"/>
                <a:cs typeface="+mn-cs"/>
              </a:rPr>
              <a:t>empty_like</a:t>
            </a:r>
            <a:endParaRPr lang="en-US" altLang="ko-KR" sz="2400" b="1" dirty="0">
              <a:solidFill>
                <a:srgbClr val="215C88"/>
              </a:solidFill>
              <a:latin typeface="맑은 고딕"/>
              <a:ea typeface="+mn-ea"/>
              <a:cs typeface="+mn-cs"/>
            </a:endParaRP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2400" dirty="0" err="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ones</a:t>
            </a:r>
            <a:r>
              <a:rPr lang="en-US" altLang="ko-KR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_like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함수 </a:t>
            </a:r>
            <a:r>
              <a:rPr lang="en-US" altLang="ko-KR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: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기존 </a:t>
            </a:r>
            <a:r>
              <a:rPr lang="ko-KR" altLang="en-US" sz="2400" dirty="0" err="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넘파이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배열과 같은 크기로 만들어 내용을 1로 채움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solidFill>
                  <a:srgbClr val="000000"/>
                </a:solidFill>
              </a:rPr>
              <a:t>02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객체 다루기</a:t>
            </a:r>
            <a:endParaRPr lang="ko-KR" altLang="en-US" sz="3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37023"/>
              </p:ext>
            </p:extLst>
          </p:nvPr>
        </p:nvGraphicFramePr>
        <p:xfrm>
          <a:off x="1156569" y="2701128"/>
          <a:ext cx="10592608" cy="3741529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4142879438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3041596392"/>
                    </a:ext>
                  </a:extLst>
                </a:gridCol>
              </a:tblGrid>
              <a:tr h="39322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[40]: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 = </a:t>
                      </a:r>
                      <a:r>
                        <a:rPr lang="en-US" altLang="ko-KR" sz="2400" b="1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np.arange</a:t>
                      </a:r>
                      <a:r>
                        <a:rPr lang="en-US" altLang="ko-KR" sz="2400" b="1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(12).reshape(3,4)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endParaRPr lang="ko-KR" altLang="en-US" sz="2400" b="1" spc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9111"/>
                  </a:ext>
                </a:extLst>
              </a:tr>
              <a:tr h="28183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40]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array([[ 0, 1,  2,  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[ 4, 5,  6,  7],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[ 8, 9, 10, 11]])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729752"/>
                  </a:ext>
                </a:extLst>
              </a:tr>
              <a:tr h="54112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[41]: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np.ones_like</a:t>
                      </a: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(x)</a:t>
                      </a:r>
                      <a:endParaRPr lang="ko-KR" altLang="en-US" sz="2400" b="1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9009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41]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array([[1, 1, 1, 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[1, 1, 1, 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[1, 1, 1, 1]])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794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147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913304"/>
            <a:ext cx="10817974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6.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배열 생성 함수</a:t>
            </a:r>
          </a:p>
          <a:p>
            <a:pPr marL="742950" lvl="1" indent="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None/>
              <a:defRPr>
                <a:latin typeface="맑은 고딕"/>
                <a:ea typeface="+mn-ea"/>
                <a:cs typeface="+mn-cs"/>
              </a:defRPr>
            </a:pPr>
            <a:r>
              <a:rPr lang="en-US" altLang="ko-KR" sz="2400" b="1" dirty="0">
                <a:solidFill>
                  <a:srgbClr val="215C88"/>
                </a:solidFill>
                <a:latin typeface="맑은 고딕"/>
                <a:ea typeface="+mn-ea"/>
                <a:cs typeface="+mn-cs"/>
              </a:rPr>
              <a:t>6.3</a:t>
            </a:r>
            <a:r>
              <a:rPr lang="ko-KR" altLang="en-US" sz="2400" b="1" dirty="0">
                <a:solidFill>
                  <a:srgbClr val="215C88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en-US" altLang="ko-KR" sz="2400" b="1" dirty="0" err="1">
                <a:solidFill>
                  <a:srgbClr val="215C88"/>
                </a:solidFill>
                <a:latin typeface="맑은 고딕"/>
                <a:ea typeface="+mn-ea"/>
                <a:cs typeface="+mn-cs"/>
              </a:rPr>
              <a:t>ones_like</a:t>
            </a:r>
            <a:r>
              <a:rPr lang="en-US" altLang="ko-KR" sz="2400" b="1" dirty="0">
                <a:solidFill>
                  <a:srgbClr val="215C88"/>
                </a:solidFill>
                <a:latin typeface="맑은 고딕"/>
                <a:ea typeface="+mn-ea"/>
                <a:cs typeface="+mn-cs"/>
              </a:rPr>
              <a:t>, </a:t>
            </a:r>
            <a:r>
              <a:rPr lang="en-US" altLang="ko-KR" sz="2400" b="1" dirty="0" err="1">
                <a:solidFill>
                  <a:srgbClr val="215C88"/>
                </a:solidFill>
                <a:latin typeface="맑은 고딕"/>
                <a:ea typeface="+mn-ea"/>
                <a:cs typeface="+mn-cs"/>
              </a:rPr>
              <a:t>zeros_like</a:t>
            </a:r>
            <a:r>
              <a:rPr lang="en-US" altLang="ko-KR" sz="2400" b="1" dirty="0">
                <a:solidFill>
                  <a:srgbClr val="215C88"/>
                </a:solidFill>
                <a:latin typeface="맑은 고딕"/>
                <a:ea typeface="+mn-ea"/>
                <a:cs typeface="+mn-cs"/>
              </a:rPr>
              <a:t>, </a:t>
            </a:r>
            <a:r>
              <a:rPr lang="en-US" altLang="ko-KR" sz="2400" b="1" dirty="0" err="1">
                <a:solidFill>
                  <a:srgbClr val="215C88"/>
                </a:solidFill>
                <a:latin typeface="맑은 고딕"/>
                <a:ea typeface="+mn-ea"/>
                <a:cs typeface="+mn-cs"/>
              </a:rPr>
              <a:t>empty_like</a:t>
            </a:r>
            <a:endParaRPr lang="en-US" altLang="ko-KR" sz="2400" b="1" dirty="0">
              <a:solidFill>
                <a:srgbClr val="215C88"/>
              </a:solidFill>
              <a:latin typeface="맑은 고딕"/>
              <a:ea typeface="+mn-ea"/>
              <a:cs typeface="+mn-cs"/>
            </a:endParaRP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2400" dirty="0" err="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zeros</a:t>
            </a:r>
            <a:r>
              <a:rPr lang="en-US" altLang="ko-KR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_like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함수 </a:t>
            </a:r>
            <a:r>
              <a:rPr lang="en-US" altLang="ko-KR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: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기존 </a:t>
            </a:r>
            <a:r>
              <a:rPr lang="ko-KR" altLang="en-US" sz="2400" dirty="0" err="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넘파이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배열과 같은 크기로 만들어 내용을 </a:t>
            </a:r>
            <a:r>
              <a:rPr lang="en-US" altLang="ko-KR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0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으로 채움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>
                <a:latin typeface="맑은 고딕"/>
                <a:ea typeface="+mn-ea"/>
                <a:cs typeface="+mn-cs"/>
              </a:defRPr>
            </a:pPr>
            <a:r>
              <a:rPr lang="en-US" altLang="ko-KR" sz="2400" dirty="0" err="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empty_like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함수 </a:t>
            </a:r>
            <a:r>
              <a:rPr lang="en-US" altLang="ko-KR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: 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기존 </a:t>
            </a:r>
            <a:r>
              <a:rPr lang="ko-KR" altLang="en-US" sz="2400" dirty="0" err="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넘파이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배열과 같은 크기로 만들어 빈 상태로 만듦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solidFill>
                  <a:srgbClr val="000000"/>
                </a:solidFill>
              </a:rPr>
              <a:t>02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객체 다루기</a:t>
            </a:r>
            <a:endParaRPr lang="ko-KR" altLang="en-US" sz="3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81759"/>
              </p:ext>
            </p:extLst>
          </p:nvPr>
        </p:nvGraphicFramePr>
        <p:xfrm>
          <a:off x="976223" y="4258275"/>
          <a:ext cx="10592608" cy="1645920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4225936064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292578785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[42]: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np.zeros_like</a:t>
                      </a: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29535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42]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array([[0, 0, 0, 0],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[0, 0, 0, 0],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[0, 0, 0, 0]])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223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779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370064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00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6.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배열 생성 함수</a:t>
            </a:r>
          </a:p>
          <a:p>
            <a:pPr marL="742950" lvl="1" inden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None/>
              <a:defRPr/>
            </a:pPr>
            <a:r>
              <a:rPr lang="en-US" altLang="ko-KR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6.4 identity, eye, </a:t>
            </a:r>
            <a:r>
              <a:rPr lang="en-US" altLang="ko-KR" sz="2400" b="1" dirty="0" err="1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diag</a:t>
            </a:r>
            <a:endParaRPr lang="en-US" altLang="ko-KR" sz="2400" b="1" dirty="0">
              <a:solidFill>
                <a:srgbClr val="215C88"/>
              </a:solidFill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142790" lvl="1" indent="-39984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identity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함수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: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단위행렬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i행렬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)을 생성</a:t>
            </a:r>
          </a:p>
          <a:p>
            <a:pPr marL="1485720" lvl="2" indent="-3427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매개변수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n으로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n×n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단위행렬을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생성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solidFill>
                  <a:srgbClr val="000000"/>
                </a:solidFill>
              </a:rPr>
              <a:t>02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객체 다루기</a:t>
            </a:r>
            <a:endParaRPr lang="ko-KR" altLang="en-US" sz="3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72567"/>
              </p:ext>
            </p:extLst>
          </p:nvPr>
        </p:nvGraphicFramePr>
        <p:xfrm>
          <a:off x="1070305" y="2821898"/>
          <a:ext cx="10592608" cy="3741529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4142879438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3041596392"/>
                    </a:ext>
                  </a:extLst>
                </a:gridCol>
              </a:tblGrid>
              <a:tr h="39322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[43]: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np.identity</a:t>
                      </a: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(n=3, </a:t>
                      </a:r>
                      <a:r>
                        <a:rPr lang="en-US" altLang="ko-KR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=int)</a:t>
                      </a:r>
                      <a:endParaRPr lang="ko-KR" altLang="en-US" sz="2400" b="1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9111"/>
                  </a:ext>
                </a:extLst>
              </a:tr>
              <a:tr h="28183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43]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array([[1, 0, 0],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            [0, 1, 0],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            [0, 0, 1]])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729752"/>
                  </a:ext>
                </a:extLst>
              </a:tr>
              <a:tr h="54112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[44]: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np.identity</a:t>
                      </a: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(n=4, </a:t>
                      </a:r>
                      <a:r>
                        <a:rPr lang="en-US" altLang="ko-KR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=int)</a:t>
                      </a:r>
                      <a:endParaRPr lang="ko-KR" altLang="en-US" sz="2400" b="1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9009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44]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array([[1, 0, 0, 0],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            [0, 1, 0, 0],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            [0, 0, 1, 0],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            [0, 0, 0, 1]])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794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2867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370064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00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6.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배열 생성 함수</a:t>
            </a:r>
          </a:p>
          <a:p>
            <a:pPr marL="742950" lvl="1" inden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None/>
              <a:defRPr/>
            </a:pPr>
            <a:r>
              <a:rPr lang="en-US" altLang="ko-KR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6.4 identity, eye, </a:t>
            </a:r>
            <a:r>
              <a:rPr lang="en-US" altLang="ko-KR" sz="2400" b="1" dirty="0" err="1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diag</a:t>
            </a:r>
            <a:endParaRPr lang="en-US" altLang="ko-KR" sz="2400" b="1" dirty="0">
              <a:solidFill>
                <a:srgbClr val="215C88"/>
              </a:solidFill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142790" lvl="1" indent="-39984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eye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함수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: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시작점과 행렬 크기를 지정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,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단위행렬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생성</a:t>
            </a:r>
          </a:p>
          <a:p>
            <a:pPr marL="1485720" lvl="2" indent="-3427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N은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행의 개수,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M은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열의 개수를 지정</a:t>
            </a:r>
          </a:p>
          <a:p>
            <a:pPr marL="1485720" lvl="2" indent="-3427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k는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열의 값을 기준으로 시작 인덱스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solidFill>
                  <a:srgbClr val="000000"/>
                </a:solidFill>
              </a:rPr>
              <a:t>02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객체 다루기</a:t>
            </a:r>
            <a:endParaRPr lang="ko-KR" altLang="en-US" sz="3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275777"/>
              </p:ext>
            </p:extLst>
          </p:nvPr>
        </p:nvGraphicFramePr>
        <p:xfrm>
          <a:off x="1053052" y="3231270"/>
          <a:ext cx="10592608" cy="3375769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4142879438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30415963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[45]: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pt-BR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np.eye(N=3, M=5)</a:t>
                      </a:r>
                      <a:endParaRPr lang="ko-KR" altLang="en-US" sz="2400" b="1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9111"/>
                  </a:ext>
                </a:extLst>
              </a:tr>
              <a:tr h="28183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45]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array([[1., 0., 0., 0., 0.],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             [0., 1., 0., 0., 0.],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             [0., 0., 1., 0., 0.]])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729752"/>
                  </a:ext>
                </a:extLst>
              </a:tr>
              <a:tr h="54112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[46]: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pt-BR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np.eye(N=3, M=5, k=2)</a:t>
                      </a:r>
                      <a:endParaRPr lang="ko-KR" altLang="en-US" sz="2400" b="1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9009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46]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array([[0., 0., 1., 0., 0.],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            [0., 0., 0., 1., 0.],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            [0., 0., 0., 0., 1.]])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794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3107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370064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00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6.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배열 생성 함수</a:t>
            </a:r>
          </a:p>
          <a:p>
            <a:pPr marL="742950" lvl="1" inden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None/>
              <a:defRPr/>
            </a:pPr>
            <a:r>
              <a:rPr lang="en-US" altLang="ko-KR" sz="2400" b="1" dirty="0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6.4 identity, eye, </a:t>
            </a:r>
            <a:r>
              <a:rPr lang="en-US" altLang="ko-KR" sz="2400" b="1" dirty="0" err="1">
                <a:solidFill>
                  <a:srgbClr val="215C88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diag</a:t>
            </a:r>
            <a:endParaRPr lang="en-US" altLang="ko-KR" sz="2400" b="1" dirty="0">
              <a:solidFill>
                <a:srgbClr val="215C88"/>
              </a:solidFill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en-US" altLang="ko-KR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diag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함수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: 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행렬의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대각성분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값을 추출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solidFill>
                  <a:srgbClr val="000000"/>
                </a:solidFill>
              </a:rPr>
              <a:t>02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객체 다루기</a:t>
            </a:r>
            <a:endParaRPr lang="ko-KR" altLang="en-US" sz="3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986324"/>
              </p:ext>
            </p:extLst>
          </p:nvPr>
        </p:nvGraphicFramePr>
        <p:xfrm>
          <a:off x="888611" y="2385881"/>
          <a:ext cx="10592608" cy="3924409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4142879438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30415963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[47]: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fr-FR" altLang="ko-KR" sz="2400" b="1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matrix = np.arange(9).reshape(3,3)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fr-FR" altLang="ko-KR" sz="2400" b="1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matrix</a:t>
                      </a:r>
                      <a:endParaRPr lang="ko-KR" altLang="en-US" sz="2400" b="1" spc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9111"/>
                  </a:ext>
                </a:extLst>
              </a:tr>
              <a:tr h="28183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47]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array([[0, 1, 2],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[3, 4, 5],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[6, 7, 8]])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729752"/>
                  </a:ext>
                </a:extLst>
              </a:tr>
              <a:tr h="54112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[48]: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np.diag</a:t>
                      </a: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(matrix)</a:t>
                      </a:r>
                      <a:endParaRPr lang="ko-KR" altLang="en-US" sz="2400" b="1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9009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48]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array([0, 4, 8])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79409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[49]: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np.diag</a:t>
                      </a: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(matrix, k=1)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93288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49]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array([1, 5])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00505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FFA61F27-B2AE-42EA-9520-1E5929D7A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92747" y="3141041"/>
            <a:ext cx="6271564" cy="330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914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370064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7. 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통계 분석 함수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uniform 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함수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: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균등분포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함수</a:t>
            </a: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‘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np.random.uniform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시작값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끝값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데이터개수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)’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solidFill>
                  <a:srgbClr val="000000"/>
                </a:solidFill>
              </a:rPr>
              <a:t>02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객체 다루기</a:t>
            </a:r>
            <a:endParaRPr lang="ko-KR" altLang="en-US" sz="3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459985"/>
              </p:ext>
            </p:extLst>
          </p:nvPr>
        </p:nvGraphicFramePr>
        <p:xfrm>
          <a:off x="888611" y="2851707"/>
          <a:ext cx="10592608" cy="1889760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4142879438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30415963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[50]: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np.random.uniform</a:t>
                      </a:r>
                      <a:r>
                        <a:rPr lang="ko-KR" altLang="en-US" sz="24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(0, 5, 10)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9111"/>
                  </a:ext>
                </a:extLst>
              </a:tr>
              <a:tr h="143256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50]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([3.87101195, 0.12263269, 0.80780157, 0.65361498,  </a:t>
                      </a:r>
                      <a:endParaRPr lang="en-US" altLang="ko-KR" sz="2400" b="1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0.55792293, 3.64577442, 0.93322468, 3.1913397, 1.82159678, 3.64401469])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729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7707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370064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7. 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통계 분석 함수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normal 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함수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: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정규분포 함수</a:t>
            </a: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‘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np.random.normal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(평균값, 분산,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데이터개수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)’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solidFill>
                  <a:srgbClr val="000000"/>
                </a:solidFill>
              </a:rPr>
              <a:t>02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객체 다루기</a:t>
            </a:r>
            <a:endParaRPr lang="ko-KR" altLang="en-US" sz="3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241328"/>
              </p:ext>
            </p:extLst>
          </p:nvPr>
        </p:nvGraphicFramePr>
        <p:xfrm>
          <a:off x="888611" y="2851707"/>
          <a:ext cx="10592608" cy="1889760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4142879438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30415963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[51]: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np.random.normal</a:t>
                      </a:r>
                      <a:r>
                        <a:rPr lang="ko-KR" altLang="en-US" sz="24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(0, 2, 10)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9111"/>
                  </a:ext>
                </a:extLst>
              </a:tr>
              <a:tr h="143256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51]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2400" b="1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([ 4.92446265, -2.4753182 , -2.12734589, </a:t>
                      </a:r>
                      <a:br>
                        <a:rPr lang="ko-KR" altLang="en-US" sz="2400" b="1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</a:br>
                      <a:r>
                        <a:rPr lang="ko-KR" altLang="en-US" sz="2400" b="1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-2.75839296, </a:t>
                      </a:r>
                      <a:r>
                        <a:rPr lang="en-US" altLang="ko-KR" sz="2400" b="1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-</a:t>
                      </a:r>
                      <a:r>
                        <a:rPr lang="ko-KR" altLang="en-US" sz="2400" b="1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0.22365806, -0.93325909, 1.81593553, 1.74506567, 2.20788194, 1.42156357])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729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2099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연산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32991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232041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1. 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연산 함수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3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연산 함수</a:t>
            </a:r>
            <a:r>
              <a:rPr lang="en-US" altLang="ko-KR" sz="23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(operation function)</a:t>
            </a:r>
            <a:r>
              <a:rPr lang="ko-KR" altLang="en-US" sz="23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3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: </a:t>
            </a:r>
            <a:r>
              <a:rPr lang="ko-KR" altLang="en-US" sz="23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배열 내부 연산을 지원하는</a:t>
            </a:r>
            <a:r>
              <a:rPr lang="en-US" altLang="ko-KR" sz="23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3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함수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300" spc="-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축</a:t>
            </a:r>
            <a:r>
              <a:rPr lang="en-US" altLang="ko-KR" sz="2300" spc="-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(axis) : </a:t>
            </a:r>
            <a:r>
              <a:rPr lang="ko-KR" altLang="en-US" sz="2300" spc="-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배열의 </a:t>
            </a:r>
            <a:r>
              <a:rPr lang="en-US" altLang="ko-KR" sz="2300" spc="-1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랭크가</a:t>
            </a:r>
            <a:r>
              <a:rPr lang="en-US" altLang="ko-KR" sz="2300" spc="-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300" spc="-1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증가할</a:t>
            </a:r>
            <a:r>
              <a:rPr lang="en-US" altLang="ko-KR" sz="2300" spc="-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300" spc="-1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때마다</a:t>
            </a:r>
            <a:r>
              <a:rPr lang="en-US" altLang="ko-KR" sz="2300" spc="-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300" spc="-1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새로운</a:t>
            </a:r>
            <a:r>
              <a:rPr lang="en-US" altLang="ko-KR" sz="2300" spc="-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300" spc="-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축</a:t>
            </a:r>
            <a:r>
              <a:rPr lang="en-US" altLang="ko-KR" sz="2300" spc="-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이 </a:t>
            </a:r>
            <a:r>
              <a:rPr lang="ko-KR" altLang="en-US" sz="2300" spc="-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추가되어 차원 증가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en-US" altLang="ko-KR" sz="23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sum </a:t>
            </a:r>
            <a:r>
              <a:rPr lang="ko-KR" altLang="en-US" sz="23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함수 </a:t>
            </a:r>
            <a:r>
              <a:rPr lang="en-US" altLang="ko-KR" sz="23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:</a:t>
            </a:r>
            <a:r>
              <a:rPr lang="ko-KR" altLang="en-US" sz="23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각 요소의 합을 반환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>
                <a:solidFill>
                  <a:srgbClr val="000000"/>
                </a:solidFill>
              </a:rPr>
              <a:t>03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연산</a:t>
            </a:r>
            <a:endParaRPr lang="ko-KR" altLang="en-US" sz="3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28253"/>
              </p:ext>
            </p:extLst>
          </p:nvPr>
        </p:nvGraphicFramePr>
        <p:xfrm>
          <a:off x="1139316" y="3196764"/>
          <a:ext cx="10592608" cy="1810365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4142879438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3041596392"/>
                    </a:ext>
                  </a:extLst>
                </a:gridCol>
              </a:tblGrid>
              <a:tr h="96062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import</a:t>
                      </a:r>
                      <a:r>
                        <a:rPr lang="ko-KR" altLang="en-US" sz="24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24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numpy</a:t>
                      </a:r>
                      <a:r>
                        <a:rPr lang="ko-KR" altLang="en-US" sz="24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24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as</a:t>
                      </a:r>
                      <a:r>
                        <a:rPr lang="ko-KR" altLang="en-US" sz="24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24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</a:t>
                      </a:r>
                      <a:endParaRPr lang="ko-KR" altLang="en-US" sz="2400" b="1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test_array</a:t>
                      </a:r>
                      <a:r>
                        <a:rPr lang="ko-KR" altLang="en-US" sz="24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ko-KR" altLang="en-US" sz="24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np.arange</a:t>
                      </a:r>
                      <a:r>
                        <a:rPr lang="ko-KR" altLang="en-US" sz="24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(1, 11)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test_array.sum</a:t>
                      </a:r>
                      <a:r>
                        <a:rPr lang="ko-KR" altLang="en-US" sz="24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9111"/>
                  </a:ext>
                </a:extLst>
              </a:tr>
              <a:tr h="621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1]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729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076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913304"/>
            <a:ext cx="11180282" cy="553925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1.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800" dirty="0" err="1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피쳐의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개념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보스턴 집값 예측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(Boston House Price) 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데이터셋범죄율, 방의 개수, 재산세율 등의 값들이 어떻게 집값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종속변수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,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즉    값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)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에 영향을 주는지에 대한 모델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서로 다른 독립변수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13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개를      으로 하고 가중치       을 선형 결합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(linear combination)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하여 나타냄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endParaRPr lang="en-US" altLang="ko-KR" sz="24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endParaRPr lang="ko-KR" altLang="en-US" sz="24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endParaRPr lang="en-US" altLang="ko-KR" dirty="0"/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b="1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</a:rPr>
              <a:t>피쳐</a:t>
            </a:r>
            <a:r>
              <a:rPr lang="en-US" altLang="ko-KR" sz="2400" b="1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</a:rPr>
              <a:t>: </a:t>
            </a:r>
            <a:r>
              <a:rPr lang="ko-KR" altLang="en-US" sz="2400" b="1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머신러닝에서는독립변수</a:t>
            </a:r>
            <a:r>
              <a:rPr lang="ko-KR" altLang="en-US" sz="2400" b="1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    를 </a:t>
            </a:r>
            <a:r>
              <a:rPr lang="ko-KR" altLang="en-US" sz="2400" b="1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피쳐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라고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정의함</a:t>
            </a: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종속변수    에 영향을 주는 특성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,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데이터가 가지고 있는 특성</a:t>
            </a:r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01</a:t>
            </a:r>
            <a:r>
              <a:rPr lang="ko-KR" altLang="en-US" sz="3200" dirty="0"/>
              <a:t> </a:t>
            </a:r>
            <a:r>
              <a:rPr lang="ko-KR" altLang="en-US" sz="3200" dirty="0" err="1"/>
              <a:t>피쳐란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18909" y="2149831"/>
            <a:ext cx="161925" cy="257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34398" y="2660956"/>
            <a:ext cx="335047" cy="2782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075570" y="2600340"/>
            <a:ext cx="399490" cy="3994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021117" y="3592935"/>
            <a:ext cx="8805233" cy="443604"/>
          </a:xfrm>
          <a:prstGeom prst="rect">
            <a:avLst/>
          </a:prstGeom>
        </p:spPr>
      </p:pic>
      <p:sp>
        <p:nvSpPr>
          <p:cNvPr id="9" name="TextBox 5"/>
          <p:cNvSpPr txBox="1"/>
          <p:nvPr/>
        </p:nvSpPr>
        <p:spPr>
          <a:xfrm>
            <a:off x="993515" y="4178457"/>
            <a:ext cx="10468838" cy="830997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marL="22860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300" b="1" i="0" u="none" strike="noStrike" kern="1200" cap="none" spc="0" normalizeH="0" baseline="0" dirty="0">
                <a:solidFill>
                  <a:srgbClr val="DF4857"/>
                </a:solidFill>
                <a:latin typeface="맑은 고딕"/>
                <a:ea typeface="맑은 고딕"/>
                <a:cs typeface="Calibri"/>
              </a:rPr>
              <a:t>[TIP]</a:t>
            </a:r>
            <a:r>
              <a:rPr kumimoji="0" lang="ko-KR" altLang="en-US" sz="2300" b="1" i="0" u="none" strike="noStrike" kern="1200" cap="none" spc="0" normalizeH="0" baseline="0" dirty="0">
                <a:solidFill>
                  <a:srgbClr val="DF4857"/>
                </a:solidFill>
                <a:latin typeface="맑은 고딕"/>
                <a:ea typeface="맑은 고딕"/>
                <a:cs typeface="Calibri"/>
              </a:rPr>
              <a:t> 위 표현식 중    은 통계학에서 흔히 사용하는 표현이다</a:t>
            </a:r>
            <a:r>
              <a:rPr kumimoji="0" lang="en-US" altLang="ko-KR" sz="2300" b="1" i="0" u="none" strike="noStrike" kern="1200" cap="none" spc="0" normalizeH="0" baseline="0" dirty="0">
                <a:solidFill>
                  <a:srgbClr val="DF4857"/>
                </a:solidFill>
                <a:latin typeface="맑은 고딕"/>
                <a:ea typeface="맑은 고딕"/>
                <a:cs typeface="Calibri"/>
              </a:rPr>
              <a:t>.</a:t>
            </a:r>
            <a:r>
              <a:rPr kumimoji="0" lang="ko-KR" altLang="en-US" sz="2300" b="1" i="0" u="none" strike="noStrike" kern="1200" cap="none" spc="0" normalizeH="0" baseline="0" dirty="0">
                <a:solidFill>
                  <a:srgbClr val="DF4857"/>
                </a:solidFill>
                <a:latin typeface="맑은 고딕"/>
                <a:ea typeface="맑은 고딕"/>
                <a:cs typeface="Calibri"/>
              </a:rPr>
              <a:t> 일반적으로 </a:t>
            </a:r>
            <a:r>
              <a:rPr kumimoji="0" lang="ko-KR" altLang="en-US" sz="2300" b="1" i="0" u="none" strike="noStrike" kern="1200" cap="none" spc="0" normalizeH="0" baseline="0" dirty="0" err="1">
                <a:solidFill>
                  <a:srgbClr val="DF4857"/>
                </a:solidFill>
                <a:latin typeface="맑은 고딕"/>
                <a:ea typeface="맑은 고딕"/>
                <a:cs typeface="Calibri"/>
              </a:rPr>
              <a:t>머신러닝에서는</a:t>
            </a:r>
            <a:r>
              <a:rPr kumimoji="0" lang="ko-KR" altLang="en-US" sz="2300" b="1" i="0" u="none" strike="noStrike" kern="1200" cap="none" spc="0" normalizeH="0" baseline="0" dirty="0">
                <a:solidFill>
                  <a:srgbClr val="DF4857"/>
                </a:solidFill>
                <a:latin typeface="맑은 고딕"/>
                <a:ea typeface="맑은 고딕"/>
                <a:cs typeface="Calibri"/>
              </a:rPr>
              <a:t> 가중치를 의미하는   를 많이 사용한다</a:t>
            </a:r>
            <a:r>
              <a:rPr kumimoji="0" lang="en-US" altLang="ko-KR" sz="2300" b="1" i="0" u="none" strike="noStrike" kern="1200" cap="none" spc="0" normalizeH="0" baseline="0" dirty="0">
                <a:solidFill>
                  <a:srgbClr val="DF4857"/>
                </a:solidFill>
                <a:latin typeface="맑은 고딕"/>
                <a:ea typeface="맑은 고딕"/>
                <a:cs typeface="Calibri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777749" y="4216418"/>
            <a:ext cx="380183" cy="38018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669445" y="4629644"/>
            <a:ext cx="283320" cy="243970"/>
          </a:xfrm>
          <a:prstGeom prst="rect">
            <a:avLst/>
          </a:prstGeom>
        </p:spPr>
      </p:pic>
      <p:pic>
        <p:nvPicPr>
          <p:cNvPr id="13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987631" y="5149767"/>
            <a:ext cx="204787" cy="215565"/>
          </a:xfrm>
          <a:prstGeom prst="rect">
            <a:avLst/>
          </a:prstGeom>
        </p:spPr>
      </p:pic>
      <p:pic>
        <p:nvPicPr>
          <p:cNvPr id="14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03207" y="5645390"/>
            <a:ext cx="1619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517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913304"/>
            <a:ext cx="10900300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1. 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연산 함수</a:t>
            </a: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sum 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함수를 랭크가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2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이상인 배열에 적용할 때 축으로 연산의 방향을 설정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>
                <a:solidFill>
                  <a:srgbClr val="000000"/>
                </a:solidFill>
              </a:rPr>
              <a:t>03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연산</a:t>
            </a:r>
            <a:endParaRPr lang="ko-KR" altLang="en-US" sz="3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395249"/>
              </p:ext>
            </p:extLst>
          </p:nvPr>
        </p:nvGraphicFramePr>
        <p:xfrm>
          <a:off x="940369" y="2518248"/>
          <a:ext cx="10592608" cy="3924409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4142879438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30415963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</a:t>
                      </a:r>
                      <a:r>
                        <a:rPr lang="ko-KR" altLang="en-US" sz="2400" b="1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est_array</a:t>
                      </a:r>
                      <a:r>
                        <a:rPr lang="ko-KR" altLang="en-US" sz="2400" b="1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ko-KR" altLang="en-US" sz="2400" b="1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np.arange</a:t>
                      </a:r>
                      <a:r>
                        <a:rPr lang="ko-KR" altLang="en-US" sz="2400" b="1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(1,13).</a:t>
                      </a:r>
                      <a:r>
                        <a:rPr lang="ko-KR" altLang="en-US" sz="2400" b="1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reshape</a:t>
                      </a:r>
                      <a:r>
                        <a:rPr lang="ko-KR" altLang="en-US" sz="2400" b="1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(3,4)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test_array</a:t>
                      </a:r>
                      <a:endParaRPr lang="ko-KR" altLang="en-US" sz="2400" b="1" spc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9111"/>
                  </a:ext>
                </a:extLst>
              </a:tr>
              <a:tr h="28183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2]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array([[ 1, 2, 3, 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[ 5, 6, 7, 8],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[ 9, 10, 11, 12]])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729752"/>
                  </a:ext>
                </a:extLst>
              </a:tr>
              <a:tr h="54112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</a:t>
                      </a:r>
                      <a:r>
                        <a:rPr lang="ko-KR" altLang="en-US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est_array.sum</a:t>
                      </a:r>
                      <a:r>
                        <a:rPr lang="ko-KR" altLang="en-US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ko-KR" altLang="en-US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axis</a:t>
                      </a:r>
                      <a:r>
                        <a:rPr lang="ko-KR" altLang="en-US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9009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3]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array([15, 18, 21, 24])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79409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test_array.sum</a:t>
                      </a: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(axis=1)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93288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4]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array([10, 26, 42])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005050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68532" y="3010586"/>
            <a:ext cx="3575483" cy="365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608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232041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1. 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연산 함수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>
                <a:solidFill>
                  <a:srgbClr val="000000"/>
                </a:solidFill>
              </a:rPr>
              <a:t>03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연산</a:t>
            </a:r>
            <a:endParaRPr lang="ko-KR" altLang="en-US" sz="32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001856"/>
              </p:ext>
            </p:extLst>
          </p:nvPr>
        </p:nvGraphicFramePr>
        <p:xfrm>
          <a:off x="966788" y="1540493"/>
          <a:ext cx="10592608" cy="4572000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4142879438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3041596392"/>
                    </a:ext>
                  </a:extLst>
                </a:gridCol>
              </a:tblGrid>
              <a:tr h="96062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[5]: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test_array</a:t>
                      </a:r>
                      <a:r>
                        <a:rPr lang="ko-KR" altLang="en-US" sz="2400" b="1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ko-KR" altLang="en-US" sz="2400" b="1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np.arange</a:t>
                      </a:r>
                      <a:r>
                        <a:rPr lang="ko-KR" altLang="en-US" sz="2400" b="1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(1, 13).</a:t>
                      </a:r>
                      <a:r>
                        <a:rPr lang="ko-KR" altLang="en-US" sz="2400" b="1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reshape</a:t>
                      </a:r>
                      <a:r>
                        <a:rPr lang="ko-KR" altLang="en-US" sz="2400" b="1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(3, 4)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third_order_tensor</a:t>
                      </a:r>
                      <a:r>
                        <a:rPr lang="ko-KR" altLang="en-US" sz="2400" b="1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ko-KR" altLang="en-US" sz="2400" b="1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ko-KR" altLang="en-US" sz="2400" b="1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([</a:t>
                      </a:r>
                      <a:r>
                        <a:rPr lang="ko-KR" altLang="en-US" sz="2400" b="1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test_array,test_array</a:t>
                      </a:r>
                      <a:r>
                        <a:rPr lang="ko-KR" altLang="en-US" sz="2400" b="1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, </a:t>
                      </a:r>
                      <a:r>
                        <a:rPr lang="ko-KR" altLang="en-US" sz="2400" b="1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test_array</a:t>
                      </a:r>
                      <a:r>
                        <a:rPr lang="ko-KR" altLang="en-US" sz="2400" b="1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])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third_order_tensor</a:t>
                      </a:r>
                      <a:endParaRPr lang="ko-KR" altLang="en-US" sz="2400" b="1" spc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9111"/>
                  </a:ext>
                </a:extLst>
              </a:tr>
              <a:tr h="621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5]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array([[[ 1, 2, 3, 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  [ 5, 6, 7, 8],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  [ 9, 10, 11, 12]],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 [[ 1, 2, 3, 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 [ 5, 6, 7, 8],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 [ 9, 10, 11, 12]],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 [[ 1, 2, 3, 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 [ 5, 6, 7, 8],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 [ 9, 10, 11, 12]]])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729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8110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232041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1. 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연산 함수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>
                <a:solidFill>
                  <a:srgbClr val="000000"/>
                </a:solidFill>
              </a:rPr>
              <a:t>03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연산</a:t>
            </a:r>
            <a:endParaRPr lang="ko-KR" altLang="en-US" sz="3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212932"/>
              </p:ext>
            </p:extLst>
          </p:nvPr>
        </p:nvGraphicFramePr>
        <p:xfrm>
          <a:off x="992128" y="1625836"/>
          <a:ext cx="10592608" cy="5021689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4142879438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30415963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[6]: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third_order_tensor.sum</a:t>
                      </a: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ko-KR" altLang="en-US" sz="2400" b="1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axis</a:t>
                      </a: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=0)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9111"/>
                  </a:ext>
                </a:extLst>
              </a:tr>
              <a:tr h="28183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6]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array([[ 3, 6, 9, 12],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[15, 18, 21, 24],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[27, 30, 33, 36]])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729752"/>
                  </a:ext>
                </a:extLst>
              </a:tr>
              <a:tr h="54112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[7]: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third_order_tensor.sum</a:t>
                      </a: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ko-KR" altLang="en-US" sz="2400" b="1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axis</a:t>
                      </a: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=</a:t>
                      </a:r>
                      <a:r>
                        <a:rPr lang="en-US" altLang="ko-KR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1</a:t>
                      </a: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9009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7]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array([[15, 18, 21, 24],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[15, 18, 21, 24],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[15, 18, 21, 24]])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79409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[8]: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third_order_tensor.sum</a:t>
                      </a: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ko-KR" altLang="en-US" sz="2400" b="1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axis</a:t>
                      </a: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=</a:t>
                      </a:r>
                      <a:r>
                        <a:rPr lang="en-US" altLang="ko-KR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2</a:t>
                      </a: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93288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8]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array([[10, 26, 42],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[10, 26, 42],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[10, 26, 42]])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005050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r="37940"/>
          <a:stretch>
            <a:fillRect/>
          </a:stretch>
        </p:blipFill>
        <p:spPr>
          <a:xfrm>
            <a:off x="7371680" y="2867066"/>
            <a:ext cx="4642592" cy="357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095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232041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1. 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연산 함수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>
                <a:solidFill>
                  <a:srgbClr val="000000"/>
                </a:solidFill>
              </a:rPr>
              <a:t>03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연산</a:t>
            </a:r>
            <a:endParaRPr lang="ko-KR" altLang="en-US" sz="3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47666"/>
              </p:ext>
            </p:extLst>
          </p:nvPr>
        </p:nvGraphicFramePr>
        <p:xfrm>
          <a:off x="992128" y="1625836"/>
          <a:ext cx="10592608" cy="3924409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4142879438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30415963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[9]: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test_array</a:t>
                      </a:r>
                      <a:r>
                        <a:rPr lang="en-US" altLang="ko-KR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en-US" altLang="ko-KR" sz="2400" b="1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np.arange</a:t>
                      </a:r>
                      <a:r>
                        <a:rPr lang="en-US" altLang="ko-KR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(1, 13).reshape(3, 4)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test_array</a:t>
                      </a:r>
                      <a:endParaRPr lang="ko-KR" altLang="en-US" sz="2400" b="1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9111"/>
                  </a:ext>
                </a:extLst>
              </a:tr>
              <a:tr h="28183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9]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array([[ 1,  2,  3,  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[ 5,  6,  7,  8],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[ 9, 10, 11, 12]])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729752"/>
                  </a:ext>
                </a:extLst>
              </a:tr>
              <a:tr h="54112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[10]: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test_array.mean</a:t>
                      </a:r>
                      <a:r>
                        <a:rPr lang="en-US" altLang="ko-KR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(axis=1) </a:t>
                      </a:r>
                      <a:r>
                        <a:rPr lang="en-US" altLang="ko-KR" sz="2400" b="1" dirty="0">
                          <a:solidFill>
                            <a:srgbClr val="009900"/>
                          </a:solidFill>
                          <a:latin typeface="Cascadia Code"/>
                          <a:cs typeface="Cascadia Code"/>
                        </a:rPr>
                        <a:t># axis=1 </a:t>
                      </a:r>
                      <a:r>
                        <a:rPr lang="ko-KR" altLang="en-US" sz="2400" b="1" dirty="0">
                          <a:solidFill>
                            <a:srgbClr val="009900"/>
                          </a:solidFill>
                          <a:latin typeface="Cascadia Code"/>
                          <a:cs typeface="Cascadia Code"/>
                        </a:rPr>
                        <a:t>축을 기준으로 평균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9009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10]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array([ 2.5, 6.5, 10.5])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79409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[11]: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test_array.</a:t>
                      </a:r>
                      <a:r>
                        <a:rPr lang="en-US" altLang="ko-KR" sz="2400" b="1" kern="1200" dirty="0" err="1">
                          <a:solidFill>
                            <a:srgbClr val="000000"/>
                          </a:solidFill>
                          <a:latin typeface="Cascadia Code"/>
                          <a:ea typeface="+mn-ea"/>
                          <a:cs typeface="Cascadia Code"/>
                        </a:rPr>
                        <a:t>std</a:t>
                      </a:r>
                      <a:r>
                        <a:rPr lang="en-US" altLang="ko-KR" sz="2400" b="1" kern="1200" dirty="0">
                          <a:solidFill>
                            <a:srgbClr val="000000"/>
                          </a:solidFill>
                          <a:latin typeface="Cascadia Code"/>
                          <a:ea typeface="+mn-ea"/>
                          <a:cs typeface="Cascadia Code"/>
                        </a:rPr>
                        <a:t>()                 </a:t>
                      </a:r>
                      <a:r>
                        <a:rPr lang="en-US" altLang="ko-KR" sz="2400" b="1" kern="1200" dirty="0">
                          <a:solidFill>
                            <a:srgbClr val="009900"/>
                          </a:solidFill>
                          <a:latin typeface="Cascadia Code"/>
                          <a:ea typeface="+mn-ea"/>
                          <a:cs typeface="Cascadia Code"/>
                        </a:rPr>
                        <a:t># </a:t>
                      </a:r>
                      <a:r>
                        <a:rPr lang="ko-KR" altLang="en-US" sz="2400" b="1" kern="1200" dirty="0">
                          <a:solidFill>
                            <a:srgbClr val="009900"/>
                          </a:solidFill>
                          <a:latin typeface="Cascadia Code"/>
                          <a:ea typeface="+mn-ea"/>
                          <a:cs typeface="Cascadia Code"/>
                        </a:rPr>
                        <a:t>전체 값에 대한 표준편차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93288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11]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3.452052529534663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005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1724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232041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1. 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연산 함수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>
                <a:solidFill>
                  <a:srgbClr val="000000"/>
                </a:solidFill>
              </a:rPr>
              <a:t>03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연산</a:t>
            </a:r>
            <a:endParaRPr lang="ko-KR" altLang="en-US" sz="3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791257"/>
              </p:ext>
            </p:extLst>
          </p:nvPr>
        </p:nvGraphicFramePr>
        <p:xfrm>
          <a:off x="992128" y="1625836"/>
          <a:ext cx="10592608" cy="2864146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4142879438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3041596392"/>
                    </a:ext>
                  </a:extLst>
                </a:gridCol>
              </a:tblGrid>
              <a:tr h="59243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[12]: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test_array.std</a:t>
                      </a: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(axis=0) </a:t>
                      </a:r>
                      <a:r>
                        <a:rPr lang="en-US" altLang="ko-KR" sz="2400" b="1" kern="1200" dirty="0">
                          <a:solidFill>
                            <a:srgbClr val="009900"/>
                          </a:solidFill>
                          <a:latin typeface="Cascadia Code"/>
                          <a:ea typeface="+mn-ea"/>
                          <a:cs typeface="Cascadia Code"/>
                        </a:rPr>
                        <a:t># axis=0 </a:t>
                      </a:r>
                      <a:r>
                        <a:rPr lang="ko-KR" altLang="en-US" sz="2400" b="1" kern="1200" dirty="0">
                          <a:solidFill>
                            <a:srgbClr val="009900"/>
                          </a:solidFill>
                          <a:latin typeface="Cascadia Code"/>
                          <a:ea typeface="+mn-ea"/>
                          <a:cs typeface="Cascadia Code"/>
                        </a:rPr>
                        <a:t>축을 기준으로 표준편차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9111"/>
                  </a:ext>
                </a:extLst>
              </a:tr>
              <a:tr h="541866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12]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array([3.26598632, 3.26598632, 3.26598632,3.26598632])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729752"/>
                  </a:ext>
                </a:extLst>
              </a:tr>
              <a:tr h="54112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[13]: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np.sqrt</a:t>
                      </a: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en-US" altLang="ko-KR" sz="2400" b="1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test_array</a:t>
                      </a: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)     </a:t>
                      </a:r>
                      <a:r>
                        <a:rPr lang="en-US" altLang="ko-KR" sz="2400" b="1" kern="1200" dirty="0">
                          <a:solidFill>
                            <a:srgbClr val="009900"/>
                          </a:solidFill>
                          <a:latin typeface="Cascadia Code"/>
                          <a:ea typeface="+mn-ea"/>
                          <a:cs typeface="Cascadia Code"/>
                        </a:rPr>
                        <a:t># </a:t>
                      </a:r>
                      <a:r>
                        <a:rPr lang="ko-KR" altLang="en-US" sz="2400" b="1" kern="1200" dirty="0">
                          <a:solidFill>
                            <a:srgbClr val="009900"/>
                          </a:solidFill>
                          <a:latin typeface="Cascadia Code"/>
                          <a:ea typeface="+mn-ea"/>
                          <a:cs typeface="Cascadia Code"/>
                        </a:rPr>
                        <a:t>각 요소에 제곱근 연산 수행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900909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13]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array([[1.                  , 1.41421356, 1.73205081, 2.                 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            [2.23606798, 2.44948974, 2.64575131, 2.82842712],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            [3.                  , 3.16227766, 3.31662479, 3.46410162]])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794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32296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232041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2. 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연결 함수</a:t>
            </a:r>
            <a:endParaRPr lang="en-US" altLang="ko-KR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spc="-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연결 함</a:t>
            </a:r>
            <a:r>
              <a:rPr lang="en-US" altLang="ko-KR" sz="2400" spc="-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수(concatenation functions) : 두 </a:t>
            </a:r>
            <a:r>
              <a:rPr lang="en-US" altLang="ko-KR" sz="2400" spc="-1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객체</a:t>
            </a:r>
            <a:r>
              <a:rPr lang="en-US" altLang="ko-KR" sz="2400" spc="-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간</a:t>
            </a:r>
            <a:r>
              <a:rPr lang="ko-KR" altLang="en-US" sz="2400" spc="-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의</a:t>
            </a:r>
            <a:r>
              <a:rPr lang="en-US" altLang="ko-KR" sz="2400" spc="-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spc="-1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결합을</a:t>
            </a:r>
            <a:r>
              <a:rPr lang="en-US" altLang="ko-KR" sz="2400" spc="-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spc="-1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지원</a:t>
            </a:r>
            <a:r>
              <a:rPr lang="ko-KR" altLang="en-US" sz="2400" spc="-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하는 함수</a:t>
            </a:r>
            <a:endParaRPr lang="en-US" altLang="ko-KR" sz="2400" spc="-1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en-US" altLang="ko-KR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vstack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함수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: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배열을 수직으로 붙여 하나의 행렬을 생성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en-US" altLang="ko-KR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hstack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함수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: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배열을 수평으로 붙여 하나의 행렬을 생성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>
                <a:solidFill>
                  <a:srgbClr val="000000"/>
                </a:solidFill>
              </a:rPr>
              <a:t>03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연산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F71EBE-BA2A-4D73-B9A0-46B1562591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23788" y="3084706"/>
            <a:ext cx="5064271" cy="335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4855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232041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2. 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연결 함수</a:t>
            </a:r>
            <a:endParaRPr lang="en-US" altLang="ko-KR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넘파이는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열 벡터를 표현할 수 없어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2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차원 행렬 형태로 표현</a:t>
            </a: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spcAft>
                <a:spcPts val="0"/>
              </a:spcAft>
              <a:buClr>
                <a:srgbClr val="000000"/>
              </a:buClr>
              <a:buSzTx/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벡터 형태 그대로 </a:t>
            </a:r>
            <a:r>
              <a:rPr lang="en-US" altLang="ko-KR" sz="2400" dirty="0" err="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hstack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을 붙일 경우 그대로 벡터 형태의 배열 생성</a:t>
            </a:r>
          </a:p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endParaRPr lang="ko-KR" altLang="en-US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>
                <a:solidFill>
                  <a:srgbClr val="000000"/>
                </a:solidFill>
              </a:rPr>
              <a:t>03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연산</a:t>
            </a:r>
            <a:endParaRPr lang="ko-KR" altLang="en-US" sz="3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835447"/>
              </p:ext>
            </p:extLst>
          </p:nvPr>
        </p:nvGraphicFramePr>
        <p:xfrm>
          <a:off x="819599" y="2694927"/>
          <a:ext cx="10592608" cy="3162409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4142879438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30415963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[14]: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v1 = </a:t>
                      </a:r>
                      <a:r>
                        <a:rPr lang="ko-KR" altLang="en-US" sz="2400" b="1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([1, 2, 3])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v2 = </a:t>
                      </a:r>
                      <a:r>
                        <a:rPr lang="ko-KR" altLang="en-US" sz="2400" b="1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([4, 5, 6])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np.vstack</a:t>
                      </a: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((v1, v2))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9111"/>
                  </a:ext>
                </a:extLst>
              </a:tr>
              <a:tr h="28183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14]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2400" b="1" dirty="0">
                          <a:latin typeface="Cascadia Code"/>
                          <a:cs typeface="Cascadia Code"/>
                        </a:rPr>
                        <a:t>([[1, 2, 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>
                          <a:latin typeface="Cascadia Code"/>
                          <a:cs typeface="Cascadia Code"/>
                        </a:rPr>
                        <a:t>            [4, 5, 6]])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729752"/>
                  </a:ext>
                </a:extLst>
              </a:tr>
              <a:tr h="54112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[15]: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latin typeface="Cascadia Code"/>
                          <a:cs typeface="Cascadia Code"/>
                        </a:rPr>
                        <a:t>np.hstack</a:t>
                      </a:r>
                      <a:r>
                        <a:rPr lang="ko-KR" altLang="en-US" sz="2400" b="1" dirty="0">
                          <a:latin typeface="Cascadia Code"/>
                          <a:cs typeface="Cascadia Code"/>
                        </a:rPr>
                        <a:t>((v1,v2))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900909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15]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2400" b="1" dirty="0">
                          <a:latin typeface="Cascadia Code"/>
                          <a:cs typeface="Cascadia Code"/>
                        </a:rPr>
                        <a:t>([1, 2, 3, 4, 5, 6])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794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09935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232041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2. 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연결 함수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>
                <a:solidFill>
                  <a:srgbClr val="000000"/>
                </a:solidFill>
              </a:rPr>
              <a:t>03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연산</a:t>
            </a:r>
            <a:endParaRPr lang="ko-KR" altLang="en-US" sz="3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159312"/>
              </p:ext>
            </p:extLst>
          </p:nvPr>
        </p:nvGraphicFramePr>
        <p:xfrm>
          <a:off x="992128" y="1625836"/>
          <a:ext cx="10592608" cy="4107289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4142879438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30415963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[16]: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v1 = v1.reshape(-1, 1)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v2 = v2.reshape(-1, 1)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9111"/>
                  </a:ext>
                </a:extLst>
              </a:tr>
              <a:tr h="28183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16]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2400" b="1" dirty="0">
                          <a:latin typeface="Cascadia Code"/>
                          <a:cs typeface="Cascadia Code"/>
                        </a:rPr>
                        <a:t>([[1],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>
                          <a:latin typeface="Cascadia Code"/>
                          <a:cs typeface="Cascadia Code"/>
                        </a:rPr>
                        <a:t>            [2],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>
                          <a:latin typeface="Cascadia Code"/>
                          <a:cs typeface="Cascadia Code"/>
                        </a:rPr>
                        <a:t>            [3]])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729752"/>
                  </a:ext>
                </a:extLst>
              </a:tr>
              <a:tr h="54112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[17]: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v</a:t>
                      </a:r>
                      <a:r>
                        <a:rPr lang="ko-KR" altLang="en-US" sz="2400" b="1" dirty="0">
                          <a:latin typeface="Cascadia Code"/>
                          <a:cs typeface="Cascadia Code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900909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17]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2400" b="1" dirty="0">
                          <a:latin typeface="Cascadia Code"/>
                          <a:cs typeface="Cascadia Code"/>
                        </a:rPr>
                        <a:t>([[4],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>
                          <a:latin typeface="Cascadia Code"/>
                          <a:cs typeface="Cascadia Code"/>
                        </a:rPr>
                        <a:t>            [5],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>
                          <a:latin typeface="Cascadia Code"/>
                          <a:cs typeface="Cascadia Code"/>
                        </a:rPr>
                        <a:t>            [6]])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794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1209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232041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2. 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연결 함수</a:t>
            </a:r>
            <a:endParaRPr lang="en-US" altLang="ko-KR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spcAft>
                <a:spcPts val="0"/>
              </a:spcAft>
              <a:buClr>
                <a:srgbClr val="000000"/>
              </a:buClr>
              <a:buSzTx/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en-US" altLang="ko-KR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2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차원 행렬 형태로 표현한 열 벡터를 </a:t>
            </a:r>
            <a:r>
              <a:rPr lang="en-US" altLang="ko-KR" sz="2400" dirty="0" err="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hstack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으로 연결</a:t>
            </a:r>
          </a:p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endParaRPr lang="ko-KR" altLang="en-US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>
                <a:solidFill>
                  <a:srgbClr val="000000"/>
                </a:solidFill>
              </a:rPr>
              <a:t>03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연산</a:t>
            </a:r>
            <a:endParaRPr lang="ko-KR" altLang="en-US" sz="3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874594"/>
              </p:ext>
            </p:extLst>
          </p:nvPr>
        </p:nvGraphicFramePr>
        <p:xfrm>
          <a:off x="1139316" y="2246937"/>
          <a:ext cx="10592608" cy="1702235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4142879438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3041596392"/>
                    </a:ext>
                  </a:extLst>
                </a:gridCol>
              </a:tblGrid>
              <a:tr h="51351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[18]: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latin typeface="Cascadia Code"/>
                          <a:cs typeface="Cascadia Code"/>
                        </a:rPr>
                        <a:t>np.hstack</a:t>
                      </a:r>
                      <a:r>
                        <a:rPr lang="ko-KR" altLang="en-US" sz="2400" b="1" dirty="0">
                          <a:latin typeface="Cascadia Code"/>
                          <a:cs typeface="Cascadia Code"/>
                        </a:rPr>
                        <a:t>((v1,v2))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911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18]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2400" b="1" dirty="0">
                          <a:latin typeface="Cascadia Code"/>
                          <a:cs typeface="Cascadia Code"/>
                        </a:rPr>
                        <a:t>([[1, 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>
                          <a:latin typeface="Cascadia Code"/>
                          <a:cs typeface="Cascadia Code"/>
                        </a:rPr>
                        <a:t>            [2, 5],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>
                          <a:latin typeface="Cascadia Code"/>
                          <a:cs typeface="Cascadia Code"/>
                        </a:rPr>
                        <a:t>            [3, 6]])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005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37365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232041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2. 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연결 함수</a:t>
            </a:r>
            <a:endParaRPr lang="en-US" altLang="ko-KR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142790" lvl="1" indent="-39984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concatenate </a:t>
            </a:r>
            <a:r>
              <a:rPr lang="en-US" altLang="ko-KR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함수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: </a:t>
            </a:r>
            <a:r>
              <a:rPr lang="en-US" altLang="ko-KR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축을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고려하여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두 </a:t>
            </a:r>
            <a:r>
              <a:rPr lang="en-US" altLang="ko-KR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개의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배열을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결합</a:t>
            </a:r>
            <a:endParaRPr lang="en-US" altLang="ko-KR" sz="24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485720" lvl="2" indent="-3427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ko-KR" altLang="en-US" sz="2400" spc="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스택</a:t>
            </a:r>
            <a:r>
              <a:rPr lang="en-US" altLang="ko-KR" sz="2400" spc="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(stack)</a:t>
            </a:r>
            <a:r>
              <a:rPr lang="ko-KR" altLang="en-US" sz="2400" spc="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계열의 함수와 달리 생성될 배열과 소스가 되는 배열의 차원이 같아야 함</a:t>
            </a:r>
          </a:p>
          <a:p>
            <a:pPr marL="1485720" lvl="2" indent="-3427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en-US" altLang="ko-KR" sz="2400" spc="1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두벡터를</a:t>
            </a:r>
            <a:r>
              <a:rPr lang="en-US" altLang="ko-KR" sz="2400" spc="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400" spc="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결합하</a:t>
            </a:r>
            <a:r>
              <a:rPr lang="en-US" altLang="ko-KR" sz="2400" spc="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고 </a:t>
            </a:r>
            <a:r>
              <a:rPr lang="en-US" altLang="ko-KR" sz="2400" spc="1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싶다면</a:t>
            </a:r>
            <a:r>
              <a:rPr lang="en-US" altLang="ko-KR" sz="2400" spc="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, </a:t>
            </a:r>
            <a:r>
              <a:rPr lang="en-US" altLang="ko-KR" sz="2400" spc="1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해당</a:t>
            </a:r>
            <a:r>
              <a:rPr lang="en-US" altLang="ko-KR" sz="2400" spc="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spc="1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벡터를</a:t>
            </a:r>
            <a:r>
              <a:rPr lang="en-US" altLang="ko-KR" sz="2400" spc="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spc="1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일단</a:t>
            </a:r>
            <a:r>
              <a:rPr lang="en-US" altLang="ko-KR" sz="2400" spc="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2차원 </a:t>
            </a:r>
            <a:r>
              <a:rPr lang="en-US" altLang="ko-KR" sz="2400" spc="1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배열</a:t>
            </a:r>
            <a:r>
              <a:rPr lang="en-US" altLang="ko-KR" sz="2400" spc="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spc="1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꼴로</a:t>
            </a:r>
            <a:r>
              <a:rPr lang="en-US" altLang="ko-KR" sz="2400" spc="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spc="1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변환</a:t>
            </a:r>
            <a:r>
              <a:rPr lang="en-US" altLang="ko-KR" sz="2400" spc="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후</a:t>
            </a:r>
            <a:r>
              <a:rPr lang="ko-KR" altLang="en-US" sz="2400" spc="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spc="1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행렬로</a:t>
            </a:r>
            <a:r>
              <a:rPr lang="en-US" altLang="ko-KR" sz="2400" spc="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spc="1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나타</a:t>
            </a:r>
            <a:r>
              <a:rPr lang="ko-KR" altLang="en-US" sz="2400" spc="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내야 함</a:t>
            </a:r>
          </a:p>
          <a:p>
            <a:pPr marL="1600080" lvl="3" indent="-228480">
              <a:lnSpc>
                <a:spcPct val="100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2400" dirty="0">
                <a:latin typeface="맑은 고딕"/>
              </a:rPr>
              <a:t> v1과 v2 모두 사실상 행렬이지만 벡터의 형태</a:t>
            </a:r>
          </a:p>
          <a:p>
            <a:pPr marL="1600080" lvl="3" indent="-228480">
              <a:lnSpc>
                <a:spcPct val="100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2400" dirty="0">
                <a:latin typeface="맑은 고딕"/>
              </a:rPr>
              <a:t>매개변수 </a:t>
            </a:r>
            <a:r>
              <a:rPr lang="ko-KR" altLang="en-US" sz="2400" dirty="0" err="1">
                <a:latin typeface="맑은 고딕"/>
              </a:rPr>
              <a:t>axis</a:t>
            </a:r>
            <a:r>
              <a:rPr lang="ko-KR" altLang="en-US" sz="2400" dirty="0">
                <a:latin typeface="맑은 고딕"/>
              </a:rPr>
              <a:t>=0로 행을 기준으로 연결</a:t>
            </a: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endParaRPr lang="ko-KR" altLang="en-US" sz="2000" dirty="0">
              <a:solidFill>
                <a:srgbClr val="000000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endParaRPr lang="ko-KR" altLang="en-US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>
                <a:solidFill>
                  <a:srgbClr val="000000"/>
                </a:solidFill>
              </a:rPr>
              <a:t>03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연산</a:t>
            </a:r>
            <a:endParaRPr lang="ko-KR" altLang="en-US" sz="3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568308"/>
              </p:ext>
            </p:extLst>
          </p:nvPr>
        </p:nvGraphicFramePr>
        <p:xfrm>
          <a:off x="1139316" y="4560543"/>
          <a:ext cx="10592608" cy="2011680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4142879438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3041596392"/>
                    </a:ext>
                  </a:extLst>
                </a:gridCol>
              </a:tblGrid>
              <a:tr h="51351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[19]: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v1 = </a:t>
                      </a:r>
                      <a:r>
                        <a:rPr lang="en-US" altLang="ko-KR" sz="24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24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([[1, 2, 3]])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v2 = </a:t>
                      </a:r>
                      <a:r>
                        <a:rPr lang="en-US" altLang="ko-KR" sz="24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24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([[4, 5, 6]])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np.concatenate</a:t>
                      </a:r>
                      <a:r>
                        <a:rPr lang="en-US" altLang="ko-KR" sz="2400" b="1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((v1,v2), axis=0)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911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19]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array([[1, 2, 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[4, 5, 6]])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005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818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4" y="913304"/>
            <a:ext cx="10945216" cy="5400600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2.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800" dirty="0" err="1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피쳐의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 표기법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데이터 테이블(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data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table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)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: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데이터를 테이블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표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)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로 표현한 것</a:t>
            </a: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모판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: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현업에서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‘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데이터의 판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’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이라는 의미로 사용</a:t>
            </a:r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01</a:t>
            </a:r>
            <a:r>
              <a:rPr lang="ko-KR" altLang="en-US" sz="3200" dirty="0"/>
              <a:t> </a:t>
            </a:r>
            <a:r>
              <a:rPr lang="ko-KR" altLang="en-US" sz="3200" dirty="0" err="1"/>
              <a:t>피쳐란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26887" y="2703399"/>
            <a:ext cx="9818213" cy="356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9343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232041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2. 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연결 함수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>
                <a:solidFill>
                  <a:srgbClr val="000000"/>
                </a:solidFill>
              </a:rPr>
              <a:t>03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연산</a:t>
            </a:r>
            <a:endParaRPr lang="ko-KR" altLang="en-US" sz="3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327781"/>
              </p:ext>
            </p:extLst>
          </p:nvPr>
        </p:nvGraphicFramePr>
        <p:xfrm>
          <a:off x="992128" y="1625836"/>
          <a:ext cx="10592608" cy="4655929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4142879438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30415963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[20]: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v1 = </a:t>
                      </a:r>
                      <a:r>
                        <a:rPr lang="ko-KR" altLang="en-US" sz="2400" b="1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([1, 2, 3, 4]).</a:t>
                      </a:r>
                      <a:r>
                        <a:rPr lang="ko-KR" altLang="en-US" sz="2400" b="1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reshape</a:t>
                      </a: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(2,2)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v2 = </a:t>
                      </a:r>
                      <a:r>
                        <a:rPr lang="ko-KR" altLang="en-US" sz="2400" b="1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([[5,6]]).</a:t>
                      </a:r>
                      <a:r>
                        <a:rPr lang="ko-KR" altLang="en-US" sz="2400" b="1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</a:t>
                      </a:r>
                      <a:endParaRPr lang="ko-KR" altLang="en-US" sz="2400" b="1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9111"/>
                  </a:ext>
                </a:extLst>
              </a:tr>
              <a:tr h="28183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20]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2400" b="1" dirty="0">
                          <a:latin typeface="Cascadia Code"/>
                          <a:cs typeface="Cascadia Code"/>
                        </a:rPr>
                        <a:t>([[1, 2],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>
                          <a:latin typeface="Cascadia Code"/>
                          <a:cs typeface="Cascadia Code"/>
                        </a:rPr>
                        <a:t>            [3, 4]])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729752"/>
                  </a:ext>
                </a:extLst>
              </a:tr>
              <a:tr h="54112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[21]: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v</a:t>
                      </a:r>
                      <a:r>
                        <a:rPr lang="ko-KR" altLang="en-US" sz="2400" b="1" dirty="0">
                          <a:latin typeface="Cascadia Code"/>
                          <a:cs typeface="Cascadia Code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9009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21]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2400" b="1" dirty="0">
                          <a:latin typeface="Cascadia Code"/>
                          <a:cs typeface="Cascadia Code"/>
                        </a:rPr>
                        <a:t>([[5],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>
                          <a:latin typeface="Cascadia Code"/>
                          <a:cs typeface="Cascadia Code"/>
                        </a:rPr>
                        <a:t>            [6]])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79409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[22]: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latin typeface="Cascadia Code"/>
                          <a:cs typeface="Cascadia Code"/>
                        </a:rPr>
                        <a:t>np.concatenate</a:t>
                      </a:r>
                      <a:r>
                        <a:rPr lang="ko-KR" altLang="en-US" sz="2400" b="1" dirty="0">
                          <a:latin typeface="Cascadia Code"/>
                          <a:cs typeface="Cascadia Code"/>
                        </a:rPr>
                        <a:t>((v1,v2), </a:t>
                      </a:r>
                      <a:r>
                        <a:rPr lang="ko-KR" altLang="en-US" sz="2400" b="1" dirty="0" err="1">
                          <a:latin typeface="Cascadia Code"/>
                          <a:cs typeface="Cascadia Code"/>
                        </a:rPr>
                        <a:t>axis</a:t>
                      </a:r>
                      <a:r>
                        <a:rPr lang="ko-KR" altLang="en-US" sz="2400" b="1" dirty="0">
                          <a:latin typeface="Cascadia Code"/>
                          <a:cs typeface="Cascadia Code"/>
                        </a:rPr>
                        <a:t>=1)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47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22]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2400" b="1" dirty="0">
                          <a:latin typeface="Cascadia Code"/>
                          <a:cs typeface="Cascadia Code"/>
                        </a:rPr>
                        <a:t>([[1, 2, 5],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>
                          <a:latin typeface="Cascadia Code"/>
                          <a:cs typeface="Cascadia Code"/>
                        </a:rPr>
                        <a:t>            [3, 4, 6]])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609878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42813" y="2698978"/>
            <a:ext cx="6634168" cy="218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5979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421823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3. 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사칙연산 함수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넘파이는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파이썬과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동일하게 배열 간 사칙연산 지원</a:t>
            </a: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행렬과 행렬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,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벡터와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백터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간 사칙연산이 가능</a:t>
            </a: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같은 배열의 구조일 때 요소별 연산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(element-wise operation)</a:t>
            </a: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요소별 연산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: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두 배열의 구조가 동일할 경우 같은 인덱스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요소들끼리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연산</a:t>
            </a:r>
          </a:p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endParaRPr lang="ko-KR" altLang="en-US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>
                <a:solidFill>
                  <a:srgbClr val="000000"/>
                </a:solidFill>
              </a:rPr>
              <a:t>03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연산</a:t>
            </a:r>
            <a:endParaRPr lang="ko-KR" altLang="en-US" sz="3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3357" y="3588041"/>
            <a:ext cx="10814874" cy="273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2696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421823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3. 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사칙연산 함수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>
                <a:solidFill>
                  <a:srgbClr val="000000"/>
                </a:solidFill>
              </a:rPr>
              <a:t>03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연산</a:t>
            </a:r>
            <a:endParaRPr lang="ko-KR" altLang="en-US" sz="3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817426"/>
              </p:ext>
            </p:extLst>
          </p:nvPr>
        </p:nvGraphicFramePr>
        <p:xfrm>
          <a:off x="992128" y="1625836"/>
          <a:ext cx="10592608" cy="4290169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4142879438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30415963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[23]: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</a:t>
                      </a:r>
                      <a:r>
                        <a:rPr lang="en-US" altLang="ko-KR" sz="2400" b="1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np.arange</a:t>
                      </a:r>
                      <a:r>
                        <a:rPr lang="en-US" altLang="ko-KR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(1, 7).reshape(2,3)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endParaRPr lang="ko-KR" altLang="en-US" sz="2400" b="1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9111"/>
                  </a:ext>
                </a:extLst>
              </a:tr>
              <a:tr h="28183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23]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array([[1, 2, 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            [4, 5, 6]])</a:t>
                      </a:r>
                      <a:endParaRPr lang="ko-KR" altLang="en-US" sz="2400" b="1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729752"/>
                  </a:ext>
                </a:extLst>
              </a:tr>
              <a:tr h="54112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[24]: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x + x</a:t>
                      </a:r>
                      <a:endParaRPr lang="ko-KR" altLang="en-US" sz="2400" b="1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9009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24]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array([[ 2,  4,  6],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            [ 8, 10, 12]])</a:t>
                      </a:r>
                      <a:endParaRPr lang="ko-KR" altLang="en-US" sz="2400" b="1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79409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[25]: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x - x</a:t>
                      </a:r>
                      <a:endParaRPr lang="ko-KR" altLang="en-US" sz="2400" b="1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47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25]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array([[0, 0, 0],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            [0, 0, 0]])</a:t>
                      </a:r>
                      <a:endParaRPr lang="ko-KR" altLang="en-US" sz="2400" b="1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609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42474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421823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3. 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사칙연산 함수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>
                <a:solidFill>
                  <a:srgbClr val="000000"/>
                </a:solidFill>
              </a:rPr>
              <a:t>03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연산</a:t>
            </a:r>
            <a:endParaRPr lang="ko-KR" altLang="en-US" sz="3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028026"/>
              </p:ext>
            </p:extLst>
          </p:nvPr>
        </p:nvGraphicFramePr>
        <p:xfrm>
          <a:off x="992128" y="1625836"/>
          <a:ext cx="10592608" cy="2644249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4142879438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30415963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[26]: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/ x</a:t>
                      </a:r>
                      <a:endParaRPr lang="ko-KR" altLang="en-US" sz="2400" b="1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9111"/>
                  </a:ext>
                </a:extLst>
              </a:tr>
              <a:tr h="28183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26]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array([[1., 1., 1.],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            [1., 1., 1.]])</a:t>
                      </a:r>
                      <a:endParaRPr lang="ko-KR" altLang="en-US" sz="2400" b="1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729752"/>
                  </a:ext>
                </a:extLst>
              </a:tr>
              <a:tr h="54112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[27]: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x ** x</a:t>
                      </a:r>
                      <a:endParaRPr lang="ko-KR" altLang="en-US" sz="2400" b="1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900909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27]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array([[     1,       4,        27],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            [ 256, 3125, 46656]], </a:t>
                      </a:r>
                      <a:r>
                        <a:rPr lang="en-US" altLang="ko-KR" sz="2400" b="1" dirty="0" err="1"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=int32)</a:t>
                      </a:r>
                      <a:endParaRPr lang="ko-KR" altLang="en-US" sz="2400" b="1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794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18128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421823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3. 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사칙연산 함수</a:t>
            </a:r>
            <a:endParaRPr lang="en-US" altLang="ko-KR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spc="-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배열 간의 곱셈에서는 요소별 연산과 벡터의 내적(</a:t>
            </a:r>
            <a:r>
              <a:rPr lang="ko-KR" altLang="en-US" sz="2400" spc="-1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dot</a:t>
            </a:r>
            <a:r>
              <a:rPr lang="ko-KR" altLang="en-US" sz="2400" spc="-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400" spc="-1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product</a:t>
            </a:r>
            <a:r>
              <a:rPr lang="ko-KR" altLang="en-US" sz="2400" spc="-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) 연산 가능</a:t>
            </a: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ko-KR" altLang="en-US" sz="2400" spc="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벡터의 내적 </a:t>
            </a:r>
            <a:r>
              <a:rPr lang="en-US" altLang="ko-KR" sz="2400" spc="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:</a:t>
            </a:r>
            <a:r>
              <a:rPr lang="ko-KR" altLang="en-US" sz="2400" spc="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두 배열 간의 곱셈</a:t>
            </a: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ko-KR" altLang="en-US" sz="2400" spc="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두 개의 행렬에서 첫 번째 행렬의 열 크기와 두 번째 행렬의 행 크기가 동일해야 함</a:t>
            </a: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en-US" altLang="ko-KR" sz="2400" spc="1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m×n</a:t>
            </a:r>
            <a:r>
              <a:rPr lang="en-US" altLang="ko-KR" sz="2400" spc="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spc="1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행렬과</a:t>
            </a:r>
            <a:r>
              <a:rPr lang="en-US" altLang="ko-KR" sz="2400" spc="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spc="1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n×l</a:t>
            </a:r>
            <a:r>
              <a:rPr lang="en-US" altLang="ko-KR" sz="2400" spc="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spc="1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행렬</a:t>
            </a:r>
            <a:r>
              <a:rPr lang="en-US" altLang="ko-KR" sz="2400" spc="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en-US" sz="2400" spc="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벡터의 내적 연산하면 </a:t>
            </a:r>
            <a:r>
              <a:rPr lang="ko-KR" altLang="en-US" sz="2400" spc="1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m×l의</a:t>
            </a:r>
            <a:r>
              <a:rPr lang="ko-KR" altLang="en-US" sz="2400" spc="1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행렬 생성</a:t>
            </a:r>
          </a:p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endParaRPr lang="ko-KR" altLang="en-US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>
                <a:solidFill>
                  <a:srgbClr val="000000"/>
                </a:solidFill>
              </a:rPr>
              <a:t>03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연산</a:t>
            </a:r>
            <a:endParaRPr lang="ko-KR" altLang="en-US" sz="3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62779" y="4410994"/>
            <a:ext cx="4625547" cy="20316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82777" y="4600775"/>
            <a:ext cx="5644478" cy="184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6252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421823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3. 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사칙연산 함수</a:t>
            </a:r>
            <a:endParaRPr lang="en-US" altLang="ko-KR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dot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함수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: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벡터의 내적 연산</a:t>
            </a:r>
          </a:p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endParaRPr lang="ko-KR" altLang="en-US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>
                <a:solidFill>
                  <a:srgbClr val="000000"/>
                </a:solidFill>
              </a:rPr>
              <a:t>03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연산</a:t>
            </a:r>
            <a:endParaRPr lang="ko-KR" altLang="en-US" sz="32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773617"/>
              </p:ext>
            </p:extLst>
          </p:nvPr>
        </p:nvGraphicFramePr>
        <p:xfrm>
          <a:off x="914490" y="1972609"/>
          <a:ext cx="10592608" cy="3741529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4142879438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30415963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[28]: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x_1 = </a:t>
                      </a:r>
                      <a:r>
                        <a:rPr lang="en-US" altLang="ko-KR" sz="2400" b="1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np.arange</a:t>
                      </a:r>
                      <a:r>
                        <a:rPr lang="en-US" altLang="ko-KR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(1, 7).reshape(2,3)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x_2 = </a:t>
                      </a:r>
                      <a:r>
                        <a:rPr lang="en-US" altLang="ko-KR" sz="2400" b="1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np.arange</a:t>
                      </a:r>
                      <a:r>
                        <a:rPr lang="en-US" altLang="ko-KR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(1, 7).reshape(3,2)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x_1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9111"/>
                  </a:ext>
                </a:extLst>
              </a:tr>
              <a:tr h="28183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28]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array([[1, 2, 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            [4, 5, 6]])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729752"/>
                  </a:ext>
                </a:extLst>
              </a:tr>
              <a:tr h="54112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[29]: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x_2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900909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29]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array([[1, 2],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            [3, 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            [5, 6]])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794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33770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421823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3. 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사칙연산 함수</a:t>
            </a:r>
            <a:endParaRPr lang="en-US" altLang="ko-KR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spcAft>
                <a:spcPts val="0"/>
              </a:spcAft>
              <a:buClr>
                <a:srgbClr val="000000"/>
              </a:buClr>
              <a:buSzTx/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24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2×3 행렬과 3×2 행렬의 연산 결과는 2×2 행렬</a:t>
            </a:r>
          </a:p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endParaRPr lang="ko-KR" altLang="en-US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>
                <a:solidFill>
                  <a:srgbClr val="000000"/>
                </a:solidFill>
              </a:rPr>
              <a:t>03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연산</a:t>
            </a:r>
            <a:endParaRPr lang="ko-KR" altLang="en-US" sz="32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057162"/>
              </p:ext>
            </p:extLst>
          </p:nvPr>
        </p:nvGraphicFramePr>
        <p:xfrm>
          <a:off x="914490" y="2152605"/>
          <a:ext cx="10592608" cy="1280160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4142879438"/>
                    </a:ext>
                  </a:extLst>
                </a:gridCol>
                <a:gridCol w="8977945">
                  <a:extLst>
                    <a:ext uri="{9D8B030D-6E8A-4147-A177-3AD203B41FA5}">
                      <a16:colId xmlns:a16="http://schemas.microsoft.com/office/drawing/2014/main" val="3041596392"/>
                    </a:ext>
                  </a:extLst>
                </a:gridCol>
              </a:tblGrid>
              <a:tr h="425534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[30]: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x_1.dot(x_2)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9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30]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array([[22, 28],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            [49, 64]])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609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28246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421823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3. 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사칙연산 함수</a:t>
            </a:r>
            <a:endParaRPr lang="en-US" altLang="ko-KR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142790" lvl="1" indent="-39984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rgbClr val="6182D6"/>
              </a:buClr>
              <a:buSzPct val="100000"/>
              <a:buFont typeface="Wingdings"/>
              <a:buChar char="§"/>
              <a:defRPr/>
            </a:pP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브로드캐스팅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연산(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broadcasting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operations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)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: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b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</a:b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하나의 행렬과 스칼라 값들 간의 연산이나 행렬과 벡터 간의 연산</a:t>
            </a:r>
          </a:p>
          <a:p>
            <a:pPr marL="1485720" lvl="2" indent="-34272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방송국의 전파가 </a:t>
            </a:r>
            <a:r>
              <a:rPr lang="ko-KR" altLang="en-US" sz="2400" dirty="0" err="1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퍼지듯</a:t>
            </a:r>
            <a:r>
              <a:rPr lang="ko-KR" altLang="en-US" sz="2400" dirty="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  <a:cs typeface="+mn-cs"/>
              </a:rPr>
              <a:t> 뒤에 있는 스칼라 값이 모든 요소에 퍼지듯이 연산</a:t>
            </a:r>
          </a:p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endParaRPr lang="ko-KR" altLang="en-US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>
                <a:solidFill>
                  <a:srgbClr val="000000"/>
                </a:solidFill>
              </a:rPr>
              <a:t>03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연산</a:t>
            </a:r>
            <a:endParaRPr lang="ko-KR" altLang="en-US" sz="3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6994" y="3588041"/>
            <a:ext cx="10072267" cy="236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3339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421823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3. 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사칙연산 함수</a:t>
            </a:r>
            <a:endParaRPr lang="en-US" altLang="ko-KR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endParaRPr lang="ko-KR" altLang="en-US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>
                <a:solidFill>
                  <a:srgbClr val="000000"/>
                </a:solidFill>
              </a:rPr>
              <a:t>03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연산</a:t>
            </a:r>
            <a:endParaRPr lang="ko-KR" altLang="en-US" sz="3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2499"/>
              </p:ext>
            </p:extLst>
          </p:nvPr>
        </p:nvGraphicFramePr>
        <p:xfrm>
          <a:off x="879984" y="1717276"/>
          <a:ext cx="10627654" cy="3741529"/>
        </p:xfrm>
        <a:graphic>
          <a:graphicData uri="http://schemas.openxmlformats.org/drawingml/2006/table">
            <a:tbl>
              <a:tblPr firstRow="1" bandRow="1"/>
              <a:tblGrid>
                <a:gridCol w="1660489">
                  <a:extLst>
                    <a:ext uri="{9D8B030D-6E8A-4147-A177-3AD203B41FA5}">
                      <a16:colId xmlns:a16="http://schemas.microsoft.com/office/drawing/2014/main" val="4142879438"/>
                    </a:ext>
                  </a:extLst>
                </a:gridCol>
                <a:gridCol w="8967165">
                  <a:extLst>
                    <a:ext uri="{9D8B030D-6E8A-4147-A177-3AD203B41FA5}">
                      <a16:colId xmlns:a16="http://schemas.microsoft.com/office/drawing/2014/main" val="30415963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[31]: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</a:t>
                      </a:r>
                      <a:r>
                        <a:rPr lang="en-US" altLang="ko-KR" sz="2400" b="1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np.arange</a:t>
                      </a:r>
                      <a:r>
                        <a:rPr lang="en-US" altLang="ko-KR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(1, 10).reshape(3,3)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endParaRPr lang="ko-KR" altLang="en-US" sz="2400" b="1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9111"/>
                  </a:ext>
                </a:extLst>
              </a:tr>
              <a:tr h="28183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31]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array([[1, 2, 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            [4, 5, 6],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            [7, 8, 9]])</a:t>
                      </a:r>
                      <a:endParaRPr lang="ko-KR" altLang="en-US" sz="2400" b="1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729752"/>
                  </a:ext>
                </a:extLst>
              </a:tr>
              <a:tr h="54112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[32]: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x + 10</a:t>
                      </a:r>
                      <a:endParaRPr lang="ko-KR" altLang="en-US" sz="2400" b="1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900909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32]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array([[11, 12, 13],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         [14, 15, 16],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         [17, 18, 19]])</a:t>
                      </a:r>
                      <a:endParaRPr lang="ko-KR" altLang="en-US" sz="2400" b="1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794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75774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499883" y="913304"/>
            <a:ext cx="11421823" cy="5349474"/>
          </a:xfrm>
        </p:spPr>
        <p:txBody>
          <a:bodyPr>
            <a:normAutofit/>
          </a:bodyPr>
          <a:lstStyle/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r>
              <a:rPr lang="en-US" altLang="ko-KR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3. </a:t>
            </a:r>
            <a:r>
              <a:rPr lang="ko-KR" altLang="en-US" sz="2800" dirty="0">
                <a:solidFill>
                  <a:srgbClr val="3A3C84"/>
                </a:solidFill>
                <a:latin typeface="Calibri"/>
                <a:ea typeface="맑은 고딕" panose="020B0503020000020004" pitchFamily="50" charset="-127"/>
                <a:cs typeface="+mn-cs"/>
              </a:rPr>
              <a:t>사칙연산 함수</a:t>
            </a:r>
            <a:endParaRPr lang="en-US" altLang="ko-KR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  <a:p>
            <a:pPr lvl="0" indent="0">
              <a:lnSpc>
                <a:spcPct val="125000"/>
              </a:lnSpc>
              <a:spcBef>
                <a:spcPts val="768"/>
              </a:spcBef>
              <a:buClr>
                <a:srgbClr val="3A3C84"/>
              </a:buClr>
              <a:buSzPct val="100000"/>
              <a:buNone/>
              <a:defRPr/>
            </a:pPr>
            <a:endParaRPr lang="ko-KR" altLang="en-US" sz="2800" dirty="0">
              <a:solidFill>
                <a:srgbClr val="3A3C84"/>
              </a:solidFill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>
                <a:solidFill>
                  <a:srgbClr val="000000"/>
                </a:solidFill>
              </a:rPr>
              <a:t>03 </a:t>
            </a:r>
            <a:r>
              <a:rPr lang="ko-KR" altLang="en-US" sz="3000" dirty="0" err="1">
                <a:solidFill>
                  <a:srgbClr val="000000"/>
                </a:solidFill>
              </a:rPr>
              <a:t>넘파이</a:t>
            </a:r>
            <a:r>
              <a:rPr lang="ko-KR" altLang="en-US" sz="3000" dirty="0">
                <a:solidFill>
                  <a:srgbClr val="000000"/>
                </a:solidFill>
              </a:rPr>
              <a:t> 배열 연산</a:t>
            </a:r>
            <a:endParaRPr lang="ko-KR" altLang="en-US" sz="3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11476"/>
              </p:ext>
            </p:extLst>
          </p:nvPr>
        </p:nvGraphicFramePr>
        <p:xfrm>
          <a:off x="914490" y="1487804"/>
          <a:ext cx="10334355" cy="5021689"/>
        </p:xfrm>
        <a:graphic>
          <a:graphicData uri="http://schemas.openxmlformats.org/drawingml/2006/table">
            <a:tbl>
              <a:tblPr firstRow="1" bandRow="1"/>
              <a:tblGrid>
                <a:gridCol w="1614663">
                  <a:extLst>
                    <a:ext uri="{9D8B030D-6E8A-4147-A177-3AD203B41FA5}">
                      <a16:colId xmlns:a16="http://schemas.microsoft.com/office/drawing/2014/main" val="4142879438"/>
                    </a:ext>
                  </a:extLst>
                </a:gridCol>
                <a:gridCol w="8719692">
                  <a:extLst>
                    <a:ext uri="{9D8B030D-6E8A-4147-A177-3AD203B41FA5}">
                      <a16:colId xmlns:a16="http://schemas.microsoft.com/office/drawing/2014/main" val="30415963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[33]: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x - 2</a:t>
                      </a:r>
                      <a:endParaRPr lang="ko-KR" altLang="en-US" sz="2400" b="1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9111"/>
                  </a:ext>
                </a:extLst>
              </a:tr>
              <a:tr h="28183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33]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array([[-1, 0, 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             [ 2, 3, 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             [ 5, 6, 7]])</a:t>
                      </a:r>
                      <a:endParaRPr lang="ko-KR" altLang="en-US" sz="2400" b="1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729752"/>
                  </a:ext>
                </a:extLst>
              </a:tr>
              <a:tr h="54112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[34]: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// 3</a:t>
                      </a:r>
                      <a:endParaRPr lang="ko-KR" altLang="en-US" sz="2400" b="1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9009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34]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array([[0, 0, 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            [1, 1, 2],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            [2, 2, 3]], </a:t>
                      </a:r>
                      <a:r>
                        <a:rPr lang="en-US" altLang="ko-KR" sz="2400" b="1" dirty="0" err="1"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=int32)</a:t>
                      </a:r>
                      <a:endParaRPr lang="ko-KR" altLang="en-US" sz="2400" b="1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79409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In [35]: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x ** 2</a:t>
                      </a:r>
                      <a:endParaRPr lang="ko-KR" altLang="en-US" sz="2400" b="1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47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2400" b="1" dirty="0" err="1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35]</a:t>
                      </a: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array([[ 1,   4,   9],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            [16, 25, 36],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            [49, 64, 81]], </a:t>
                      </a:r>
                      <a:r>
                        <a:rPr lang="en-US" altLang="ko-KR" sz="2400" b="1" dirty="0" err="1"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2400" b="1" dirty="0">
                          <a:latin typeface="Cascadia Code"/>
                          <a:cs typeface="Cascadia Code"/>
                        </a:rPr>
                        <a:t>=int32)</a:t>
                      </a:r>
                      <a:endParaRPr lang="ko-KR" altLang="en-US" sz="2400" b="1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609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15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</TotalTime>
  <Words>8812</Words>
  <Application>Microsoft Office PowerPoint</Application>
  <PresentationFormat>와이드스크린</PresentationFormat>
  <Paragraphs>1672</Paragraphs>
  <Slides>123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123</vt:i4>
      </vt:variant>
    </vt:vector>
  </HeadingPairs>
  <TitlesOfParts>
    <vt:vector size="133" baseType="lpstr">
      <vt:lpstr>Cascadia Code</vt:lpstr>
      <vt:lpstr>맑은 고딕</vt:lpstr>
      <vt:lpstr>한컴바탕</vt:lpstr>
      <vt:lpstr>함초롬돋움</vt:lpstr>
      <vt:lpstr>함초롬바탕</vt:lpstr>
      <vt:lpstr>Arial</vt:lpstr>
      <vt:lpstr>Calibri</vt:lpstr>
      <vt:lpstr>Cambria Math</vt:lpstr>
      <vt:lpstr>Wingdings</vt:lpstr>
      <vt:lpstr>Office 테마</vt:lpstr>
      <vt:lpstr>2. 데이터의 이해 및  넘파이</vt:lpstr>
      <vt:lpstr>&lt;데이터의 이해&gt;</vt:lpstr>
      <vt:lpstr>PowerPoint 프레젠테이션</vt:lpstr>
      <vt:lpstr>PowerPoint 프레젠테이션</vt:lpstr>
      <vt:lpstr>01 피쳐란?</vt:lpstr>
      <vt:lpstr>01 피쳐란?</vt:lpstr>
      <vt:lpstr>01 피쳐란?</vt:lpstr>
      <vt:lpstr>01 피쳐란?</vt:lpstr>
      <vt:lpstr>01 피쳐란?</vt:lpstr>
      <vt:lpstr>01 피쳐란?</vt:lpstr>
      <vt:lpstr>01 피쳐란?</vt:lpstr>
      <vt:lpstr>01 피쳐란?</vt:lpstr>
      <vt:lpstr>01 피쳐란?</vt:lpstr>
      <vt:lpstr>01 피쳐란?</vt:lpstr>
      <vt:lpstr>01 피쳐란?</vt:lpstr>
      <vt:lpstr>PowerPoint 프레젠테이션</vt:lpstr>
      <vt:lpstr>02 피쳐의 종류</vt:lpstr>
      <vt:lpstr>02 피쳐의 종류</vt:lpstr>
      <vt:lpstr>02 피쳐의 종류</vt:lpstr>
      <vt:lpstr>02 피쳐의 종류</vt:lpstr>
      <vt:lpstr>PowerPoint 프레젠테이션</vt:lpstr>
      <vt:lpstr>03 데이터를 모델에 대입하기</vt:lpstr>
      <vt:lpstr>03 데이터를 모델에 대입하기</vt:lpstr>
      <vt:lpstr>03 데이터를 모델에 대입하기</vt:lpstr>
      <vt:lpstr>03 데이터를 모델에 대입하기</vt:lpstr>
      <vt:lpstr>03 데이터를 모델에 대입하기</vt:lpstr>
      <vt:lpstr>03 데이터를 모델에 대입하기</vt:lpstr>
      <vt:lpstr>03 데이터를 모델에 대입하기</vt:lpstr>
      <vt:lpstr>03 데이터를 모델에 대입하기</vt:lpstr>
      <vt:lpstr>03 데이터를 모델에 대입하기</vt:lpstr>
      <vt:lpstr>03 데이터를 모델에 대입하기</vt:lpstr>
      <vt:lpstr>&lt;넘파이&gt;</vt:lpstr>
      <vt:lpstr>PowerPoint 프레젠테이션</vt:lpstr>
      <vt:lpstr>PowerPoint 프레젠테이션</vt:lpstr>
      <vt:lpstr>01 넘파이란?</vt:lpstr>
      <vt:lpstr>01 넘파이란?</vt:lpstr>
      <vt:lpstr>01 넘파이란?</vt:lpstr>
      <vt:lpstr>PowerPoint 프레젠테이션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PowerPoint 프레젠테이션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PowerPoint 프레젠테이션</vt:lpstr>
      <vt:lpstr>04 비교 연산과 데이터 추출</vt:lpstr>
      <vt:lpstr>04 비교 연산과 데이터 추출</vt:lpstr>
      <vt:lpstr>04 비교 연산과 데이터 추출</vt:lpstr>
      <vt:lpstr>04 비교 연산과 데이터 추출</vt:lpstr>
      <vt:lpstr>04 비교 연산과 데이터 추출</vt:lpstr>
      <vt:lpstr>04 비교 연산과 데이터 추출</vt:lpstr>
      <vt:lpstr>04 비교 연산과 데이터 추출</vt:lpstr>
      <vt:lpstr>04 비교 연산과 데이터 추출</vt:lpstr>
      <vt:lpstr>04 비교 연산과 데이터 추출</vt:lpstr>
      <vt:lpstr>04 비교 연산과 데이터 추출</vt:lpstr>
      <vt:lpstr>04 비교 연산과 데이터 추출</vt:lpstr>
      <vt:lpstr>04 비교 연산과 데이터 추출</vt:lpstr>
      <vt:lpstr>04 비교 연산과 데이터 추출</vt:lpstr>
      <vt:lpstr>PowerPoint 프레젠테이션</vt:lpstr>
      <vt:lpstr>Assignment</vt:lpstr>
      <vt:lpstr>Assignment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davinci_ai</dc:creator>
  <cp:lastModifiedBy>조진혁</cp:lastModifiedBy>
  <cp:revision>585</cp:revision>
  <dcterms:created xsi:type="dcterms:W3CDTF">2022-08-25T04:58:57Z</dcterms:created>
  <dcterms:modified xsi:type="dcterms:W3CDTF">2022-09-08T06:19:47Z</dcterms:modified>
</cp:coreProperties>
</file>