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19" r:id="rId4"/>
    <p:sldId id="378" r:id="rId5"/>
    <p:sldId id="380" r:id="rId6"/>
    <p:sldId id="379" r:id="rId7"/>
    <p:sldId id="381" r:id="rId8"/>
    <p:sldId id="382" r:id="rId9"/>
    <p:sldId id="383" r:id="rId10"/>
    <p:sldId id="391" r:id="rId11"/>
    <p:sldId id="392" r:id="rId12"/>
    <p:sldId id="394" r:id="rId13"/>
    <p:sldId id="393" r:id="rId14"/>
    <p:sldId id="384" r:id="rId15"/>
    <p:sldId id="386" r:id="rId16"/>
    <p:sldId id="387" r:id="rId17"/>
    <p:sldId id="385" r:id="rId18"/>
    <p:sldId id="388" r:id="rId19"/>
    <p:sldId id="389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62BD"/>
    <a:srgbClr val="E71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89339" autoAdjust="0"/>
  </p:normalViewPr>
  <p:slideViewPr>
    <p:cSldViewPr snapToGrid="0">
      <p:cViewPr varScale="1">
        <p:scale>
          <a:sx n="101" d="100"/>
          <a:sy n="101" d="100"/>
        </p:scale>
        <p:origin x="72" y="12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X-sub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학습한 사람이 트레이닝에는 </a:t>
            </a:r>
            <a:r>
              <a:rPr lang="ko-KR" altLang="en-US" dirty="0" err="1"/>
              <a:t>있고ㅡ</a:t>
            </a:r>
            <a:r>
              <a:rPr lang="ko-KR" altLang="en-US" dirty="0"/>
              <a:t> 평가에는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X-view : </a:t>
            </a:r>
            <a:r>
              <a:rPr lang="ko-KR" altLang="en-US" dirty="0" err="1"/>
              <a:t>ㅎ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6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X-sub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학습한 사람이 트레이닝에는 </a:t>
            </a:r>
            <a:r>
              <a:rPr lang="ko-KR" altLang="en-US" dirty="0" err="1"/>
              <a:t>있고ㅡ</a:t>
            </a:r>
            <a:r>
              <a:rPr lang="ko-KR" altLang="en-US" dirty="0"/>
              <a:t> 평가에는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X-view : </a:t>
            </a:r>
            <a:r>
              <a:rPr lang="ko-KR" altLang="en-US" dirty="0" err="1"/>
              <a:t>ㅎ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6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10F20903-F911-FD2C-DAFB-444711AB3B38}"/>
              </a:ext>
            </a:extLst>
          </p:cNvPr>
          <p:cNvSpPr txBox="1">
            <a:spLocks/>
          </p:cNvSpPr>
          <p:nvPr userDrawn="1"/>
        </p:nvSpPr>
        <p:spPr>
          <a:xfrm>
            <a:off x="9163050" y="6280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48A6EC-F206-4BDD-9AA1-47C31D45967E}" type="slidenum">
              <a:rPr 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/>
              <a:t>‹#›</a:t>
            </a:fld>
            <a:endParaRPr lang="en-US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31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06868-39DA-1557-C277-47A667AB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8C9A6D-A3C6-E85A-CD09-6959DB7D2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1E56A-3881-45FE-8EA8-330DC925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F63A1-3FE0-43A1-80B7-9FABBE4A502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86101-EC43-7905-4872-0303CBAB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225E0-7FC9-CC0A-3726-55DFBE66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B39C0F-7631-4274-9EAD-50934627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BDB201-A90B-8FA9-6DA8-31580734E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563DA-D282-85F8-4BB5-AADD19B48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50CE8-6F0F-9FC6-C52C-95A91275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F63A1-3FE0-43A1-80B7-9FABBE4A502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CAC08-1786-B74F-ED05-92FA5337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234EF-F271-3314-B8AA-12A6ACA0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B39C0F-7631-4274-9EAD-50934627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36946-F6AA-141E-90C5-B8D6D248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20D33-A79D-E8A4-9701-AD8B9623A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A5AE2-08B7-E8BD-E331-E308B816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F63A1-3FE0-43A1-80B7-9FABBE4A502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E930A-17BB-853B-DF11-4A9D5E5D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69485-AE5B-459E-1BEF-ADD3C6FE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B39C0F-7631-4274-9EAD-50934627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33356-AAC1-3D68-8238-0FFD6445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FE297-C15C-3409-F048-DC81C8F72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66E7B-D6B9-FC9D-E92B-43719FFF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F63A1-3FE0-43A1-80B7-9FABBE4A502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00061-2E6D-833D-0588-9D065134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A246C-ACFF-4C97-0FF6-F6E4EAD3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B39C0F-7631-4274-9EAD-50934627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5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A67DE-830B-8FDE-CAC8-FE0C461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8C356-E4FC-A73D-F4E7-9B65D2237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D1DAA2-253F-82CB-CF89-D83880255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6C76E-2C28-F855-7891-937D4D4D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F63A1-3FE0-43A1-80B7-9FABBE4A502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1CC41-42EE-33F3-B950-3C2C50F3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F56FC-ABAE-4074-5085-4FE1F7D3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B39C0F-7631-4274-9EAD-50934627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2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0DF30-1A61-32CA-EBAA-3E77AAF6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3D944-AF8E-D29E-ED65-9DACACDA5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743AD-5375-E210-8CD9-4EADAC93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79D7E2-BA6A-6F08-2ECE-241BE7EF2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717501-88B1-B760-E8DA-9216C07AF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C8BBBC-CE66-ED83-49BA-BB366305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F63A1-3FE0-43A1-80B7-9FABBE4A502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C177FD-3B61-8835-C15E-5EC78417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989DFA-FAC9-73A3-DBCA-C1FBED86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B39C0F-7631-4274-9EAD-50934627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B0597-4677-9C6B-BDB0-02E2ACC1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BA2067-6B61-0412-4203-FFDAFFD5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F63A1-3FE0-43A1-80B7-9FABBE4A502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42296-567C-C5C7-493A-264D9393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A74BB-DEF0-5492-0157-D282B5D7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B39C0F-7631-4274-9EAD-50934627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5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BDA56-71FA-9E52-8FDF-23B79C93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F63A1-3FE0-43A1-80B7-9FABBE4A502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BF7278-2AB2-4E28-1C85-CF12CBBD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1FB75-C8EB-589C-9DEA-32522D33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B39C0F-7631-4274-9EAD-50934627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D0F70-416C-B26F-E1DF-28085965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A845B-98EA-A001-3547-7AA72AE73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806FC4-CF72-15AE-05AF-69A0960E4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E577D9-172B-F2CD-3503-E77193EC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F63A1-3FE0-43A1-80B7-9FABBE4A502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DC996-37CF-11A4-8726-3A59095E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4217A-002C-B3A8-EBF6-4AA3B3CC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B39C0F-7631-4274-9EAD-50934627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1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C74C-F727-699B-57BA-D77651A5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533108-8F02-8278-C0AA-BB1D8CD91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774D2E-BAB2-8F5C-B054-695349616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5F843-AE5C-7946-06C7-D0E85116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F63A1-3FE0-43A1-80B7-9FABBE4A502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D1C5A-2252-4745-BFA0-96E92C9E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533F7-3619-3F2A-1AC0-55CB33F5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B39C0F-7631-4274-9EAD-50934627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2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96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5AAC4A-C690-3DD3-0F17-1BC34EE804C1}"/>
              </a:ext>
            </a:extLst>
          </p:cNvPr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7EED28-7ECD-03B0-2475-F04E67C566B2}"/>
              </a:ext>
            </a:extLst>
          </p:cNvPr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246343"/>
            <a:ext cx="12910792" cy="1336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38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D62BD"/>
                </a:solidFill>
                <a:latin typeface="Pretendard ExtraBold"/>
                <a:ea typeface="Pretendard ExtraBold"/>
                <a:cs typeface="Pretendard ExtraBold"/>
              </a:rPr>
              <a:t>Spatial Temporal Graph Convolutional Network for</a:t>
            </a:r>
          </a:p>
          <a:p>
            <a:pPr lvl="0">
              <a:lnSpc>
                <a:spcPct val="110000"/>
              </a:lnSpc>
              <a:defRPr/>
            </a:pPr>
            <a:r>
              <a:rPr lang="en-US" altLang="ko-KR" sz="38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D62BD"/>
                </a:solidFill>
                <a:latin typeface="Pretendard ExtraBold"/>
                <a:ea typeface="Pretendard ExtraBold"/>
                <a:cs typeface="Pretendard ExtraBold"/>
              </a:rPr>
              <a:t>Skeleton Based Action Recognition</a:t>
            </a:r>
            <a:endParaRPr lang="ko-KR" altLang="en-US" sz="38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D62BD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431B8-50F7-0EB4-95D3-A2A72499561E}"/>
              </a:ext>
            </a:extLst>
          </p:cNvPr>
          <p:cNvSpPr txBox="1"/>
          <p:nvPr/>
        </p:nvSpPr>
        <p:spPr>
          <a:xfrm>
            <a:off x="12630150" y="-874643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가나다</a:t>
            </a:r>
            <a:endParaRPr lang="en-US" altLang="ko-KR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29ED1-329A-F759-C566-5318DB2D1F98}"/>
              </a:ext>
            </a:extLst>
          </p:cNvPr>
          <p:cNvSpPr txBox="1"/>
          <p:nvPr/>
        </p:nvSpPr>
        <p:spPr>
          <a:xfrm>
            <a:off x="12630150" y="-195715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가나다</a:t>
            </a:r>
            <a:endParaRPr lang="en-US" altLang="ko-KR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F0CA9-8E48-7A80-ADFB-FCECB67C36DE}"/>
              </a:ext>
            </a:extLst>
          </p:cNvPr>
          <p:cNvSpPr txBox="1"/>
          <p:nvPr/>
        </p:nvSpPr>
        <p:spPr>
          <a:xfrm>
            <a:off x="12630150" y="483213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가나다</a:t>
            </a:r>
            <a:endParaRPr lang="en-US" altLang="ko-KR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B9A54-6D0E-530A-4D43-8F8C84333665}"/>
              </a:ext>
            </a:extLst>
          </p:cNvPr>
          <p:cNvSpPr txBox="1"/>
          <p:nvPr/>
        </p:nvSpPr>
        <p:spPr>
          <a:xfrm>
            <a:off x="12630150" y="1162141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가나다</a:t>
            </a:r>
            <a:endParaRPr lang="en-US" altLang="ko-KR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18BD6-E072-DA05-F2B4-A5E74FB76E33}"/>
              </a:ext>
            </a:extLst>
          </p:cNvPr>
          <p:cNvSpPr txBox="1"/>
          <p:nvPr/>
        </p:nvSpPr>
        <p:spPr>
          <a:xfrm>
            <a:off x="12630150" y="2519997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가나다</a:t>
            </a:r>
            <a:endParaRPr lang="en-US" altLang="ko-KR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D0ADC-42BD-BD79-FCF3-5FF91D0DCF80}"/>
              </a:ext>
            </a:extLst>
          </p:cNvPr>
          <p:cNvSpPr txBox="1"/>
          <p:nvPr/>
        </p:nvSpPr>
        <p:spPr>
          <a:xfrm>
            <a:off x="12630150" y="1841069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가나다</a:t>
            </a:r>
            <a:endParaRPr lang="en-US" altLang="ko-KR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45DB39-EACA-9DD2-1976-2E5A567D902B}"/>
              </a:ext>
            </a:extLst>
          </p:cNvPr>
          <p:cNvSpPr txBox="1"/>
          <p:nvPr/>
        </p:nvSpPr>
        <p:spPr>
          <a:xfrm>
            <a:off x="1224916" y="4539812"/>
            <a:ext cx="612668" cy="34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>
                    <a:alpha val="70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0E9E3-7DB6-810F-C821-E4BECE4C4D51}"/>
              </a:ext>
            </a:extLst>
          </p:cNvPr>
          <p:cNvSpPr txBox="1"/>
          <p:nvPr/>
        </p:nvSpPr>
        <p:spPr>
          <a:xfrm>
            <a:off x="2841711" y="4539812"/>
            <a:ext cx="1061509" cy="34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>
                    <a:alpha val="70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Presenter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4916" y="4885035"/>
            <a:ext cx="744114" cy="28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12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057B9"/>
                </a:solidFill>
                <a:latin typeface="Pretendard SemiBold"/>
                <a:ea typeface="Pretendard SemiBold"/>
                <a:cs typeface="Pretendard SemiBold"/>
              </a:rPr>
              <a:t>2022.11</a:t>
            </a:r>
            <a:endParaRPr lang="ko-KR" altLang="en-US" sz="1200" dirty="0">
              <a:solidFill>
                <a:srgbClr val="3057B9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0175" y="4885035"/>
            <a:ext cx="583814" cy="28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ko-KR" altLang="en-US" sz="12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057B9"/>
                </a:solidFill>
                <a:latin typeface="Pretendard SemiBold"/>
                <a:ea typeface="Pretendard SemiBold"/>
                <a:cs typeface="Pretendard SemiBold"/>
              </a:rPr>
              <a:t>박정완</a:t>
            </a:r>
          </a:p>
        </p:txBody>
      </p:sp>
    </p:spTree>
    <p:extLst>
      <p:ext uri="{BB962C8B-B14F-4D97-AF65-F5344CB8AC3E}">
        <p14:creationId xmlns:p14="http://schemas.microsoft.com/office/powerpoint/2010/main" val="411334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6330579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Spatial Temporal Graph </a:t>
            </a:r>
            <a:r>
              <a:rPr lang="en-US" altLang="ko-KR" sz="32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ConvNet</a:t>
            </a:r>
            <a:endParaRPr lang="en-US" altLang="ko-KR" sz="32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70000"/>
                </a:schemeClr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5586786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Spatial </a:t>
            </a:r>
            <a:r>
              <a:rPr lang="en-US" altLang="ko-KR" sz="2000" dirty="0">
                <a:solidFill>
                  <a:srgbClr val="7030A0"/>
                </a:solidFill>
                <a:latin typeface="Pretendard ExtraBold"/>
                <a:ea typeface="Pretendard ExtraBold"/>
                <a:cs typeface="Pretendard ExtraBold"/>
              </a:rPr>
              <a:t>Graph</a:t>
            </a: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 Convolutional Neural Network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47175-84C0-4927-D5D5-E2B528C974F0}"/>
              </a:ext>
            </a:extLst>
          </p:cNvPr>
          <p:cNvSpPr txBox="1"/>
          <p:nvPr/>
        </p:nvSpPr>
        <p:spPr>
          <a:xfrm>
            <a:off x="766940" y="1666171"/>
            <a:ext cx="1047247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The edge set E(a single frame) of Graph CNN model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6182C36D-95F5-8031-D7D9-2070FBCF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29" y="2174230"/>
            <a:ext cx="44958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AD2073-91F0-5C05-D36C-15CDE8F6063B}"/>
              </a:ext>
            </a:extLst>
          </p:cNvPr>
          <p:cNvSpPr txBox="1"/>
          <p:nvPr/>
        </p:nvSpPr>
        <p:spPr>
          <a:xfrm>
            <a:off x="766940" y="2868771"/>
            <a:ext cx="104724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Spatial Graph Convolution 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EEDCAEE2-E012-26BA-8224-E50A80703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29" y="3322052"/>
            <a:ext cx="56102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CE12AF-EC38-8254-BB66-8C6264E8A9C0}"/>
              </a:ext>
            </a:extLst>
          </p:cNvPr>
          <p:cNvSpPr txBox="1"/>
          <p:nvPr/>
        </p:nvSpPr>
        <p:spPr>
          <a:xfrm>
            <a:off x="1167739" y="4400788"/>
            <a:ext cx="1047247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- Sample function p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025BD-5D68-54CF-BFE8-6955DE5505B9}"/>
              </a:ext>
            </a:extLst>
          </p:cNvPr>
          <p:cNvSpPr txBox="1"/>
          <p:nvPr/>
        </p:nvSpPr>
        <p:spPr>
          <a:xfrm>
            <a:off x="1167739" y="5404463"/>
            <a:ext cx="1047247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- Weight function w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8208" name="Picture 16">
            <a:extLst>
              <a:ext uri="{FF2B5EF4-FFF2-40B4-BE49-F238E27FC236}">
                <a16:creationId xmlns:a16="http://schemas.microsoft.com/office/drawing/2014/main" id="{05F23D49-3222-C748-E8F0-EE2A6966B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216" y="4556383"/>
            <a:ext cx="10858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2" name="Picture 20">
            <a:extLst>
              <a:ext uri="{FF2B5EF4-FFF2-40B4-BE49-F238E27FC236}">
                <a16:creationId xmlns:a16="http://schemas.microsoft.com/office/drawing/2014/main" id="{28F9E6DE-18BF-B117-9B7C-236E6953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85" y="5517663"/>
            <a:ext cx="7239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>
            <a:extLst>
              <a:ext uri="{FF2B5EF4-FFF2-40B4-BE49-F238E27FC236}">
                <a16:creationId xmlns:a16="http://schemas.microsoft.com/office/drawing/2014/main" id="{D29173CD-0809-0C0D-D0B9-5CC7278C1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26" y="4840907"/>
            <a:ext cx="33337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4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6330579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Spatial Temporal Graph </a:t>
            </a:r>
            <a:r>
              <a:rPr lang="en-US" altLang="ko-KR" sz="32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ConvNet</a:t>
            </a:r>
            <a:endParaRPr lang="en-US" altLang="ko-KR" sz="32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70000"/>
                </a:schemeClr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5586786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Spatial </a:t>
            </a:r>
            <a:r>
              <a:rPr lang="en-US" altLang="ko-KR" sz="2000" dirty="0">
                <a:solidFill>
                  <a:srgbClr val="7030A0"/>
                </a:solidFill>
                <a:latin typeface="Pretendard ExtraBold"/>
                <a:ea typeface="Pretendard ExtraBold"/>
                <a:cs typeface="Pretendard ExtraBold"/>
              </a:rPr>
              <a:t>Graph</a:t>
            </a: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 Convolutional Neural Network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47175-84C0-4927-D5D5-E2B528C974F0}"/>
              </a:ext>
            </a:extLst>
          </p:cNvPr>
          <p:cNvSpPr txBox="1"/>
          <p:nvPr/>
        </p:nvSpPr>
        <p:spPr>
          <a:xfrm>
            <a:off x="766940" y="1666171"/>
            <a:ext cx="104724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Sample Function p     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D2073-91F0-5C05-D36C-15CDE8F6063B}"/>
              </a:ext>
            </a:extLst>
          </p:cNvPr>
          <p:cNvSpPr txBox="1"/>
          <p:nvPr/>
        </p:nvSpPr>
        <p:spPr>
          <a:xfrm>
            <a:off x="766940" y="2979248"/>
            <a:ext cx="1047247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Weight Function w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8B968-68CB-8298-FDA0-A2D3A0F8D262}"/>
              </a:ext>
            </a:extLst>
          </p:cNvPr>
          <p:cNvSpPr txBox="1"/>
          <p:nvPr/>
        </p:nvSpPr>
        <p:spPr>
          <a:xfrm>
            <a:off x="766940" y="4292325"/>
            <a:ext cx="104724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>
                <a:solidFill>
                  <a:srgbClr val="002060"/>
                </a:solidFill>
                <a:latin typeface="+mj-ea"/>
                <a:ea typeface="+mj-ea"/>
              </a:rPr>
              <a:t>● Spatial Graph Convolution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42EF0D2-92F0-3795-77E1-F5BAA6C0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8" y="2560971"/>
            <a:ext cx="20669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9C164C8-A6DC-3265-A182-FB4625D99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8" y="2076343"/>
            <a:ext cx="39719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213713-F780-9922-4EF6-54F5127EA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85"/>
          <a:stretch/>
        </p:blipFill>
        <p:spPr>
          <a:xfrm>
            <a:off x="8672205" y="1700523"/>
            <a:ext cx="1707600" cy="20923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ACEAAD-F03C-6187-D94D-CD9E2553FF86}"/>
              </a:ext>
            </a:extLst>
          </p:cNvPr>
          <p:cNvSpPr txBox="1"/>
          <p:nvPr/>
        </p:nvSpPr>
        <p:spPr>
          <a:xfrm>
            <a:off x="5025133" y="2059147"/>
            <a:ext cx="716453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dirty="0">
                <a:solidFill>
                  <a:srgbClr val="002060"/>
                </a:solidFill>
                <a:latin typeface="+mj-ea"/>
                <a:ea typeface="+mj-ea"/>
              </a:rPr>
              <a:t>* Neighbor set B</a:t>
            </a:r>
            <a:endParaRPr lang="en-US" altLang="ko-KR" sz="18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C74615-E13D-234A-8662-2EDB60AFC3B4}"/>
              </a:ext>
            </a:extLst>
          </p:cNvPr>
          <p:cNvSpPr txBox="1"/>
          <p:nvPr/>
        </p:nvSpPr>
        <p:spPr>
          <a:xfrm>
            <a:off x="5025133" y="2495443"/>
            <a:ext cx="716453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dirty="0">
                <a:solidFill>
                  <a:srgbClr val="002060"/>
                </a:solidFill>
                <a:latin typeface="+mj-ea"/>
                <a:ea typeface="+mj-ea"/>
              </a:rPr>
              <a:t>* </a:t>
            </a:r>
            <a:r>
              <a:rPr lang="en-US" altLang="ko-KR" sz="1800" b="1" dirty="0">
                <a:solidFill>
                  <a:srgbClr val="002060"/>
                </a:solidFill>
                <a:latin typeface="+mj-ea"/>
                <a:ea typeface="+mj-ea"/>
              </a:rPr>
              <a:t>D=1 for</a:t>
            </a:r>
            <a:r>
              <a:rPr lang="ko-KR" altLang="en-US" sz="18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rgbClr val="002060"/>
                </a:solidFill>
                <a:latin typeface="+mj-ea"/>
                <a:ea typeface="+mj-ea"/>
              </a:rPr>
              <a:t>all</a:t>
            </a:r>
            <a:r>
              <a:rPr lang="ko-KR" altLang="en-US" sz="18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rgbClr val="002060"/>
                </a:solidFill>
                <a:latin typeface="+mj-ea"/>
                <a:ea typeface="+mj-ea"/>
              </a:rPr>
              <a:t>case</a:t>
            </a:r>
            <a:r>
              <a:rPr lang="ko-KR" altLang="en-US" sz="18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rgbClr val="002060"/>
                </a:solidFill>
                <a:latin typeface="+mj-ea"/>
                <a:ea typeface="+mj-ea"/>
              </a:rPr>
              <a:t>in</a:t>
            </a:r>
            <a:r>
              <a:rPr lang="ko-KR" altLang="en-US" sz="18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rgbClr val="002060"/>
                </a:solidFill>
                <a:latin typeface="+mj-ea"/>
                <a:ea typeface="+mj-ea"/>
              </a:rPr>
              <a:t>this paper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4F904F14-5316-4834-2C59-F6D91E0DA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93" y="4871806"/>
            <a:ext cx="70866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2A35E22C-0F7D-7F0A-BB33-59D56C00F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35" y="5821607"/>
            <a:ext cx="6248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7204DC07-C162-B00E-00F8-BB5806DB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79" y="3494402"/>
            <a:ext cx="31527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20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6330579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Spatial Temporal Graph </a:t>
            </a:r>
            <a:r>
              <a:rPr lang="en-US" altLang="ko-KR" sz="32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ConvNet</a:t>
            </a:r>
            <a:endParaRPr lang="en-US" altLang="ko-KR" sz="32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70000"/>
                </a:schemeClr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5586786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7030A0"/>
                </a:solidFill>
                <a:latin typeface="Pretendard ExtraBold"/>
                <a:ea typeface="Pretendard ExtraBold"/>
                <a:cs typeface="Pretendard ExtraBold"/>
              </a:rPr>
              <a:t>Spatial</a:t>
            </a: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 Graph Convolutional Neural Network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47175-84C0-4927-D5D5-E2B528C974F0}"/>
              </a:ext>
            </a:extLst>
          </p:cNvPr>
          <p:cNvSpPr txBox="1"/>
          <p:nvPr/>
        </p:nvSpPr>
        <p:spPr>
          <a:xfrm>
            <a:off x="766940" y="1666171"/>
            <a:ext cx="104724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Spatial temporal Modeling 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926C48-8C3B-2804-3370-1FF72A0BE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29" y="4127697"/>
            <a:ext cx="2844040" cy="22834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AB5707C-3F4C-3E1E-58C1-6B437E44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80" y="4127697"/>
            <a:ext cx="2844040" cy="22834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0546D85-9C22-2E09-8962-2AFD92E17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260" y="4127697"/>
            <a:ext cx="2844040" cy="2283493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F7B30D72-1134-6022-4F93-B0DEFC10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24" y="2129855"/>
            <a:ext cx="6219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EEF96636-6CD4-1B00-5FA6-5CCF44EEF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24" y="2700841"/>
            <a:ext cx="55340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3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6330579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Spatial Temporal Graph </a:t>
            </a:r>
            <a:r>
              <a:rPr lang="en-US" altLang="ko-KR" sz="32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ConvNet</a:t>
            </a:r>
            <a:endParaRPr lang="en-US" altLang="ko-KR" sz="32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70000"/>
                </a:schemeClr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5586786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Spatial Graph Convolutional Neural Network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47175-84C0-4927-D5D5-E2B528C974F0}"/>
              </a:ext>
            </a:extLst>
          </p:cNvPr>
          <p:cNvSpPr txBox="1"/>
          <p:nvPr/>
        </p:nvSpPr>
        <p:spPr>
          <a:xfrm>
            <a:off x="766940" y="1666171"/>
            <a:ext cx="104724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ST-GCN     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C99A6FB-5B8F-6E8B-CD2B-7222B7000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0" y="2195012"/>
            <a:ext cx="41814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D13C100-BF96-76FD-5C98-AEA6734B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210" y="2784329"/>
            <a:ext cx="1951615" cy="57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3E8458-26CC-7DB8-0F4E-713C06688753}"/>
              </a:ext>
            </a:extLst>
          </p:cNvPr>
          <p:cNvSpPr txBox="1"/>
          <p:nvPr/>
        </p:nvSpPr>
        <p:spPr>
          <a:xfrm>
            <a:off x="1507838" y="2784329"/>
            <a:ext cx="7164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2060"/>
                </a:solidFill>
                <a:latin typeface="+mj-ea"/>
                <a:ea typeface="+mj-ea"/>
              </a:rPr>
              <a:t>where</a:t>
            </a:r>
            <a:endParaRPr lang="ko-KR" altLang="en-US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61E49ED7-4AD8-BAFF-D6E1-432C05E9B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89" y="3431595"/>
            <a:ext cx="41052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723DD6-E911-CD21-029E-5AA39A161DB6}"/>
              </a:ext>
            </a:extLst>
          </p:cNvPr>
          <p:cNvSpPr txBox="1"/>
          <p:nvPr/>
        </p:nvSpPr>
        <p:spPr>
          <a:xfrm>
            <a:off x="766940" y="4199427"/>
            <a:ext cx="104724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Network Architecture and training     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0427C14-2BD0-B994-531B-50040D78F522}"/>
              </a:ext>
            </a:extLst>
          </p:cNvPr>
          <p:cNvSpPr/>
          <p:nvPr/>
        </p:nvSpPr>
        <p:spPr>
          <a:xfrm>
            <a:off x="1154689" y="4562540"/>
            <a:ext cx="466293" cy="22538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Input Graph(skeleton)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EC75749-D226-DDA2-47E3-C689771ADA78}"/>
              </a:ext>
            </a:extLst>
          </p:cNvPr>
          <p:cNvSpPr/>
          <p:nvPr/>
        </p:nvSpPr>
        <p:spPr>
          <a:xfrm>
            <a:off x="1743829" y="4568278"/>
            <a:ext cx="466293" cy="22538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Batch Normalization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E7AC1A3-0C4A-E3CE-4E26-0DD7D523BC03}"/>
              </a:ext>
            </a:extLst>
          </p:cNvPr>
          <p:cNvSpPr/>
          <p:nvPr/>
        </p:nvSpPr>
        <p:spPr>
          <a:xfrm>
            <a:off x="2485692" y="4568278"/>
            <a:ext cx="466293" cy="2253896"/>
          </a:xfrm>
          <a:prstGeom prst="roundRect">
            <a:avLst/>
          </a:prstGeom>
          <a:solidFill>
            <a:srgbClr val="3D62B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ST-GCN Block(64)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ADEA18B-3D6D-1C03-3939-E4EA38109B74}"/>
              </a:ext>
            </a:extLst>
          </p:cNvPr>
          <p:cNvSpPr/>
          <p:nvPr/>
        </p:nvSpPr>
        <p:spPr>
          <a:xfrm>
            <a:off x="3015296" y="4568278"/>
            <a:ext cx="466293" cy="2253896"/>
          </a:xfrm>
          <a:prstGeom prst="roundRect">
            <a:avLst/>
          </a:prstGeom>
          <a:solidFill>
            <a:srgbClr val="3D62B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ST-GCN Block(64)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08BCF77-1D10-C7D5-4601-AAF91659091E}"/>
              </a:ext>
            </a:extLst>
          </p:cNvPr>
          <p:cNvSpPr/>
          <p:nvPr/>
        </p:nvSpPr>
        <p:spPr>
          <a:xfrm>
            <a:off x="3540470" y="4568278"/>
            <a:ext cx="466293" cy="2253896"/>
          </a:xfrm>
          <a:prstGeom prst="roundRect">
            <a:avLst/>
          </a:prstGeom>
          <a:solidFill>
            <a:srgbClr val="3D62B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ST-GCN Block(64)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9B568F6-78DF-FB12-346D-5569A055A57C}"/>
              </a:ext>
            </a:extLst>
          </p:cNvPr>
          <p:cNvSpPr/>
          <p:nvPr/>
        </p:nvSpPr>
        <p:spPr>
          <a:xfrm>
            <a:off x="4092687" y="4568278"/>
            <a:ext cx="466293" cy="2253896"/>
          </a:xfrm>
          <a:prstGeom prst="roundRect">
            <a:avLst/>
          </a:prstGeom>
          <a:solidFill>
            <a:srgbClr val="3D62B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ST-GCN Block(128)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DD0413D-BD13-6D19-CFAC-5BA5E712D99A}"/>
              </a:ext>
            </a:extLst>
          </p:cNvPr>
          <p:cNvSpPr/>
          <p:nvPr/>
        </p:nvSpPr>
        <p:spPr>
          <a:xfrm>
            <a:off x="4644904" y="4568278"/>
            <a:ext cx="466293" cy="2253896"/>
          </a:xfrm>
          <a:prstGeom prst="round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Pooling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AEB07D3-C2BE-EF8F-0A34-F275B66C1A7C}"/>
              </a:ext>
            </a:extLst>
          </p:cNvPr>
          <p:cNvSpPr/>
          <p:nvPr/>
        </p:nvSpPr>
        <p:spPr>
          <a:xfrm>
            <a:off x="5426320" y="4568278"/>
            <a:ext cx="466293" cy="2253896"/>
          </a:xfrm>
          <a:prstGeom prst="roundRect">
            <a:avLst/>
          </a:prstGeom>
          <a:solidFill>
            <a:srgbClr val="3D62B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ST-GCN Block(128)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FB1943B-EF20-F89E-B0AC-4585901BD17F}"/>
              </a:ext>
            </a:extLst>
          </p:cNvPr>
          <p:cNvSpPr/>
          <p:nvPr/>
        </p:nvSpPr>
        <p:spPr>
          <a:xfrm>
            <a:off x="5955924" y="4568278"/>
            <a:ext cx="466293" cy="2253896"/>
          </a:xfrm>
          <a:prstGeom prst="roundRect">
            <a:avLst/>
          </a:prstGeom>
          <a:solidFill>
            <a:srgbClr val="3D62B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ST-GCN Block(128)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6C77E3D-89B6-0E86-3B7C-87EF16772A2A}"/>
              </a:ext>
            </a:extLst>
          </p:cNvPr>
          <p:cNvSpPr/>
          <p:nvPr/>
        </p:nvSpPr>
        <p:spPr>
          <a:xfrm>
            <a:off x="6481098" y="4568278"/>
            <a:ext cx="466293" cy="2253896"/>
          </a:xfrm>
          <a:prstGeom prst="roundRect">
            <a:avLst/>
          </a:prstGeom>
          <a:solidFill>
            <a:srgbClr val="3D62B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ST-GCN Block(256)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3D5087D-35F4-C724-88F0-ACDA9EED87BC}"/>
              </a:ext>
            </a:extLst>
          </p:cNvPr>
          <p:cNvSpPr/>
          <p:nvPr/>
        </p:nvSpPr>
        <p:spPr>
          <a:xfrm>
            <a:off x="7006272" y="4558051"/>
            <a:ext cx="466293" cy="2253896"/>
          </a:xfrm>
          <a:prstGeom prst="round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Pooling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F89ED3D-7162-76F8-8D6C-617C07925453}"/>
              </a:ext>
            </a:extLst>
          </p:cNvPr>
          <p:cNvSpPr/>
          <p:nvPr/>
        </p:nvSpPr>
        <p:spPr>
          <a:xfrm>
            <a:off x="7749199" y="4568278"/>
            <a:ext cx="466293" cy="2253896"/>
          </a:xfrm>
          <a:prstGeom prst="roundRect">
            <a:avLst/>
          </a:prstGeom>
          <a:solidFill>
            <a:srgbClr val="3D62B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ST-GCN Block(256)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6E185F7-787A-0ACF-244E-2948C9247A6B}"/>
              </a:ext>
            </a:extLst>
          </p:cNvPr>
          <p:cNvSpPr/>
          <p:nvPr/>
        </p:nvSpPr>
        <p:spPr>
          <a:xfrm>
            <a:off x="8278803" y="4568278"/>
            <a:ext cx="466293" cy="2253896"/>
          </a:xfrm>
          <a:prstGeom prst="roundRect">
            <a:avLst/>
          </a:prstGeom>
          <a:solidFill>
            <a:srgbClr val="3D62B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ST-GCN Block(256)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5DA101A-ED8D-ABE1-96B6-954D7C5A7351}"/>
              </a:ext>
            </a:extLst>
          </p:cNvPr>
          <p:cNvSpPr/>
          <p:nvPr/>
        </p:nvSpPr>
        <p:spPr>
          <a:xfrm>
            <a:off x="8806225" y="4558051"/>
            <a:ext cx="466293" cy="2253896"/>
          </a:xfrm>
          <a:prstGeom prst="round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Global Pooling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AC1EABB-1EAD-AA5B-9350-A56E1FD0792F}"/>
              </a:ext>
            </a:extLst>
          </p:cNvPr>
          <p:cNvSpPr/>
          <p:nvPr/>
        </p:nvSpPr>
        <p:spPr>
          <a:xfrm>
            <a:off x="9863251" y="4568278"/>
            <a:ext cx="466293" cy="225389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SoftMax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78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2520242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Experiments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1140056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Dataset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4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B43A5B-BA06-7A3B-893A-117B89E4F1DF}"/>
              </a:ext>
            </a:extLst>
          </p:cNvPr>
          <p:cNvSpPr/>
          <p:nvPr/>
        </p:nvSpPr>
        <p:spPr>
          <a:xfrm>
            <a:off x="822396" y="1463210"/>
            <a:ext cx="1140057" cy="3778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Kinetics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2ECD6-C07C-DDA4-FFC0-1F8029B90F3A}"/>
              </a:ext>
            </a:extLst>
          </p:cNvPr>
          <p:cNvSpPr txBox="1"/>
          <p:nvPr/>
        </p:nvSpPr>
        <p:spPr>
          <a:xfrm>
            <a:off x="974759" y="2045219"/>
            <a:ext cx="10472472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300,000 video clips / 10sec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400 human action classes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without skeleton data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resizing 340</a:t>
            </a:r>
            <a:r>
              <a:rPr lang="en-US" altLang="ko-KR" sz="16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ⅹ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256 / converting 30FPS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Using </a:t>
            </a:r>
            <a:r>
              <a:rPr lang="en-US" altLang="ko-KR" sz="1600" b="1" dirty="0" err="1">
                <a:solidFill>
                  <a:srgbClr val="002060"/>
                </a:solidFill>
                <a:latin typeface="+mj-ea"/>
                <a:ea typeface="+mj-ea"/>
              </a:rPr>
              <a:t>OpenPose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 toolbox to estimate the location of 18 joints on every frame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2D </a:t>
            </a:r>
            <a:r>
              <a:rPr lang="en-US" altLang="ko-KR" sz="1600" b="1" dirty="0" err="1">
                <a:solidFill>
                  <a:srgbClr val="002060"/>
                </a:solidFill>
                <a:latin typeface="+mj-ea"/>
                <a:ea typeface="+mj-ea"/>
              </a:rPr>
              <a:t>coordinates+confidence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 scores C(18joints)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  <a:sym typeface="Wingdings" panose="05000000000000000000" pitchFamily="2" charset="2"/>
              </a:rPr>
              <a:t> (X,Y,C) =(12,34,0.87)</a:t>
            </a:r>
            <a:endParaRPr lang="en-US" altLang="ko-KR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T Frame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  <a:sym typeface="Wingdings" panose="05000000000000000000" pitchFamily="2" charset="2"/>
              </a:rPr>
              <a:t> 300Frame / clips</a:t>
            </a:r>
            <a:endParaRPr lang="en-US" altLang="ko-KR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selected 2people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  <a:sym typeface="Wingdings" panose="05000000000000000000" pitchFamily="2" charset="2"/>
              </a:rPr>
              <a:t> (3, T, 18, 2) = (3, 300, 18, 2)dimension Tensors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EC06E3D-8B46-5F63-12EE-1E5A3259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24" y="4767567"/>
            <a:ext cx="6497782" cy="174131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D27268-1D23-4312-FF3C-3E20FA17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80" y="4478482"/>
            <a:ext cx="3750077" cy="188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65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2520242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Experiments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2007281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Ablation Study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4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EB8B41-935F-D805-E313-68D9A8B3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29" y="2055518"/>
            <a:ext cx="5081381" cy="2746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250724-4480-000E-A45E-D799406A7D49}"/>
              </a:ext>
            </a:extLst>
          </p:cNvPr>
          <p:cNvSpPr txBox="1"/>
          <p:nvPr/>
        </p:nvSpPr>
        <p:spPr>
          <a:xfrm>
            <a:off x="5982483" y="2226299"/>
            <a:ext cx="1047247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Baseline TCN :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Local convolution :  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10595-5582-8E4A-3368-3054508AED1E}"/>
              </a:ext>
            </a:extLst>
          </p:cNvPr>
          <p:cNvSpPr txBox="1"/>
          <p:nvPr/>
        </p:nvSpPr>
        <p:spPr>
          <a:xfrm>
            <a:off x="801066" y="4699379"/>
            <a:ext cx="1072730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Table1.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5331AE6-745C-8178-3B95-22B330920D86}"/>
              </a:ext>
            </a:extLst>
          </p:cNvPr>
          <p:cNvSpPr/>
          <p:nvPr/>
        </p:nvSpPr>
        <p:spPr>
          <a:xfrm>
            <a:off x="822396" y="1463210"/>
            <a:ext cx="1140057" cy="3778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Kinetics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0796241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2520242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Experiments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3055645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Comparison with SOTA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4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50724-4480-000E-A45E-D799406A7D49}"/>
              </a:ext>
            </a:extLst>
          </p:cNvPr>
          <p:cNvSpPr txBox="1"/>
          <p:nvPr/>
        </p:nvSpPr>
        <p:spPr>
          <a:xfrm>
            <a:off x="790043" y="4485374"/>
            <a:ext cx="10472472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Model comparison : Top1 and Top5 accuracy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outperformance with previous skeleton based HAR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less performance than Video based HAR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10595-5582-8E4A-3368-3054508AED1E}"/>
              </a:ext>
            </a:extLst>
          </p:cNvPr>
          <p:cNvSpPr txBox="1"/>
          <p:nvPr/>
        </p:nvSpPr>
        <p:spPr>
          <a:xfrm>
            <a:off x="822396" y="3829806"/>
            <a:ext cx="1165704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Table 2.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48D5E0-AD94-B9E3-C748-285DB328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2" y="1691322"/>
            <a:ext cx="6339815" cy="22479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D5759E-C6E3-3D09-BFF7-2ED438305B9D}"/>
              </a:ext>
            </a:extLst>
          </p:cNvPr>
          <p:cNvSpPr/>
          <p:nvPr/>
        </p:nvSpPr>
        <p:spPr>
          <a:xfrm>
            <a:off x="893618" y="2690849"/>
            <a:ext cx="5891646" cy="79702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884CA4-C341-F293-649B-6E80490E9140}"/>
              </a:ext>
            </a:extLst>
          </p:cNvPr>
          <p:cNvSpPr/>
          <p:nvPr/>
        </p:nvSpPr>
        <p:spPr>
          <a:xfrm>
            <a:off x="893618" y="2182997"/>
            <a:ext cx="5891646" cy="53942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78F56F2-F1C7-20B8-A276-555EDE0E8C9E}"/>
              </a:ext>
            </a:extLst>
          </p:cNvPr>
          <p:cNvSpPr/>
          <p:nvPr/>
        </p:nvSpPr>
        <p:spPr>
          <a:xfrm>
            <a:off x="822396" y="1463210"/>
            <a:ext cx="1140057" cy="3778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Kinetics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3A16F-4C70-92FE-4CF3-57F39923F507}"/>
              </a:ext>
            </a:extLst>
          </p:cNvPr>
          <p:cNvSpPr txBox="1"/>
          <p:nvPr/>
        </p:nvSpPr>
        <p:spPr>
          <a:xfrm>
            <a:off x="6869751" y="2192322"/>
            <a:ext cx="2313454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7030A0"/>
                </a:solidFill>
                <a:latin typeface="Pretendard ExtraBold"/>
                <a:ea typeface="Pretendard ExtraBold"/>
                <a:cs typeface="Pretendard ExtraBold"/>
              </a:rPr>
              <a:t>Video based HAR</a:t>
            </a:r>
            <a:endParaRPr lang="en-US" altLang="ko-KR" sz="3000" dirty="0">
              <a:solidFill>
                <a:srgbClr val="7030A0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08DB13-8506-7229-987B-8193C6465633}"/>
              </a:ext>
            </a:extLst>
          </p:cNvPr>
          <p:cNvSpPr txBox="1"/>
          <p:nvPr/>
        </p:nvSpPr>
        <p:spPr>
          <a:xfrm>
            <a:off x="6869751" y="2876236"/>
            <a:ext cx="2678938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3D62BD"/>
                </a:solidFill>
                <a:latin typeface="Pretendard ExtraBold"/>
                <a:ea typeface="Pretendard ExtraBold"/>
                <a:cs typeface="Pretendard ExtraBold"/>
              </a:rPr>
              <a:t>Skeleton based HAR</a:t>
            </a:r>
            <a:endParaRPr lang="en-US" altLang="ko-KR" sz="3000" dirty="0">
              <a:solidFill>
                <a:srgbClr val="3D62BD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401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2520242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Experiments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1140056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Dataset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4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B43A5B-BA06-7A3B-893A-117B89E4F1DF}"/>
              </a:ext>
            </a:extLst>
          </p:cNvPr>
          <p:cNvSpPr/>
          <p:nvPr/>
        </p:nvSpPr>
        <p:spPr>
          <a:xfrm>
            <a:off x="822396" y="1463210"/>
            <a:ext cx="1629859" cy="3778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NTU-RGB+D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2ECD6-C07C-DDA4-FFC0-1F8029B90F3A}"/>
              </a:ext>
            </a:extLst>
          </p:cNvPr>
          <p:cNvSpPr txBox="1"/>
          <p:nvPr/>
        </p:nvSpPr>
        <p:spPr>
          <a:xfrm>
            <a:off x="974759" y="2045219"/>
            <a:ext cx="10472472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Depth camera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3D skeleton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56,000 action clips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60 human action classes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cross subject(X-sub) : training(40,320) / test(16,560)  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cross view(X-view) : training(37,920) / test(18,960)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  <a:sym typeface="Wingdings" panose="05000000000000000000" pitchFamily="2" charset="2"/>
              </a:rPr>
              <a:t> camera view2,3 / camera view1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79C19C-5BBF-E634-6642-77BDC6EA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59" y="4087052"/>
            <a:ext cx="6269850" cy="2562412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20E66AF-5DAD-F8EF-4C01-2F1A525E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34" y="3914864"/>
            <a:ext cx="2324666" cy="247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00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DA85457-C1B6-E351-3396-C7BB566D2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82" y="1962183"/>
            <a:ext cx="6105525" cy="2476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2520242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Experiments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3055645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Comparison with SOTA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4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50724-4480-000E-A45E-D799406A7D49}"/>
              </a:ext>
            </a:extLst>
          </p:cNvPr>
          <p:cNvSpPr txBox="1"/>
          <p:nvPr/>
        </p:nvSpPr>
        <p:spPr>
          <a:xfrm>
            <a:off x="745716" y="4874087"/>
            <a:ext cx="10472472" cy="154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Constraint nature of dataset / Can collect 3D joints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X-Sub : the training clips(from one subset of actors) / evaluation clips(from remaining actors)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X-View : the training clips(from camera view 2 and 3) / evaluation clips(from camera view 1) 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Model comparison : Top1 accuracy 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Outperformance with pervious model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10595-5582-8E4A-3368-3054508AED1E}"/>
              </a:ext>
            </a:extLst>
          </p:cNvPr>
          <p:cNvSpPr txBox="1"/>
          <p:nvPr/>
        </p:nvSpPr>
        <p:spPr>
          <a:xfrm>
            <a:off x="822396" y="4251052"/>
            <a:ext cx="1172116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Table 3.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D5759E-C6E3-3D09-BFF7-2ED438305B9D}"/>
              </a:ext>
            </a:extLst>
          </p:cNvPr>
          <p:cNvSpPr/>
          <p:nvPr/>
        </p:nvSpPr>
        <p:spPr>
          <a:xfrm>
            <a:off x="891360" y="2365775"/>
            <a:ext cx="5891646" cy="168529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111B961-F8C2-2467-9FE4-AB0FEF56758C}"/>
              </a:ext>
            </a:extLst>
          </p:cNvPr>
          <p:cNvSpPr/>
          <p:nvPr/>
        </p:nvSpPr>
        <p:spPr>
          <a:xfrm>
            <a:off x="822396" y="1463210"/>
            <a:ext cx="1629859" cy="3778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NTU-RGB+D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6300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2266967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Conclusion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5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E97AA-6902-0571-A62F-24E56503A075}"/>
              </a:ext>
            </a:extLst>
          </p:cNvPr>
          <p:cNvSpPr txBox="1"/>
          <p:nvPr/>
        </p:nvSpPr>
        <p:spPr>
          <a:xfrm>
            <a:off x="1252309" y="5339834"/>
            <a:ext cx="10472472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To propose ST-GCN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for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modelling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dynamic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skeleton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To propose several principles in designing convolution Kernels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To apply on two Large scale dataset for skeleton-based action recognition</a:t>
            </a:r>
            <a:endParaRPr lang="ko-KR" altLang="en-US" sz="1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AE3ECA0-1C79-0C9C-4906-F7BD7D59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09" y="3287572"/>
            <a:ext cx="7581900" cy="15811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6D7BBF-7320-5832-0E57-E5AE91549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98" y="1308606"/>
            <a:ext cx="80676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2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>
            <a:cxnSpLocks/>
          </p:cNvCxnSpPr>
          <p:nvPr/>
        </p:nvCxnSpPr>
        <p:spPr>
          <a:xfrm>
            <a:off x="1533213" y="3344284"/>
            <a:ext cx="10223358" cy="0"/>
          </a:xfrm>
          <a:prstGeom prst="line">
            <a:avLst/>
          </a:prstGeom>
          <a:ln w="12700">
            <a:solidFill>
              <a:srgbClr val="305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7EED28-7ECD-03B0-2475-F04E67C566B2}"/>
              </a:ext>
            </a:extLst>
          </p:cNvPr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0504" y="1225839"/>
            <a:ext cx="1892711" cy="8201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4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INDEX</a:t>
            </a:r>
            <a:endParaRPr lang="en-US" altLang="ko-KR" sz="4400"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431B8-50F7-0EB4-95D3-A2A72499561E}"/>
              </a:ext>
            </a:extLst>
          </p:cNvPr>
          <p:cNvSpPr txBox="1"/>
          <p:nvPr/>
        </p:nvSpPr>
        <p:spPr>
          <a:xfrm>
            <a:off x="12630150" y="-874643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가나다</a:t>
            </a:r>
            <a:endParaRPr lang="en-US" altLang="ko-KR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29ED1-329A-F759-C566-5318DB2D1F98}"/>
              </a:ext>
            </a:extLst>
          </p:cNvPr>
          <p:cNvSpPr txBox="1"/>
          <p:nvPr/>
        </p:nvSpPr>
        <p:spPr>
          <a:xfrm>
            <a:off x="12630150" y="-195715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가나다</a:t>
            </a:r>
            <a:endParaRPr lang="en-US" altLang="ko-KR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F0CA9-8E48-7A80-ADFB-FCECB67C36DE}"/>
              </a:ext>
            </a:extLst>
          </p:cNvPr>
          <p:cNvSpPr txBox="1"/>
          <p:nvPr/>
        </p:nvSpPr>
        <p:spPr>
          <a:xfrm>
            <a:off x="12630150" y="483213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가나다</a:t>
            </a:r>
            <a:endParaRPr lang="en-US" altLang="ko-KR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B9A54-6D0E-530A-4D43-8F8C84333665}"/>
              </a:ext>
            </a:extLst>
          </p:cNvPr>
          <p:cNvSpPr txBox="1"/>
          <p:nvPr/>
        </p:nvSpPr>
        <p:spPr>
          <a:xfrm>
            <a:off x="12630150" y="1162141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가나다</a:t>
            </a:r>
            <a:endParaRPr lang="en-US" altLang="ko-KR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18BD6-E072-DA05-F2B4-A5E74FB76E33}"/>
              </a:ext>
            </a:extLst>
          </p:cNvPr>
          <p:cNvSpPr txBox="1"/>
          <p:nvPr/>
        </p:nvSpPr>
        <p:spPr>
          <a:xfrm>
            <a:off x="12630150" y="2519997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가나다</a:t>
            </a:r>
            <a:endParaRPr lang="en-US" altLang="ko-KR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D0ADC-42BD-BD79-FCF3-5FF91D0DCF80}"/>
              </a:ext>
            </a:extLst>
          </p:cNvPr>
          <p:cNvSpPr txBox="1"/>
          <p:nvPr/>
        </p:nvSpPr>
        <p:spPr>
          <a:xfrm>
            <a:off x="12630150" y="1841069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가나다</a:t>
            </a:r>
            <a:endParaRPr lang="en-US" altLang="ko-KR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5438" y="4007306"/>
            <a:ext cx="1350050" cy="3452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1600" dirty="0">
                <a:solidFill>
                  <a:srgbClr val="3057B9"/>
                </a:solidFill>
                <a:latin typeface="Pretendard SemiBold"/>
                <a:ea typeface="Pretendard SemiBold"/>
                <a:cs typeface="Pretendard SemiBold"/>
              </a:rPr>
              <a:t>Introduction</a:t>
            </a:r>
            <a:endParaRPr lang="ko-KR" altLang="en-US" sz="1600" dirty="0">
              <a:solidFill>
                <a:srgbClr val="3057B9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99384" y="3121410"/>
            <a:ext cx="445748" cy="445748"/>
          </a:xfrm>
          <a:prstGeom prst="ellipse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08710" y="3187478"/>
            <a:ext cx="421005" cy="3253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rPr>
              <a:t>01</a:t>
            </a:r>
            <a:endParaRPr lang="en-US" altLang="ko-KR" sz="1400">
              <a:solidFill>
                <a:schemeClr val="bg1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412356" y="3121410"/>
            <a:ext cx="445748" cy="445748"/>
          </a:xfrm>
          <a:prstGeom prst="ellipse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08045" y="3187478"/>
            <a:ext cx="449580" cy="3253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rPr>
              <a:t>02</a:t>
            </a:r>
            <a:endParaRPr lang="en-US" altLang="ko-KR" sz="1400">
              <a:solidFill>
                <a:schemeClr val="bg1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9436" y="3115545"/>
            <a:ext cx="445748" cy="445748"/>
          </a:xfrm>
          <a:prstGeom prst="ellipse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720538" y="3181613"/>
            <a:ext cx="449580" cy="3253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rPr>
              <a:t>03</a:t>
            </a:r>
            <a:endParaRPr lang="en-US" altLang="ko-KR" sz="1400">
              <a:solidFill>
                <a:schemeClr val="bg1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039051" y="3122306"/>
            <a:ext cx="445748" cy="445748"/>
          </a:xfrm>
          <a:prstGeom prst="ellipse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26516" y="3188374"/>
            <a:ext cx="459105" cy="3253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rPr>
              <a:t>04</a:t>
            </a:r>
            <a:endParaRPr lang="en-US" altLang="ko-KR" sz="1400" dirty="0">
              <a:solidFill>
                <a:schemeClr val="bg1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32629" y="4014651"/>
            <a:ext cx="1428596" cy="3452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1600" dirty="0">
                <a:solidFill>
                  <a:srgbClr val="3057B9"/>
                </a:solidFill>
                <a:latin typeface="Pretendard SemiBold"/>
                <a:ea typeface="Pretendard SemiBold"/>
                <a:cs typeface="Pretendard SemiBold"/>
              </a:rPr>
              <a:t>Related work</a:t>
            </a:r>
            <a:endParaRPr lang="ko-KR" altLang="en-US" sz="1600" dirty="0">
              <a:solidFill>
                <a:srgbClr val="3057B9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1925" y="4007306"/>
            <a:ext cx="1300356" cy="3452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1600" dirty="0">
                <a:solidFill>
                  <a:srgbClr val="3057B9"/>
                </a:solidFill>
                <a:latin typeface="Pretendard SemiBold"/>
                <a:ea typeface="Pretendard SemiBold"/>
                <a:cs typeface="Pretendard SemiBold"/>
              </a:rPr>
              <a:t>Conclusion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F2AB52A-1070-A917-2D95-351879C02688}"/>
              </a:ext>
            </a:extLst>
          </p:cNvPr>
          <p:cNvSpPr/>
          <p:nvPr/>
        </p:nvSpPr>
        <p:spPr>
          <a:xfrm>
            <a:off x="10351925" y="3122306"/>
            <a:ext cx="445748" cy="445748"/>
          </a:xfrm>
          <a:prstGeom prst="ellipse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8B29E8-2E47-BBEA-3083-DEE385E34112}"/>
              </a:ext>
            </a:extLst>
          </p:cNvPr>
          <p:cNvSpPr txBox="1"/>
          <p:nvPr/>
        </p:nvSpPr>
        <p:spPr>
          <a:xfrm>
            <a:off x="10358788" y="3188374"/>
            <a:ext cx="420308" cy="3136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rPr>
              <a:t>05</a:t>
            </a:r>
            <a:endParaRPr lang="en-US" altLang="ko-KR" sz="1400" dirty="0">
              <a:solidFill>
                <a:schemeClr val="bg1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692510-F7D7-5267-B90F-E4CB87D48D72}"/>
              </a:ext>
            </a:extLst>
          </p:cNvPr>
          <p:cNvSpPr txBox="1"/>
          <p:nvPr/>
        </p:nvSpPr>
        <p:spPr>
          <a:xfrm>
            <a:off x="5444720" y="4014651"/>
            <a:ext cx="2467342" cy="6160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1600" dirty="0">
                <a:solidFill>
                  <a:srgbClr val="3057B9"/>
                </a:solidFill>
                <a:latin typeface="Pretendard SemiBold"/>
                <a:ea typeface="Pretendard SemiBold"/>
                <a:cs typeface="Pretendard SemiBold"/>
              </a:rPr>
              <a:t>Spatial Temporal Graph </a:t>
            </a:r>
          </a:p>
          <a:p>
            <a:pPr lvl="0">
              <a:lnSpc>
                <a:spcPct val="110000"/>
              </a:lnSpc>
              <a:defRPr/>
            </a:pPr>
            <a:r>
              <a:rPr lang="en-US" altLang="ko-KR" sz="1600" dirty="0" err="1">
                <a:solidFill>
                  <a:srgbClr val="3057B9"/>
                </a:solidFill>
                <a:latin typeface="Pretendard SemiBold"/>
                <a:ea typeface="Pretendard SemiBold"/>
                <a:cs typeface="Pretendard SemiBold"/>
              </a:rPr>
              <a:t>ConvNet</a:t>
            </a:r>
            <a:endParaRPr lang="ko-KR" altLang="en-US" sz="1600" dirty="0">
              <a:solidFill>
                <a:srgbClr val="3057B9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D6CB83-BE11-F65F-42E3-F70464274AD8}"/>
              </a:ext>
            </a:extLst>
          </p:cNvPr>
          <p:cNvSpPr txBox="1"/>
          <p:nvPr/>
        </p:nvSpPr>
        <p:spPr>
          <a:xfrm>
            <a:off x="7916031" y="4014651"/>
            <a:ext cx="1378904" cy="3452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1600" dirty="0">
                <a:solidFill>
                  <a:srgbClr val="3057B9"/>
                </a:solidFill>
                <a:latin typeface="Pretendard SemiBold"/>
                <a:ea typeface="Pretendard SemiBold"/>
                <a:cs typeface="Pretendard SemiBold"/>
              </a:rPr>
              <a:t>Experiments</a:t>
            </a:r>
            <a:endParaRPr lang="ko-KR" altLang="en-US" sz="1600" dirty="0">
              <a:solidFill>
                <a:srgbClr val="3057B9"/>
              </a:solidFill>
              <a:latin typeface="Pretendard SemiBold"/>
              <a:ea typeface="Pretendard SemiBold"/>
              <a:cs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280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24D137A-BCB9-DBFF-53C7-89697F2DC41B}"/>
              </a:ext>
            </a:extLst>
          </p:cNvPr>
          <p:cNvSpPr txBox="1"/>
          <p:nvPr/>
        </p:nvSpPr>
        <p:spPr>
          <a:xfrm>
            <a:off x="1214030" y="1493018"/>
            <a:ext cx="3722494" cy="1532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발표 </a:t>
            </a:r>
            <a:r>
              <a:rPr lang="ko-KR" altLang="en-US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들어주셔서</a:t>
            </a:r>
            <a:endParaRPr lang="en-US" altLang="ko-KR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감사합니다 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:)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9429" y="3063566"/>
            <a:ext cx="630301" cy="381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057B9"/>
                </a:solidFill>
                <a:latin typeface="Pretendard SemiBold"/>
                <a:ea typeface="Pretendard SemiBold"/>
                <a:cs typeface="Pretendard SemiBold"/>
              </a:rPr>
              <a:t>Q&amp;A</a:t>
            </a:r>
            <a:endParaRPr lang="ko-KR" altLang="en-US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057B9"/>
              </a:solidFill>
              <a:latin typeface="Pretendard SemiBold"/>
              <a:ea typeface="Pretendard SemiBold"/>
              <a:cs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616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8C473E2C-09BB-9CAD-07C1-6D81F365E556}"/>
              </a:ext>
            </a:extLst>
          </p:cNvPr>
          <p:cNvGrpSpPr/>
          <p:nvPr/>
        </p:nvGrpSpPr>
        <p:grpSpPr>
          <a:xfrm>
            <a:off x="2361475" y="3886199"/>
            <a:ext cx="6491235" cy="383666"/>
            <a:chOff x="2361475" y="3428999"/>
            <a:chExt cx="6491235" cy="383666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9A623D0-7D83-A053-4FB9-E4D7E8607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7186" y="3620832"/>
              <a:ext cx="1" cy="1918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3A82148-52B2-47E5-11DB-0498CE06A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2549" y="3620832"/>
              <a:ext cx="1" cy="1918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B5D7B59-218D-5473-51C9-FDADF102CE26}"/>
                </a:ext>
              </a:extLst>
            </p:cNvPr>
            <p:cNvCxnSpPr/>
            <p:nvPr/>
          </p:nvCxnSpPr>
          <p:spPr>
            <a:xfrm>
              <a:off x="2361475" y="3620832"/>
              <a:ext cx="649123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88F93A5-60C8-0FB2-265C-743F3D5EB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6932" y="3428999"/>
              <a:ext cx="1" cy="1918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2459328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Introduction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5732660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Human</a:t>
            </a:r>
            <a:r>
              <a:rPr lang="ko-KR" altLang="en-US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Action</a:t>
            </a:r>
            <a:r>
              <a:rPr lang="ko-KR" altLang="en-US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Recognition(HAR) : </a:t>
            </a:r>
            <a:r>
              <a:rPr lang="ko-KR" altLang="en-US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휴먼행동탐지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053A-1E8D-B0C4-AA19-81E646335FFC}"/>
              </a:ext>
            </a:extLst>
          </p:cNvPr>
          <p:cNvSpPr txBox="1"/>
          <p:nvPr/>
        </p:nvSpPr>
        <p:spPr>
          <a:xfrm>
            <a:off x="948664" y="1827705"/>
            <a:ext cx="10472472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Sensor-based HAR</a:t>
            </a:r>
          </a:p>
          <a:p>
            <a:pPr algn="just">
              <a:lnSpc>
                <a:spcPct val="120000"/>
              </a:lnSpc>
            </a:pPr>
            <a:endParaRPr lang="en-US" altLang="ko-KR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Vision based HAR : Vision based HAR, Skeleton based HAR</a:t>
            </a:r>
            <a:endParaRPr lang="ko-KR" altLang="en-US" sz="1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" name="AutoShape 2" descr="Untitled">
            <a:extLst>
              <a:ext uri="{FF2B5EF4-FFF2-40B4-BE49-F238E27FC236}">
                <a16:creationId xmlns:a16="http://schemas.microsoft.com/office/drawing/2014/main" id="{BFA4775C-DF32-A3E0-F33C-36D714E22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10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B4380B5-1CA3-5787-C4F7-B51892182841}"/>
              </a:ext>
            </a:extLst>
          </p:cNvPr>
          <p:cNvSpPr/>
          <p:nvPr/>
        </p:nvSpPr>
        <p:spPr>
          <a:xfrm>
            <a:off x="4039439" y="3267255"/>
            <a:ext cx="3114988" cy="618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r>
              <a:rPr lang="ko-KR" altLang="en-US" dirty="0"/>
              <a:t> </a:t>
            </a:r>
            <a:r>
              <a:rPr lang="en-US" altLang="ko-KR" dirty="0"/>
              <a:t>Activity Recognition</a:t>
            </a:r>
          </a:p>
          <a:p>
            <a:pPr algn="ctr"/>
            <a:r>
              <a:rPr lang="en-US" altLang="ko-KR" dirty="0"/>
              <a:t>(HAR)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3CADAB2-5941-0520-6175-96A670D25B64}"/>
              </a:ext>
            </a:extLst>
          </p:cNvPr>
          <p:cNvSpPr/>
          <p:nvPr/>
        </p:nvSpPr>
        <p:spPr>
          <a:xfrm>
            <a:off x="1187305" y="4214461"/>
            <a:ext cx="2359763" cy="618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Sensor-based HAR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A6C351B-D6BB-5DD0-AFBD-554933FC5EBB}"/>
              </a:ext>
            </a:extLst>
          </p:cNvPr>
          <p:cNvSpPr/>
          <p:nvPr/>
        </p:nvSpPr>
        <p:spPr>
          <a:xfrm>
            <a:off x="7678540" y="4214461"/>
            <a:ext cx="2359763" cy="618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Vision-based HAR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AE23057-9FFD-DEC0-6077-27DB06293635}"/>
              </a:ext>
            </a:extLst>
          </p:cNvPr>
          <p:cNvSpPr/>
          <p:nvPr/>
        </p:nvSpPr>
        <p:spPr>
          <a:xfrm>
            <a:off x="5799499" y="5258820"/>
            <a:ext cx="2359763" cy="618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Video-based HAR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4BE6BDA-3315-7405-56FF-7B030D89A8A2}"/>
              </a:ext>
            </a:extLst>
          </p:cNvPr>
          <p:cNvSpPr/>
          <p:nvPr/>
        </p:nvSpPr>
        <p:spPr>
          <a:xfrm>
            <a:off x="9602418" y="5258819"/>
            <a:ext cx="2359763" cy="6189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Skeleton-based HAR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2478007-4B08-85B5-3CFC-4D699721A934}"/>
              </a:ext>
            </a:extLst>
          </p:cNvPr>
          <p:cNvGrpSpPr/>
          <p:nvPr/>
        </p:nvGrpSpPr>
        <p:grpSpPr>
          <a:xfrm>
            <a:off x="7362595" y="4861233"/>
            <a:ext cx="2980230" cy="383666"/>
            <a:chOff x="2361475" y="3428999"/>
            <a:chExt cx="6491235" cy="383666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25816C0-759C-CC5B-C583-A7E7D6E8C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7186" y="3620832"/>
              <a:ext cx="1" cy="1918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E3B1444-E4B0-C647-930E-E853B126A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2549" y="3620832"/>
              <a:ext cx="1" cy="1918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C9CF0DB-BCFC-AC1E-DB02-B7F972E7C036}"/>
                </a:ext>
              </a:extLst>
            </p:cNvPr>
            <p:cNvCxnSpPr/>
            <p:nvPr/>
          </p:nvCxnSpPr>
          <p:spPr>
            <a:xfrm>
              <a:off x="2361475" y="3620832"/>
              <a:ext cx="649123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62601CA-7F69-5F81-3B31-FC0E02B746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6932" y="3428999"/>
              <a:ext cx="1" cy="1918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2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2459328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Introduction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6114174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Graph Neural Network(GCNs) : </a:t>
            </a:r>
            <a:r>
              <a:rPr lang="ko-KR" altLang="en-US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그래프 </a:t>
            </a:r>
            <a:r>
              <a:rPr lang="ko-KR" altLang="en-US" sz="2000" dirty="0" err="1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뉴럴</a:t>
            </a:r>
            <a:r>
              <a:rPr lang="ko-KR" altLang="en-US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 네트워크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053A-1E8D-B0C4-AA19-81E646335FFC}"/>
              </a:ext>
            </a:extLst>
          </p:cNvPr>
          <p:cNvSpPr txBox="1"/>
          <p:nvPr/>
        </p:nvSpPr>
        <p:spPr>
          <a:xfrm>
            <a:off x="948664" y="1827705"/>
            <a:ext cx="1047247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ko-KR" altLang="en-US" sz="1600" b="1" dirty="0" err="1">
                <a:solidFill>
                  <a:srgbClr val="002060"/>
                </a:solidFill>
                <a:latin typeface="+mj-ea"/>
                <a:ea typeface="+mj-ea"/>
              </a:rPr>
              <a:t>휴먼바디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skeleton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은 그래프와 유사한 형태임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*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bone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as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edges and joints as nodes</a:t>
            </a:r>
            <a:endParaRPr lang="ko-KR" altLang="en-US" sz="1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789B2-D89F-EA15-ABF6-435D49674265}"/>
              </a:ext>
            </a:extLst>
          </p:cNvPr>
          <p:cNvSpPr txBox="1"/>
          <p:nvPr/>
        </p:nvSpPr>
        <p:spPr>
          <a:xfrm>
            <a:off x="948664" y="2650665"/>
            <a:ext cx="10472472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ko-KR" altLang="en-US" sz="1600" b="1" dirty="0">
                <a:latin typeface="+mj-ea"/>
                <a:ea typeface="+mj-ea"/>
              </a:rPr>
              <a:t>그래프</a:t>
            </a:r>
            <a:r>
              <a:rPr lang="en-US" altLang="ko-KR" sz="1600" b="1" dirty="0">
                <a:latin typeface="+mj-ea"/>
                <a:ea typeface="+mj-ea"/>
              </a:rPr>
              <a:t>(Graph)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란 방향성이 있거나 없는 </a:t>
            </a:r>
            <a:r>
              <a:rPr lang="ko-KR" altLang="en-US" sz="1600" b="1" dirty="0" err="1">
                <a:solidFill>
                  <a:srgbClr val="002060"/>
                </a:solidFill>
                <a:latin typeface="+mj-ea"/>
                <a:ea typeface="+mj-ea"/>
              </a:rPr>
              <a:t>엣지로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연결된 노드</a:t>
            </a:r>
            <a:endParaRPr lang="en-US" altLang="ko-KR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*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노드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(Nodes) :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데이터를 가지고 있음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(Nodes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store the data)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    * </a:t>
            </a:r>
            <a:r>
              <a:rPr lang="ko-KR" altLang="en-US" sz="1600" b="1" dirty="0" err="1">
                <a:solidFill>
                  <a:srgbClr val="002060"/>
                </a:solidFill>
                <a:latin typeface="+mj-ea"/>
                <a:ea typeface="+mj-ea"/>
              </a:rPr>
              <a:t>엣지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(Edges)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: 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노드들 간의 관계를 표현함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(Edges represents the relationship between them)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2029B-08A6-8792-945C-4BA29433BF57}"/>
              </a:ext>
            </a:extLst>
          </p:cNvPr>
          <p:cNvSpPr txBox="1"/>
          <p:nvPr/>
        </p:nvSpPr>
        <p:spPr>
          <a:xfrm>
            <a:off x="919428" y="3942027"/>
            <a:ext cx="104724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Representation using “adjacency matrix”(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전치행렬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)</a:t>
            </a:r>
          </a:p>
        </p:txBody>
      </p:sp>
      <p:pic>
        <p:nvPicPr>
          <p:cNvPr id="1026" name="Picture 2" descr="Graphs | CodePath Cliffnotes">
            <a:extLst>
              <a:ext uri="{FF2B5EF4-FFF2-40B4-BE49-F238E27FC236}">
                <a16:creationId xmlns:a16="http://schemas.microsoft.com/office/drawing/2014/main" id="{E549C46B-DDE7-D468-B019-A644F6AAE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236" y="4451130"/>
            <a:ext cx="4969364" cy="253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9CFEF1C-34D0-C4A4-278F-CF26A417E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557" y="1375390"/>
            <a:ext cx="4632643" cy="163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60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2459328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Introduction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8108310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Graph Neural Network(GCNs) : </a:t>
            </a:r>
            <a:r>
              <a:rPr lang="ko-KR" altLang="en-US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이미지에 대한 </a:t>
            </a: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CNN</a:t>
            </a:r>
            <a:r>
              <a:rPr lang="ko-KR" altLang="en-US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연산을 그래프에 적용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053A-1E8D-B0C4-AA19-81E646335FFC}"/>
              </a:ext>
            </a:extLst>
          </p:cNvPr>
          <p:cNvSpPr txBox="1"/>
          <p:nvPr/>
        </p:nvSpPr>
        <p:spPr>
          <a:xfrm>
            <a:off x="948664" y="1827705"/>
            <a:ext cx="104724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G=(A, X)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*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bone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as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edges and joints as nodes</a:t>
            </a:r>
            <a:endParaRPr lang="ko-KR" altLang="en-US" sz="1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CFEF1C-34D0-C4A4-278F-CF26A417E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90" y="3972560"/>
            <a:ext cx="7848930" cy="235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C47CF15-F7C9-48CB-4B9C-7E047B902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10" y="2259978"/>
            <a:ext cx="35433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9E38CBD-33F2-1E3D-E369-7B7A9D2C1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10" y="2680480"/>
            <a:ext cx="1485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82717FF-B434-84EC-6AC9-BF864709D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10" y="3120392"/>
            <a:ext cx="1485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BC2BE66-7ABA-929B-03C7-F9785507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870" y="2247605"/>
            <a:ext cx="15621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4084D96-5C11-3592-4C88-0DD532E6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18" y="3527436"/>
            <a:ext cx="15049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04817-F0E9-E5BB-5C84-9CEDC23FB685}"/>
              </a:ext>
            </a:extLst>
          </p:cNvPr>
          <p:cNvSpPr txBox="1"/>
          <p:nvPr/>
        </p:nvSpPr>
        <p:spPr>
          <a:xfrm>
            <a:off x="2721610" y="3059720"/>
            <a:ext cx="104724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X : Input Feature 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행렬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N : 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노드의 수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, d : 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각 노드의 인풋차원 </a:t>
            </a:r>
            <a:endParaRPr lang="en-US" altLang="ko-KR" sz="1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9C918-495B-D3CD-C098-588AF32DCCB4}"/>
              </a:ext>
            </a:extLst>
          </p:cNvPr>
          <p:cNvSpPr txBox="1"/>
          <p:nvPr/>
        </p:nvSpPr>
        <p:spPr>
          <a:xfrm>
            <a:off x="2742392" y="2645593"/>
            <a:ext cx="104724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A : Adjacency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행렬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, N : 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노드의 수 </a:t>
            </a:r>
            <a:endParaRPr lang="en-US" altLang="ko-KR" sz="1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CB47E7-B2D8-6041-5A63-D36F3048D9FE}"/>
              </a:ext>
            </a:extLst>
          </p:cNvPr>
          <p:cNvSpPr txBox="1"/>
          <p:nvPr/>
        </p:nvSpPr>
        <p:spPr>
          <a:xfrm>
            <a:off x="2721610" y="3497497"/>
            <a:ext cx="104724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W : weight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행렬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d : 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각 노드의 인풋차원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, m : </a:t>
            </a:r>
            <a:r>
              <a:rPr lang="ko-KR" altLang="en-US" sz="1600" b="1" dirty="0" err="1">
                <a:solidFill>
                  <a:srgbClr val="002060"/>
                </a:solidFill>
                <a:latin typeface="+mj-ea"/>
                <a:ea typeface="+mj-ea"/>
              </a:rPr>
              <a:t>변경추출하는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차원</a:t>
            </a:r>
            <a:endParaRPr lang="en-US" altLang="ko-KR" sz="1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719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2459328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Introduction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2464136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Main Contribution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053A-1E8D-B0C4-AA19-81E646335FFC}"/>
              </a:ext>
            </a:extLst>
          </p:cNvPr>
          <p:cNvSpPr txBox="1"/>
          <p:nvPr/>
        </p:nvSpPr>
        <p:spPr>
          <a:xfrm>
            <a:off x="948664" y="1827705"/>
            <a:ext cx="10472472" cy="154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To propose ST-GCN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for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modelling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dynamic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skeleton</a:t>
            </a:r>
          </a:p>
          <a:p>
            <a:pPr algn="just">
              <a:lnSpc>
                <a:spcPct val="120000"/>
              </a:lnSpc>
            </a:pPr>
            <a:endParaRPr lang="en-US" altLang="ko-KR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To propose several principles in designing convolution Kernels</a:t>
            </a:r>
          </a:p>
          <a:p>
            <a:pPr algn="just">
              <a:lnSpc>
                <a:spcPct val="120000"/>
              </a:lnSpc>
            </a:pPr>
            <a:endParaRPr lang="en-US" altLang="ko-KR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To apply on two Large scale dataset for skeleton-based action recognition</a:t>
            </a:r>
            <a:endParaRPr lang="ko-KR" altLang="en-US" sz="1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63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2698175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Related Work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4495141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Skeleton Based Action Recognition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7E54C-32EA-728B-370F-25E73F99601D}"/>
              </a:ext>
            </a:extLst>
          </p:cNvPr>
          <p:cNvSpPr txBox="1"/>
          <p:nvPr/>
        </p:nvSpPr>
        <p:spPr>
          <a:xfrm>
            <a:off x="974759" y="2045219"/>
            <a:ext cx="10472472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2D Skeleton Based HAR : EA. Joints (X, Y, prob.) 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  <a:sym typeface="Wingdings" panose="05000000000000000000" pitchFamily="2" charset="2"/>
              </a:rPr>
              <a:t> 18nodes</a:t>
            </a:r>
            <a:endParaRPr lang="en-US" altLang="ko-KR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endParaRPr lang="en-US" altLang="ko-KR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</a:rPr>
              <a:t>●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3D  Skeleton Based HAR : EA. Joints (X, Y, Z, prob.)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38A4DA-638E-E7DC-64F8-D5EF1AE7BBD3}"/>
              </a:ext>
            </a:extLst>
          </p:cNvPr>
          <p:cNvSpPr/>
          <p:nvPr/>
        </p:nvSpPr>
        <p:spPr>
          <a:xfrm>
            <a:off x="974759" y="1638775"/>
            <a:ext cx="1910303" cy="3778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Using </a:t>
            </a:r>
            <a:r>
              <a:rPr lang="en-US" altLang="ko-KR" dirty="0" err="1"/>
              <a:t>OpenPose</a:t>
            </a:r>
            <a:endParaRPr lang="ko-KR" altLang="en-US" dirty="0"/>
          </a:p>
        </p:txBody>
      </p:sp>
      <p:pic>
        <p:nvPicPr>
          <p:cNvPr id="3076" name="Picture 4" descr="Openpose detected body, hand and face keypoints | Download High-Resolution  Scientific Diagram">
            <a:extLst>
              <a:ext uri="{FF2B5EF4-FFF2-40B4-BE49-F238E27FC236}">
                <a16:creationId xmlns:a16="http://schemas.microsoft.com/office/drawing/2014/main" id="{E091A51D-61E8-F8BB-9A40-D7DBBA78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6" y="3217545"/>
            <a:ext cx="4647714" cy="285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7198C52-5FAC-FBFF-A010-D0CCF16ED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40" y="3152804"/>
            <a:ext cx="4015708" cy="28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4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EB3E04F-74CA-19FF-57B6-59941185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18" y="3901801"/>
            <a:ext cx="11367563" cy="2459059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FEC7E69-8F09-3F69-7E1D-49DD7E50E83E}"/>
              </a:ext>
            </a:extLst>
          </p:cNvPr>
          <p:cNvSpPr/>
          <p:nvPr/>
        </p:nvSpPr>
        <p:spPr>
          <a:xfrm>
            <a:off x="353942" y="1683174"/>
            <a:ext cx="3441435" cy="2572595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153CFDF-85BC-F7F5-75D9-96A03D993A29}"/>
              </a:ext>
            </a:extLst>
          </p:cNvPr>
          <p:cNvSpPr/>
          <p:nvPr/>
        </p:nvSpPr>
        <p:spPr>
          <a:xfrm>
            <a:off x="4139921" y="2179915"/>
            <a:ext cx="6028476" cy="165160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6561412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Spatial Temporal Graph </a:t>
            </a:r>
            <a:r>
              <a:rPr lang="en-US" altLang="ko-KR" sz="32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ConveNet</a:t>
            </a:r>
            <a:endParaRPr lang="en-US" altLang="ko-KR" sz="32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70000"/>
                </a:schemeClr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1167307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Pipeline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8A40C1F-9F7D-4832-F68B-ACC12E77B0B7}"/>
              </a:ext>
            </a:extLst>
          </p:cNvPr>
          <p:cNvSpPr/>
          <p:nvPr/>
        </p:nvSpPr>
        <p:spPr>
          <a:xfrm>
            <a:off x="623539" y="2044319"/>
            <a:ext cx="1342033" cy="839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Video</a:t>
            </a:r>
          </a:p>
          <a:p>
            <a:pPr algn="ctr"/>
            <a:r>
              <a:rPr lang="en-US" altLang="ko-KR" dirty="0"/>
              <a:t>Extraction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3DFD580-F825-0A08-3402-D538CBE60EC9}"/>
              </a:ext>
            </a:extLst>
          </p:cNvPr>
          <p:cNvSpPr/>
          <p:nvPr/>
        </p:nvSpPr>
        <p:spPr>
          <a:xfrm>
            <a:off x="2246313" y="2049310"/>
            <a:ext cx="1342033" cy="839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OpenPose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0BEBDF4-3DA8-CACC-2B6B-AA7321C03597}"/>
              </a:ext>
            </a:extLst>
          </p:cNvPr>
          <p:cNvSpPr/>
          <p:nvPr/>
        </p:nvSpPr>
        <p:spPr>
          <a:xfrm>
            <a:off x="600007" y="3134566"/>
            <a:ext cx="1342033" cy="839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Skeleton</a:t>
            </a:r>
          </a:p>
          <a:p>
            <a:pPr algn="ctr"/>
            <a:r>
              <a:rPr lang="en-US" altLang="ko-KR" dirty="0"/>
              <a:t>Node Features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BFF4E9-D040-D514-2F00-0A291B103DCA}"/>
              </a:ext>
            </a:extLst>
          </p:cNvPr>
          <p:cNvSpPr/>
          <p:nvPr/>
        </p:nvSpPr>
        <p:spPr>
          <a:xfrm>
            <a:off x="2246313" y="3134566"/>
            <a:ext cx="1342033" cy="839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Features as nodes and Edges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3413194-A951-CA2C-834B-165EF5987F51}"/>
              </a:ext>
            </a:extLst>
          </p:cNvPr>
          <p:cNvSpPr/>
          <p:nvPr/>
        </p:nvSpPr>
        <p:spPr>
          <a:xfrm>
            <a:off x="4536503" y="2589442"/>
            <a:ext cx="1415848" cy="83955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Spatial Convolution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994E178-4BAD-9C32-ED9D-6446C6375550}"/>
              </a:ext>
            </a:extLst>
          </p:cNvPr>
          <p:cNvSpPr/>
          <p:nvPr/>
        </p:nvSpPr>
        <p:spPr>
          <a:xfrm>
            <a:off x="6436205" y="2589442"/>
            <a:ext cx="1486828" cy="83955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</a:t>
            </a:r>
          </a:p>
          <a:p>
            <a:pPr algn="ctr"/>
            <a:r>
              <a:rPr lang="en-US" altLang="ko-KR" dirty="0"/>
              <a:t>Construction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7D0292F-64DD-2807-8D4B-D475182EC4F1}"/>
              </a:ext>
            </a:extLst>
          </p:cNvPr>
          <p:cNvSpPr/>
          <p:nvPr/>
        </p:nvSpPr>
        <p:spPr>
          <a:xfrm>
            <a:off x="8337025" y="2589442"/>
            <a:ext cx="1486828" cy="83955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Temporal</a:t>
            </a:r>
          </a:p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B75376B-8E6F-DC4D-5DE6-0DA2131E5AE6}"/>
              </a:ext>
            </a:extLst>
          </p:cNvPr>
          <p:cNvSpPr/>
          <p:nvPr/>
        </p:nvSpPr>
        <p:spPr>
          <a:xfrm>
            <a:off x="10470831" y="2589442"/>
            <a:ext cx="1486828" cy="83955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</a:p>
          <a:p>
            <a:pPr algn="ctr"/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1CFDE5-4F56-C68D-F7B9-670E88764BD6}"/>
              </a:ext>
            </a:extLst>
          </p:cNvPr>
          <p:cNvSpPr/>
          <p:nvPr/>
        </p:nvSpPr>
        <p:spPr>
          <a:xfrm>
            <a:off x="2023603" y="2313510"/>
            <a:ext cx="164679" cy="41297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4FA577D-9671-0970-15C3-0A8BABFFDDAF}"/>
              </a:ext>
            </a:extLst>
          </p:cNvPr>
          <p:cNvSpPr/>
          <p:nvPr/>
        </p:nvSpPr>
        <p:spPr>
          <a:xfrm>
            <a:off x="2023603" y="3347858"/>
            <a:ext cx="164679" cy="41297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B3504C4-4B21-F7EF-397B-439DE5C2CD1C}"/>
              </a:ext>
            </a:extLst>
          </p:cNvPr>
          <p:cNvSpPr/>
          <p:nvPr/>
        </p:nvSpPr>
        <p:spPr>
          <a:xfrm rot="8745776">
            <a:off x="2023603" y="2804571"/>
            <a:ext cx="164679" cy="41297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2F90227-CE8D-12DD-1CD0-B22F31D526EA}"/>
              </a:ext>
            </a:extLst>
          </p:cNvPr>
          <p:cNvSpPr/>
          <p:nvPr/>
        </p:nvSpPr>
        <p:spPr>
          <a:xfrm>
            <a:off x="3856444" y="2423354"/>
            <a:ext cx="241367" cy="116473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8F1D84-18D4-3587-6D6B-AF7394342FEC}"/>
              </a:ext>
            </a:extLst>
          </p:cNvPr>
          <p:cNvSpPr/>
          <p:nvPr/>
        </p:nvSpPr>
        <p:spPr>
          <a:xfrm>
            <a:off x="10206096" y="2423354"/>
            <a:ext cx="241367" cy="116473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A164BC-081C-44BC-516C-06FBB98D7A40}"/>
              </a:ext>
            </a:extLst>
          </p:cNvPr>
          <p:cNvSpPr txBox="1"/>
          <p:nvPr/>
        </p:nvSpPr>
        <p:spPr>
          <a:xfrm>
            <a:off x="6271773" y="3847324"/>
            <a:ext cx="1335622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ST-GCNs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E592DF-0EBB-5E49-51D3-DADA57B23627}"/>
              </a:ext>
            </a:extLst>
          </p:cNvPr>
          <p:cNvSpPr txBox="1"/>
          <p:nvPr/>
        </p:nvSpPr>
        <p:spPr>
          <a:xfrm>
            <a:off x="4119993" y="1711269"/>
            <a:ext cx="3565400" cy="37683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1800" dirty="0">
                <a:solidFill>
                  <a:schemeClr val="accent1"/>
                </a:solidFill>
                <a:latin typeface="Pretendard ExtraBold"/>
                <a:ea typeface="Pretendard ExtraBold"/>
                <a:cs typeface="Pretendard ExtraBold"/>
              </a:rPr>
              <a:t>Backpropagation : end to end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00DEF4-9129-6568-676E-43BC8EC81460}"/>
              </a:ext>
            </a:extLst>
          </p:cNvPr>
          <p:cNvSpPr txBox="1"/>
          <p:nvPr/>
        </p:nvSpPr>
        <p:spPr>
          <a:xfrm>
            <a:off x="10600010" y="2166341"/>
            <a:ext cx="1111202" cy="37683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1800" dirty="0">
                <a:solidFill>
                  <a:schemeClr val="accent1"/>
                </a:solidFill>
                <a:latin typeface="Pretendard ExtraBold"/>
                <a:ea typeface="Pretendard ExtraBold"/>
                <a:cs typeface="Pretendard ExtraBold"/>
              </a:rPr>
              <a:t>SoftMax</a:t>
            </a:r>
          </a:p>
        </p:txBody>
      </p:sp>
    </p:spTree>
    <p:extLst>
      <p:ext uri="{BB962C8B-B14F-4D97-AF65-F5344CB8AC3E}">
        <p14:creationId xmlns:p14="http://schemas.microsoft.com/office/powerpoint/2010/main" val="4757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2300" y="-825500"/>
            <a:ext cx="609600" cy="609600"/>
          </a:xfrm>
          <a:prstGeom prst="rect">
            <a:avLst/>
          </a:prstGeom>
          <a:solidFill>
            <a:srgbClr val="E7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582400" y="-825500"/>
            <a:ext cx="609600" cy="609600"/>
          </a:xfrm>
          <a:prstGeom prst="rect">
            <a:avLst/>
          </a:prstGeom>
          <a:solidFill>
            <a:srgbClr val="0F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30150" y="-874643"/>
            <a:ext cx="1539240" cy="701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Black"/>
                <a:ea typeface="Pretendard Black"/>
                <a:cs typeface="Pretendard Black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Black"/>
              <a:ea typeface="Pretendard Black"/>
              <a:cs typeface="Pretendard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0150" y="-195715"/>
            <a:ext cx="1539240" cy="70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Bold"/>
                <a:ea typeface="Pretendard ExtraBold"/>
                <a:cs typeface="Pretendard Extra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30150" y="483213"/>
            <a:ext cx="1539240" cy="695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SemiBold"/>
                <a:ea typeface="Pretendard SemiBold"/>
                <a:cs typeface="Pretendard SemiBold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0150" y="1162141"/>
            <a:ext cx="1539240" cy="69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Medium"/>
                <a:ea typeface="Pretendard Medium"/>
                <a:cs typeface="Pretendard Medium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0150" y="2519997"/>
            <a:ext cx="1539240" cy="697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ExtraLight"/>
                <a:ea typeface="Pretendard ExtraLight"/>
                <a:cs typeface="Pretendard Extra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0150" y="1841069"/>
            <a:ext cx="15392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F2533"/>
                </a:solidFill>
                <a:latin typeface="Pretendard Light"/>
                <a:ea typeface="Pretendard Light"/>
                <a:cs typeface="Pretendard Light"/>
              </a:rPr>
              <a:t>가나다</a:t>
            </a:r>
            <a:endParaRPr lang="en-US" altLang="ko-KR" sz="4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F2533"/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64A1C-C5AC-DB5A-20DF-1B4E614CB947}"/>
              </a:ext>
            </a:extLst>
          </p:cNvPr>
          <p:cNvSpPr txBox="1"/>
          <p:nvPr/>
        </p:nvSpPr>
        <p:spPr>
          <a:xfrm>
            <a:off x="307640" y="104000"/>
            <a:ext cx="6330579" cy="598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tabLst>
                <a:tab pos="1904999" algn="l"/>
              </a:tabLst>
              <a:defRPr/>
            </a:pPr>
            <a:r>
              <a:rPr lang="en-US" altLang="ko-KR" sz="3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Spatial Temporal Graph </a:t>
            </a:r>
            <a:r>
              <a:rPr lang="en-US" altLang="ko-KR" sz="32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Pretendard Medium"/>
                <a:ea typeface="Pretendard Medium"/>
                <a:cs typeface="Pretendard Medium"/>
              </a:rPr>
              <a:t>ConvNet</a:t>
            </a:r>
            <a:endParaRPr lang="en-US" altLang="ko-KR" sz="32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70000"/>
                </a:schemeClr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025125-08D6-6F8E-66F3-9996F4915C80}"/>
              </a:ext>
            </a:extLst>
          </p:cNvPr>
          <p:cNvSpPr txBox="1"/>
          <p:nvPr/>
        </p:nvSpPr>
        <p:spPr>
          <a:xfrm>
            <a:off x="637492" y="1029032"/>
            <a:ext cx="3767378" cy="4084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SemiBold"/>
                <a:ea typeface="Pretendard SemiBold"/>
                <a:cs typeface="Pretendard SemiBold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002060"/>
                </a:solidFill>
                <a:latin typeface="Pretendard ExtraBold"/>
                <a:ea typeface="Pretendard ExtraBold"/>
                <a:cs typeface="Pretendard ExtraBold"/>
              </a:rPr>
              <a:t>Skeleton Graph Construction</a:t>
            </a:r>
            <a:endParaRPr lang="en-US" altLang="ko-KR" sz="3000" dirty="0">
              <a:solidFill>
                <a:srgbClr val="3057B9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FD52B-8707-5A6B-DA96-680F61F4DC0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89DB28-498F-1F0E-D5AA-A4E375513A7F}"/>
              </a:ext>
            </a:extLst>
          </p:cNvPr>
          <p:cNvCxnSpPr>
            <a:cxnSpLocks/>
          </p:cNvCxnSpPr>
          <p:nvPr/>
        </p:nvCxnSpPr>
        <p:spPr>
          <a:xfrm>
            <a:off x="177800" y="831204"/>
            <a:ext cx="12014200" cy="4503"/>
          </a:xfrm>
          <a:prstGeom prst="line">
            <a:avLst/>
          </a:prstGeom>
          <a:ln w="25400">
            <a:solidFill>
              <a:srgbClr val="3D6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8D617-A56E-A42C-F7C2-742611E45F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AC39CF-40DD-CEF6-2F5A-8487D301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38" y="2134523"/>
            <a:ext cx="15335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47175-84C0-4927-D5D5-E2B528C974F0}"/>
              </a:ext>
            </a:extLst>
          </p:cNvPr>
          <p:cNvSpPr txBox="1"/>
          <p:nvPr/>
        </p:nvSpPr>
        <p:spPr>
          <a:xfrm>
            <a:off x="766940" y="1666171"/>
            <a:ext cx="1047247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Undirected spatial temporal graph G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0CA5E1-70A1-CC5D-F6E1-204673BADE24}"/>
              </a:ext>
            </a:extLst>
          </p:cNvPr>
          <p:cNvSpPr txBox="1"/>
          <p:nvPr/>
        </p:nvSpPr>
        <p:spPr>
          <a:xfrm>
            <a:off x="766940" y="2647305"/>
            <a:ext cx="104724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The node set V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C28EB93-A740-6741-C68A-90AAD92F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38" y="3217545"/>
            <a:ext cx="45529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E61D2CE-B571-038B-63BA-2EA61F946EC1}"/>
              </a:ext>
            </a:extLst>
          </p:cNvPr>
          <p:cNvSpPr txBox="1"/>
          <p:nvPr/>
        </p:nvSpPr>
        <p:spPr>
          <a:xfrm>
            <a:off x="766940" y="3769524"/>
            <a:ext cx="104724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The feature vector on a node 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7AACA12-6782-FA6E-F27F-6F2DDC047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53" y="4226217"/>
            <a:ext cx="8477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1DF976F-BE57-9179-1D8F-CF59634A9507}"/>
              </a:ext>
            </a:extLst>
          </p:cNvPr>
          <p:cNvSpPr txBox="1"/>
          <p:nvPr/>
        </p:nvSpPr>
        <p:spPr>
          <a:xfrm>
            <a:off x="766940" y="4712431"/>
            <a:ext cx="104724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● The edge set E (the intra-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S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keleton connection, the inter 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F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rame edges)	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EC81602A-680B-F51B-9415-F4E97C59C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70" y="5241087"/>
            <a:ext cx="3276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3C16C05-1C74-688A-09DE-2F44BA695ECB}"/>
              </a:ext>
            </a:extLst>
          </p:cNvPr>
          <p:cNvSpPr txBox="1"/>
          <p:nvPr/>
        </p:nvSpPr>
        <p:spPr>
          <a:xfrm>
            <a:off x="6063950" y="5271325"/>
            <a:ext cx="104724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*H : The set of human body joints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51D97741-5C4C-CE2A-478B-91D12BAC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25" y="5744441"/>
            <a:ext cx="2381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1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949</Words>
  <Application>Microsoft Office PowerPoint</Application>
  <PresentationFormat>와이드스크린</PresentationFormat>
  <Paragraphs>311</Paragraphs>
  <Slides>20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4" baseType="lpstr">
      <vt:lpstr>Pretendard</vt:lpstr>
      <vt:lpstr>Pretendard Black</vt:lpstr>
      <vt:lpstr>Pretendard ExtraBold</vt:lpstr>
      <vt:lpstr>Pretendard ExtraLight</vt:lpstr>
      <vt:lpstr>Pretendard Light</vt:lpstr>
      <vt:lpstr>Pretendard Medium</vt:lpstr>
      <vt:lpstr>Pretendard SemiBold</vt:lpstr>
      <vt:lpstr>나눔스퀘어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중앙대학교</cp:lastModifiedBy>
  <cp:revision>213</cp:revision>
  <dcterms:created xsi:type="dcterms:W3CDTF">2022-06-14T00:49:19Z</dcterms:created>
  <dcterms:modified xsi:type="dcterms:W3CDTF">2022-11-18T05:12:21Z</dcterms:modified>
  <cp:version/>
</cp:coreProperties>
</file>