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2" r:id="rId2"/>
    <p:sldId id="284" r:id="rId3"/>
    <p:sldId id="283" r:id="rId4"/>
    <p:sldId id="285" r:id="rId5"/>
    <p:sldId id="286" r:id="rId6"/>
    <p:sldId id="287" r:id="rId7"/>
    <p:sldId id="288" r:id="rId8"/>
    <p:sldId id="290" r:id="rId9"/>
    <p:sldId id="297" r:id="rId10"/>
    <p:sldId id="291" r:id="rId11"/>
    <p:sldId id="296" r:id="rId12"/>
    <p:sldId id="299" r:id="rId13"/>
    <p:sldId id="300" r:id="rId14"/>
    <p:sldId id="301" r:id="rId15"/>
    <p:sldId id="292" r:id="rId16"/>
    <p:sldId id="303" r:id="rId17"/>
    <p:sldId id="293" r:id="rId18"/>
    <p:sldId id="294" r:id="rId19"/>
    <p:sldId id="302" r:id="rId20"/>
    <p:sldId id="256" r:id="rId21"/>
  </p:sldIdLst>
  <p:sldSz cx="12192000" cy="6858000"/>
  <p:notesSz cx="6858000" cy="9144000"/>
  <p:embeddedFontLst>
    <p:embeddedFont>
      <p:font typeface="HY중고딕" panose="02030600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HY헤드라인M" panose="02030600000101010101" pitchFamily="18" charset="-127"/>
      <p:regular r:id="rId27"/>
    </p:embeddedFont>
    <p:embeddedFont>
      <p:font typeface="나눔스퀘어" panose="020B0600000101010101" pitchFamily="50" charset="-127"/>
      <p:regular r:id="rId28"/>
    </p:embeddedFont>
    <p:embeddedFont>
      <p:font typeface="나눔스퀘어 ExtraBold" panose="020B0600000101010101" pitchFamily="50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677787"/>
    <a:srgbClr val="F6F6F6"/>
    <a:srgbClr val="F0F0F0"/>
    <a:srgbClr val="F8F8F8"/>
    <a:srgbClr val="EFEFEF"/>
    <a:srgbClr val="FAFAFA"/>
    <a:srgbClr val="F5F5F5"/>
    <a:srgbClr val="F3F3F3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2DB80-6ED9-4F6C-B2A9-3FB02424D34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35F2-7BCE-4CD8-B89E-2DE805A9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526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A73C4-DEF7-47A3-BCAF-F6F848B2AE4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5923-018B-4580-A530-5673F4F26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554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64AF-9C55-4B49-879F-2F82335A2177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CC4-348C-4193-9CEA-A1BBFEDB8B6A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61B0-E8D7-4809-BBA5-61437C880B44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9BF1-75D5-4651-B0CF-7AC3F47E0E78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0234-B48E-46F2-8139-6C605DF9DF1F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A19-D9D1-4782-B6A5-710BB13C16FF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63F-ED99-4458-8478-A90CAEF3416A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04-DCA1-48E0-9644-2E3FBF042FDC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590-940A-4433-AF47-62CE83CEB803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8925-3933-4D4C-B4F6-BDD937FA4C6A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9CEB-77B1-4B8C-9D25-79A2FB28FD8C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44D5-C984-4232-9E04-FC5145C38D0E}" type="datetime1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jpe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jfif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E5309-4A29-4CBE-B694-B651066D4DBE}"/>
              </a:ext>
            </a:extLst>
          </p:cNvPr>
          <p:cNvSpPr txBox="1"/>
          <p:nvPr/>
        </p:nvSpPr>
        <p:spPr>
          <a:xfrm>
            <a:off x="5346436" y="5697368"/>
            <a:ext cx="14991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B</a:t>
            </a:r>
            <a:r>
              <a:rPr lang="ko-KR" altLang="en-US" sz="3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3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endParaRPr lang="ko-KR" altLang="en-US" sz="3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1928032" y="3123689"/>
            <a:ext cx="83359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spc="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軍 </a:t>
            </a:r>
            <a:r>
              <a:rPr lang="ko-KR" altLang="en-US" sz="4000" b="1" spc="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운송수단 음향신호 분류를 위한</a:t>
            </a:r>
            <a:endParaRPr lang="en-US" altLang="ko-KR" sz="4000" b="1" spc="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000" b="1" spc="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최적의 인공지능 모델 비교 실험 결과</a:t>
            </a:r>
            <a:endParaRPr lang="en-US" altLang="ko-KR" sz="3200" b="1" spc="2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6CF51-F522-580E-F1E0-50DD41D4084A}"/>
              </a:ext>
            </a:extLst>
          </p:cNvPr>
          <p:cNvSpPr txBox="1"/>
          <p:nvPr/>
        </p:nvSpPr>
        <p:spPr>
          <a:xfrm>
            <a:off x="4389145" y="1302590"/>
            <a:ext cx="3424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PBL </a:t>
            </a:r>
            <a:r>
              <a:rPr lang="ko-KR" altLang="en-US" sz="4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사례연구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696F77-C7E2-461E-AB06-2D4414AC0783}"/>
              </a:ext>
            </a:extLst>
          </p:cNvPr>
          <p:cNvCxnSpPr>
            <a:cxnSpLocks/>
          </p:cNvCxnSpPr>
          <p:nvPr/>
        </p:nvCxnSpPr>
        <p:spPr>
          <a:xfrm>
            <a:off x="4349846" y="2181225"/>
            <a:ext cx="34460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75551" y="1147708"/>
            <a:ext cx="1975356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분리 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8249" y="2307956"/>
            <a:ext cx="5616876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</a:t>
            </a:r>
            <a:r>
              <a:rPr lang="en-US" altLang="ko-KR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검증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분리</a:t>
            </a:r>
            <a:r>
              <a:rPr lang="en-US" altLang="ko-KR" sz="16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(6:2:2)</a:t>
            </a:r>
            <a:endParaRPr lang="en-US" altLang="ko-KR" sz="2000" b="1" spc="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Class : 4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r>
              <a:rPr lang="en-US" altLang="ko-KR" b="1" spc="200" dirty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Instance : 23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82145" y="2004541"/>
            <a:ext cx="6213247" cy="1300634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943" y="1526949"/>
            <a:ext cx="3924300" cy="2466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44" y="4144839"/>
            <a:ext cx="3924300" cy="175113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93567"/>
              </p:ext>
            </p:extLst>
          </p:nvPr>
        </p:nvGraphicFramePr>
        <p:xfrm>
          <a:off x="882145" y="3708970"/>
          <a:ext cx="6213245" cy="1929830"/>
        </p:xfrm>
        <a:graphic>
          <a:graphicData uri="http://schemas.openxmlformats.org/drawingml/2006/table">
            <a:tbl>
              <a:tblPr/>
              <a:tblGrid>
                <a:gridCol w="943397">
                  <a:extLst>
                    <a:ext uri="{9D8B030D-6E8A-4147-A177-3AD203B41FA5}">
                      <a16:colId xmlns:a16="http://schemas.microsoft.com/office/drawing/2014/main" val="769062634"/>
                    </a:ext>
                  </a:extLst>
                </a:gridCol>
                <a:gridCol w="1075259">
                  <a:extLst>
                    <a:ext uri="{9D8B030D-6E8A-4147-A177-3AD203B41FA5}">
                      <a16:colId xmlns:a16="http://schemas.microsoft.com/office/drawing/2014/main" val="2883362862"/>
                    </a:ext>
                  </a:extLst>
                </a:gridCol>
                <a:gridCol w="1155426">
                  <a:extLst>
                    <a:ext uri="{9D8B030D-6E8A-4147-A177-3AD203B41FA5}">
                      <a16:colId xmlns:a16="http://schemas.microsoft.com/office/drawing/2014/main" val="2377313418"/>
                    </a:ext>
                  </a:extLst>
                </a:gridCol>
                <a:gridCol w="1520817">
                  <a:extLst>
                    <a:ext uri="{9D8B030D-6E8A-4147-A177-3AD203B41FA5}">
                      <a16:colId xmlns:a16="http://schemas.microsoft.com/office/drawing/2014/main" val="2039054380"/>
                    </a:ext>
                  </a:extLst>
                </a:gridCol>
                <a:gridCol w="1518346">
                  <a:extLst>
                    <a:ext uri="{9D8B030D-6E8A-4147-A177-3AD203B41FA5}">
                      <a16:colId xmlns:a16="http://schemas.microsoft.com/office/drawing/2014/main" val="225880180"/>
                    </a:ext>
                  </a:extLst>
                </a:gridCol>
              </a:tblGrid>
              <a:tr h="866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 분</a:t>
                      </a:r>
                      <a:endParaRPr lang="ko-KR" altLang="en-US" sz="1400" kern="1200" spc="100" baseline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Total</a:t>
                      </a:r>
                      <a:endParaRPr lang="en-US" sz="1400" kern="1200" spc="100" baseline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spc="10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Learning </a:t>
                      </a:r>
                      <a:endParaRPr lang="en-US" sz="1400" b="1" kern="1200" spc="100" baseline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</a:t>
                      </a:r>
                      <a:endParaRPr lang="en-US" sz="1400" kern="1200" spc="100" baseline="0" dirty="0">
                        <a:solidFill>
                          <a:srgbClr val="FF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Verification </a:t>
                      </a: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</a:t>
                      </a:r>
                      <a:endParaRPr lang="en-US" sz="1400" kern="1200" spc="100" baseline="0" dirty="0">
                        <a:solidFill>
                          <a:srgbClr val="FF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Assessment </a:t>
                      </a:r>
                      <a:r>
                        <a:rPr lang="en-US" sz="1400" b="1" kern="1200" spc="10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</a:t>
                      </a:r>
                      <a:endParaRPr lang="en-US" sz="1400" kern="1200" spc="100" baseline="0" dirty="0">
                        <a:solidFill>
                          <a:srgbClr val="FF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00383"/>
                  </a:ext>
                </a:extLst>
              </a:tr>
              <a:tr h="1063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수량</a:t>
                      </a:r>
                      <a:endParaRPr lang="en-US" altLang="ko-KR" sz="1400" b="0" kern="1200" spc="100" baseline="0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400" b="0" kern="1200" spc="10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Ratio)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11,734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400" b="0" kern="1200" spc="10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100%)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7,040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400" b="0" kern="1200" spc="10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60%)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2,347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400" b="0" kern="1200" spc="10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2,347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spc="100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400" b="0" kern="1200" spc="100" baseline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20%)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522501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5550" y="5667601"/>
            <a:ext cx="6219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  <a:spcAft>
                <a:spcPts val="400"/>
              </a:spcAft>
            </a:pP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학습·검증</a:t>
            </a:r>
            <a:r>
              <a:rPr lang="ko-KR" altLang="en-US" sz="1600" b="1" dirty="0" err="1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평가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데이터 분리를 통한 모델의 성능 객관적 평가</a:t>
            </a:r>
            <a:endParaRPr lang="en-US" altLang="ko-KR" sz="1600" b="1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6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952627" y="1147708"/>
            <a:ext cx="2172892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세부 현황 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43569" y="1200636"/>
            <a:ext cx="696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＊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Class : 4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r>
              <a:rPr lang="en-US" altLang="ko-KR" b="1" spc="200" dirty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Instance : 23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17660"/>
              </p:ext>
            </p:extLst>
          </p:nvPr>
        </p:nvGraphicFramePr>
        <p:xfrm>
          <a:off x="1022488" y="1975134"/>
          <a:ext cx="10126157" cy="4520412"/>
        </p:xfrm>
        <a:graphic>
          <a:graphicData uri="http://schemas.openxmlformats.org/drawingml/2006/table">
            <a:tbl>
              <a:tblPr/>
              <a:tblGrid>
                <a:gridCol w="1680791">
                  <a:extLst>
                    <a:ext uri="{9D8B030D-6E8A-4147-A177-3AD203B41FA5}">
                      <a16:colId xmlns:a16="http://schemas.microsoft.com/office/drawing/2014/main" val="3239901570"/>
                    </a:ext>
                  </a:extLst>
                </a:gridCol>
                <a:gridCol w="1876751">
                  <a:extLst>
                    <a:ext uri="{9D8B030D-6E8A-4147-A177-3AD203B41FA5}">
                      <a16:colId xmlns:a16="http://schemas.microsoft.com/office/drawing/2014/main" val="2457808259"/>
                    </a:ext>
                  </a:extLst>
                </a:gridCol>
                <a:gridCol w="824158">
                  <a:extLst>
                    <a:ext uri="{9D8B030D-6E8A-4147-A177-3AD203B41FA5}">
                      <a16:colId xmlns:a16="http://schemas.microsoft.com/office/drawing/2014/main" val="2781967998"/>
                    </a:ext>
                  </a:extLst>
                </a:gridCol>
                <a:gridCol w="1712517">
                  <a:extLst>
                    <a:ext uri="{9D8B030D-6E8A-4147-A177-3AD203B41FA5}">
                      <a16:colId xmlns:a16="http://schemas.microsoft.com/office/drawing/2014/main" val="4231447171"/>
                    </a:ext>
                  </a:extLst>
                </a:gridCol>
                <a:gridCol w="2068981">
                  <a:extLst>
                    <a:ext uri="{9D8B030D-6E8A-4147-A177-3AD203B41FA5}">
                      <a16:colId xmlns:a16="http://schemas.microsoft.com/office/drawing/2014/main" val="429868245"/>
                    </a:ext>
                  </a:extLst>
                </a:gridCol>
                <a:gridCol w="1962959">
                  <a:extLst>
                    <a:ext uri="{9D8B030D-6E8A-4147-A177-3AD203B41FA5}">
                      <a16:colId xmlns:a16="http://schemas.microsoft.com/office/drawing/2014/main" val="585918597"/>
                    </a:ext>
                  </a:extLst>
                </a:gridCol>
              </a:tblGrid>
              <a:tr h="32991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Class(4)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Instance(23)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43908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Learning 60%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Verification 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Assessment 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93963"/>
                  </a:ext>
                </a:extLst>
              </a:tr>
              <a:tr h="425394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기동</a:t>
                      </a:r>
                      <a:r>
                        <a:rPr lang="en-US" altLang="ko-KR" sz="1600" b="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·</a:t>
                      </a:r>
                      <a:r>
                        <a:rPr lang="ko-KR" altLang="en-US" sz="16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대기동</a:t>
                      </a:r>
                      <a:r>
                        <a:rPr lang="en-US" altLang="ko-KR" sz="1600" b="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(8)</a:t>
                      </a: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교량전차</a:t>
                      </a: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1,269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12004"/>
                  </a:ext>
                </a:extLst>
              </a:tr>
              <a:tr h="425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다목적굴착기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92331"/>
                  </a:ext>
                </a:extLst>
              </a:tr>
              <a:tr h="425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대형버스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65467"/>
                  </a:ext>
                </a:extLst>
              </a:tr>
              <a:tr h="425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err="1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부식차</a:t>
                      </a: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038562"/>
                  </a:ext>
                </a:extLst>
              </a:tr>
              <a:tr h="425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살수차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48868"/>
                  </a:ext>
                </a:extLst>
              </a:tr>
              <a:tr h="425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승용차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265667"/>
                  </a:ext>
                </a:extLst>
              </a:tr>
              <a:tr h="425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장애물개척전차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769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19730"/>
                  </a:ext>
                </a:extLst>
              </a:tr>
              <a:tr h="425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통신가설차량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585880"/>
                  </a:ext>
                </a:extLst>
              </a:tr>
              <a:tr h="42539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3,627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2,177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27806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505821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16 - 9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0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952627" y="1147708"/>
            <a:ext cx="2172892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세부 현황 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43569" y="1200636"/>
            <a:ext cx="696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＊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Class : 4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r>
              <a:rPr lang="en-US" altLang="ko-KR" b="1" spc="200" dirty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Instance : 23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43153"/>
              </p:ext>
            </p:extLst>
          </p:nvPr>
        </p:nvGraphicFramePr>
        <p:xfrm>
          <a:off x="1022488" y="1975134"/>
          <a:ext cx="10126157" cy="4482814"/>
        </p:xfrm>
        <a:graphic>
          <a:graphicData uri="http://schemas.openxmlformats.org/drawingml/2006/table">
            <a:tbl>
              <a:tblPr/>
              <a:tblGrid>
                <a:gridCol w="1680791">
                  <a:extLst>
                    <a:ext uri="{9D8B030D-6E8A-4147-A177-3AD203B41FA5}">
                      <a16:colId xmlns:a16="http://schemas.microsoft.com/office/drawing/2014/main" val="3239901570"/>
                    </a:ext>
                  </a:extLst>
                </a:gridCol>
                <a:gridCol w="1876751">
                  <a:extLst>
                    <a:ext uri="{9D8B030D-6E8A-4147-A177-3AD203B41FA5}">
                      <a16:colId xmlns:a16="http://schemas.microsoft.com/office/drawing/2014/main" val="2457808259"/>
                    </a:ext>
                  </a:extLst>
                </a:gridCol>
                <a:gridCol w="824158">
                  <a:extLst>
                    <a:ext uri="{9D8B030D-6E8A-4147-A177-3AD203B41FA5}">
                      <a16:colId xmlns:a16="http://schemas.microsoft.com/office/drawing/2014/main" val="2781967998"/>
                    </a:ext>
                  </a:extLst>
                </a:gridCol>
                <a:gridCol w="1712517">
                  <a:extLst>
                    <a:ext uri="{9D8B030D-6E8A-4147-A177-3AD203B41FA5}">
                      <a16:colId xmlns:a16="http://schemas.microsoft.com/office/drawing/2014/main" val="4231447171"/>
                    </a:ext>
                  </a:extLst>
                </a:gridCol>
                <a:gridCol w="2068981">
                  <a:extLst>
                    <a:ext uri="{9D8B030D-6E8A-4147-A177-3AD203B41FA5}">
                      <a16:colId xmlns:a16="http://schemas.microsoft.com/office/drawing/2014/main" val="429868245"/>
                    </a:ext>
                  </a:extLst>
                </a:gridCol>
                <a:gridCol w="1962959">
                  <a:extLst>
                    <a:ext uri="{9D8B030D-6E8A-4147-A177-3AD203B41FA5}">
                      <a16:colId xmlns:a16="http://schemas.microsoft.com/office/drawing/2014/main" val="585918597"/>
                    </a:ext>
                  </a:extLst>
                </a:gridCol>
              </a:tblGrid>
              <a:tr h="3693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Class(4)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Instance(23)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43908"/>
                  </a:ext>
                </a:extLst>
              </a:tr>
              <a:tr h="369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Learning 60%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Verification 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Assessment 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93963"/>
                  </a:ext>
                </a:extLst>
              </a:tr>
              <a:tr h="534866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장갑차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(6)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K-56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12004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K-77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92331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K288a1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1,277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767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65467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K-200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1,571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038562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화생방정찰차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171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48868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K10</a:t>
                      </a: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탄약운반차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265667"/>
                  </a:ext>
                </a:extLst>
              </a:tr>
              <a:tr h="53486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3,706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2,226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740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740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27806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479438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16 - 10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4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952627" y="1147708"/>
            <a:ext cx="2172892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세부 현황 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43569" y="1200636"/>
            <a:ext cx="696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＊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Class : 4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r>
              <a:rPr lang="en-US" altLang="ko-KR" b="1" spc="200" dirty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Instance : 23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15508"/>
              </p:ext>
            </p:extLst>
          </p:nvPr>
        </p:nvGraphicFramePr>
        <p:xfrm>
          <a:off x="1022488" y="1975134"/>
          <a:ext cx="10126157" cy="3413082"/>
        </p:xfrm>
        <a:graphic>
          <a:graphicData uri="http://schemas.openxmlformats.org/drawingml/2006/table">
            <a:tbl>
              <a:tblPr/>
              <a:tblGrid>
                <a:gridCol w="1680791">
                  <a:extLst>
                    <a:ext uri="{9D8B030D-6E8A-4147-A177-3AD203B41FA5}">
                      <a16:colId xmlns:a16="http://schemas.microsoft.com/office/drawing/2014/main" val="3239901570"/>
                    </a:ext>
                  </a:extLst>
                </a:gridCol>
                <a:gridCol w="1876751">
                  <a:extLst>
                    <a:ext uri="{9D8B030D-6E8A-4147-A177-3AD203B41FA5}">
                      <a16:colId xmlns:a16="http://schemas.microsoft.com/office/drawing/2014/main" val="2457808259"/>
                    </a:ext>
                  </a:extLst>
                </a:gridCol>
                <a:gridCol w="824158">
                  <a:extLst>
                    <a:ext uri="{9D8B030D-6E8A-4147-A177-3AD203B41FA5}">
                      <a16:colId xmlns:a16="http://schemas.microsoft.com/office/drawing/2014/main" val="2781967998"/>
                    </a:ext>
                  </a:extLst>
                </a:gridCol>
                <a:gridCol w="1712517">
                  <a:extLst>
                    <a:ext uri="{9D8B030D-6E8A-4147-A177-3AD203B41FA5}">
                      <a16:colId xmlns:a16="http://schemas.microsoft.com/office/drawing/2014/main" val="4231447171"/>
                    </a:ext>
                  </a:extLst>
                </a:gridCol>
                <a:gridCol w="2068981">
                  <a:extLst>
                    <a:ext uri="{9D8B030D-6E8A-4147-A177-3AD203B41FA5}">
                      <a16:colId xmlns:a16="http://schemas.microsoft.com/office/drawing/2014/main" val="429868245"/>
                    </a:ext>
                  </a:extLst>
                </a:gridCol>
                <a:gridCol w="1962959">
                  <a:extLst>
                    <a:ext uri="{9D8B030D-6E8A-4147-A177-3AD203B41FA5}">
                      <a16:colId xmlns:a16="http://schemas.microsoft.com/office/drawing/2014/main" val="585918597"/>
                    </a:ext>
                  </a:extLst>
                </a:gridCol>
              </a:tblGrid>
              <a:tr h="3693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Class(4)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Instance(23)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43908"/>
                  </a:ext>
                </a:extLst>
              </a:tr>
              <a:tr h="369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Learning 60%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Verification 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Assessment 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93963"/>
                  </a:ext>
                </a:extLst>
              </a:tr>
              <a:tr h="53486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전차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(4)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K-1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1,394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279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12004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K-1a1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1,164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698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92331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K800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270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65467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Km9ace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385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038562"/>
                  </a:ext>
                </a:extLst>
              </a:tr>
              <a:tr h="53486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3,213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1,927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27806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1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952627" y="1147708"/>
            <a:ext cx="2172892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세부 현황 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43569" y="1200636"/>
            <a:ext cx="696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＊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Class : 4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r>
              <a:rPr lang="en-US" altLang="ko-KR" b="1" spc="200" dirty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Instance : 23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98161"/>
              </p:ext>
            </p:extLst>
          </p:nvPr>
        </p:nvGraphicFramePr>
        <p:xfrm>
          <a:off x="1022488" y="1975134"/>
          <a:ext cx="10126157" cy="3947948"/>
        </p:xfrm>
        <a:graphic>
          <a:graphicData uri="http://schemas.openxmlformats.org/drawingml/2006/table">
            <a:tbl>
              <a:tblPr/>
              <a:tblGrid>
                <a:gridCol w="1680791">
                  <a:extLst>
                    <a:ext uri="{9D8B030D-6E8A-4147-A177-3AD203B41FA5}">
                      <a16:colId xmlns:a16="http://schemas.microsoft.com/office/drawing/2014/main" val="3239901570"/>
                    </a:ext>
                  </a:extLst>
                </a:gridCol>
                <a:gridCol w="1876751">
                  <a:extLst>
                    <a:ext uri="{9D8B030D-6E8A-4147-A177-3AD203B41FA5}">
                      <a16:colId xmlns:a16="http://schemas.microsoft.com/office/drawing/2014/main" val="2457808259"/>
                    </a:ext>
                  </a:extLst>
                </a:gridCol>
                <a:gridCol w="824158">
                  <a:extLst>
                    <a:ext uri="{9D8B030D-6E8A-4147-A177-3AD203B41FA5}">
                      <a16:colId xmlns:a16="http://schemas.microsoft.com/office/drawing/2014/main" val="2781967998"/>
                    </a:ext>
                  </a:extLst>
                </a:gridCol>
                <a:gridCol w="1712517">
                  <a:extLst>
                    <a:ext uri="{9D8B030D-6E8A-4147-A177-3AD203B41FA5}">
                      <a16:colId xmlns:a16="http://schemas.microsoft.com/office/drawing/2014/main" val="4231447171"/>
                    </a:ext>
                  </a:extLst>
                </a:gridCol>
                <a:gridCol w="2068981">
                  <a:extLst>
                    <a:ext uri="{9D8B030D-6E8A-4147-A177-3AD203B41FA5}">
                      <a16:colId xmlns:a16="http://schemas.microsoft.com/office/drawing/2014/main" val="429868245"/>
                    </a:ext>
                  </a:extLst>
                </a:gridCol>
                <a:gridCol w="1962959">
                  <a:extLst>
                    <a:ext uri="{9D8B030D-6E8A-4147-A177-3AD203B41FA5}">
                      <a16:colId xmlns:a16="http://schemas.microsoft.com/office/drawing/2014/main" val="585918597"/>
                    </a:ext>
                  </a:extLst>
                </a:gridCol>
              </a:tblGrid>
              <a:tr h="3693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Class(4)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Instance(23)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43908"/>
                  </a:ext>
                </a:extLst>
              </a:tr>
              <a:tr h="369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Learning 60%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Verification 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Assessment 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93963"/>
                  </a:ext>
                </a:extLst>
              </a:tr>
              <a:tr h="53486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전투차량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(5)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2.5t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168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12004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92331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9.5t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65467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038562"/>
                  </a:ext>
                </a:extLst>
              </a:tr>
              <a:tr h="534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27t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294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176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48868"/>
                  </a:ext>
                </a:extLst>
              </a:tr>
              <a:tr h="53486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Total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1,188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27806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7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75551" y="1147708"/>
            <a:ext cx="1975356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구현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82145" y="2004541"/>
            <a:ext cx="6213247" cy="4009397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249" y="2222512"/>
            <a:ext cx="5616876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r>
              <a:rPr lang="en-US" altLang="ko-KR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</a:t>
            </a:r>
            <a:r>
              <a:rPr lang="en-US" altLang="ko-KR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 러닝</a:t>
            </a:r>
            <a:r>
              <a:rPr lang="en-US" altLang="ko-KR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16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0674" y="2792546"/>
            <a:ext cx="5616876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DNN</a:t>
            </a: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Logistic Regression</a:t>
            </a: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Support Vector Machine</a:t>
            </a: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Decision Tree</a:t>
            </a: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03" y="2241930"/>
            <a:ext cx="4675878" cy="3604951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16 - 13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3622" y="6043332"/>
            <a:ext cx="47420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  <a:spcAft>
                <a:spcPts val="400"/>
              </a:spcAft>
            </a:pP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특징 분류 위해 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비교실험</a:t>
            </a:r>
            <a:r>
              <a:rPr lang="en-US" altLang="ko-KR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성능평가</a:t>
            </a:r>
            <a:r>
              <a:rPr lang="en-US" altLang="ko-KR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할 알고리즘</a:t>
            </a:r>
            <a:endParaRPr lang="en-US" altLang="ko-KR" sz="1600" b="1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7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75551" y="1147708"/>
            <a:ext cx="1975356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구현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82145" y="2004541"/>
            <a:ext cx="6213247" cy="2784383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249" y="2222512"/>
            <a:ext cx="561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하이퍼파라미터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튜닝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16 - 13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7511" y="2522677"/>
            <a:ext cx="57015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  <a:spcAft>
                <a:spcPts val="400"/>
              </a:spcAft>
            </a:pP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</a:t>
            </a:r>
            <a:r>
              <a:rPr lang="ko-KR" altLang="en-US" sz="1600" b="1" spc="-5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학습 과정에 반영되는 값으로 학습 </a:t>
            </a:r>
            <a:r>
              <a:rPr lang="ko-KR" altLang="en-US" sz="1600" b="1" spc="-50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시작전에</a:t>
            </a:r>
            <a:r>
              <a:rPr lang="ko-KR" altLang="en-US" sz="1600" b="1" spc="-5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미리 조정</a:t>
            </a:r>
            <a:r>
              <a:rPr lang="en-US" altLang="ko-KR" sz="1600" b="1" spc="-5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</a:t>
            </a:r>
            <a:endParaRPr lang="en-US" altLang="ko-KR" sz="1600" b="1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654" y="798312"/>
            <a:ext cx="4367104" cy="26234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66021" y="4788924"/>
            <a:ext cx="57015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  <a:spcAft>
                <a:spcPts val="400"/>
              </a:spcAft>
            </a:pP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하이퍼파라미터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조정을 통한 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알고리즘별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최적의 값 도출</a:t>
            </a:r>
            <a:endParaRPr lang="en-US" altLang="ko-KR" sz="1600" b="1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2314" y="3401756"/>
            <a:ext cx="5745210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알고리즘을 사용하여도 </a:t>
            </a:r>
            <a:r>
              <a:rPr lang="ko-KR" altLang="en-US" sz="2000" b="1" spc="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하이퍼파라미터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 변경에 따라 모델 성능이 상이함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6773" y="2810558"/>
            <a:ext cx="57015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  <a:spcAft>
                <a:spcPts val="400"/>
              </a:spcAft>
            </a:pP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즉</a:t>
            </a:r>
            <a:r>
              <a:rPr lang="en-US" altLang="ko-KR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모델에서 설계자가 직접 설정해야하는 변수를 의미함</a:t>
            </a:r>
            <a:endParaRPr lang="en-US" altLang="ko-KR" sz="1600" b="1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94621" y="4096856"/>
            <a:ext cx="5701503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  <a:spcAft>
                <a:spcPts val="400"/>
              </a:spcAft>
            </a:pP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하이퍼파라미터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EX) Epoch, Batch size,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Max_depth</a:t>
            </a:r>
            <a:endParaRPr lang="en-US" altLang="ko-KR" sz="1600" b="1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284" y="3548712"/>
            <a:ext cx="3932725" cy="30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87214" y="1147708"/>
            <a:ext cx="2390181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 모델 평가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8249" y="2173427"/>
            <a:ext cx="5616876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평가척도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82145" y="2004541"/>
            <a:ext cx="6213247" cy="2348384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0674" y="2638723"/>
            <a:ext cx="56168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ko-KR" altLang="en-US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정확도</a:t>
            </a:r>
            <a:r>
              <a:rPr lang="en-US" altLang="ko-KR" sz="16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(Accuracy)</a:t>
            </a:r>
            <a:endParaRPr lang="en-US" altLang="ko-KR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ko-KR" altLang="en-US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정밀도</a:t>
            </a:r>
            <a:r>
              <a:rPr lang="en-US" altLang="ko-KR" sz="16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(Precision)</a:t>
            </a:r>
            <a:endParaRPr lang="en-US" altLang="ko-KR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ko-KR" altLang="en-US" b="1" spc="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재현율</a:t>
            </a:r>
            <a:r>
              <a:rPr lang="en-US" altLang="ko-KR" sz="16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(Recall)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ko-KR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F1 Score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44925" y="3040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36226"/>
              </p:ext>
            </p:extLst>
          </p:nvPr>
        </p:nvGraphicFramePr>
        <p:xfrm>
          <a:off x="958343" y="4570216"/>
          <a:ext cx="6090155" cy="2201991"/>
        </p:xfrm>
        <a:graphic>
          <a:graphicData uri="http://schemas.openxmlformats.org/drawingml/2006/table">
            <a:tbl>
              <a:tblPr/>
              <a:tblGrid>
                <a:gridCol w="807290">
                  <a:extLst>
                    <a:ext uri="{9D8B030D-6E8A-4147-A177-3AD203B41FA5}">
                      <a16:colId xmlns:a16="http://schemas.microsoft.com/office/drawing/2014/main" val="3195456763"/>
                    </a:ext>
                  </a:extLst>
                </a:gridCol>
                <a:gridCol w="1056573">
                  <a:extLst>
                    <a:ext uri="{9D8B030D-6E8A-4147-A177-3AD203B41FA5}">
                      <a16:colId xmlns:a16="http://schemas.microsoft.com/office/drawing/2014/main" val="2308585657"/>
                    </a:ext>
                  </a:extLst>
                </a:gridCol>
                <a:gridCol w="1056573">
                  <a:extLst>
                    <a:ext uri="{9D8B030D-6E8A-4147-A177-3AD203B41FA5}">
                      <a16:colId xmlns:a16="http://schemas.microsoft.com/office/drawing/2014/main" val="542947365"/>
                    </a:ext>
                  </a:extLst>
                </a:gridCol>
                <a:gridCol w="1056573">
                  <a:extLst>
                    <a:ext uri="{9D8B030D-6E8A-4147-A177-3AD203B41FA5}">
                      <a16:colId xmlns:a16="http://schemas.microsoft.com/office/drawing/2014/main" val="4195264666"/>
                    </a:ext>
                  </a:extLst>
                </a:gridCol>
                <a:gridCol w="1056573">
                  <a:extLst>
                    <a:ext uri="{9D8B030D-6E8A-4147-A177-3AD203B41FA5}">
                      <a16:colId xmlns:a16="http://schemas.microsoft.com/office/drawing/2014/main" val="2915961552"/>
                    </a:ext>
                  </a:extLst>
                </a:gridCol>
                <a:gridCol w="1056573">
                  <a:extLst>
                    <a:ext uri="{9D8B030D-6E8A-4147-A177-3AD203B41FA5}">
                      <a16:colId xmlns:a16="http://schemas.microsoft.com/office/drawing/2014/main" val="1148442287"/>
                    </a:ext>
                  </a:extLst>
                </a:gridCol>
              </a:tblGrid>
              <a:tr h="352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구 분</a:t>
                      </a:r>
                      <a:endParaRPr kumimoji="0" lang="en-US" altLang="ko-KR" sz="13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Train time</a:t>
                      </a:r>
                      <a:endParaRPr kumimoji="0" lang="en-US" altLang="ko-KR" sz="13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accuracy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precision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recall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f1-score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89423"/>
                  </a:ext>
                </a:extLst>
              </a:tr>
              <a:tr h="3527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CNN</a:t>
                      </a:r>
                      <a:endParaRPr lang="en-US" sz="1300" b="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kern="0" spc="0" dirty="0" smtClean="0">
                          <a:solidFill>
                            <a:srgbClr val="0070C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“</a:t>
                      </a:r>
                      <a:r>
                        <a:rPr lang="ko-KR" altLang="en-US" sz="2000" b="0" kern="0" spc="0" dirty="0" smtClean="0">
                          <a:solidFill>
                            <a:srgbClr val="0070C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실   험   예   정</a:t>
                      </a:r>
                      <a:r>
                        <a:rPr lang="en-US" altLang="ko-KR" sz="2000" b="0" kern="0" spc="0" dirty="0" smtClean="0">
                          <a:solidFill>
                            <a:srgbClr val="0070C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”</a:t>
                      </a:r>
                      <a:endParaRPr lang="ko-KR" altLang="en-US" sz="2000" b="0" kern="0" spc="0" dirty="0">
                        <a:solidFill>
                          <a:srgbClr val="0070C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72215"/>
                  </a:ext>
                </a:extLst>
              </a:tr>
              <a:tr h="3527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DNN</a:t>
                      </a:r>
                      <a:endParaRPr lang="en-US" sz="1300" b="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54242"/>
                  </a:ext>
                </a:extLst>
              </a:tr>
              <a:tr h="3527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LR</a:t>
                      </a:r>
                      <a:endParaRPr lang="en-US" sz="1300" b="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70379"/>
                  </a:ext>
                </a:extLst>
              </a:tr>
              <a:tr h="35278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SVM</a:t>
                      </a:r>
                      <a:endParaRPr lang="en-US" sz="1300" b="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56260"/>
                  </a:ext>
                </a:extLst>
              </a:tr>
              <a:tr h="438081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59801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44925" y="30839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46" y="2487193"/>
            <a:ext cx="4404472" cy="344901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48186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16 - 14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9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87214" y="945484"/>
            <a:ext cx="2390181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아키텍처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35" y="1489643"/>
            <a:ext cx="567430" cy="5546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3" y="1932820"/>
            <a:ext cx="526830" cy="5268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785" y="2424483"/>
            <a:ext cx="567646" cy="28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</a:t>
            </a:r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4" y="4281017"/>
            <a:ext cx="409138" cy="4091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78" y="4661044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Data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38608" y="2695595"/>
            <a:ext cx="0" cy="30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936559" y="2406770"/>
            <a:ext cx="2028109" cy="4203677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5434" y="2044251"/>
            <a:ext cx="119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</a:t>
            </a:r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eb Service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76" y="2672985"/>
            <a:ext cx="451033" cy="4510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84" y="3858537"/>
            <a:ext cx="513701" cy="513701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2141128" y="3590338"/>
            <a:ext cx="1620514" cy="2740337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54530" y="4264096"/>
            <a:ext cx="119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Docker</a:t>
            </a:r>
          </a:p>
          <a:p>
            <a:pPr algn="ctr"/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ontainer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76367" y="3124246"/>
            <a:ext cx="1414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Ubuntu(OS </a:t>
            </a:r>
            <a:r>
              <a:rPr lang="ko-KR" altLang="en-US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가상화</a:t>
            </a:r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16" name="직선 화살표 연결선 15"/>
          <p:cNvCxnSpPr>
            <a:stCxn id="4" idx="3"/>
          </p:cNvCxnSpPr>
          <p:nvPr/>
        </p:nvCxnSpPr>
        <p:spPr>
          <a:xfrm flipV="1">
            <a:off x="1043302" y="4480155"/>
            <a:ext cx="893257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18" y="4255728"/>
            <a:ext cx="1305692" cy="63051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77" y="5207215"/>
            <a:ext cx="622788" cy="6227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346035" y="5784467"/>
            <a:ext cx="119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Flask</a:t>
            </a:r>
          </a:p>
        </p:txBody>
      </p:sp>
      <p:cxnSp>
        <p:nvCxnSpPr>
          <p:cNvPr id="26" name="직선 화살표 연결선 25"/>
          <p:cNvCxnSpPr>
            <a:stCxn id="22" idx="2"/>
            <a:endCxn id="19" idx="0"/>
          </p:cNvCxnSpPr>
          <p:nvPr/>
        </p:nvCxnSpPr>
        <p:spPr>
          <a:xfrm>
            <a:off x="2950314" y="4725761"/>
            <a:ext cx="857" cy="481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05" y="5513345"/>
            <a:ext cx="568821" cy="56882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92" y="5509546"/>
            <a:ext cx="1106978" cy="63255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625" y="1443621"/>
            <a:ext cx="650427" cy="65042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64" y="4254580"/>
            <a:ext cx="546714" cy="5467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18" y="2967071"/>
            <a:ext cx="476822" cy="47682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20" y="1615246"/>
            <a:ext cx="442241" cy="4422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56" y="2954415"/>
            <a:ext cx="499554" cy="49955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18" y="2954415"/>
            <a:ext cx="530977" cy="53097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638728" y="2409702"/>
            <a:ext cx="4246012" cy="4203677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69966" y="2057487"/>
            <a:ext cx="119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Service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73064" y="2691977"/>
            <a:ext cx="1535070" cy="1024430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44815" y="3751575"/>
            <a:ext cx="119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H/W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625662" y="2686114"/>
            <a:ext cx="2025020" cy="1024430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61184" y="3745712"/>
            <a:ext cx="119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Develop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48" y="2975728"/>
            <a:ext cx="435597" cy="43559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85" y="2969608"/>
            <a:ext cx="457984" cy="457984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4843756" y="4131956"/>
            <a:ext cx="3789342" cy="846636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76093" y="4997150"/>
            <a:ext cx="119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Algorithm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64273" y="5374600"/>
            <a:ext cx="3789342" cy="846636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96610" y="6239794"/>
            <a:ext cx="119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img alt 입니다."/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41" y="4265290"/>
            <a:ext cx="597781" cy="59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brosa"/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620" y="5602787"/>
            <a:ext cx="929027" cy="38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] 넘파이란? List와 Array의 차이점, 넘파이 계산이 빠른이유"/>
          <p:cNvPicPr>
            <a:picLocks noChangeAspect="1" noChangeArrowheads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77" y="5563087"/>
            <a:ext cx="1164492" cy="46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50" y="4356850"/>
            <a:ext cx="498408" cy="428272"/>
          </a:xfrm>
          <a:prstGeom prst="rect">
            <a:avLst/>
          </a:prstGeom>
        </p:spPr>
      </p:pic>
      <p:sp>
        <p:nvSpPr>
          <p:cNvPr id="64" name="모서리가 둥근 직사각형 63"/>
          <p:cNvSpPr/>
          <p:nvPr/>
        </p:nvSpPr>
        <p:spPr>
          <a:xfrm>
            <a:off x="9562408" y="2406770"/>
            <a:ext cx="2028109" cy="4203677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11283" y="2044251"/>
            <a:ext cx="119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Classification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1" name="직선 화살표 연결선 60"/>
          <p:cNvCxnSpPr>
            <a:stCxn id="15" idx="3"/>
            <a:endCxn id="42" idx="1"/>
          </p:cNvCxnSpPr>
          <p:nvPr/>
        </p:nvCxnSpPr>
        <p:spPr>
          <a:xfrm>
            <a:off x="3964668" y="4508609"/>
            <a:ext cx="674060" cy="2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2" idx="3"/>
          </p:cNvCxnSpPr>
          <p:nvPr/>
        </p:nvCxnSpPr>
        <p:spPr>
          <a:xfrm flipV="1">
            <a:off x="8884740" y="4508608"/>
            <a:ext cx="1005141" cy="29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10254646" y="2690089"/>
            <a:ext cx="802996" cy="838830"/>
          </a:xfrm>
          <a:prstGeom prst="roundRect">
            <a:avLst/>
          </a:prstGeom>
          <a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000" b="-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0" name="모서리가 둥근 직사각형 79"/>
          <p:cNvSpPr/>
          <p:nvPr/>
        </p:nvSpPr>
        <p:spPr>
          <a:xfrm>
            <a:off x="10307891" y="3617226"/>
            <a:ext cx="705619" cy="660658"/>
          </a:xfrm>
          <a:prstGeom prst="roundRect">
            <a:avLst/>
          </a:prstGeom>
          <a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1" name="모서리가 둥근 직사각형 80"/>
          <p:cNvSpPr/>
          <p:nvPr/>
        </p:nvSpPr>
        <p:spPr>
          <a:xfrm>
            <a:off x="10284763" y="4575643"/>
            <a:ext cx="792673" cy="554857"/>
          </a:xfrm>
          <a:prstGeom prst="roundRect">
            <a:avLst/>
          </a:prstGeom>
          <a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" r="-20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4" name="TextBox 83"/>
          <p:cNvSpPr txBox="1"/>
          <p:nvPr/>
        </p:nvSpPr>
        <p:spPr>
          <a:xfrm>
            <a:off x="10077958" y="5300377"/>
            <a:ext cx="1191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9889881" y="3157983"/>
            <a:ext cx="0" cy="2557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9888810" y="5715875"/>
            <a:ext cx="291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9888810" y="4877675"/>
            <a:ext cx="291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9888077" y="4020425"/>
            <a:ext cx="291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9888810" y="3154383"/>
            <a:ext cx="291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840074" y="3851758"/>
            <a:ext cx="0" cy="33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그림 102"/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2" y="3048026"/>
            <a:ext cx="499227" cy="504065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9" y="3071144"/>
            <a:ext cx="483727" cy="483727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628493" y="3552144"/>
            <a:ext cx="567646" cy="28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Mic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576158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16 - 15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7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983089" y="96409"/>
            <a:ext cx="20954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추진계획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대각선 방향의 모서리가 잘린 사각형 8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75550" y="1147708"/>
            <a:ext cx="3080987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PBL </a:t>
            </a:r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및 논문 제출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82145" y="1837592"/>
            <a:ext cx="6345132" cy="4439383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249" y="1992838"/>
            <a:ext cx="561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평가 및 </a:t>
            </a:r>
            <a:r>
              <a:rPr lang="ko-KR" altLang="en-US" sz="2000" b="1" spc="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하이퍼파라미터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조정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7190" y="2488617"/>
            <a:ext cx="5616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Bef>
                <a:spcPts val="600"/>
              </a:spcBef>
              <a:spcAft>
                <a:spcPts val="400"/>
              </a:spcAft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신뢰도 측정을 통한 </a:t>
            </a:r>
            <a:r>
              <a:rPr lang="en-US" altLang="ko-KR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최적의 알고리즘</a:t>
            </a:r>
            <a:r>
              <a:rPr lang="en-US" altLang="ko-KR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선정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030" y="2857892"/>
            <a:ext cx="600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-2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軍 장비의 음성 측정 및 현장에서 </a:t>
            </a:r>
            <a:r>
              <a:rPr lang="ko-KR" altLang="en-US" sz="2000" b="1" spc="-2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성능실험</a:t>
            </a:r>
            <a:r>
              <a:rPr lang="en-US" altLang="ko-KR" b="1" spc="-2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(1~2</a:t>
            </a:r>
            <a:r>
              <a:rPr lang="ko-KR" altLang="en-US" b="1" spc="-2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</a:t>
            </a:r>
            <a:r>
              <a:rPr lang="en-US" altLang="ko-KR" b="1" spc="-2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000" b="1" spc="-2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030" y="4353804"/>
            <a:ext cx="561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軍 관련기관 논문 투고 준비 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7715" y="3214011"/>
            <a:ext cx="696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＊ 육군 과학화전투훈련단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(KCTC) 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및 보병학교 등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7715" y="4711787"/>
            <a:ext cx="696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＊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KIDA 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국방정책연구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한국국방기술학회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1472" y="5030199"/>
            <a:ext cx="539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한국국방분석학회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한국군사과학기술학회 등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1" y="2657858"/>
            <a:ext cx="4462489" cy="2866246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16 - 16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6030" y="5435980"/>
            <a:ext cx="561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 Augment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통한 최적의 알고리즘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959" y="5799396"/>
            <a:ext cx="561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성능개량 추가 프로젝트 추진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1706" y="6280672"/>
            <a:ext cx="49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</a:t>
            </a:r>
            <a:r>
              <a:rPr lang="en-US" altLang="ko-KR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Spec Augment : </a:t>
            </a:r>
            <a:r>
              <a:rPr lang="ko-KR" altLang="en-US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증강 기법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47715" y="3524785"/>
            <a:ext cx="696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＊ 현장에서 </a:t>
            </a:r>
            <a:r>
              <a:rPr lang="ko-KR" altLang="en-US" b="1" spc="200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실험평가를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위한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UI 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중심의 </a:t>
            </a:r>
            <a:r>
              <a:rPr lang="ko-KR" altLang="en-US" b="1" spc="200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웹개발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2932" y="3843295"/>
            <a:ext cx="696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병행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b="1" spc="200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평가시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활용</a:t>
            </a:r>
            <a:endParaRPr lang="en-US" altLang="ko-KR" b="1" spc="2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9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4238625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223875" y="2967335"/>
            <a:ext cx="1790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 차</a:t>
            </a:r>
            <a:endParaRPr lang="ko-KR" altLang="en-US" sz="5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10B5AB6-86AE-144C-9441-F0C6FBF508DB}"/>
              </a:ext>
            </a:extLst>
          </p:cNvPr>
          <p:cNvGrpSpPr/>
          <p:nvPr/>
        </p:nvGrpSpPr>
        <p:grpSpPr>
          <a:xfrm>
            <a:off x="6151090" y="1064586"/>
            <a:ext cx="3072041" cy="707886"/>
            <a:chOff x="6151090" y="1394297"/>
            <a:chExt cx="3072041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62DE98-8D87-4402-A68D-4C31CB7FDDE6}"/>
                </a:ext>
              </a:extLst>
            </p:cNvPr>
            <p:cNvSpPr txBox="1"/>
            <p:nvPr/>
          </p:nvSpPr>
          <p:spPr>
            <a:xfrm>
              <a:off x="6151090" y="1394297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67778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E9BDF5-C3CE-4DE3-906D-B0EA56CAEABE}"/>
                </a:ext>
              </a:extLst>
            </p:cNvPr>
            <p:cNvSpPr txBox="1"/>
            <p:nvPr/>
          </p:nvSpPr>
          <p:spPr>
            <a:xfrm>
              <a:off x="6970545" y="1517408"/>
              <a:ext cx="2252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소개 및 역할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9066AE-6A91-C973-5BB4-2DA24494ED57}"/>
              </a:ext>
            </a:extLst>
          </p:cNvPr>
          <p:cNvGrpSpPr/>
          <p:nvPr/>
        </p:nvGrpSpPr>
        <p:grpSpPr>
          <a:xfrm>
            <a:off x="6151090" y="2412711"/>
            <a:ext cx="2203167" cy="707886"/>
            <a:chOff x="6151090" y="2501826"/>
            <a:chExt cx="2203167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C54CB8-D00A-4BE4-B0BF-F9E5A0D3F8E9}"/>
                </a:ext>
              </a:extLst>
            </p:cNvPr>
            <p:cNvSpPr txBox="1"/>
            <p:nvPr/>
          </p:nvSpPr>
          <p:spPr>
            <a:xfrm>
              <a:off x="6151090" y="2501826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67778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09752-FE32-4093-B772-3FFAD4B91079}"/>
                </a:ext>
              </a:extLst>
            </p:cNvPr>
            <p:cNvSpPr txBox="1"/>
            <p:nvPr/>
          </p:nvSpPr>
          <p:spPr>
            <a:xfrm>
              <a:off x="6970545" y="2624937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연구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8714B0-382A-1E02-393D-B0C958A4DA89}"/>
              </a:ext>
            </a:extLst>
          </p:cNvPr>
          <p:cNvGrpSpPr/>
          <p:nvPr/>
        </p:nvGrpSpPr>
        <p:grpSpPr>
          <a:xfrm>
            <a:off x="6151090" y="5108960"/>
            <a:ext cx="2841162" cy="707886"/>
            <a:chOff x="6151090" y="4714771"/>
            <a:chExt cx="2841162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AA8A7B-A1D7-4DCC-8E2C-83109D3256EB}"/>
                </a:ext>
              </a:extLst>
            </p:cNvPr>
            <p:cNvSpPr txBox="1"/>
            <p:nvPr/>
          </p:nvSpPr>
          <p:spPr>
            <a:xfrm>
              <a:off x="6151090" y="4714771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67778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90683-093A-49C2-9F64-804EF330738A}"/>
                </a:ext>
              </a:extLst>
            </p:cNvPr>
            <p:cNvSpPr txBox="1"/>
            <p:nvPr/>
          </p:nvSpPr>
          <p:spPr>
            <a:xfrm>
              <a:off x="6970545" y="4837881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</a:t>
              </a:r>
              <a:r>
                <a:rPr lang="ko-KR" altLang="en-US" sz="2400" dirty="0" smtClean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추진계획</a:t>
              </a:r>
              <a:endParaRPr lang="ko-KR" altLang="en-US" sz="24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255BF-B57C-CFDE-CF2F-7B8B455FE536}"/>
              </a:ext>
            </a:extLst>
          </p:cNvPr>
          <p:cNvGrpSpPr/>
          <p:nvPr/>
        </p:nvGrpSpPr>
        <p:grpSpPr>
          <a:xfrm>
            <a:off x="6151090" y="3760836"/>
            <a:ext cx="2581476" cy="707886"/>
            <a:chOff x="6151090" y="3609355"/>
            <a:chExt cx="2581476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C54CB8-D00A-4BE4-B0BF-F9E5A0D3F8E9}"/>
                </a:ext>
              </a:extLst>
            </p:cNvPr>
            <p:cNvSpPr txBox="1"/>
            <p:nvPr/>
          </p:nvSpPr>
          <p:spPr>
            <a:xfrm>
              <a:off x="6151090" y="3609355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67778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C09752-FE32-4093-B772-3FFAD4B91079}"/>
                </a:ext>
              </a:extLst>
            </p:cNvPr>
            <p:cNvSpPr txBox="1"/>
            <p:nvPr/>
          </p:nvSpPr>
          <p:spPr>
            <a:xfrm>
              <a:off x="6970545" y="3732465"/>
              <a:ext cx="1762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9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68977" y="90057"/>
            <a:ext cx="21755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소개 및 역할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EF40B2-BE38-4963-8CF6-757F833A0AA7}"/>
              </a:ext>
            </a:extLst>
          </p:cNvPr>
          <p:cNvSpPr/>
          <p:nvPr/>
        </p:nvSpPr>
        <p:spPr>
          <a:xfrm>
            <a:off x="294247" y="1368227"/>
            <a:ext cx="2595495" cy="4842940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2D64F7-C4F0-444D-BB31-4D56C8612F91}"/>
              </a:ext>
            </a:extLst>
          </p:cNvPr>
          <p:cNvSpPr txBox="1"/>
          <p:nvPr/>
        </p:nvSpPr>
        <p:spPr>
          <a:xfrm>
            <a:off x="446002" y="4271518"/>
            <a:ext cx="2291984" cy="153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논문 내용 구성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 및 활용방안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데이터 수집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전투 실험 방안 구상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8BC40-EA8B-44AC-BFC4-C382DF62E59E}"/>
              </a:ext>
            </a:extLst>
          </p:cNvPr>
          <p:cNvSpPr txBox="1"/>
          <p:nvPr/>
        </p:nvSpPr>
        <p:spPr>
          <a:xfrm>
            <a:off x="654029" y="3605157"/>
            <a:ext cx="19111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최연희</a:t>
            </a:r>
            <a:r>
              <a:rPr lang="en-US" altLang="ko-KR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조원</a:t>
            </a:r>
            <a:r>
              <a:rPr lang="en-US" altLang="ko-KR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300" b="1" spc="3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4" y="1813072"/>
            <a:ext cx="1440000" cy="144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2D64F7-C4F0-444D-BB31-4D56C8612F91}"/>
              </a:ext>
            </a:extLst>
          </p:cNvPr>
          <p:cNvSpPr txBox="1"/>
          <p:nvPr/>
        </p:nvSpPr>
        <p:spPr>
          <a:xfrm>
            <a:off x="3340325" y="4324270"/>
            <a:ext cx="2497978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원시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원천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         특성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인식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 알고리즘 연구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평가 척도 연구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18BC40-EA8B-44AC-BFC4-C382DF62E59E}"/>
              </a:ext>
            </a:extLst>
          </p:cNvPr>
          <p:cNvSpPr txBox="1"/>
          <p:nvPr/>
        </p:nvSpPr>
        <p:spPr>
          <a:xfrm>
            <a:off x="3704677" y="3605156"/>
            <a:ext cx="18830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spc="300" dirty="0" err="1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안병현</a:t>
            </a:r>
            <a:r>
              <a:rPr lang="en-US" altLang="ko-KR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조원</a:t>
            </a:r>
            <a:r>
              <a:rPr lang="en-US" altLang="ko-KR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300" b="1" spc="3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78" y="1829342"/>
            <a:ext cx="1440000" cy="140746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62D64F7-C4F0-444D-BB31-4D56C8612F91}"/>
              </a:ext>
            </a:extLst>
          </p:cNvPr>
          <p:cNvSpPr txBox="1"/>
          <p:nvPr/>
        </p:nvSpPr>
        <p:spPr>
          <a:xfrm>
            <a:off x="9405236" y="4271518"/>
            <a:ext cx="2228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멘토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논문 작성 지원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개발 지원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18BC40-EA8B-44AC-BFC4-C382DF62E59E}"/>
              </a:ext>
            </a:extLst>
          </p:cNvPr>
          <p:cNvSpPr txBox="1"/>
          <p:nvPr/>
        </p:nvSpPr>
        <p:spPr>
          <a:xfrm>
            <a:off x="9563995" y="3605156"/>
            <a:ext cx="19111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김민재</a:t>
            </a:r>
            <a:r>
              <a:rPr lang="en-US" altLang="ko-KR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</a:t>
            </a:r>
            <a:r>
              <a:rPr lang="en-US" altLang="ko-KR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300" b="1" spc="3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544" y="1922729"/>
            <a:ext cx="1440000" cy="12206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2D64F7-C4F0-444D-BB31-4D56C8612F91}"/>
              </a:ext>
            </a:extLst>
          </p:cNvPr>
          <p:cNvSpPr txBox="1"/>
          <p:nvPr/>
        </p:nvSpPr>
        <p:spPr>
          <a:xfrm>
            <a:off x="6339958" y="4271518"/>
            <a:ext cx="2407472" cy="147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라벨링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구현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인스턴스 분류 웹 체계 구현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8BC40-EA8B-44AC-BFC4-C382DF62E59E}"/>
              </a:ext>
            </a:extLst>
          </p:cNvPr>
          <p:cNvSpPr txBox="1"/>
          <p:nvPr/>
        </p:nvSpPr>
        <p:spPr>
          <a:xfrm>
            <a:off x="6632106" y="3605156"/>
            <a:ext cx="19111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spc="300" dirty="0" err="1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하은택</a:t>
            </a:r>
            <a:r>
              <a:rPr lang="en-US" altLang="ko-KR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조장</a:t>
            </a:r>
            <a:r>
              <a:rPr lang="en-US" altLang="ko-KR" b="1" spc="3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300" b="1" spc="3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94" y="1914391"/>
            <a:ext cx="1440000" cy="12373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183AB2-B96B-99FC-D0F0-CF56DE4685EC}"/>
              </a:ext>
            </a:extLst>
          </p:cNvPr>
          <p:cNvSpPr txBox="1"/>
          <p:nvPr/>
        </p:nvSpPr>
        <p:spPr>
          <a:xfrm>
            <a:off x="803564" y="4339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CC20ED-9010-1D0B-7C1F-9B13518CAE39}"/>
              </a:ext>
            </a:extLst>
          </p:cNvPr>
          <p:cNvSpPr/>
          <p:nvPr/>
        </p:nvSpPr>
        <p:spPr>
          <a:xfrm>
            <a:off x="3282331" y="1368227"/>
            <a:ext cx="2595495" cy="4842940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0FC409-7D3F-9892-597E-2A9E76FEBCCD}"/>
              </a:ext>
            </a:extLst>
          </p:cNvPr>
          <p:cNvSpPr/>
          <p:nvPr/>
        </p:nvSpPr>
        <p:spPr>
          <a:xfrm>
            <a:off x="6245947" y="1368227"/>
            <a:ext cx="2595495" cy="4842940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27D87EC-7BA2-A597-E597-0B89A685DA55}"/>
              </a:ext>
            </a:extLst>
          </p:cNvPr>
          <p:cNvSpPr/>
          <p:nvPr/>
        </p:nvSpPr>
        <p:spPr>
          <a:xfrm>
            <a:off x="9221797" y="1368227"/>
            <a:ext cx="2595495" cy="4842940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3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대각선 방향의 모서리가 잘린 사각형 23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965340" y="757918"/>
            <a:ext cx="1795778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   경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8187" y="1489104"/>
            <a:ext cx="10001313" cy="243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軍도 </a:t>
            </a:r>
            <a:r>
              <a:rPr lang="en-US" altLang="ko-KR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기술을 적용하여 객체 식별 등 다양한 </a:t>
            </a:r>
            <a:r>
              <a:rPr lang="en-US" altLang="ko-KR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R&amp;D </a:t>
            </a: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및 전투실험을 통한 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지능화된 무기</a:t>
            </a:r>
            <a:r>
              <a:rPr lang="en-US" altLang="ko-KR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전력지원체계 </a:t>
            </a:r>
            <a:r>
              <a:rPr lang="ko-KR" altLang="en-US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지속 추진 중</a:t>
            </a:r>
            <a:endParaRPr lang="en-US" altLang="ko-KR" sz="2000" b="1" spc="2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대부분 이미지 데이터와 음성</a:t>
            </a:r>
            <a:r>
              <a:rPr lang="en-US" altLang="ko-KR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(NLP)</a:t>
            </a:r>
            <a:r>
              <a:rPr lang="en-US" altLang="ko-KR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위주의 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</a:t>
            </a: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중이며 </a:t>
            </a:r>
            <a:r>
              <a:rPr lang="ko-KR" altLang="en-US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음향신호를 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r>
              <a:rPr lang="en-US" altLang="ko-KR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</a:t>
            </a:r>
            <a:r>
              <a:rPr lang="ko-KR" altLang="en-US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추진실적이 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전무함</a:t>
            </a:r>
            <a:endParaRPr lang="en-US" altLang="ko-KR" sz="2000" b="1" spc="2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이에 본 연구를 통해 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軍 </a:t>
            </a: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장비 </a:t>
            </a:r>
            <a:r>
              <a:rPr lang="ko-KR" altLang="en-US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음향 신호를 활용한 객체식별</a:t>
            </a:r>
            <a:r>
              <a:rPr lang="en-US" altLang="ko-KR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r>
              <a:rPr lang="en-US" altLang="ko-KR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인스턴스</a:t>
            </a:r>
            <a:r>
              <a:rPr lang="en-US" altLang="ko-KR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altLang="ko-KR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</a:t>
            </a: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최적의 알고리즘을 제시하고자 </a:t>
            </a: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</a:t>
            </a:r>
            <a:endParaRPr lang="en-US" altLang="ko-KR" sz="2000" b="1" spc="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1123" y="4994309"/>
            <a:ext cx="9922029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軍 기동장비에서 </a:t>
            </a: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발생하는 </a:t>
            </a:r>
            <a:r>
              <a:rPr lang="ko-KR" altLang="en-US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음향신호만으로 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</a:t>
            </a:r>
            <a:r>
              <a:rPr lang="en-US" altLang="ko-KR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적군 </a:t>
            </a:r>
            <a:r>
              <a:rPr lang="ko-KR" altLang="en-US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장비 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식별</a:t>
            </a:r>
            <a:endParaRPr lang="en-US" altLang="ko-KR" sz="2000" b="1" spc="2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고성능 센서가 아닌 단순한 마이크로폰 수준의 장비 활용</a:t>
            </a:r>
            <a:endParaRPr lang="en-US" altLang="ko-KR" sz="2000" b="1" spc="2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軍에서 연구 및 사업에 활용 가능한 </a:t>
            </a:r>
            <a:r>
              <a:rPr lang="en-US" altLang="ko-KR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“SOTA” </a:t>
            </a:r>
            <a:r>
              <a:rPr lang="ko-KR" altLang="en-US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음향 분류 </a:t>
            </a:r>
            <a:r>
              <a:rPr lang="en-US" altLang="ko-KR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제시</a:t>
            </a:r>
            <a:endParaRPr lang="en-US" altLang="ko-KR" sz="2000" b="1" spc="200" dirty="0" smtClean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ko-KR" altLang="en-US" sz="16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SOTA</a:t>
            </a:r>
            <a:r>
              <a:rPr lang="en-US" altLang="ko-KR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(State-Of-The-Art)</a:t>
            </a:r>
            <a:r>
              <a:rPr lang="en-US" altLang="ko-KR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: </a:t>
            </a:r>
            <a:r>
              <a:rPr lang="ko-KR" altLang="en-US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현재 최고 수준의 결과</a:t>
            </a:r>
            <a:endParaRPr lang="en-US" altLang="ko-KR" b="1" spc="200" dirty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46438" y="1382241"/>
            <a:ext cx="10326412" cy="2660675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25020" y="4922869"/>
            <a:ext cx="10347830" cy="1569286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대각선 방향의 모서리가 잘린 사각형 44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965340" y="4308797"/>
            <a:ext cx="1795778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  적 </a:t>
            </a:r>
            <a:endParaRPr lang="ko-KR" altLang="en-US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A288F3-2BFC-54F1-257A-1977DEEC8A6E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8977F4-BD29-1E18-6BA2-61BC81A23C7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0F9C1-DDD6-C9D0-5CEF-50C568C3BFC8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23871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연구배경 및 목적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4038600" y="6523407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16 - 2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3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BA35A0-D6FC-9D32-F7C2-C4656A56C2C6}"/>
              </a:ext>
            </a:extLst>
          </p:cNvPr>
          <p:cNvGrpSpPr/>
          <p:nvPr/>
        </p:nvGrpSpPr>
        <p:grpSpPr>
          <a:xfrm>
            <a:off x="913995" y="1624457"/>
            <a:ext cx="2557255" cy="1039612"/>
            <a:chOff x="812395" y="1621942"/>
            <a:chExt cx="2557255" cy="103961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8EF40B2-BE38-4963-8CF6-757F833A0AA7}"/>
                </a:ext>
              </a:extLst>
            </p:cNvPr>
            <p:cNvSpPr/>
            <p:nvPr/>
          </p:nvSpPr>
          <p:spPr>
            <a:xfrm>
              <a:off x="812395" y="2048326"/>
              <a:ext cx="2540356" cy="613228"/>
            </a:xfrm>
            <a:prstGeom prst="rect">
              <a:avLst/>
            </a:prstGeom>
            <a:noFill/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2D64F7-C4F0-444D-BB31-4D56C8612F91}"/>
                </a:ext>
              </a:extLst>
            </p:cNvPr>
            <p:cNvSpPr txBox="1"/>
            <p:nvPr/>
          </p:nvSpPr>
          <p:spPr>
            <a:xfrm>
              <a:off x="918172" y="2209023"/>
              <a:ext cx="2451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5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음성데이터</a:t>
              </a:r>
              <a:r>
                <a:rPr lang="en-US" altLang="ko-KR" sz="13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3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원시</a:t>
              </a:r>
              <a:r>
                <a:rPr lang="en-US" altLang="ko-KR" sz="13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13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0336DA1-B33A-4BC8-B3B2-415E14EEBDE9}"/>
                </a:ext>
              </a:extLst>
            </p:cNvPr>
            <p:cNvSpPr/>
            <p:nvPr/>
          </p:nvSpPr>
          <p:spPr>
            <a:xfrm>
              <a:off x="812395" y="1621942"/>
              <a:ext cx="2540356" cy="371000"/>
            </a:xfrm>
            <a:prstGeom prst="rect">
              <a:avLst/>
            </a:prstGeom>
            <a:solidFill>
              <a:srgbClr val="677787"/>
            </a:solidFill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18BC40-EA8B-44AC-BFC4-C382DF62E59E}"/>
                </a:ext>
              </a:extLst>
            </p:cNvPr>
            <p:cNvSpPr txBox="1"/>
            <p:nvPr/>
          </p:nvSpPr>
          <p:spPr>
            <a:xfrm>
              <a:off x="1320987" y="1622776"/>
              <a:ext cx="1523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3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수집</a:t>
              </a:r>
            </a:p>
          </p:txBody>
        </p:sp>
      </p:grpSp>
      <p:sp>
        <p:nvSpPr>
          <p:cNvPr id="55" name="아래쪽 화살표 54"/>
          <p:cNvSpPr/>
          <p:nvPr/>
        </p:nvSpPr>
        <p:spPr>
          <a:xfrm rot="16200000">
            <a:off x="3962283" y="1581313"/>
            <a:ext cx="423862" cy="510150"/>
          </a:xfrm>
          <a:prstGeom prst="downArrow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D30859-B8EE-0719-4983-6B925EFCDF9A}"/>
              </a:ext>
            </a:extLst>
          </p:cNvPr>
          <p:cNvGrpSpPr/>
          <p:nvPr/>
        </p:nvGrpSpPr>
        <p:grpSpPr>
          <a:xfrm>
            <a:off x="4820680" y="1624457"/>
            <a:ext cx="2540357" cy="2127660"/>
            <a:chOff x="4691372" y="1624457"/>
            <a:chExt cx="2540357" cy="212766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8EF40B2-BE38-4963-8CF6-757F833A0AA7}"/>
                </a:ext>
              </a:extLst>
            </p:cNvPr>
            <p:cNvSpPr/>
            <p:nvPr/>
          </p:nvSpPr>
          <p:spPr>
            <a:xfrm>
              <a:off x="4691372" y="2048326"/>
              <a:ext cx="2540357" cy="1703791"/>
            </a:xfrm>
            <a:prstGeom prst="rect">
              <a:avLst/>
            </a:prstGeom>
            <a:noFill/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62D64F7-C4F0-444D-BB31-4D56C8612F91}"/>
                </a:ext>
              </a:extLst>
            </p:cNvPr>
            <p:cNvSpPr txBox="1"/>
            <p:nvPr/>
          </p:nvSpPr>
          <p:spPr>
            <a:xfrm>
              <a:off x="4725327" y="2165507"/>
              <a:ext cx="2492756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표준화</a:t>
              </a:r>
              <a:endParaRPr lang="en-US" altLang="ko-KR" sz="15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라벨링</a:t>
              </a:r>
              <a:endParaRPr lang="en-US" altLang="ko-KR" sz="15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특징 추출</a:t>
              </a:r>
              <a:endParaRPr lang="en-US" altLang="ko-KR" sz="15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500" b="1" spc="3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학습</a:t>
              </a:r>
              <a:r>
                <a:rPr lang="en-US" altLang="ko-KR" sz="1500" b="1" spc="3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·</a:t>
              </a:r>
              <a:r>
                <a:rPr lang="ko-KR" altLang="en-US" sz="1500" b="1" spc="3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검증</a:t>
              </a:r>
              <a:r>
                <a:rPr lang="en-US" altLang="ko-KR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·</a:t>
              </a:r>
              <a:r>
                <a:rPr lang="ko-KR" altLang="en-US" sz="1500" b="1" spc="3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평가</a:t>
              </a:r>
              <a:r>
                <a:rPr lang="en-US" altLang="ko-KR" sz="1500" b="1" spc="3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  </a:t>
              </a:r>
              <a:r>
                <a:rPr lang="ko-KR" altLang="en-US" sz="1500" b="1" spc="3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분리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336DA1-B33A-4BC8-B3B2-415E14EEBDE9}"/>
                </a:ext>
              </a:extLst>
            </p:cNvPr>
            <p:cNvSpPr/>
            <p:nvPr/>
          </p:nvSpPr>
          <p:spPr>
            <a:xfrm>
              <a:off x="4691372" y="1624457"/>
              <a:ext cx="2540357" cy="371000"/>
            </a:xfrm>
            <a:prstGeom prst="rect">
              <a:avLst/>
            </a:prstGeom>
            <a:solidFill>
              <a:srgbClr val="677787"/>
            </a:solidFill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18BC40-EA8B-44AC-BFC4-C382DF62E59E}"/>
                </a:ext>
              </a:extLst>
            </p:cNvPr>
            <p:cNvSpPr txBox="1"/>
            <p:nvPr/>
          </p:nvSpPr>
          <p:spPr>
            <a:xfrm>
              <a:off x="5075731" y="1628663"/>
              <a:ext cx="1771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3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전처리</a:t>
              </a:r>
            </a:p>
          </p:txBody>
        </p:sp>
      </p:grpSp>
      <p:sp>
        <p:nvSpPr>
          <p:cNvPr id="61" name="아래쪽 화살표 60"/>
          <p:cNvSpPr/>
          <p:nvPr/>
        </p:nvSpPr>
        <p:spPr>
          <a:xfrm rot="16200000">
            <a:off x="7820290" y="1581313"/>
            <a:ext cx="423862" cy="510150"/>
          </a:xfrm>
          <a:prstGeom prst="downArrow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55718A5-A3AA-BB1A-2609-218AE89538DF}"/>
              </a:ext>
            </a:extLst>
          </p:cNvPr>
          <p:cNvGrpSpPr/>
          <p:nvPr/>
        </p:nvGrpSpPr>
        <p:grpSpPr>
          <a:xfrm>
            <a:off x="8636288" y="1624457"/>
            <a:ext cx="2578532" cy="1088525"/>
            <a:chOff x="8538386" y="1628487"/>
            <a:chExt cx="2578532" cy="108852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8EF40B2-BE38-4963-8CF6-757F833A0AA7}"/>
                </a:ext>
              </a:extLst>
            </p:cNvPr>
            <p:cNvSpPr/>
            <p:nvPr/>
          </p:nvSpPr>
          <p:spPr>
            <a:xfrm>
              <a:off x="8538386" y="2057386"/>
              <a:ext cx="2540356" cy="659626"/>
            </a:xfrm>
            <a:prstGeom prst="rect">
              <a:avLst/>
            </a:prstGeom>
            <a:noFill/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2D64F7-C4F0-444D-BB31-4D56C8612F91}"/>
                </a:ext>
              </a:extLst>
            </p:cNvPr>
            <p:cNvSpPr txBox="1"/>
            <p:nvPr/>
          </p:nvSpPr>
          <p:spPr>
            <a:xfrm>
              <a:off x="8665440" y="2218083"/>
              <a:ext cx="2451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알고리즘 적용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0336DA1-B33A-4BC8-B3B2-415E14EEBDE9}"/>
                </a:ext>
              </a:extLst>
            </p:cNvPr>
            <p:cNvSpPr/>
            <p:nvPr/>
          </p:nvSpPr>
          <p:spPr>
            <a:xfrm>
              <a:off x="8538386" y="1633517"/>
              <a:ext cx="2540356" cy="371000"/>
            </a:xfrm>
            <a:prstGeom prst="rect">
              <a:avLst/>
            </a:prstGeom>
            <a:solidFill>
              <a:srgbClr val="677787"/>
            </a:solidFill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18BC40-EA8B-44AC-BFC4-C382DF62E59E}"/>
                </a:ext>
              </a:extLst>
            </p:cNvPr>
            <p:cNvSpPr txBox="1"/>
            <p:nvPr/>
          </p:nvSpPr>
          <p:spPr>
            <a:xfrm>
              <a:off x="9171210" y="1628487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3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 학습</a:t>
              </a:r>
            </a:p>
          </p:txBody>
        </p:sp>
      </p:grpSp>
      <p:sp>
        <p:nvSpPr>
          <p:cNvPr id="67" name="아래쪽 화살표 66"/>
          <p:cNvSpPr/>
          <p:nvPr/>
        </p:nvSpPr>
        <p:spPr>
          <a:xfrm>
            <a:off x="9713623" y="3256411"/>
            <a:ext cx="423862" cy="510150"/>
          </a:xfrm>
          <a:prstGeom prst="downArrow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DAEE66B-55EA-A0CE-70C8-4C5818F5EE51}"/>
              </a:ext>
            </a:extLst>
          </p:cNvPr>
          <p:cNvGrpSpPr/>
          <p:nvPr/>
        </p:nvGrpSpPr>
        <p:grpSpPr>
          <a:xfrm>
            <a:off x="8641607" y="4324933"/>
            <a:ext cx="2567895" cy="1882437"/>
            <a:chOff x="8475575" y="4158679"/>
            <a:chExt cx="2567895" cy="188243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8EF40B2-BE38-4963-8CF6-757F833A0AA7}"/>
                </a:ext>
              </a:extLst>
            </p:cNvPr>
            <p:cNvSpPr/>
            <p:nvPr/>
          </p:nvSpPr>
          <p:spPr>
            <a:xfrm>
              <a:off x="8475575" y="4587578"/>
              <a:ext cx="2540357" cy="1453538"/>
            </a:xfrm>
            <a:prstGeom prst="rect">
              <a:avLst/>
            </a:prstGeom>
            <a:noFill/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2D64F7-C4F0-444D-BB31-4D56C8612F91}"/>
                </a:ext>
              </a:extLst>
            </p:cNvPr>
            <p:cNvSpPr txBox="1"/>
            <p:nvPr/>
          </p:nvSpPr>
          <p:spPr>
            <a:xfrm>
              <a:off x="8591991" y="4695522"/>
              <a:ext cx="2451479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</a:t>
              </a:r>
              <a:endParaRPr lang="en-US" altLang="ko-KR" sz="15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정밀도</a:t>
              </a:r>
              <a:endParaRPr lang="en-US" altLang="ko-KR" sz="15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재현률</a:t>
              </a:r>
              <a:endParaRPr lang="en-US" altLang="ko-KR" sz="15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altLang="ko-KR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F1 Score</a:t>
              </a:r>
              <a:endParaRPr lang="ko-KR" altLang="en-US" sz="15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0336DA1-B33A-4BC8-B3B2-415E14EEBDE9}"/>
                </a:ext>
              </a:extLst>
            </p:cNvPr>
            <p:cNvSpPr/>
            <p:nvPr/>
          </p:nvSpPr>
          <p:spPr>
            <a:xfrm>
              <a:off x="8475575" y="4163709"/>
              <a:ext cx="2540357" cy="371000"/>
            </a:xfrm>
            <a:prstGeom prst="rect">
              <a:avLst/>
            </a:prstGeom>
            <a:solidFill>
              <a:srgbClr val="677787"/>
            </a:solidFill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18BC40-EA8B-44AC-BFC4-C382DF62E59E}"/>
                </a:ext>
              </a:extLst>
            </p:cNvPr>
            <p:cNvSpPr txBox="1"/>
            <p:nvPr/>
          </p:nvSpPr>
          <p:spPr>
            <a:xfrm>
              <a:off x="9108399" y="4158679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3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 평가</a:t>
              </a:r>
            </a:p>
          </p:txBody>
        </p:sp>
      </p:grpSp>
      <p:sp>
        <p:nvSpPr>
          <p:cNvPr id="73" name="아래쪽 화살표 72"/>
          <p:cNvSpPr/>
          <p:nvPr/>
        </p:nvSpPr>
        <p:spPr>
          <a:xfrm rot="5400000">
            <a:off x="7763140" y="4281789"/>
            <a:ext cx="423862" cy="510150"/>
          </a:xfrm>
          <a:prstGeom prst="downArrow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04CEDB3-DFC1-4FC5-EFF0-F982E9FC37E4}"/>
              </a:ext>
            </a:extLst>
          </p:cNvPr>
          <p:cNvGrpSpPr/>
          <p:nvPr/>
        </p:nvGrpSpPr>
        <p:grpSpPr>
          <a:xfrm>
            <a:off x="4802173" y="4324933"/>
            <a:ext cx="2540357" cy="1342449"/>
            <a:chOff x="4672865" y="4173234"/>
            <a:chExt cx="2540357" cy="134244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8EF40B2-BE38-4963-8CF6-757F833A0AA7}"/>
                </a:ext>
              </a:extLst>
            </p:cNvPr>
            <p:cNvSpPr/>
            <p:nvPr/>
          </p:nvSpPr>
          <p:spPr>
            <a:xfrm>
              <a:off x="4672865" y="4602133"/>
              <a:ext cx="2540357" cy="913550"/>
            </a:xfrm>
            <a:prstGeom prst="rect">
              <a:avLst/>
            </a:prstGeom>
            <a:noFill/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2D64F7-C4F0-444D-BB31-4D56C8612F91}"/>
                </a:ext>
              </a:extLst>
            </p:cNvPr>
            <p:cNvSpPr txBox="1"/>
            <p:nvPr/>
          </p:nvSpPr>
          <p:spPr>
            <a:xfrm>
              <a:off x="4757367" y="4762830"/>
              <a:ext cx="2451479" cy="630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클래스</a:t>
              </a:r>
              <a:endParaRPr lang="en-US" altLang="ko-KR" sz="15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인스턴스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0336DA1-B33A-4BC8-B3B2-415E14EEBDE9}"/>
                </a:ext>
              </a:extLst>
            </p:cNvPr>
            <p:cNvSpPr/>
            <p:nvPr/>
          </p:nvSpPr>
          <p:spPr>
            <a:xfrm>
              <a:off x="4672865" y="4178264"/>
              <a:ext cx="2540357" cy="371000"/>
            </a:xfrm>
            <a:prstGeom prst="rect">
              <a:avLst/>
            </a:prstGeom>
            <a:solidFill>
              <a:srgbClr val="677787"/>
            </a:solidFill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018BC40-EA8B-44AC-BFC4-C382DF62E59E}"/>
                </a:ext>
              </a:extLst>
            </p:cNvPr>
            <p:cNvSpPr txBox="1"/>
            <p:nvPr/>
          </p:nvSpPr>
          <p:spPr>
            <a:xfrm>
              <a:off x="5602245" y="417323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3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분류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0B4D94B-4C0D-08B8-9AFD-8D2E6A614EB3}"/>
              </a:ext>
            </a:extLst>
          </p:cNvPr>
          <p:cNvGrpSpPr/>
          <p:nvPr/>
        </p:nvGrpSpPr>
        <p:grpSpPr>
          <a:xfrm>
            <a:off x="922444" y="4324933"/>
            <a:ext cx="2540357" cy="1055959"/>
            <a:chOff x="815240" y="4163709"/>
            <a:chExt cx="2540357" cy="1055959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8EF40B2-BE38-4963-8CF6-757F833A0AA7}"/>
                </a:ext>
              </a:extLst>
            </p:cNvPr>
            <p:cNvSpPr/>
            <p:nvPr/>
          </p:nvSpPr>
          <p:spPr>
            <a:xfrm>
              <a:off x="815240" y="4592609"/>
              <a:ext cx="2540357" cy="627059"/>
            </a:xfrm>
            <a:prstGeom prst="rect">
              <a:avLst/>
            </a:prstGeom>
            <a:noFill/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62D64F7-C4F0-444D-BB31-4D56C8612F91}"/>
                </a:ext>
              </a:extLst>
            </p:cNvPr>
            <p:cNvSpPr txBox="1"/>
            <p:nvPr/>
          </p:nvSpPr>
          <p:spPr>
            <a:xfrm>
              <a:off x="899742" y="4753305"/>
              <a:ext cx="24514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altLang="ko-KR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NEW </a:t>
              </a:r>
              <a:r>
                <a:rPr lang="ko-KR" altLang="en-US" sz="1500" b="1" spc="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  <a:endParaRPr lang="en-US" altLang="ko-KR" sz="15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0336DA1-B33A-4BC8-B3B2-415E14EEBDE9}"/>
                </a:ext>
              </a:extLst>
            </p:cNvPr>
            <p:cNvSpPr/>
            <p:nvPr/>
          </p:nvSpPr>
          <p:spPr>
            <a:xfrm>
              <a:off x="815240" y="4168739"/>
              <a:ext cx="2540357" cy="371000"/>
            </a:xfrm>
            <a:prstGeom prst="rect">
              <a:avLst/>
            </a:prstGeom>
            <a:solidFill>
              <a:srgbClr val="677787"/>
            </a:solidFill>
            <a:ln w="57150">
              <a:solidFill>
                <a:srgbClr val="67778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018BC40-EA8B-44AC-BFC4-C382DF62E59E}"/>
                </a:ext>
              </a:extLst>
            </p:cNvPr>
            <p:cNvSpPr txBox="1"/>
            <p:nvPr/>
          </p:nvSpPr>
          <p:spPr>
            <a:xfrm>
              <a:off x="1572297" y="4163709"/>
              <a:ext cx="1026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3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웹 체계</a:t>
              </a:r>
            </a:p>
          </p:txBody>
        </p:sp>
      </p:grpSp>
      <p:sp>
        <p:nvSpPr>
          <p:cNvPr id="84" name="아래쪽 화살표 83"/>
          <p:cNvSpPr/>
          <p:nvPr/>
        </p:nvSpPr>
        <p:spPr>
          <a:xfrm rot="16200000">
            <a:off x="3931608" y="4281790"/>
            <a:ext cx="423862" cy="510150"/>
          </a:xfrm>
          <a:prstGeom prst="downArrow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7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75551" y="1147708"/>
            <a:ext cx="1975356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" name="_x411784608" descr="EMB0000253421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21" y="2200588"/>
            <a:ext cx="4145922" cy="388033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098249" y="2402026"/>
            <a:ext cx="5997143" cy="345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 Rate : 44,100Hz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Bit Rate : 128Kbps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Bit Depth : 16bit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채널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</a:t>
            </a:r>
            <a:r>
              <a:rPr lang="en-US" altLang="ko-KR" sz="16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(mono)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녹음시간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Clip 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 내외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포맷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MP3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녹음장소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실외</a:t>
            </a:r>
            <a:r>
              <a:rPr lang="en-US" altLang="ko-KR" sz="16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훈련장 등 노지</a:t>
            </a:r>
            <a:r>
              <a:rPr lang="en-US" altLang="ko-KR" sz="16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녹음방법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마이크 설치 후 다 각도</a:t>
            </a:r>
            <a:r>
              <a:rPr lang="en-US" altLang="ko-KR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</a:t>
            </a:r>
            <a:r>
              <a:rPr lang="en-US" altLang="ko-KR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원거리 녹음</a:t>
            </a:r>
            <a:endParaRPr lang="en-US" altLang="ko-KR" sz="2000" b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82145" y="2004541"/>
            <a:ext cx="6213247" cy="4272434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7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75551" y="1147708"/>
            <a:ext cx="1975356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 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8249" y="2259872"/>
            <a:ext cx="5671828" cy="39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57200">
              <a:lnSpc>
                <a:spcPts val="3000"/>
              </a:lnSpc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포맷 변환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MP3 → WAV          </a:t>
            </a:r>
            <a:r>
              <a:rPr lang="ko-KR" altLang="en-US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</a:t>
            </a:r>
            <a:r>
              <a:rPr lang="en-US" altLang="ko-KR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wav</a:t>
            </a:r>
            <a:r>
              <a:rPr lang="ko-KR" altLang="en-US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</a:t>
            </a:r>
            <a:r>
              <a:rPr lang="ko-KR" altLang="en-US" sz="1600" b="1" spc="200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무손실</a:t>
            </a:r>
            <a:r>
              <a:rPr lang="ko-KR" altLang="en-US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압축 방식 사용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32000" indent="-457200">
              <a:lnSpc>
                <a:spcPts val="2800"/>
              </a:lnSpc>
              <a:spcBef>
                <a:spcPts val="600"/>
              </a:spcBef>
              <a:spcAft>
                <a:spcPts val="400"/>
              </a:spcAft>
              <a:buFont typeface="+mj-ea"/>
              <a:buAutoNum type="circleNumDbPlain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표준화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원시데이터를 정량적으로 등분하여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Clip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초로 분할</a:t>
            </a:r>
            <a:r>
              <a:rPr lang="en-US" altLang="ko-KR" sz="2000" b="1" spc="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                             </a:t>
            </a:r>
            <a:r>
              <a:rPr lang="ko-KR" altLang="en-US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</a:t>
            </a:r>
            <a:r>
              <a:rPr lang="en-US" altLang="ko-KR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초 미만 파일 </a:t>
            </a:r>
            <a:r>
              <a:rPr lang="en-US" altLang="ko-KR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Zero-Padding              </a:t>
            </a:r>
          </a:p>
          <a:p>
            <a:pPr marL="432000" indent="-457200">
              <a:lnSpc>
                <a:spcPts val="2800"/>
              </a:lnSpc>
              <a:spcBef>
                <a:spcPts val="600"/>
              </a:spcBef>
              <a:spcAft>
                <a:spcPts val="400"/>
              </a:spcAft>
              <a:buFont typeface="+mj-ea"/>
              <a:buAutoNum type="circleNumDbPlain"/>
            </a:pPr>
            <a:endParaRPr lang="en-US" altLang="ko-KR" sz="1600" b="1" spc="-100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32000" indent="-457200">
              <a:lnSpc>
                <a:spcPts val="2500"/>
              </a:lnSpc>
              <a:spcAft>
                <a:spcPts val="400"/>
              </a:spcAft>
              <a:buFont typeface="+mj-ea"/>
              <a:buAutoNum type="circleNumDbPlain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2000" b="1" spc="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라벨링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</a:t>
            </a:r>
            <a:r>
              <a:rPr lang="ko-KR" altLang="en-US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</a:t>
            </a:r>
            <a:r>
              <a:rPr lang="en-US" altLang="ko-KR" sz="1600" b="1" spc="200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Filename, Class, Instance, </a:t>
            </a:r>
            <a:r>
              <a:rPr lang="en-US" altLang="ko-KR" sz="1600" b="1" spc="200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Label_Num</a:t>
            </a:r>
            <a:endParaRPr lang="en-US" altLang="ko-KR" sz="16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32000" indent="-457200">
              <a:lnSpc>
                <a:spcPts val="3000"/>
              </a:lnSpc>
              <a:spcBef>
                <a:spcPts val="600"/>
              </a:spcBef>
              <a:spcAft>
                <a:spcPts val="400"/>
              </a:spcAft>
              <a:buFont typeface="+mj-ea"/>
              <a:buAutoNum type="circleNumDbPlain"/>
            </a:pPr>
            <a:r>
              <a:rPr lang="ko-KR" altLang="en-US" sz="2000" b="1" spc="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라벨링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</a:t>
            </a: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CSV 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파일로 저장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82145" y="2004541"/>
            <a:ext cx="6213247" cy="4272434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09" y="1763569"/>
            <a:ext cx="4474957" cy="2072820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612" y="4048125"/>
            <a:ext cx="4195763" cy="2209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35301" y="4135102"/>
            <a:ext cx="5671828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  <a:spcAft>
                <a:spcPts val="400"/>
              </a:spcAft>
            </a:pP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</a:t>
            </a:r>
            <a:r>
              <a:rPr lang="en-US" altLang="ko-KR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Zero-Padding : 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데이터의 빈 공간을 </a:t>
            </a:r>
            <a:r>
              <a:rPr lang="en-US" altLang="ko-KR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0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으로 채우는 기법</a:t>
            </a:r>
            <a:endParaRPr lang="en-US" altLang="ko-KR" sz="1600" b="1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0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75551" y="1147708"/>
            <a:ext cx="1975356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 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8249" y="2226180"/>
            <a:ext cx="5616876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음향신호 특징 추출</a:t>
            </a:r>
            <a:r>
              <a:rPr lang="en-US" altLang="ko-KR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 Extraction)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endParaRPr lang="en-US" altLang="ko-KR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82145" y="2004541"/>
            <a:ext cx="6213247" cy="4053359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0674" y="2761045"/>
            <a:ext cx="561687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MFCC</a:t>
            </a:r>
            <a:endParaRPr lang="en-US" altLang="ko-KR" sz="2000" b="1" spc="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Zero-Crossing rate</a:t>
            </a:r>
          </a:p>
          <a:p>
            <a:pPr marL="342900" indent="-34290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Mel-Spectrogram</a:t>
            </a:r>
            <a:endParaRPr lang="en-US" altLang="ko-KR" sz="2000" b="1" spc="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Spectral Roll-off</a:t>
            </a:r>
          </a:p>
          <a:p>
            <a:pPr marL="342900" indent="-34290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Spectral Centroid</a:t>
            </a:r>
          </a:p>
          <a:p>
            <a:pPr marL="342900" indent="-34290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Chroma Frequencies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47" y="4608390"/>
            <a:ext cx="3771983" cy="21568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81" y="689669"/>
            <a:ext cx="3548856" cy="16068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283" y="2894126"/>
            <a:ext cx="3479113" cy="1371340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9657088" y="2403679"/>
            <a:ext cx="289504" cy="383284"/>
          </a:xfrm>
          <a:prstGeom prst="downArrow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9657088" y="4225106"/>
            <a:ext cx="289504" cy="383284"/>
          </a:xfrm>
          <a:prstGeom prst="downArrow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16 - 6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8466" y="6025624"/>
            <a:ext cx="47420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  <a:spcAft>
                <a:spcPts val="400"/>
              </a:spcAft>
            </a:pP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＊ 대표적인 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음성신호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특징 추출 기술을 활용하여</a:t>
            </a:r>
            <a:endParaRPr lang="en-US" altLang="ko-KR" sz="1600" b="1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3958" y="6319766"/>
            <a:ext cx="47420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  <a:spcAft>
                <a:spcPts val="400"/>
              </a:spcAft>
            </a:pP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최적의 알고리즘 선정을 위한 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비교실험</a:t>
            </a:r>
            <a:r>
              <a:rPr lang="ko-KR" altLang="en-US" sz="1600" b="1" dirty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예정</a:t>
            </a:r>
            <a:endParaRPr lang="en-US" altLang="ko-KR" sz="1600" b="1" dirty="0" smtClean="0">
              <a:solidFill>
                <a:srgbClr val="00B05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B2229D-B59C-1B96-94CE-09EF35A294A2}"/>
              </a:ext>
            </a:extLst>
          </p:cNvPr>
          <p:cNvSpPr/>
          <p:nvPr/>
        </p:nvSpPr>
        <p:spPr>
          <a:xfrm>
            <a:off x="0" y="3543"/>
            <a:ext cx="12192000" cy="654495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B3C901-B7BB-6A71-A147-3D05450334B9}"/>
              </a:ext>
            </a:extLst>
          </p:cNvPr>
          <p:cNvSpPr/>
          <p:nvPr/>
        </p:nvSpPr>
        <p:spPr>
          <a:xfrm>
            <a:off x="189418" y="108831"/>
            <a:ext cx="630604" cy="42598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A54081-0490-E04C-DEB2-7CC8A6271BBC}"/>
              </a:ext>
            </a:extLst>
          </p:cNvPr>
          <p:cNvSpPr txBox="1"/>
          <p:nvPr/>
        </p:nvSpPr>
        <p:spPr>
          <a:xfrm>
            <a:off x="237811" y="854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22490" y="96409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</a:t>
            </a:r>
          </a:p>
        </p:txBody>
      </p:sp>
      <p:sp>
        <p:nvSpPr>
          <p:cNvPr id="50" name="대각선 방향의 모서리가 잘린 사각형 49">
            <a:extLst>
              <a:ext uri="{FF2B5EF4-FFF2-40B4-BE49-F238E27FC236}">
                <a16:creationId xmlns:a16="http://schemas.microsoft.com/office/drawing/2014/main" id="{60336DA1-B33A-4BC8-B3B2-415E14EEBDE9}"/>
              </a:ext>
            </a:extLst>
          </p:cNvPr>
          <p:cNvSpPr/>
          <p:nvPr/>
        </p:nvSpPr>
        <p:spPr>
          <a:xfrm>
            <a:off x="875551" y="1147708"/>
            <a:ext cx="1975356" cy="453038"/>
          </a:xfrm>
          <a:prstGeom prst="snip2DiagRect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전처리 </a:t>
            </a:r>
            <a:endParaRPr lang="ko-KR" altLang="en-US" sz="2000" spc="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8249" y="2296516"/>
            <a:ext cx="5616876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MFCC</a:t>
            </a:r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(Mel-Frequency </a:t>
            </a:r>
            <a:r>
              <a:rPr lang="en-US" altLang="ko-KR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Cepstral</a:t>
            </a:r>
            <a:r>
              <a:rPr lang="en-US" altLang="ko-KR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Coefficient)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82145" y="2004541"/>
            <a:ext cx="6213247" cy="4272434"/>
          </a:xfrm>
          <a:prstGeom prst="roundRect">
            <a:avLst/>
          </a:prstGeom>
          <a:noFill/>
          <a:ln w="3810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29" y="2435599"/>
            <a:ext cx="4204447" cy="3143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674" y="2848966"/>
            <a:ext cx="5616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MFCC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인간의 청각을 모델링</a:t>
            </a:r>
            <a:endParaRPr lang="en-US" altLang="ko-KR" sz="2000" b="1" spc="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→ 특징</a:t>
            </a:r>
            <a:r>
              <a:rPr lang="en-US" altLang="ko-KR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(Feature)</a:t>
            </a:r>
            <a:r>
              <a:rPr lang="ko-KR" altLang="en-US" sz="2000" b="1" spc="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spc="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벡터화</a:t>
            </a:r>
            <a:endParaRPr lang="en-US" altLang="ko-KR" sz="2000" b="1" spc="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000" b="1" spc="200" dirty="0" err="1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음성데이터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spc="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→ </a:t>
            </a:r>
            <a:r>
              <a:rPr lang="ko-KR" altLang="en-US" sz="2000" b="1" spc="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이미지화 </a:t>
            </a:r>
            <a:endParaRPr lang="en-US" altLang="ko-KR" sz="2000" b="1" spc="2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12" y="4510460"/>
            <a:ext cx="2297790" cy="131390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74" y="4510460"/>
            <a:ext cx="1995911" cy="1371340"/>
          </a:xfrm>
          <a:prstGeom prst="rect">
            <a:avLst/>
          </a:prstGeom>
        </p:spPr>
      </p:pic>
      <p:sp>
        <p:nvSpPr>
          <p:cNvPr id="22" name="아래쪽 화살표 21"/>
          <p:cNvSpPr/>
          <p:nvPr/>
        </p:nvSpPr>
        <p:spPr>
          <a:xfrm rot="16200000">
            <a:off x="3717974" y="4912643"/>
            <a:ext cx="289504" cy="421612"/>
          </a:xfrm>
          <a:prstGeom prst="downArrow">
            <a:avLst/>
          </a:prstGeom>
          <a:solidFill>
            <a:srgbClr val="677787"/>
          </a:solidFill>
          <a:ln w="57150">
            <a:solidFill>
              <a:srgbClr val="677787"/>
            </a:solidFill>
          </a:ln>
          <a:effectLst>
            <a:outerShdw blurRad="50800" dist="38100" dir="2700000" sx="101000" sy="101000" algn="tl" rotWithShape="0">
              <a:prstClr val="black">
                <a:alpha val="39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16 - 7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2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677787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</TotalTime>
  <Words>1092</Words>
  <Application>Microsoft Office PowerPoint</Application>
  <PresentationFormat>와이드스크린</PresentationFormat>
  <Paragraphs>404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HY중고딕</vt:lpstr>
      <vt:lpstr>Wingdings</vt:lpstr>
      <vt:lpstr>맑은 고딕</vt:lpstr>
      <vt:lpstr>HY헤드라인M</vt:lpstr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cau</cp:lastModifiedBy>
  <cp:revision>753</cp:revision>
  <dcterms:created xsi:type="dcterms:W3CDTF">2020-05-15T03:41:41Z</dcterms:created>
  <dcterms:modified xsi:type="dcterms:W3CDTF">2022-08-23T04:53:14Z</dcterms:modified>
</cp:coreProperties>
</file>