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4" r:id="rId3"/>
    <p:sldId id="257" r:id="rId4"/>
    <p:sldId id="258" r:id="rId5"/>
    <p:sldId id="259" r:id="rId6"/>
    <p:sldId id="260" r:id="rId7"/>
    <p:sldId id="261" r:id="rId8"/>
    <p:sldId id="262" r:id="rId9"/>
    <p:sldId id="264" r:id="rId10"/>
    <p:sldId id="263" r:id="rId11"/>
    <p:sldId id="265" r:id="rId12"/>
    <p:sldId id="267" r:id="rId13"/>
    <p:sldId id="275" r:id="rId14"/>
    <p:sldId id="276"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524B5B-1DD0-41F3-979B-1D18054FDE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E77F46-003A-422E-BE85-9846C86FA786}">
      <dgm:prSet/>
      <dgm:spPr/>
      <dgm:t>
        <a:bodyPr/>
        <a:lstStyle/>
        <a:p>
          <a:pPr>
            <a:lnSpc>
              <a:spcPct val="100000"/>
            </a:lnSpc>
          </a:pPr>
          <a:r>
            <a:rPr lang="en-US"/>
            <a:t>The process of choosing, manipulating, and extracting pertinent features from </a:t>
          </a:r>
          <a:r>
            <a:rPr lang="en-US" b="0"/>
            <a:t>unprocessed</a:t>
          </a:r>
          <a:r>
            <a:rPr lang="en-US"/>
            <a:t> data in order to produce a dataset that is appropriate for machine learning algorithms is known as feature engineering. </a:t>
          </a:r>
        </a:p>
      </dgm:t>
    </dgm:pt>
    <dgm:pt modelId="{F548DA25-756A-46DA-8E26-A0800EFF62D9}" type="parTrans" cxnId="{658EA777-EA21-4F24-B41C-B82159E4C0E1}">
      <dgm:prSet/>
      <dgm:spPr/>
      <dgm:t>
        <a:bodyPr/>
        <a:lstStyle/>
        <a:p>
          <a:endParaRPr lang="en-US"/>
        </a:p>
      </dgm:t>
    </dgm:pt>
    <dgm:pt modelId="{15FB1707-020D-4B7E-83A2-8AACD0E608D1}" type="sibTrans" cxnId="{658EA777-EA21-4F24-B41C-B82159E4C0E1}">
      <dgm:prSet/>
      <dgm:spPr/>
      <dgm:t>
        <a:bodyPr/>
        <a:lstStyle/>
        <a:p>
          <a:endParaRPr lang="en-US"/>
        </a:p>
      </dgm:t>
    </dgm:pt>
    <dgm:pt modelId="{9E1C5E46-CC0C-4725-BA6D-B90EC0330CFB}">
      <dgm:prSet/>
      <dgm:spPr/>
      <dgm:t>
        <a:bodyPr/>
        <a:lstStyle/>
        <a:p>
          <a:pPr>
            <a:lnSpc>
              <a:spcPct val="100000"/>
            </a:lnSpc>
          </a:pPr>
          <a:r>
            <a:rPr lang="en-US"/>
            <a:t>It is a crucial phase in the machine learning workflow since the caliber and applicability of the features used to train a model have a significant impact on how well it performs. </a:t>
          </a:r>
        </a:p>
      </dgm:t>
    </dgm:pt>
    <dgm:pt modelId="{A67BD4AC-5C9A-4553-8C02-7D3438F33ABF}" type="parTrans" cxnId="{6C644F0B-5545-4FD5-9947-2AD3CFC9534C}">
      <dgm:prSet/>
      <dgm:spPr/>
      <dgm:t>
        <a:bodyPr/>
        <a:lstStyle/>
        <a:p>
          <a:endParaRPr lang="en-US"/>
        </a:p>
      </dgm:t>
    </dgm:pt>
    <dgm:pt modelId="{58E990A1-988A-4032-BE14-E92612490CC4}" type="sibTrans" cxnId="{6C644F0B-5545-4FD5-9947-2AD3CFC9534C}">
      <dgm:prSet/>
      <dgm:spPr/>
      <dgm:t>
        <a:bodyPr/>
        <a:lstStyle/>
        <a:p>
          <a:endParaRPr lang="en-US"/>
        </a:p>
      </dgm:t>
    </dgm:pt>
    <dgm:pt modelId="{2E62A164-9F60-4353-A827-0E9FD0D9F13E}">
      <dgm:prSet custT="1"/>
      <dgm:spPr/>
      <dgm:t>
        <a:bodyPr/>
        <a:lstStyle/>
        <a:p>
          <a:pPr>
            <a:lnSpc>
              <a:spcPct val="100000"/>
            </a:lnSpc>
          </a:pPr>
          <a:r>
            <a:rPr lang="en-US" sz="1200" dirty="0"/>
            <a:t>The purpose of feature engineering is to develop features that extract irrelevant or superfluous material from the data while capturing the crucial information. Many methods, including scaling and normalization, imputation of missing values, feature selection, feature transformation, and feature extraction, may be used in this procedure. </a:t>
          </a:r>
        </a:p>
      </dgm:t>
    </dgm:pt>
    <dgm:pt modelId="{2C3FD166-D3BC-49DA-B152-B5F7655E4433}" type="parTrans" cxnId="{A3DD9B4D-3A5D-4C95-A1F6-EDED50722D53}">
      <dgm:prSet/>
      <dgm:spPr/>
      <dgm:t>
        <a:bodyPr/>
        <a:lstStyle/>
        <a:p>
          <a:endParaRPr lang="en-US"/>
        </a:p>
      </dgm:t>
    </dgm:pt>
    <dgm:pt modelId="{84CD84AC-99BF-4AA8-8614-AF0DEF75FFE8}" type="sibTrans" cxnId="{A3DD9B4D-3A5D-4C95-A1F6-EDED50722D53}">
      <dgm:prSet/>
      <dgm:spPr/>
      <dgm:t>
        <a:bodyPr/>
        <a:lstStyle/>
        <a:p>
          <a:endParaRPr lang="en-US"/>
        </a:p>
      </dgm:t>
    </dgm:pt>
    <dgm:pt modelId="{DDEA0519-8DF5-40B8-9BC1-4C5261087A9F}">
      <dgm:prSet/>
      <dgm:spPr/>
      <dgm:t>
        <a:bodyPr/>
        <a:lstStyle/>
        <a:p>
          <a:pPr>
            <a:lnSpc>
              <a:spcPct val="100000"/>
            </a:lnSpc>
          </a:pPr>
          <a:r>
            <a:rPr lang="en-US"/>
            <a:t>In conclusion, feature engineering is a critical step in the machine learning pipeline and necessitates careful thought and experimentation in order to create the best set of features for a given problem.</a:t>
          </a:r>
        </a:p>
      </dgm:t>
    </dgm:pt>
    <dgm:pt modelId="{2B36E08C-987E-4AC9-9001-FDB260E42545}" type="parTrans" cxnId="{59BC23A2-0B2C-4257-95F4-10D912A64D36}">
      <dgm:prSet/>
      <dgm:spPr/>
      <dgm:t>
        <a:bodyPr/>
        <a:lstStyle/>
        <a:p>
          <a:endParaRPr lang="en-US"/>
        </a:p>
      </dgm:t>
    </dgm:pt>
    <dgm:pt modelId="{9E046A56-7A9C-4BCE-B06D-35610FEC0BEB}" type="sibTrans" cxnId="{59BC23A2-0B2C-4257-95F4-10D912A64D36}">
      <dgm:prSet/>
      <dgm:spPr/>
      <dgm:t>
        <a:bodyPr/>
        <a:lstStyle/>
        <a:p>
          <a:endParaRPr lang="en-US"/>
        </a:p>
      </dgm:t>
    </dgm:pt>
    <dgm:pt modelId="{8B12FBCE-E17A-4934-9368-75279D512EB3}" type="pres">
      <dgm:prSet presAssocID="{27524B5B-1DD0-41F3-979B-1D18054FDECC}" presName="root" presStyleCnt="0">
        <dgm:presLayoutVars>
          <dgm:dir/>
          <dgm:resizeHandles val="exact"/>
        </dgm:presLayoutVars>
      </dgm:prSet>
      <dgm:spPr/>
    </dgm:pt>
    <dgm:pt modelId="{B28581CF-BC9A-4DC2-984A-CC42D002C8EF}" type="pres">
      <dgm:prSet presAssocID="{D0E77F46-003A-422E-BE85-9846C86FA786}" presName="compNode" presStyleCnt="0"/>
      <dgm:spPr/>
    </dgm:pt>
    <dgm:pt modelId="{0156CC70-9691-4CDA-A179-F536DADD7B3B}" type="pres">
      <dgm:prSet presAssocID="{D0E77F46-003A-422E-BE85-9846C86FA786}" presName="bgRect" presStyleLbl="bgShp" presStyleIdx="0" presStyleCnt="4"/>
      <dgm:spPr/>
    </dgm:pt>
    <dgm:pt modelId="{360D318C-D8CB-49EF-BA36-140597F34EDC}" type="pres">
      <dgm:prSet presAssocID="{D0E77F46-003A-422E-BE85-9846C86FA7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7AED98-0B94-4BF1-831C-D6A8B5E25667}" type="pres">
      <dgm:prSet presAssocID="{D0E77F46-003A-422E-BE85-9846C86FA786}" presName="spaceRect" presStyleCnt="0"/>
      <dgm:spPr/>
    </dgm:pt>
    <dgm:pt modelId="{FB7690A4-DB40-4968-AE89-19E7BD7FD7E7}" type="pres">
      <dgm:prSet presAssocID="{D0E77F46-003A-422E-BE85-9846C86FA786}" presName="parTx" presStyleLbl="revTx" presStyleIdx="0" presStyleCnt="4">
        <dgm:presLayoutVars>
          <dgm:chMax val="0"/>
          <dgm:chPref val="0"/>
        </dgm:presLayoutVars>
      </dgm:prSet>
      <dgm:spPr/>
    </dgm:pt>
    <dgm:pt modelId="{5E4BE5CF-800D-48AC-A8AA-401191B9FFCD}" type="pres">
      <dgm:prSet presAssocID="{15FB1707-020D-4B7E-83A2-8AACD0E608D1}" presName="sibTrans" presStyleCnt="0"/>
      <dgm:spPr/>
    </dgm:pt>
    <dgm:pt modelId="{EBBC768F-0C6A-49A6-AE63-82DF8A84D3AF}" type="pres">
      <dgm:prSet presAssocID="{9E1C5E46-CC0C-4725-BA6D-B90EC0330CFB}" presName="compNode" presStyleCnt="0"/>
      <dgm:spPr/>
    </dgm:pt>
    <dgm:pt modelId="{459EB7C2-D3CD-4EED-B871-CA9C9208F831}" type="pres">
      <dgm:prSet presAssocID="{9E1C5E46-CC0C-4725-BA6D-B90EC0330CFB}" presName="bgRect" presStyleLbl="bgShp" presStyleIdx="1" presStyleCnt="4"/>
      <dgm:spPr/>
    </dgm:pt>
    <dgm:pt modelId="{3B8C4085-55C8-4348-92DA-2EA01E5DA8C7}" type="pres">
      <dgm:prSet presAssocID="{9E1C5E46-CC0C-4725-BA6D-B90EC0330C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60378B7-EFB8-4066-99C2-0B64F414B0EF}" type="pres">
      <dgm:prSet presAssocID="{9E1C5E46-CC0C-4725-BA6D-B90EC0330CFB}" presName="spaceRect" presStyleCnt="0"/>
      <dgm:spPr/>
    </dgm:pt>
    <dgm:pt modelId="{1964C08E-520B-4961-9609-5BD2AFCB0FC4}" type="pres">
      <dgm:prSet presAssocID="{9E1C5E46-CC0C-4725-BA6D-B90EC0330CFB}" presName="parTx" presStyleLbl="revTx" presStyleIdx="1" presStyleCnt="4">
        <dgm:presLayoutVars>
          <dgm:chMax val="0"/>
          <dgm:chPref val="0"/>
        </dgm:presLayoutVars>
      </dgm:prSet>
      <dgm:spPr/>
    </dgm:pt>
    <dgm:pt modelId="{0247BAA0-3D0C-4F4E-B485-30463CBD445B}" type="pres">
      <dgm:prSet presAssocID="{58E990A1-988A-4032-BE14-E92612490CC4}" presName="sibTrans" presStyleCnt="0"/>
      <dgm:spPr/>
    </dgm:pt>
    <dgm:pt modelId="{A8BE099C-ABF6-4707-866A-BD6FB68AF396}" type="pres">
      <dgm:prSet presAssocID="{2E62A164-9F60-4353-A827-0E9FD0D9F13E}" presName="compNode" presStyleCnt="0"/>
      <dgm:spPr/>
    </dgm:pt>
    <dgm:pt modelId="{4E0693AA-89BC-4C75-9DE7-FC0CF9EAEB9D}" type="pres">
      <dgm:prSet presAssocID="{2E62A164-9F60-4353-A827-0E9FD0D9F13E}" presName="bgRect" presStyleLbl="bgShp" presStyleIdx="2" presStyleCnt="4"/>
      <dgm:spPr/>
    </dgm:pt>
    <dgm:pt modelId="{85F38565-9973-48AD-B912-0CC983D17365}" type="pres">
      <dgm:prSet presAssocID="{2E62A164-9F60-4353-A827-0E9FD0D9F1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1F33521-FED5-48D9-A8A2-4C6693E5694F}" type="pres">
      <dgm:prSet presAssocID="{2E62A164-9F60-4353-A827-0E9FD0D9F13E}" presName="spaceRect" presStyleCnt="0"/>
      <dgm:spPr/>
    </dgm:pt>
    <dgm:pt modelId="{E771B680-BBAC-40C8-9031-E3CE0AEFB7B9}" type="pres">
      <dgm:prSet presAssocID="{2E62A164-9F60-4353-A827-0E9FD0D9F13E}" presName="parTx" presStyleLbl="revTx" presStyleIdx="2" presStyleCnt="4">
        <dgm:presLayoutVars>
          <dgm:chMax val="0"/>
          <dgm:chPref val="0"/>
        </dgm:presLayoutVars>
      </dgm:prSet>
      <dgm:spPr/>
    </dgm:pt>
    <dgm:pt modelId="{3BBCF743-7781-42E6-9B23-A02B5DCC646F}" type="pres">
      <dgm:prSet presAssocID="{84CD84AC-99BF-4AA8-8614-AF0DEF75FFE8}" presName="sibTrans" presStyleCnt="0"/>
      <dgm:spPr/>
    </dgm:pt>
    <dgm:pt modelId="{D097D37D-3BC5-46BC-9124-A93AB5F3AF84}" type="pres">
      <dgm:prSet presAssocID="{DDEA0519-8DF5-40B8-9BC1-4C5261087A9F}" presName="compNode" presStyleCnt="0"/>
      <dgm:spPr/>
    </dgm:pt>
    <dgm:pt modelId="{7159202B-1FDD-489D-9433-CFF586EE5548}" type="pres">
      <dgm:prSet presAssocID="{DDEA0519-8DF5-40B8-9BC1-4C5261087A9F}" presName="bgRect" presStyleLbl="bgShp" presStyleIdx="3" presStyleCnt="4"/>
      <dgm:spPr/>
    </dgm:pt>
    <dgm:pt modelId="{BB289A8C-6FCE-4CD0-B512-E49EBB233878}" type="pres">
      <dgm:prSet presAssocID="{DDEA0519-8DF5-40B8-9BC1-4C5261087A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A0B59D80-A2A2-4044-A860-42BCCCD1E52C}" type="pres">
      <dgm:prSet presAssocID="{DDEA0519-8DF5-40B8-9BC1-4C5261087A9F}" presName="spaceRect" presStyleCnt="0"/>
      <dgm:spPr/>
    </dgm:pt>
    <dgm:pt modelId="{5E336CC8-571B-42D0-9B23-A518F8A9AF84}" type="pres">
      <dgm:prSet presAssocID="{DDEA0519-8DF5-40B8-9BC1-4C5261087A9F}" presName="parTx" presStyleLbl="revTx" presStyleIdx="3" presStyleCnt="4">
        <dgm:presLayoutVars>
          <dgm:chMax val="0"/>
          <dgm:chPref val="0"/>
        </dgm:presLayoutVars>
      </dgm:prSet>
      <dgm:spPr/>
    </dgm:pt>
  </dgm:ptLst>
  <dgm:cxnLst>
    <dgm:cxn modelId="{5A089900-22D7-48EF-A767-7FCDE84CD56B}" type="presOf" srcId="{27524B5B-1DD0-41F3-979B-1D18054FDECC}" destId="{8B12FBCE-E17A-4934-9368-75279D512EB3}" srcOrd="0" destOrd="0" presId="urn:microsoft.com/office/officeart/2018/2/layout/IconVerticalSolidList"/>
    <dgm:cxn modelId="{F9F67309-50D2-4346-8040-FFE4CDE609B8}" type="presOf" srcId="{9E1C5E46-CC0C-4725-BA6D-B90EC0330CFB}" destId="{1964C08E-520B-4961-9609-5BD2AFCB0FC4}" srcOrd="0" destOrd="0" presId="urn:microsoft.com/office/officeart/2018/2/layout/IconVerticalSolidList"/>
    <dgm:cxn modelId="{40849109-8345-4206-BF4C-D990C2C0127C}" type="presOf" srcId="{DDEA0519-8DF5-40B8-9BC1-4C5261087A9F}" destId="{5E336CC8-571B-42D0-9B23-A518F8A9AF84}" srcOrd="0" destOrd="0" presId="urn:microsoft.com/office/officeart/2018/2/layout/IconVerticalSolidList"/>
    <dgm:cxn modelId="{6C644F0B-5545-4FD5-9947-2AD3CFC9534C}" srcId="{27524B5B-1DD0-41F3-979B-1D18054FDECC}" destId="{9E1C5E46-CC0C-4725-BA6D-B90EC0330CFB}" srcOrd="1" destOrd="0" parTransId="{A67BD4AC-5C9A-4553-8C02-7D3438F33ABF}" sibTransId="{58E990A1-988A-4032-BE14-E92612490CC4}"/>
    <dgm:cxn modelId="{2FB3CB37-ABA8-460B-9B83-6FA029C8C3C0}" type="presOf" srcId="{2E62A164-9F60-4353-A827-0E9FD0D9F13E}" destId="{E771B680-BBAC-40C8-9031-E3CE0AEFB7B9}" srcOrd="0" destOrd="0" presId="urn:microsoft.com/office/officeart/2018/2/layout/IconVerticalSolidList"/>
    <dgm:cxn modelId="{CA46B84C-FE4F-4DF2-B4B7-AD6502147C5D}" type="presOf" srcId="{D0E77F46-003A-422E-BE85-9846C86FA786}" destId="{FB7690A4-DB40-4968-AE89-19E7BD7FD7E7}" srcOrd="0" destOrd="0" presId="urn:microsoft.com/office/officeart/2018/2/layout/IconVerticalSolidList"/>
    <dgm:cxn modelId="{A3DD9B4D-3A5D-4C95-A1F6-EDED50722D53}" srcId="{27524B5B-1DD0-41F3-979B-1D18054FDECC}" destId="{2E62A164-9F60-4353-A827-0E9FD0D9F13E}" srcOrd="2" destOrd="0" parTransId="{2C3FD166-D3BC-49DA-B152-B5F7655E4433}" sibTransId="{84CD84AC-99BF-4AA8-8614-AF0DEF75FFE8}"/>
    <dgm:cxn modelId="{658EA777-EA21-4F24-B41C-B82159E4C0E1}" srcId="{27524B5B-1DD0-41F3-979B-1D18054FDECC}" destId="{D0E77F46-003A-422E-BE85-9846C86FA786}" srcOrd="0" destOrd="0" parTransId="{F548DA25-756A-46DA-8E26-A0800EFF62D9}" sibTransId="{15FB1707-020D-4B7E-83A2-8AACD0E608D1}"/>
    <dgm:cxn modelId="{59BC23A2-0B2C-4257-95F4-10D912A64D36}" srcId="{27524B5B-1DD0-41F3-979B-1D18054FDECC}" destId="{DDEA0519-8DF5-40B8-9BC1-4C5261087A9F}" srcOrd="3" destOrd="0" parTransId="{2B36E08C-987E-4AC9-9001-FDB260E42545}" sibTransId="{9E046A56-7A9C-4BCE-B06D-35610FEC0BEB}"/>
    <dgm:cxn modelId="{9C07D75B-1D53-4B79-A54F-38865E2EC8FB}" type="presParOf" srcId="{8B12FBCE-E17A-4934-9368-75279D512EB3}" destId="{B28581CF-BC9A-4DC2-984A-CC42D002C8EF}" srcOrd="0" destOrd="0" presId="urn:microsoft.com/office/officeart/2018/2/layout/IconVerticalSolidList"/>
    <dgm:cxn modelId="{0D645EE4-7C5A-4997-AB2D-ACE769C442BC}" type="presParOf" srcId="{B28581CF-BC9A-4DC2-984A-CC42D002C8EF}" destId="{0156CC70-9691-4CDA-A179-F536DADD7B3B}" srcOrd="0" destOrd="0" presId="urn:microsoft.com/office/officeart/2018/2/layout/IconVerticalSolidList"/>
    <dgm:cxn modelId="{DC220176-F518-41E4-BA71-83546D07AAAD}" type="presParOf" srcId="{B28581CF-BC9A-4DC2-984A-CC42D002C8EF}" destId="{360D318C-D8CB-49EF-BA36-140597F34EDC}" srcOrd="1" destOrd="0" presId="urn:microsoft.com/office/officeart/2018/2/layout/IconVerticalSolidList"/>
    <dgm:cxn modelId="{351CB451-72F6-40DC-9939-CFF93A312F03}" type="presParOf" srcId="{B28581CF-BC9A-4DC2-984A-CC42D002C8EF}" destId="{937AED98-0B94-4BF1-831C-D6A8B5E25667}" srcOrd="2" destOrd="0" presId="urn:microsoft.com/office/officeart/2018/2/layout/IconVerticalSolidList"/>
    <dgm:cxn modelId="{11C12F8F-3E6A-41D9-9ABC-A4E3AD46B530}" type="presParOf" srcId="{B28581CF-BC9A-4DC2-984A-CC42D002C8EF}" destId="{FB7690A4-DB40-4968-AE89-19E7BD7FD7E7}" srcOrd="3" destOrd="0" presId="urn:microsoft.com/office/officeart/2018/2/layout/IconVerticalSolidList"/>
    <dgm:cxn modelId="{405A60B4-87BA-40CF-946C-91FDDD0D7C88}" type="presParOf" srcId="{8B12FBCE-E17A-4934-9368-75279D512EB3}" destId="{5E4BE5CF-800D-48AC-A8AA-401191B9FFCD}" srcOrd="1" destOrd="0" presId="urn:microsoft.com/office/officeart/2018/2/layout/IconVerticalSolidList"/>
    <dgm:cxn modelId="{B84E5DEC-51C1-439A-AF0D-79855FF090FD}" type="presParOf" srcId="{8B12FBCE-E17A-4934-9368-75279D512EB3}" destId="{EBBC768F-0C6A-49A6-AE63-82DF8A84D3AF}" srcOrd="2" destOrd="0" presId="urn:microsoft.com/office/officeart/2018/2/layout/IconVerticalSolidList"/>
    <dgm:cxn modelId="{382CC905-8093-4BB9-A2E9-66468C103548}" type="presParOf" srcId="{EBBC768F-0C6A-49A6-AE63-82DF8A84D3AF}" destId="{459EB7C2-D3CD-4EED-B871-CA9C9208F831}" srcOrd="0" destOrd="0" presId="urn:microsoft.com/office/officeart/2018/2/layout/IconVerticalSolidList"/>
    <dgm:cxn modelId="{C2F175E0-0A0C-44FF-A975-A832FF7DEEC8}" type="presParOf" srcId="{EBBC768F-0C6A-49A6-AE63-82DF8A84D3AF}" destId="{3B8C4085-55C8-4348-92DA-2EA01E5DA8C7}" srcOrd="1" destOrd="0" presId="urn:microsoft.com/office/officeart/2018/2/layout/IconVerticalSolidList"/>
    <dgm:cxn modelId="{440D8234-42EA-4355-92FB-F7B78842992D}" type="presParOf" srcId="{EBBC768F-0C6A-49A6-AE63-82DF8A84D3AF}" destId="{160378B7-EFB8-4066-99C2-0B64F414B0EF}" srcOrd="2" destOrd="0" presId="urn:microsoft.com/office/officeart/2018/2/layout/IconVerticalSolidList"/>
    <dgm:cxn modelId="{2D46555A-D11E-4579-AC92-68CCA6D38E82}" type="presParOf" srcId="{EBBC768F-0C6A-49A6-AE63-82DF8A84D3AF}" destId="{1964C08E-520B-4961-9609-5BD2AFCB0FC4}" srcOrd="3" destOrd="0" presId="urn:microsoft.com/office/officeart/2018/2/layout/IconVerticalSolidList"/>
    <dgm:cxn modelId="{7DDE785A-ED81-4F39-BCB7-644A7011931E}" type="presParOf" srcId="{8B12FBCE-E17A-4934-9368-75279D512EB3}" destId="{0247BAA0-3D0C-4F4E-B485-30463CBD445B}" srcOrd="3" destOrd="0" presId="urn:microsoft.com/office/officeart/2018/2/layout/IconVerticalSolidList"/>
    <dgm:cxn modelId="{BCAFC732-DA04-42A1-9981-1E76F5AA4490}" type="presParOf" srcId="{8B12FBCE-E17A-4934-9368-75279D512EB3}" destId="{A8BE099C-ABF6-4707-866A-BD6FB68AF396}" srcOrd="4" destOrd="0" presId="urn:microsoft.com/office/officeart/2018/2/layout/IconVerticalSolidList"/>
    <dgm:cxn modelId="{C20527A5-F206-4BC9-AD74-843397211798}" type="presParOf" srcId="{A8BE099C-ABF6-4707-866A-BD6FB68AF396}" destId="{4E0693AA-89BC-4C75-9DE7-FC0CF9EAEB9D}" srcOrd="0" destOrd="0" presId="urn:microsoft.com/office/officeart/2018/2/layout/IconVerticalSolidList"/>
    <dgm:cxn modelId="{8CB0996D-0F66-4844-8DCB-EE6EFE45A427}" type="presParOf" srcId="{A8BE099C-ABF6-4707-866A-BD6FB68AF396}" destId="{85F38565-9973-48AD-B912-0CC983D17365}" srcOrd="1" destOrd="0" presId="urn:microsoft.com/office/officeart/2018/2/layout/IconVerticalSolidList"/>
    <dgm:cxn modelId="{B4D1EB87-30BB-484E-A93A-AA975A89F6C7}" type="presParOf" srcId="{A8BE099C-ABF6-4707-866A-BD6FB68AF396}" destId="{11F33521-FED5-48D9-A8A2-4C6693E5694F}" srcOrd="2" destOrd="0" presId="urn:microsoft.com/office/officeart/2018/2/layout/IconVerticalSolidList"/>
    <dgm:cxn modelId="{32D5E414-85B2-4A28-BAA4-3CFCB2AA15F6}" type="presParOf" srcId="{A8BE099C-ABF6-4707-866A-BD6FB68AF396}" destId="{E771B680-BBAC-40C8-9031-E3CE0AEFB7B9}" srcOrd="3" destOrd="0" presId="urn:microsoft.com/office/officeart/2018/2/layout/IconVerticalSolidList"/>
    <dgm:cxn modelId="{01BF0165-CC07-432B-8A58-59C5F3E0169B}" type="presParOf" srcId="{8B12FBCE-E17A-4934-9368-75279D512EB3}" destId="{3BBCF743-7781-42E6-9B23-A02B5DCC646F}" srcOrd="5" destOrd="0" presId="urn:microsoft.com/office/officeart/2018/2/layout/IconVerticalSolidList"/>
    <dgm:cxn modelId="{68DEE840-D04D-4FBC-91CC-7D558CDBB254}" type="presParOf" srcId="{8B12FBCE-E17A-4934-9368-75279D512EB3}" destId="{D097D37D-3BC5-46BC-9124-A93AB5F3AF84}" srcOrd="6" destOrd="0" presId="urn:microsoft.com/office/officeart/2018/2/layout/IconVerticalSolidList"/>
    <dgm:cxn modelId="{FEFB1603-81BC-4A17-946F-F5A7AFC644BF}" type="presParOf" srcId="{D097D37D-3BC5-46BC-9124-A93AB5F3AF84}" destId="{7159202B-1FDD-489D-9433-CFF586EE5548}" srcOrd="0" destOrd="0" presId="urn:microsoft.com/office/officeart/2018/2/layout/IconVerticalSolidList"/>
    <dgm:cxn modelId="{7C0F12C0-AD2A-4764-9794-C96E72323ED7}" type="presParOf" srcId="{D097D37D-3BC5-46BC-9124-A93AB5F3AF84}" destId="{BB289A8C-6FCE-4CD0-B512-E49EBB233878}" srcOrd="1" destOrd="0" presId="urn:microsoft.com/office/officeart/2018/2/layout/IconVerticalSolidList"/>
    <dgm:cxn modelId="{5CCF86F3-22C2-47D4-A6DD-90B8641D76C4}" type="presParOf" srcId="{D097D37D-3BC5-46BC-9124-A93AB5F3AF84}" destId="{A0B59D80-A2A2-4044-A860-42BCCCD1E52C}" srcOrd="2" destOrd="0" presId="urn:microsoft.com/office/officeart/2018/2/layout/IconVerticalSolidList"/>
    <dgm:cxn modelId="{AFD6DB56-3D7D-4A49-ADC1-19311DFB2EE2}" type="presParOf" srcId="{D097D37D-3BC5-46BC-9124-A93AB5F3AF84}" destId="{5E336CC8-571B-42D0-9B23-A518F8A9A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CC70-9691-4CDA-A179-F536DADD7B3B}">
      <dsp:nvSpPr>
        <dsp:cNvPr id="0" name=""/>
        <dsp:cNvSpPr/>
      </dsp:nvSpPr>
      <dsp:spPr>
        <a:xfrm>
          <a:off x="0" y="4443"/>
          <a:ext cx="6656769" cy="1002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D318C-D8CB-49EF-BA36-140597F34EDC}">
      <dsp:nvSpPr>
        <dsp:cNvPr id="0" name=""/>
        <dsp:cNvSpPr/>
      </dsp:nvSpPr>
      <dsp:spPr>
        <a:xfrm>
          <a:off x="303357" y="230081"/>
          <a:ext cx="552098" cy="5515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7690A4-DB40-4968-AE89-19E7BD7FD7E7}">
      <dsp:nvSpPr>
        <dsp:cNvPr id="0" name=""/>
        <dsp:cNvSpPr/>
      </dsp:nvSpPr>
      <dsp:spPr>
        <a:xfrm>
          <a:off x="1158814" y="4443"/>
          <a:ext cx="5480108"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622300">
            <a:lnSpc>
              <a:spcPct val="100000"/>
            </a:lnSpc>
            <a:spcBef>
              <a:spcPct val="0"/>
            </a:spcBef>
            <a:spcAft>
              <a:spcPct val="35000"/>
            </a:spcAft>
            <a:buNone/>
          </a:pPr>
          <a:r>
            <a:rPr lang="en-US" sz="1400" kern="1200"/>
            <a:t>The process of choosing, manipulating, and extracting pertinent features from </a:t>
          </a:r>
          <a:r>
            <a:rPr lang="en-US" sz="1400" b="0" kern="1200"/>
            <a:t>unprocessed</a:t>
          </a:r>
          <a:r>
            <a:rPr lang="en-US" sz="1400" kern="1200"/>
            <a:t> data in order to produce a dataset that is appropriate for machine learning algorithms is known as feature engineering. </a:t>
          </a:r>
        </a:p>
      </dsp:txBody>
      <dsp:txXfrm>
        <a:off x="1158814" y="4443"/>
        <a:ext cx="5480108" cy="1034174"/>
      </dsp:txXfrm>
    </dsp:sp>
    <dsp:sp modelId="{459EB7C2-D3CD-4EED-B871-CA9C9208F831}">
      <dsp:nvSpPr>
        <dsp:cNvPr id="0" name=""/>
        <dsp:cNvSpPr/>
      </dsp:nvSpPr>
      <dsp:spPr>
        <a:xfrm>
          <a:off x="0" y="1297161"/>
          <a:ext cx="6656769" cy="1002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C4085-55C8-4348-92DA-2EA01E5DA8C7}">
      <dsp:nvSpPr>
        <dsp:cNvPr id="0" name=""/>
        <dsp:cNvSpPr/>
      </dsp:nvSpPr>
      <dsp:spPr>
        <a:xfrm>
          <a:off x="303357" y="1522799"/>
          <a:ext cx="552098" cy="5515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64C08E-520B-4961-9609-5BD2AFCB0FC4}">
      <dsp:nvSpPr>
        <dsp:cNvPr id="0" name=""/>
        <dsp:cNvSpPr/>
      </dsp:nvSpPr>
      <dsp:spPr>
        <a:xfrm>
          <a:off x="1158814" y="1297161"/>
          <a:ext cx="5480108"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622300">
            <a:lnSpc>
              <a:spcPct val="100000"/>
            </a:lnSpc>
            <a:spcBef>
              <a:spcPct val="0"/>
            </a:spcBef>
            <a:spcAft>
              <a:spcPct val="35000"/>
            </a:spcAft>
            <a:buNone/>
          </a:pPr>
          <a:r>
            <a:rPr lang="en-US" sz="1400" kern="1200"/>
            <a:t>It is a crucial phase in the machine learning workflow since the caliber and applicability of the features used to train a model have a significant impact on how well it performs. </a:t>
          </a:r>
        </a:p>
      </dsp:txBody>
      <dsp:txXfrm>
        <a:off x="1158814" y="1297161"/>
        <a:ext cx="5480108" cy="1034174"/>
      </dsp:txXfrm>
    </dsp:sp>
    <dsp:sp modelId="{4E0693AA-89BC-4C75-9DE7-FC0CF9EAEB9D}">
      <dsp:nvSpPr>
        <dsp:cNvPr id="0" name=""/>
        <dsp:cNvSpPr/>
      </dsp:nvSpPr>
      <dsp:spPr>
        <a:xfrm>
          <a:off x="0" y="2589879"/>
          <a:ext cx="6656769" cy="1002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38565-9973-48AD-B912-0CC983D17365}">
      <dsp:nvSpPr>
        <dsp:cNvPr id="0" name=""/>
        <dsp:cNvSpPr/>
      </dsp:nvSpPr>
      <dsp:spPr>
        <a:xfrm>
          <a:off x="303357" y="2815517"/>
          <a:ext cx="552098" cy="5515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71B680-BBAC-40C8-9031-E3CE0AEFB7B9}">
      <dsp:nvSpPr>
        <dsp:cNvPr id="0" name=""/>
        <dsp:cNvSpPr/>
      </dsp:nvSpPr>
      <dsp:spPr>
        <a:xfrm>
          <a:off x="1158814" y="2589879"/>
          <a:ext cx="5480108"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533400">
            <a:lnSpc>
              <a:spcPct val="100000"/>
            </a:lnSpc>
            <a:spcBef>
              <a:spcPct val="0"/>
            </a:spcBef>
            <a:spcAft>
              <a:spcPct val="35000"/>
            </a:spcAft>
            <a:buNone/>
          </a:pPr>
          <a:r>
            <a:rPr lang="en-US" sz="1200" kern="1200" dirty="0"/>
            <a:t>The purpose of feature engineering is to develop features that extract irrelevant or superfluous material from the data while capturing the crucial information. Many methods, including scaling and normalization, imputation of missing values, feature selection, feature transformation, and feature extraction, may be used in this procedure. </a:t>
          </a:r>
        </a:p>
      </dsp:txBody>
      <dsp:txXfrm>
        <a:off x="1158814" y="2589879"/>
        <a:ext cx="5480108" cy="1034174"/>
      </dsp:txXfrm>
    </dsp:sp>
    <dsp:sp modelId="{7159202B-1FDD-489D-9433-CFF586EE5548}">
      <dsp:nvSpPr>
        <dsp:cNvPr id="0" name=""/>
        <dsp:cNvSpPr/>
      </dsp:nvSpPr>
      <dsp:spPr>
        <a:xfrm>
          <a:off x="0" y="3882597"/>
          <a:ext cx="6656769" cy="1002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89A8C-6FCE-4CD0-B512-E49EBB233878}">
      <dsp:nvSpPr>
        <dsp:cNvPr id="0" name=""/>
        <dsp:cNvSpPr/>
      </dsp:nvSpPr>
      <dsp:spPr>
        <a:xfrm>
          <a:off x="303357" y="4108235"/>
          <a:ext cx="552098" cy="5515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336CC8-571B-42D0-9B23-A518F8A9AF84}">
      <dsp:nvSpPr>
        <dsp:cNvPr id="0" name=""/>
        <dsp:cNvSpPr/>
      </dsp:nvSpPr>
      <dsp:spPr>
        <a:xfrm>
          <a:off x="1158814" y="3882597"/>
          <a:ext cx="5480108"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622300">
            <a:lnSpc>
              <a:spcPct val="100000"/>
            </a:lnSpc>
            <a:spcBef>
              <a:spcPct val="0"/>
            </a:spcBef>
            <a:spcAft>
              <a:spcPct val="35000"/>
            </a:spcAft>
            <a:buNone/>
          </a:pPr>
          <a:r>
            <a:rPr lang="en-US" sz="1400" kern="1200"/>
            <a:t>In conclusion, feature engineering is a critical step in the machine learning pipeline and necessitates careful thought and experimentation in order to create the best set of features for a given problem.</a:t>
          </a:r>
        </a:p>
      </dsp:txBody>
      <dsp:txXfrm>
        <a:off x="1158814" y="3882597"/>
        <a:ext cx="5480108" cy="10341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06579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32118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504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62807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840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3590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22823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25182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46985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36A7D-CC92-430C-8DE2-4B2C47272C3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202641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36A7D-CC92-430C-8DE2-4B2C47272C32}"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189072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6A7D-CC92-430C-8DE2-4B2C47272C32}"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2216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36A7D-CC92-430C-8DE2-4B2C47272C32}"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27121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36A7D-CC92-430C-8DE2-4B2C47272C32}"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53521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36A7D-CC92-430C-8DE2-4B2C47272C32}"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257285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36A7D-CC92-430C-8DE2-4B2C47272C32}"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A13C-DA2A-4F24-8AF4-D845879C917B}" type="slidenum">
              <a:rPr lang="en-US" smtClean="0"/>
              <a:t>‹#›</a:t>
            </a:fld>
            <a:endParaRPr lang="en-US"/>
          </a:p>
        </p:txBody>
      </p:sp>
    </p:spTree>
    <p:extLst>
      <p:ext uri="{BB962C8B-B14F-4D97-AF65-F5344CB8AC3E}">
        <p14:creationId xmlns:p14="http://schemas.microsoft.com/office/powerpoint/2010/main" val="52800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536A7D-CC92-430C-8DE2-4B2C47272C32}" type="datetimeFigureOut">
              <a:rPr lang="en-US" smtClean="0"/>
              <a:t>4/12/2023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93A13C-DA2A-4F24-8AF4-D845879C917B}" type="slidenum">
              <a:rPr lang="en-US" smtClean="0"/>
              <a:t>‹#›</a:t>
            </a:fld>
            <a:endParaRPr lang="en-US"/>
          </a:p>
        </p:txBody>
      </p:sp>
    </p:spTree>
    <p:extLst>
      <p:ext uri="{BB962C8B-B14F-4D97-AF65-F5344CB8AC3E}">
        <p14:creationId xmlns:p14="http://schemas.microsoft.com/office/powerpoint/2010/main" val="48199059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4" descr="Codes on papers">
            <a:extLst>
              <a:ext uri="{FF2B5EF4-FFF2-40B4-BE49-F238E27FC236}">
                <a16:creationId xmlns:a16="http://schemas.microsoft.com/office/drawing/2014/main" id="{662F7C16-63C6-BB41-10F3-3C409BD1C921}"/>
              </a:ext>
            </a:extLst>
          </p:cNvPr>
          <p:cNvPicPr>
            <a:picLocks noChangeAspect="1"/>
          </p:cNvPicPr>
          <p:nvPr/>
        </p:nvPicPr>
        <p:blipFill rotWithShape="1">
          <a:blip r:embed="rId2">
            <a:duotone>
              <a:prstClr val="black"/>
              <a:prstClr val="white"/>
            </a:duotone>
          </a:blip>
          <a:srcRect l="19495" r="11052" b="-2"/>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546CD5F5-2700-221A-1A98-553BDFC49175}"/>
              </a:ext>
            </a:extLst>
          </p:cNvPr>
          <p:cNvSpPr>
            <a:spLocks noGrp="1"/>
          </p:cNvSpPr>
          <p:nvPr>
            <p:ph type="ctrTitle"/>
          </p:nvPr>
        </p:nvSpPr>
        <p:spPr>
          <a:xfrm>
            <a:off x="668866" y="1678666"/>
            <a:ext cx="5123515" cy="2369093"/>
          </a:xfrm>
        </p:spPr>
        <p:txBody>
          <a:bodyPr>
            <a:normAutofit/>
          </a:bodyPr>
          <a:lstStyle/>
          <a:p>
            <a:r>
              <a:rPr lang="en-US" sz="4800"/>
              <a:t>Loan Repayment Prediction</a:t>
            </a:r>
          </a:p>
        </p:txBody>
      </p:sp>
      <p:sp>
        <p:nvSpPr>
          <p:cNvPr id="3" name="Subtitle 2">
            <a:extLst>
              <a:ext uri="{FF2B5EF4-FFF2-40B4-BE49-F238E27FC236}">
                <a16:creationId xmlns:a16="http://schemas.microsoft.com/office/drawing/2014/main" id="{FA13F458-EFC7-3C2C-0C05-3B75583375E8}"/>
              </a:ext>
            </a:extLst>
          </p:cNvPr>
          <p:cNvSpPr>
            <a:spLocks noGrp="1"/>
          </p:cNvSpPr>
          <p:nvPr>
            <p:ph type="subTitle" idx="1"/>
          </p:nvPr>
        </p:nvSpPr>
        <p:spPr>
          <a:xfrm>
            <a:off x="677335" y="4050831"/>
            <a:ext cx="5113217" cy="1096901"/>
          </a:xfrm>
        </p:spPr>
        <p:txBody>
          <a:bodyPr>
            <a:noAutofit/>
          </a:bodyPr>
          <a:lstStyle/>
          <a:p>
            <a:r>
              <a:rPr lang="en-US" dirty="0"/>
              <a:t>Group 11</a:t>
            </a:r>
          </a:p>
          <a:p>
            <a:r>
              <a:rPr lang="en-US" dirty="0"/>
              <a:t>Hetkumar Patel</a:t>
            </a:r>
          </a:p>
          <a:p>
            <a:r>
              <a:rPr lang="en-US" dirty="0" err="1"/>
              <a:t>Dhurv</a:t>
            </a:r>
            <a:r>
              <a:rPr lang="en-US" dirty="0"/>
              <a:t> Gadhiya</a:t>
            </a:r>
          </a:p>
          <a:p>
            <a:r>
              <a:rPr lang="en-US" dirty="0"/>
              <a:t>Jay Patel</a:t>
            </a:r>
          </a:p>
        </p:txBody>
      </p:sp>
      <p:cxnSp>
        <p:nvCxnSpPr>
          <p:cNvPr id="28" name="Straight Connector 8">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118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D01D-BB63-A1B3-DA72-71BDAE91D1D0}"/>
              </a:ext>
            </a:extLst>
          </p:cNvPr>
          <p:cNvSpPr>
            <a:spLocks noGrp="1"/>
          </p:cNvSpPr>
          <p:nvPr>
            <p:ph type="title"/>
          </p:nvPr>
        </p:nvSpPr>
        <p:spPr>
          <a:xfrm>
            <a:off x="2786047" y="609600"/>
            <a:ext cx="6487955" cy="1320800"/>
          </a:xfrm>
        </p:spPr>
        <p:txBody>
          <a:bodyPr>
            <a:normAutofit/>
          </a:bodyPr>
          <a:lstStyle/>
          <a:p>
            <a:r>
              <a:rPr lang="en-US" dirty="0"/>
              <a:t>Data Preparation </a:t>
            </a:r>
          </a:p>
        </p:txBody>
      </p:sp>
      <p:pic>
        <p:nvPicPr>
          <p:cNvPr id="5" name="Picture 4" descr="Graph on document with pen">
            <a:extLst>
              <a:ext uri="{FF2B5EF4-FFF2-40B4-BE49-F238E27FC236}">
                <a16:creationId xmlns:a16="http://schemas.microsoft.com/office/drawing/2014/main" id="{C598B8C2-481C-B69F-E5EA-2E00A429766C}"/>
              </a:ext>
            </a:extLst>
          </p:cNvPr>
          <p:cNvPicPr>
            <a:picLocks noChangeAspect="1"/>
          </p:cNvPicPr>
          <p:nvPr/>
        </p:nvPicPr>
        <p:blipFill rotWithShape="1">
          <a:blip r:embed="rId2">
            <a:duotone>
              <a:prstClr val="black"/>
              <a:schemeClr val="tx2">
                <a:tint val="45000"/>
                <a:satMod val="400000"/>
              </a:schemeClr>
            </a:duotone>
          </a:blip>
          <a:srcRect l="43590" r="29870"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9E14979-109A-CF88-01A5-341E59A72299}"/>
              </a:ext>
            </a:extLst>
          </p:cNvPr>
          <p:cNvSpPr>
            <a:spLocks noGrp="1"/>
          </p:cNvSpPr>
          <p:nvPr>
            <p:ph idx="1"/>
          </p:nvPr>
        </p:nvSpPr>
        <p:spPr>
          <a:xfrm>
            <a:off x="2786047" y="2160589"/>
            <a:ext cx="6487955" cy="3880773"/>
          </a:xfrm>
        </p:spPr>
        <p:txBody>
          <a:bodyPr>
            <a:normAutofit fontScale="92500" lnSpcReduction="10000"/>
          </a:bodyPr>
          <a:lstStyle/>
          <a:p>
            <a:r>
              <a:rPr lang="en-US" dirty="0"/>
              <a:t>In machine learning data preparation is crucial part because insufficient data preparation will result the model in underfitting.</a:t>
            </a:r>
          </a:p>
          <a:p>
            <a:r>
              <a:rPr lang="en-US" dirty="0"/>
              <a:t>It is a process of transforming raw data into a clean, organized and useful format for ML models.</a:t>
            </a:r>
          </a:p>
          <a:p>
            <a:r>
              <a:rPr lang="en-US" dirty="0"/>
              <a:t>The basics steps of data preparation:</a:t>
            </a:r>
          </a:p>
          <a:p>
            <a:pPr lvl="1"/>
            <a:r>
              <a:rPr lang="en-US" dirty="0"/>
              <a:t>First we do the data clean to remove the unnecessary data from the dataset which includes removing duplicates, correcting errors, and many more</a:t>
            </a:r>
          </a:p>
          <a:p>
            <a:pPr lvl="1"/>
            <a:r>
              <a:rPr lang="en-US" dirty="0"/>
              <a:t>Second we do the handling of missing value, but in our dataset there is no null values</a:t>
            </a:r>
          </a:p>
          <a:p>
            <a:pPr lvl="1"/>
            <a:r>
              <a:rPr lang="en-US" dirty="0"/>
              <a:t>Last we do feature scaling is used to bring all the features to a common scale. We use normalization methods to do this.</a:t>
            </a:r>
          </a:p>
          <a:p>
            <a:pPr lvl="1"/>
            <a:endParaRPr lang="en-US" dirty="0"/>
          </a:p>
        </p:txBody>
      </p:sp>
    </p:spTree>
    <p:extLst>
      <p:ext uri="{BB962C8B-B14F-4D97-AF65-F5344CB8AC3E}">
        <p14:creationId xmlns:p14="http://schemas.microsoft.com/office/powerpoint/2010/main" val="395254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1952C3C-DEA8-66D5-BB17-82EC5A58F3AA}"/>
              </a:ext>
            </a:extLst>
          </p:cNvPr>
          <p:cNvSpPr>
            <a:spLocks noGrp="1"/>
          </p:cNvSpPr>
          <p:nvPr>
            <p:ph type="title"/>
          </p:nvPr>
        </p:nvSpPr>
        <p:spPr>
          <a:xfrm>
            <a:off x="995621" y="4971562"/>
            <a:ext cx="8288035" cy="1095059"/>
          </a:xfrm>
        </p:spPr>
        <p:txBody>
          <a:bodyPr vert="horz" lIns="91440" tIns="45720" rIns="91440" bIns="45720" rtlCol="0" anchor="b">
            <a:normAutofit/>
          </a:bodyPr>
          <a:lstStyle/>
          <a:p>
            <a:pPr algn="ctr"/>
            <a:r>
              <a:rPr lang="en-US" sz="4800" dirty="0"/>
              <a:t>Data Preparation</a:t>
            </a:r>
          </a:p>
        </p:txBody>
      </p:sp>
      <p:pic>
        <p:nvPicPr>
          <p:cNvPr id="7" name="Picture 6">
            <a:extLst>
              <a:ext uri="{FF2B5EF4-FFF2-40B4-BE49-F238E27FC236}">
                <a16:creationId xmlns:a16="http://schemas.microsoft.com/office/drawing/2014/main" id="{5CBF1DE2-D13F-434C-B179-007249CC609F}"/>
              </a:ext>
            </a:extLst>
          </p:cNvPr>
          <p:cNvPicPr>
            <a:picLocks noChangeAspect="1"/>
          </p:cNvPicPr>
          <p:nvPr/>
        </p:nvPicPr>
        <p:blipFill>
          <a:blip r:embed="rId2"/>
          <a:stretch>
            <a:fillRect/>
          </a:stretch>
        </p:blipFill>
        <p:spPr>
          <a:xfrm>
            <a:off x="995621" y="2299717"/>
            <a:ext cx="7425324" cy="2580299"/>
          </a:xfrm>
          <a:prstGeom prst="rect">
            <a:avLst/>
          </a:prstGeom>
        </p:spPr>
      </p:pic>
      <p:pic>
        <p:nvPicPr>
          <p:cNvPr id="5" name="Content Placeholder 4">
            <a:extLst>
              <a:ext uri="{FF2B5EF4-FFF2-40B4-BE49-F238E27FC236}">
                <a16:creationId xmlns:a16="http://schemas.microsoft.com/office/drawing/2014/main" id="{C0F3C518-EFE9-1BC0-9A54-2EDAA8C13A6E}"/>
              </a:ext>
            </a:extLst>
          </p:cNvPr>
          <p:cNvPicPr>
            <a:picLocks noGrp="1" noChangeAspect="1"/>
          </p:cNvPicPr>
          <p:nvPr>
            <p:ph idx="1"/>
          </p:nvPr>
        </p:nvPicPr>
        <p:blipFill>
          <a:blip r:embed="rId3"/>
          <a:stretch>
            <a:fillRect/>
          </a:stretch>
        </p:blipFill>
        <p:spPr>
          <a:xfrm>
            <a:off x="864962" y="134544"/>
            <a:ext cx="8475802" cy="2097761"/>
          </a:xfrm>
          <a:prstGeom prst="rect">
            <a:avLst/>
          </a:prstGeom>
        </p:spPr>
      </p:pic>
    </p:spTree>
    <p:extLst>
      <p:ext uri="{BB962C8B-B14F-4D97-AF65-F5344CB8AC3E}">
        <p14:creationId xmlns:p14="http://schemas.microsoft.com/office/powerpoint/2010/main" val="27767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F6C83-1029-F56E-5E60-1DDBA44C193C}"/>
              </a:ext>
            </a:extLst>
          </p:cNvPr>
          <p:cNvSpPr>
            <a:spLocks noGrp="1"/>
          </p:cNvSpPr>
          <p:nvPr>
            <p:ph type="title"/>
          </p:nvPr>
        </p:nvSpPr>
        <p:spPr>
          <a:xfrm>
            <a:off x="652481" y="1382486"/>
            <a:ext cx="3547581" cy="4093028"/>
          </a:xfrm>
        </p:spPr>
        <p:txBody>
          <a:bodyPr anchor="ctr">
            <a:normAutofit/>
          </a:bodyPr>
          <a:lstStyle/>
          <a:p>
            <a:r>
              <a:rPr lang="en-US" sz="4400"/>
              <a:t>Feature Engineering</a:t>
            </a:r>
          </a:p>
        </p:txBody>
      </p:sp>
      <p:grpSp>
        <p:nvGrpSpPr>
          <p:cNvPr id="23"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2">
            <a:extLst>
              <a:ext uri="{FF2B5EF4-FFF2-40B4-BE49-F238E27FC236}">
                <a16:creationId xmlns:a16="http://schemas.microsoft.com/office/drawing/2014/main" id="{EE2E8DA1-BFE0-2C5E-436C-30FFAFC58C51}"/>
              </a:ext>
            </a:extLst>
          </p:cNvPr>
          <p:cNvGraphicFramePr>
            <a:graphicFrameLocks noGrp="1"/>
          </p:cNvGraphicFramePr>
          <p:nvPr>
            <p:ph idx="1"/>
            <p:extLst>
              <p:ext uri="{D42A27DB-BD31-4B8C-83A1-F6EECF244321}">
                <p14:modId xmlns:p14="http://schemas.microsoft.com/office/powerpoint/2010/main" val="399334276"/>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1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F6A9-0A3D-EB0D-FB66-BAB011C30A3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30B6BEA-9304-7C86-F90C-E5FD579B52EC}"/>
              </a:ext>
            </a:extLst>
          </p:cNvPr>
          <p:cNvPicPr>
            <a:picLocks noGrp="1" noChangeAspect="1"/>
          </p:cNvPicPr>
          <p:nvPr>
            <p:ph idx="1"/>
          </p:nvPr>
        </p:nvPicPr>
        <p:blipFill>
          <a:blip r:embed="rId2"/>
          <a:stretch>
            <a:fillRect/>
          </a:stretch>
        </p:blipFill>
        <p:spPr>
          <a:xfrm>
            <a:off x="0" y="193524"/>
            <a:ext cx="5425192" cy="2648149"/>
          </a:xfrm>
        </p:spPr>
      </p:pic>
      <p:pic>
        <p:nvPicPr>
          <p:cNvPr id="7" name="Picture 6">
            <a:extLst>
              <a:ext uri="{FF2B5EF4-FFF2-40B4-BE49-F238E27FC236}">
                <a16:creationId xmlns:a16="http://schemas.microsoft.com/office/drawing/2014/main" id="{37DFA426-ED97-3002-E092-6A4C8882D2CF}"/>
              </a:ext>
            </a:extLst>
          </p:cNvPr>
          <p:cNvPicPr>
            <a:picLocks noChangeAspect="1"/>
          </p:cNvPicPr>
          <p:nvPr/>
        </p:nvPicPr>
        <p:blipFill>
          <a:blip r:embed="rId3"/>
          <a:stretch>
            <a:fillRect/>
          </a:stretch>
        </p:blipFill>
        <p:spPr>
          <a:xfrm>
            <a:off x="5971307" y="0"/>
            <a:ext cx="6220693" cy="2686425"/>
          </a:xfrm>
          <a:prstGeom prst="rect">
            <a:avLst/>
          </a:prstGeom>
        </p:spPr>
      </p:pic>
      <p:pic>
        <p:nvPicPr>
          <p:cNvPr id="9" name="Picture 8">
            <a:extLst>
              <a:ext uri="{FF2B5EF4-FFF2-40B4-BE49-F238E27FC236}">
                <a16:creationId xmlns:a16="http://schemas.microsoft.com/office/drawing/2014/main" id="{C0543291-49A9-F84D-61FC-E17539FB9231}"/>
              </a:ext>
            </a:extLst>
          </p:cNvPr>
          <p:cNvPicPr>
            <a:picLocks noChangeAspect="1"/>
          </p:cNvPicPr>
          <p:nvPr/>
        </p:nvPicPr>
        <p:blipFill>
          <a:blip r:embed="rId4"/>
          <a:stretch>
            <a:fillRect/>
          </a:stretch>
        </p:blipFill>
        <p:spPr>
          <a:xfrm>
            <a:off x="-6982" y="3017726"/>
            <a:ext cx="8859434" cy="3844203"/>
          </a:xfrm>
          <a:prstGeom prst="rect">
            <a:avLst/>
          </a:prstGeom>
        </p:spPr>
      </p:pic>
    </p:spTree>
    <p:extLst>
      <p:ext uri="{BB962C8B-B14F-4D97-AF65-F5344CB8AC3E}">
        <p14:creationId xmlns:p14="http://schemas.microsoft.com/office/powerpoint/2010/main" val="310983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8A77-C631-BDE4-D02A-D60BC18C27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0BCCF8-AD0B-5EB2-B9A9-499714E5E72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EC8AA34-1ED3-D9F0-D1AF-CCE1D8ADFF1A}"/>
              </a:ext>
            </a:extLst>
          </p:cNvPr>
          <p:cNvPicPr>
            <a:picLocks noChangeAspect="1"/>
          </p:cNvPicPr>
          <p:nvPr/>
        </p:nvPicPr>
        <p:blipFill>
          <a:blip r:embed="rId2"/>
          <a:stretch>
            <a:fillRect/>
          </a:stretch>
        </p:blipFill>
        <p:spPr>
          <a:xfrm>
            <a:off x="0" y="-5501"/>
            <a:ext cx="12200668" cy="2467347"/>
          </a:xfrm>
          <a:prstGeom prst="rect">
            <a:avLst/>
          </a:prstGeom>
        </p:spPr>
      </p:pic>
      <p:pic>
        <p:nvPicPr>
          <p:cNvPr id="6" name="Picture 5">
            <a:extLst>
              <a:ext uri="{FF2B5EF4-FFF2-40B4-BE49-F238E27FC236}">
                <a16:creationId xmlns:a16="http://schemas.microsoft.com/office/drawing/2014/main" id="{016575A7-1C22-3C38-AF0C-BA4C9F06C385}"/>
              </a:ext>
            </a:extLst>
          </p:cNvPr>
          <p:cNvPicPr>
            <a:picLocks noChangeAspect="1"/>
          </p:cNvPicPr>
          <p:nvPr/>
        </p:nvPicPr>
        <p:blipFill>
          <a:blip r:embed="rId3"/>
          <a:stretch>
            <a:fillRect/>
          </a:stretch>
        </p:blipFill>
        <p:spPr>
          <a:xfrm>
            <a:off x="0" y="2475914"/>
            <a:ext cx="12192000" cy="1253468"/>
          </a:xfrm>
          <a:prstGeom prst="rect">
            <a:avLst/>
          </a:prstGeom>
        </p:spPr>
      </p:pic>
      <p:pic>
        <p:nvPicPr>
          <p:cNvPr id="8" name="Picture 7">
            <a:extLst>
              <a:ext uri="{FF2B5EF4-FFF2-40B4-BE49-F238E27FC236}">
                <a16:creationId xmlns:a16="http://schemas.microsoft.com/office/drawing/2014/main" id="{8AFAD130-88B9-1B81-3344-DD08EA7250C6}"/>
              </a:ext>
            </a:extLst>
          </p:cNvPr>
          <p:cNvPicPr>
            <a:picLocks noChangeAspect="1"/>
          </p:cNvPicPr>
          <p:nvPr/>
        </p:nvPicPr>
        <p:blipFill>
          <a:blip r:embed="rId4"/>
          <a:stretch>
            <a:fillRect/>
          </a:stretch>
        </p:blipFill>
        <p:spPr>
          <a:xfrm>
            <a:off x="677335" y="3688623"/>
            <a:ext cx="9915638" cy="3138280"/>
          </a:xfrm>
          <a:prstGeom prst="rect">
            <a:avLst/>
          </a:prstGeom>
        </p:spPr>
      </p:pic>
    </p:spTree>
    <p:extLst>
      <p:ext uri="{BB962C8B-B14F-4D97-AF65-F5344CB8AC3E}">
        <p14:creationId xmlns:p14="http://schemas.microsoft.com/office/powerpoint/2010/main" val="179403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AE2C-B74B-6C1E-6375-305316274ECD}"/>
              </a:ext>
            </a:extLst>
          </p:cNvPr>
          <p:cNvSpPr>
            <a:spLocks noGrp="1"/>
          </p:cNvSpPr>
          <p:nvPr>
            <p:ph type="title"/>
          </p:nvPr>
        </p:nvSpPr>
        <p:spPr/>
        <p:txBody>
          <a:bodyPr/>
          <a:lstStyle/>
          <a:p>
            <a:r>
              <a:rPr lang="en-US"/>
              <a:t>Modeling and Pipelines Creation</a:t>
            </a:r>
            <a:endParaRPr lang="en-US" dirty="0"/>
          </a:p>
        </p:txBody>
      </p:sp>
      <p:sp>
        <p:nvSpPr>
          <p:cNvPr id="3" name="Content Placeholder 2">
            <a:extLst>
              <a:ext uri="{FF2B5EF4-FFF2-40B4-BE49-F238E27FC236}">
                <a16:creationId xmlns:a16="http://schemas.microsoft.com/office/drawing/2014/main" id="{1CA18749-8573-EA23-B3DB-17FD840FD103}"/>
              </a:ext>
            </a:extLst>
          </p:cNvPr>
          <p:cNvSpPr>
            <a:spLocks noGrp="1"/>
          </p:cNvSpPr>
          <p:nvPr>
            <p:ph idx="1"/>
          </p:nvPr>
        </p:nvSpPr>
        <p:spPr/>
        <p:txBody>
          <a:bodyPr>
            <a:normAutofit fontScale="92500" lnSpcReduction="10000"/>
          </a:bodyPr>
          <a:lstStyle/>
          <a:p>
            <a:r>
              <a:rPr lang="en-US" dirty="0"/>
              <a:t>Here we the use the 2 models algorithm (SVM and KNN) and 1 classification (Decision Tree Classification):</a:t>
            </a:r>
          </a:p>
          <a:p>
            <a:r>
              <a:rPr lang="en-US" dirty="0"/>
              <a:t>Support Vector Machines</a:t>
            </a:r>
          </a:p>
          <a:p>
            <a:pPr lvl="1"/>
            <a:r>
              <a:rPr lang="en-US" sz="1600" dirty="0">
                <a:solidFill>
                  <a:srgbClr val="FFFFFF"/>
                </a:solidFill>
                <a:latin typeface="Arial"/>
              </a:rPr>
              <a:t>Machine learning algorithms such as Support Vector Machines (SVMs) offer powerful capabilities for classification and regression. By maximizing the margin between the hyperplane and the closest data points, it finds the best hyperplane that separates data points into different classes.</a:t>
            </a:r>
            <a:endParaRPr lang="en-US" dirty="0"/>
          </a:p>
          <a:p>
            <a:r>
              <a:rPr lang="en-US" dirty="0"/>
              <a:t>KNN</a:t>
            </a:r>
          </a:p>
          <a:p>
            <a:pPr lvl="1"/>
            <a:r>
              <a:rPr lang="en-US" dirty="0"/>
              <a:t>It is a machine learning algorithms used for classification and regression tasks. It does not make any assumptions about the distribution of the data and does not require any training or learning phase.</a:t>
            </a:r>
          </a:p>
          <a:p>
            <a:r>
              <a:rPr lang="en-US" dirty="0"/>
              <a:t>Decision Tree</a:t>
            </a:r>
          </a:p>
          <a:p>
            <a:pPr lvl="1"/>
            <a:r>
              <a:rPr lang="en-US" dirty="0"/>
              <a:t>It is a type of supervised machine learning used to categorize or make prediction based on how a previous set of questions were answered.</a:t>
            </a:r>
          </a:p>
        </p:txBody>
      </p:sp>
    </p:spTree>
    <p:extLst>
      <p:ext uri="{BB962C8B-B14F-4D97-AF65-F5344CB8AC3E}">
        <p14:creationId xmlns:p14="http://schemas.microsoft.com/office/powerpoint/2010/main" val="335393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8468064-639D-F394-377F-FBF68C4F43AF}"/>
              </a:ext>
            </a:extLst>
          </p:cNvPr>
          <p:cNvPicPr>
            <a:picLocks noGrp="1" noChangeAspect="1"/>
          </p:cNvPicPr>
          <p:nvPr>
            <p:ph idx="1"/>
          </p:nvPr>
        </p:nvPicPr>
        <p:blipFill>
          <a:blip r:embed="rId2"/>
          <a:stretch>
            <a:fillRect/>
          </a:stretch>
        </p:blipFill>
        <p:spPr>
          <a:xfrm>
            <a:off x="2057315" y="480059"/>
            <a:ext cx="7922533" cy="5783449"/>
          </a:xfrm>
          <a:prstGeom prst="rect">
            <a:avLst/>
          </a:prstGeom>
        </p:spPr>
      </p:pic>
    </p:spTree>
    <p:extLst>
      <p:ext uri="{BB962C8B-B14F-4D97-AF65-F5344CB8AC3E}">
        <p14:creationId xmlns:p14="http://schemas.microsoft.com/office/powerpoint/2010/main" val="102945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BA655E2-73DF-C170-F3F8-9417F8112371}"/>
              </a:ext>
            </a:extLst>
          </p:cNvPr>
          <p:cNvSpPr>
            <a:spLocks noGrp="1"/>
          </p:cNvSpPr>
          <p:nvPr>
            <p:ph type="title"/>
          </p:nvPr>
        </p:nvSpPr>
        <p:spPr>
          <a:xfrm>
            <a:off x="707583" y="203200"/>
            <a:ext cx="8596668" cy="1320800"/>
          </a:xfrm>
        </p:spPr>
        <p:txBody>
          <a:bodyPr>
            <a:normAutofit/>
          </a:bodyPr>
          <a:lstStyle/>
          <a:p>
            <a:r>
              <a:rPr lang="en-US" dirty="0"/>
              <a:t>Hyperparameter Tuning</a:t>
            </a:r>
          </a:p>
        </p:txBody>
      </p:sp>
      <p:sp>
        <p:nvSpPr>
          <p:cNvPr id="3" name="Content Placeholder 2">
            <a:extLst>
              <a:ext uri="{FF2B5EF4-FFF2-40B4-BE49-F238E27FC236}">
                <a16:creationId xmlns:a16="http://schemas.microsoft.com/office/drawing/2014/main" id="{BF6BF1E7-E658-C1B1-26FB-729921FC288D}"/>
              </a:ext>
            </a:extLst>
          </p:cNvPr>
          <p:cNvSpPr>
            <a:spLocks noGrp="1"/>
          </p:cNvSpPr>
          <p:nvPr>
            <p:ph idx="1"/>
          </p:nvPr>
        </p:nvSpPr>
        <p:spPr>
          <a:xfrm>
            <a:off x="677334" y="1330539"/>
            <a:ext cx="8596668" cy="3880773"/>
          </a:xfrm>
        </p:spPr>
        <p:txBody>
          <a:bodyPr>
            <a:normAutofit/>
          </a:bodyPr>
          <a:lstStyle/>
          <a:p>
            <a:r>
              <a:rPr lang="en-US" dirty="0"/>
              <a:t>To do the hyperparameter tuning here we use </a:t>
            </a:r>
            <a:r>
              <a:rPr lang="en-US" dirty="0" err="1"/>
              <a:t>GridSearchCV</a:t>
            </a:r>
            <a:r>
              <a:rPr lang="en-US" dirty="0"/>
              <a:t> to find the estimators for Decision Tree model.</a:t>
            </a:r>
          </a:p>
          <a:p>
            <a:endParaRPr lang="en-US" dirty="0"/>
          </a:p>
        </p:txBody>
      </p:sp>
      <p:pic>
        <p:nvPicPr>
          <p:cNvPr id="5" name="Picture 4">
            <a:extLst>
              <a:ext uri="{FF2B5EF4-FFF2-40B4-BE49-F238E27FC236}">
                <a16:creationId xmlns:a16="http://schemas.microsoft.com/office/drawing/2014/main" id="{D85CBFF8-51B9-5C20-6266-7BEE98884811}"/>
              </a:ext>
            </a:extLst>
          </p:cNvPr>
          <p:cNvPicPr>
            <a:picLocks noChangeAspect="1"/>
          </p:cNvPicPr>
          <p:nvPr/>
        </p:nvPicPr>
        <p:blipFill>
          <a:blip r:embed="rId2"/>
          <a:stretch>
            <a:fillRect/>
          </a:stretch>
        </p:blipFill>
        <p:spPr>
          <a:xfrm>
            <a:off x="447052" y="2157413"/>
            <a:ext cx="8715563" cy="4266000"/>
          </a:xfrm>
          <a:prstGeom prst="rect">
            <a:avLst/>
          </a:prstGeom>
        </p:spPr>
      </p:pic>
    </p:spTree>
    <p:extLst>
      <p:ext uri="{BB962C8B-B14F-4D97-AF65-F5344CB8AC3E}">
        <p14:creationId xmlns:p14="http://schemas.microsoft.com/office/powerpoint/2010/main" val="238163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DB71-7991-0157-64DE-5FA960481F5C}"/>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F8048D15-6453-66B4-031B-66578B538D7F}"/>
              </a:ext>
            </a:extLst>
          </p:cNvPr>
          <p:cNvSpPr>
            <a:spLocks noGrp="1"/>
          </p:cNvSpPr>
          <p:nvPr>
            <p:ph idx="1"/>
          </p:nvPr>
        </p:nvSpPr>
        <p:spPr/>
        <p:txBody>
          <a:bodyPr/>
          <a:lstStyle/>
          <a:p>
            <a:r>
              <a:rPr lang="en-US" dirty="0"/>
              <a:t>Machine learning classification is the task performed in the code. Based on various factors, such as Credit Policy, purpose, installment, interest rate and </a:t>
            </a:r>
            <a:r>
              <a:rPr lang="en-US" dirty="0" err="1"/>
              <a:t>dti</a:t>
            </a:r>
            <a:r>
              <a:rPr lang="en-US" dirty="0"/>
              <a:t>, the task is to predict whether the borrow fully paid the loan amount or not.</a:t>
            </a:r>
          </a:p>
          <a:p>
            <a:r>
              <a:rPr lang="en-US" dirty="0"/>
              <a:t>Here we use the ROC Curve to analyze the results. The ROC curves for each model also show the trade-off between the false positive and true positive rates based on different classification thresholds. AUC is a measure of the model's performance based on the area under the ROC curve (AUC).</a:t>
            </a:r>
          </a:p>
        </p:txBody>
      </p:sp>
    </p:spTree>
    <p:extLst>
      <p:ext uri="{BB962C8B-B14F-4D97-AF65-F5344CB8AC3E}">
        <p14:creationId xmlns:p14="http://schemas.microsoft.com/office/powerpoint/2010/main" val="296807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E094-F64D-F976-C9CF-6A16CEB638DB}"/>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F0B5F2AE-FE89-76C2-7438-6EAE5882B058}"/>
              </a:ext>
            </a:extLst>
          </p:cNvPr>
          <p:cNvPicPr>
            <a:picLocks noChangeAspect="1"/>
          </p:cNvPicPr>
          <p:nvPr/>
        </p:nvPicPr>
        <p:blipFill>
          <a:blip r:embed="rId2"/>
          <a:stretch>
            <a:fillRect/>
          </a:stretch>
        </p:blipFill>
        <p:spPr>
          <a:xfrm>
            <a:off x="166688" y="76773"/>
            <a:ext cx="9411742" cy="2386453"/>
          </a:xfrm>
          <a:prstGeom prst="rect">
            <a:avLst/>
          </a:prstGeom>
        </p:spPr>
      </p:pic>
      <p:pic>
        <p:nvPicPr>
          <p:cNvPr id="1026" name="Picture 2">
            <a:extLst>
              <a:ext uri="{FF2B5EF4-FFF2-40B4-BE49-F238E27FC236}">
                <a16:creationId xmlns:a16="http://schemas.microsoft.com/office/drawing/2014/main" id="{7033A44A-E7CC-EE5B-A7FD-C22100A8A0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39581" y="2723295"/>
            <a:ext cx="485827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16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08E1-15DD-BE3F-BFA9-718F146F07AE}"/>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CF84647A-5149-9C4A-EF43-A40C537079F7}"/>
              </a:ext>
            </a:extLst>
          </p:cNvPr>
          <p:cNvSpPr>
            <a:spLocks noGrp="1"/>
          </p:cNvSpPr>
          <p:nvPr>
            <p:ph idx="1"/>
          </p:nvPr>
        </p:nvSpPr>
        <p:spPr/>
        <p:txBody>
          <a:bodyPr>
            <a:normAutofit lnSpcReduction="10000"/>
          </a:bodyPr>
          <a:lstStyle/>
          <a:p>
            <a:r>
              <a:rPr lang="en-US" dirty="0">
                <a:latin typeface="Trebuchet MS (Body)"/>
              </a:rPr>
              <a:t>Business Understanding</a:t>
            </a:r>
          </a:p>
          <a:p>
            <a:r>
              <a:rPr lang="en-US" dirty="0">
                <a:latin typeface="Trebuchet MS (Body)"/>
              </a:rPr>
              <a:t>Background</a:t>
            </a:r>
          </a:p>
          <a:p>
            <a:r>
              <a:rPr lang="en-US" dirty="0">
                <a:latin typeface="Trebuchet MS (Body)"/>
              </a:rPr>
              <a:t>Problem Statement</a:t>
            </a:r>
          </a:p>
          <a:p>
            <a:r>
              <a:rPr lang="en-US" dirty="0">
                <a:latin typeface="Trebuchet MS (Body)"/>
              </a:rPr>
              <a:t>Observations</a:t>
            </a:r>
          </a:p>
          <a:p>
            <a:r>
              <a:rPr lang="en-US" dirty="0">
                <a:latin typeface="Trebuchet MS (Body)"/>
              </a:rPr>
              <a:t>Data Understanding</a:t>
            </a:r>
          </a:p>
          <a:p>
            <a:r>
              <a:rPr lang="en-US" i="0" dirty="0">
                <a:effectLst/>
                <a:latin typeface="Trebuchet MS (Body)"/>
              </a:rPr>
              <a:t>Data Exploration (clustering, visualization, etc.)</a:t>
            </a:r>
          </a:p>
          <a:p>
            <a:r>
              <a:rPr lang="en-US" dirty="0">
                <a:latin typeface="Trebuchet MS (Body)"/>
              </a:rPr>
              <a:t>Data Preparation </a:t>
            </a:r>
          </a:p>
          <a:p>
            <a:r>
              <a:rPr lang="en-US" dirty="0">
                <a:latin typeface="Trebuchet MS (Body)"/>
              </a:rPr>
              <a:t>Feature Engineering</a:t>
            </a:r>
          </a:p>
          <a:p>
            <a:r>
              <a:rPr lang="en-US" dirty="0">
                <a:latin typeface="Trebuchet MS (Body)"/>
              </a:rPr>
              <a:t>Modeling and Pipelines Creation</a:t>
            </a:r>
          </a:p>
          <a:p>
            <a:r>
              <a:rPr lang="en-US" dirty="0">
                <a:latin typeface="Trebuchet MS (Body)"/>
              </a:rPr>
              <a:t>Results Interpretation</a:t>
            </a:r>
          </a:p>
        </p:txBody>
      </p:sp>
    </p:spTree>
    <p:extLst>
      <p:ext uri="{BB962C8B-B14F-4D97-AF65-F5344CB8AC3E}">
        <p14:creationId xmlns:p14="http://schemas.microsoft.com/office/powerpoint/2010/main" val="381696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D6A-5868-0426-B12B-FB052BA33233}"/>
              </a:ext>
            </a:extLst>
          </p:cNvPr>
          <p:cNvSpPr>
            <a:spLocks noGrp="1"/>
          </p:cNvSpPr>
          <p:nvPr>
            <p:ph type="ctrTitle"/>
          </p:nvPr>
        </p:nvSpPr>
        <p:spPr>
          <a:xfrm>
            <a:off x="4974337" y="1265314"/>
            <a:ext cx="4299666" cy="3249131"/>
          </a:xfrm>
        </p:spPr>
        <p:txBody>
          <a:bodyPr>
            <a:normAutofit/>
          </a:bodyPr>
          <a:lstStyle/>
          <a:p>
            <a:pPr algn="l"/>
            <a:r>
              <a:rPr lang="en-US" dirty="0"/>
              <a:t>Thank You</a:t>
            </a:r>
          </a:p>
        </p:txBody>
      </p:sp>
      <p:sp>
        <p:nvSpPr>
          <p:cNvPr id="3" name="Subtitle 2">
            <a:extLst>
              <a:ext uri="{FF2B5EF4-FFF2-40B4-BE49-F238E27FC236}">
                <a16:creationId xmlns:a16="http://schemas.microsoft.com/office/drawing/2014/main" id="{46393C2B-54FC-00E2-329D-390442EC99AA}"/>
              </a:ext>
            </a:extLst>
          </p:cNvPr>
          <p:cNvSpPr>
            <a:spLocks noGrp="1"/>
          </p:cNvSpPr>
          <p:nvPr>
            <p:ph type="subTitle" idx="1"/>
          </p:nvPr>
        </p:nvSpPr>
        <p:spPr>
          <a:xfrm>
            <a:off x="4974336" y="4514446"/>
            <a:ext cx="4299666" cy="871042"/>
          </a:xfrm>
        </p:spPr>
        <p:txBody>
          <a:bodyPr>
            <a:normAutofit/>
          </a:bodyPr>
          <a:lstStyle/>
          <a:p>
            <a:pPr algn="l"/>
            <a:endParaRPr lang="en-US"/>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7D32CFBE-C6F3-7B16-C39F-CD9C26912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968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A839-E4F6-36FF-25A9-4220E789B95E}"/>
              </a:ext>
            </a:extLst>
          </p:cNvPr>
          <p:cNvSpPr>
            <a:spLocks noGrp="1"/>
          </p:cNvSpPr>
          <p:nvPr>
            <p:ph type="title"/>
          </p:nvPr>
        </p:nvSpPr>
        <p:spPr>
          <a:xfrm>
            <a:off x="2849562" y="609600"/>
            <a:ext cx="6424440" cy="1320800"/>
          </a:xfrm>
        </p:spPr>
        <p:txBody>
          <a:bodyPr>
            <a:normAutofit/>
          </a:bodyPr>
          <a:lstStyle/>
          <a:p>
            <a:r>
              <a:rPr lang="en-US" dirty="0"/>
              <a:t>Business Understanding</a:t>
            </a:r>
          </a:p>
        </p:txBody>
      </p:sp>
      <p:sp>
        <p:nvSpPr>
          <p:cNvPr id="28" name="Isosceles Triangle 9">
            <a:extLst>
              <a:ext uri="{FF2B5EF4-FFF2-40B4-BE49-F238E27FC236}">
                <a16:creationId xmlns:a16="http://schemas.microsoft.com/office/drawing/2014/main" id="{462665EA-AABF-4427-A720-538234E60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 y="4036978"/>
            <a:ext cx="457200" cy="2811294"/>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Light bulb on yellow background with sketched light beams and cord">
            <a:extLst>
              <a:ext uri="{FF2B5EF4-FFF2-40B4-BE49-F238E27FC236}">
                <a16:creationId xmlns:a16="http://schemas.microsoft.com/office/drawing/2014/main" id="{A4C11982-E3D9-E7A4-64CF-1FC8CC8FAD0A}"/>
              </a:ext>
            </a:extLst>
          </p:cNvPr>
          <p:cNvPicPr>
            <a:picLocks noChangeAspect="1"/>
          </p:cNvPicPr>
          <p:nvPr/>
        </p:nvPicPr>
        <p:blipFill rotWithShape="1">
          <a:blip r:embed="rId2"/>
          <a:srcRect l="63333" t="3908" r="13141"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84F57448-30F1-1F2A-D7BE-AA97FB45AA15}"/>
              </a:ext>
            </a:extLst>
          </p:cNvPr>
          <p:cNvSpPr>
            <a:spLocks noGrp="1"/>
          </p:cNvSpPr>
          <p:nvPr>
            <p:ph idx="1"/>
          </p:nvPr>
        </p:nvSpPr>
        <p:spPr>
          <a:xfrm>
            <a:off x="2849562" y="2160589"/>
            <a:ext cx="6424440" cy="3880773"/>
          </a:xfrm>
        </p:spPr>
        <p:txBody>
          <a:bodyPr>
            <a:normAutofit lnSpcReduction="10000"/>
          </a:bodyPr>
          <a:lstStyle/>
          <a:p>
            <a:pPr>
              <a:lnSpc>
                <a:spcPct val="90000"/>
              </a:lnSpc>
            </a:pPr>
            <a:r>
              <a:rPr lang="en-US" sz="1700">
                <a:effectLst/>
                <a:latin typeface="Calibri" panose="020F0502020204030204" pitchFamily="34" charset="0"/>
                <a:ea typeface="Calibri" panose="020F0502020204030204" pitchFamily="34" charset="0"/>
                <a:cs typeface="Shruti" panose="020B0502040204020203" pitchFamily="34" charset="0"/>
              </a:rPr>
              <a:t>An essential responsibility in the banking and financial industry is the prediction of loan payback. Building a predictive model that can correctly forecast whether or not a borrower will return their loan amount which they taken for their business's aim. The following are some ways in which this can benefit banks and other financial institutions:</a:t>
            </a:r>
          </a:p>
          <a:p>
            <a:pPr lvl="1">
              <a:lnSpc>
                <a:spcPct val="90000"/>
              </a:lnSpc>
            </a:pPr>
            <a:r>
              <a:rPr lang="en-US" sz="1700">
                <a:latin typeface="Calibri" panose="020F0502020204030204" pitchFamily="34" charset="0"/>
                <a:cs typeface="Shruti" panose="020B0502040204020203" pitchFamily="34" charset="0"/>
              </a:rPr>
              <a:t>Financial organizations can prepare and have better manage risk management which helps them to reduce their losses by anticipating the possibility of loan defaults.</a:t>
            </a:r>
          </a:p>
          <a:p>
            <a:pPr lvl="1">
              <a:lnSpc>
                <a:spcPct val="90000"/>
              </a:lnSpc>
            </a:pPr>
            <a:r>
              <a:rPr lang="en-US" sz="1700">
                <a:effectLst/>
                <a:latin typeface="Calibri" panose="020F0502020204030204" pitchFamily="34" charset="0"/>
                <a:ea typeface="Calibri" panose="020F0502020204030204" pitchFamily="34" charset="0"/>
                <a:cs typeface="Shruti" panose="020B0502040204020203" pitchFamily="34" charset="0"/>
              </a:rPr>
              <a:t>Models that forecast how much a loan will be repaid can assist banks in making better choices regarding who to lend to and under what conditions.</a:t>
            </a:r>
          </a:p>
          <a:p>
            <a:pPr lvl="1">
              <a:lnSpc>
                <a:spcPct val="90000"/>
              </a:lnSpc>
            </a:pPr>
            <a:r>
              <a:rPr lang="en-US" sz="1700" kern="100">
                <a:effectLst/>
                <a:latin typeface="Calibri" panose="020F0502020204030204" pitchFamily="34" charset="0"/>
                <a:ea typeface="Calibri" panose="020F0502020204030204" pitchFamily="34" charset="0"/>
                <a:cs typeface="Shruti" panose="020B0502040204020203" pitchFamily="34" charset="0"/>
              </a:rPr>
              <a:t>Customer service: By identifying borrowers who are at risk of default and collaborating with them to find a solution, predictive models can also assist banks in offering better customer service.</a:t>
            </a:r>
          </a:p>
          <a:p>
            <a:pPr lvl="1">
              <a:lnSpc>
                <a:spcPct val="90000"/>
              </a:lnSpc>
            </a:pPr>
            <a:endParaRPr lang="en-US" sz="1700"/>
          </a:p>
          <a:p>
            <a:pPr>
              <a:lnSpc>
                <a:spcPct val="90000"/>
              </a:lnSpc>
            </a:pPr>
            <a:endParaRPr lang="en-US" sz="1700"/>
          </a:p>
        </p:txBody>
      </p:sp>
    </p:spTree>
    <p:extLst>
      <p:ext uri="{BB962C8B-B14F-4D97-AF65-F5344CB8AC3E}">
        <p14:creationId xmlns:p14="http://schemas.microsoft.com/office/powerpoint/2010/main" val="84118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1FB6-CF7A-3B3D-D132-8164D1B791B2}"/>
              </a:ext>
            </a:extLst>
          </p:cNvPr>
          <p:cNvSpPr>
            <a:spLocks noGrp="1"/>
          </p:cNvSpPr>
          <p:nvPr>
            <p:ph type="title"/>
          </p:nvPr>
        </p:nvSpPr>
        <p:spPr>
          <a:xfrm>
            <a:off x="677334" y="651803"/>
            <a:ext cx="8596668" cy="1320800"/>
          </a:xfrm>
        </p:spPr>
        <p:txBody>
          <a:bodyPr/>
          <a:lstStyle/>
          <a:p>
            <a:r>
              <a:rPr lang="en-US" dirty="0"/>
              <a:t>Background</a:t>
            </a:r>
          </a:p>
        </p:txBody>
      </p:sp>
      <p:sp>
        <p:nvSpPr>
          <p:cNvPr id="3" name="Content Placeholder 2">
            <a:extLst>
              <a:ext uri="{FF2B5EF4-FFF2-40B4-BE49-F238E27FC236}">
                <a16:creationId xmlns:a16="http://schemas.microsoft.com/office/drawing/2014/main" id="{D9A59398-2BD4-F111-6483-A51954906AE6}"/>
              </a:ext>
            </a:extLst>
          </p:cNvPr>
          <p:cNvSpPr>
            <a:spLocks noGrp="1"/>
          </p:cNvSpPr>
          <p:nvPr>
            <p:ph idx="1"/>
          </p:nvPr>
        </p:nvSpPr>
        <p:spPr/>
        <p:txBody>
          <a:bodyPr/>
          <a:lstStyle/>
          <a:p>
            <a:r>
              <a:rPr lang="en-US"/>
              <a:t>So we get this dataset from the Kaggle.</a:t>
            </a:r>
          </a:p>
          <a:p>
            <a:r>
              <a:rPr lang="en-US"/>
              <a:t>Basically this dataset is related to loan details taken by the borrow, it has fields as mention in below screenshot:</a:t>
            </a:r>
          </a:p>
          <a:p>
            <a:pPr marL="0" indent="0">
              <a:buNone/>
            </a:pPr>
            <a:endParaRPr lang="en-US" dirty="0"/>
          </a:p>
        </p:txBody>
      </p:sp>
      <p:pic>
        <p:nvPicPr>
          <p:cNvPr id="6" name="Picture 5">
            <a:extLst>
              <a:ext uri="{FF2B5EF4-FFF2-40B4-BE49-F238E27FC236}">
                <a16:creationId xmlns:a16="http://schemas.microsoft.com/office/drawing/2014/main" id="{C838077B-78B4-FD71-56C5-3C37CC1BF365}"/>
              </a:ext>
            </a:extLst>
          </p:cNvPr>
          <p:cNvPicPr>
            <a:picLocks noChangeAspect="1"/>
          </p:cNvPicPr>
          <p:nvPr/>
        </p:nvPicPr>
        <p:blipFill>
          <a:blip r:embed="rId2"/>
          <a:stretch>
            <a:fillRect/>
          </a:stretch>
        </p:blipFill>
        <p:spPr>
          <a:xfrm>
            <a:off x="2179248" y="3259536"/>
            <a:ext cx="5592840" cy="3308972"/>
          </a:xfrm>
          <a:prstGeom prst="rect">
            <a:avLst/>
          </a:prstGeom>
        </p:spPr>
      </p:pic>
    </p:spTree>
    <p:extLst>
      <p:ext uri="{BB962C8B-B14F-4D97-AF65-F5344CB8AC3E}">
        <p14:creationId xmlns:p14="http://schemas.microsoft.com/office/powerpoint/2010/main" val="31312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34F-5498-B169-3513-69313EC801C4}"/>
              </a:ext>
            </a:extLst>
          </p:cNvPr>
          <p:cNvSpPr>
            <a:spLocks noGrp="1"/>
          </p:cNvSpPr>
          <p:nvPr>
            <p:ph type="title"/>
          </p:nvPr>
        </p:nvSpPr>
        <p:spPr>
          <a:xfrm>
            <a:off x="2849562" y="609600"/>
            <a:ext cx="6424440" cy="1320800"/>
          </a:xfrm>
        </p:spPr>
        <p:txBody>
          <a:bodyPr>
            <a:normAutofit/>
          </a:bodyPr>
          <a:lstStyle/>
          <a:p>
            <a:r>
              <a:rPr lang="en-US" dirty="0"/>
              <a:t>Problem Statement</a:t>
            </a:r>
          </a:p>
        </p:txBody>
      </p:sp>
      <p:sp>
        <p:nvSpPr>
          <p:cNvPr id="9" name="Isosceles Triangle 8">
            <a:extLst>
              <a:ext uri="{FF2B5EF4-FFF2-40B4-BE49-F238E27FC236}">
                <a16:creationId xmlns:a16="http://schemas.microsoft.com/office/drawing/2014/main" id="{462665EA-AABF-4427-A720-538234E60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 y="4036978"/>
            <a:ext cx="457200" cy="2811294"/>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olourful carved figures of humans">
            <a:extLst>
              <a:ext uri="{FF2B5EF4-FFF2-40B4-BE49-F238E27FC236}">
                <a16:creationId xmlns:a16="http://schemas.microsoft.com/office/drawing/2014/main" id="{B86A4601-B9E1-37D4-54A9-DC03B6EB086D}"/>
              </a:ext>
            </a:extLst>
          </p:cNvPr>
          <p:cNvPicPr>
            <a:picLocks noChangeAspect="1"/>
          </p:cNvPicPr>
          <p:nvPr/>
        </p:nvPicPr>
        <p:blipFill rotWithShape="1">
          <a:blip r:embed="rId2"/>
          <a:srcRect l="39512" r="3212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3BDDEFD2-A12E-CD49-17EF-02BEA3E69682}"/>
              </a:ext>
            </a:extLst>
          </p:cNvPr>
          <p:cNvSpPr>
            <a:spLocks noGrp="1"/>
          </p:cNvSpPr>
          <p:nvPr>
            <p:ph idx="1"/>
          </p:nvPr>
        </p:nvSpPr>
        <p:spPr>
          <a:xfrm>
            <a:off x="2849562" y="2160589"/>
            <a:ext cx="6424440" cy="3880773"/>
          </a:xfrm>
        </p:spPr>
        <p:txBody>
          <a:bodyPr>
            <a:normAutofit/>
          </a:bodyPr>
          <a:lstStyle/>
          <a:p>
            <a:r>
              <a:rPr lang="en-US" dirty="0"/>
              <a:t>So here we try to develop a model and classification model to accurately predict whether the borrower fully paid the loan amount or not.</a:t>
            </a:r>
          </a:p>
        </p:txBody>
      </p:sp>
    </p:spTree>
    <p:extLst>
      <p:ext uri="{BB962C8B-B14F-4D97-AF65-F5344CB8AC3E}">
        <p14:creationId xmlns:p14="http://schemas.microsoft.com/office/powerpoint/2010/main" val="8902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98F4-156E-2D56-F964-27FEE6CC5A6A}"/>
              </a:ext>
            </a:extLst>
          </p:cNvPr>
          <p:cNvSpPr>
            <a:spLocks noGrp="1"/>
          </p:cNvSpPr>
          <p:nvPr>
            <p:ph type="title"/>
          </p:nvPr>
        </p:nvSpPr>
        <p:spPr>
          <a:xfrm>
            <a:off x="2849562" y="609600"/>
            <a:ext cx="6424440" cy="1320800"/>
          </a:xfrm>
        </p:spPr>
        <p:txBody>
          <a:bodyPr>
            <a:normAutofit/>
          </a:bodyPr>
          <a:lstStyle/>
          <a:p>
            <a:r>
              <a:rPr lang="en-US" dirty="0"/>
              <a:t>Observations</a:t>
            </a:r>
          </a:p>
        </p:txBody>
      </p:sp>
      <p:sp>
        <p:nvSpPr>
          <p:cNvPr id="9" name="Isosceles Triangle 8">
            <a:extLst>
              <a:ext uri="{FF2B5EF4-FFF2-40B4-BE49-F238E27FC236}">
                <a16:creationId xmlns:a16="http://schemas.microsoft.com/office/drawing/2014/main" id="{462665EA-AABF-4427-A720-538234E60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 y="4036978"/>
            <a:ext cx="457200" cy="2811294"/>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alculator, pen, compass, money and a paper with graphs printed on it">
            <a:extLst>
              <a:ext uri="{FF2B5EF4-FFF2-40B4-BE49-F238E27FC236}">
                <a16:creationId xmlns:a16="http://schemas.microsoft.com/office/drawing/2014/main" id="{B94B98B8-676A-185B-469C-9E1FDC371581}"/>
              </a:ext>
            </a:extLst>
          </p:cNvPr>
          <p:cNvPicPr>
            <a:picLocks noChangeAspect="1"/>
          </p:cNvPicPr>
          <p:nvPr/>
        </p:nvPicPr>
        <p:blipFill rotWithShape="1">
          <a:blip r:embed="rId2"/>
          <a:srcRect l="43143" r="32872"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DC4F3A97-82ED-8A8E-2F1C-5CA67B8CDD9C}"/>
              </a:ext>
            </a:extLst>
          </p:cNvPr>
          <p:cNvSpPr>
            <a:spLocks noGrp="1"/>
          </p:cNvSpPr>
          <p:nvPr>
            <p:ph idx="1"/>
          </p:nvPr>
        </p:nvSpPr>
        <p:spPr>
          <a:xfrm>
            <a:off x="2849562" y="2160589"/>
            <a:ext cx="6424440" cy="3880773"/>
          </a:xfrm>
        </p:spPr>
        <p:txBody>
          <a:bodyPr>
            <a:normAutofit/>
          </a:bodyPr>
          <a:lstStyle/>
          <a:p>
            <a:r>
              <a:rPr lang="en-US" kern="100">
                <a:effectLst/>
                <a:latin typeface="Calibri" panose="020F0502020204030204" pitchFamily="34" charset="0"/>
                <a:ea typeface="Calibri" panose="020F0502020204030204" pitchFamily="34" charset="0"/>
                <a:cs typeface="Shruti" panose="020B0502040204020203" pitchFamily="34" charset="0"/>
              </a:rPr>
              <a:t>Loan repayment prediction is a machine learning problem that involves predicting whether a borrower will repay their loan in full or not. In this dataset, there are 18 features (including the target variable) and 9578 observations. The features include the purpose of the loan, the interest rate, the borrower's credit score, and other financial information.</a:t>
            </a:r>
          </a:p>
        </p:txBody>
      </p:sp>
    </p:spTree>
    <p:extLst>
      <p:ext uri="{BB962C8B-B14F-4D97-AF65-F5344CB8AC3E}">
        <p14:creationId xmlns:p14="http://schemas.microsoft.com/office/powerpoint/2010/main" val="77918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7">
            <a:extLst>
              <a:ext uri="{FF2B5EF4-FFF2-40B4-BE49-F238E27FC236}">
                <a16:creationId xmlns:a16="http://schemas.microsoft.com/office/drawing/2014/main" id="{531A7071-A1E3-4ABD-9E3C-984F3F9D1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A person reaching for a paper on a table full of paper and sticky notes">
            <a:extLst>
              <a:ext uri="{FF2B5EF4-FFF2-40B4-BE49-F238E27FC236}">
                <a16:creationId xmlns:a16="http://schemas.microsoft.com/office/drawing/2014/main" id="{CAECEC8C-3E3A-65D4-D6BF-1E625713156D}"/>
              </a:ext>
            </a:extLst>
          </p:cNvPr>
          <p:cNvPicPr>
            <a:picLocks noChangeAspect="1"/>
          </p:cNvPicPr>
          <p:nvPr/>
        </p:nvPicPr>
        <p:blipFill rotWithShape="1">
          <a:blip r:embed="rId2">
            <a:duotone>
              <a:schemeClr val="bg2">
                <a:shade val="45000"/>
                <a:satMod val="135000"/>
              </a:schemeClr>
              <a:prstClr val="white"/>
            </a:duotone>
            <a:alphaModFix amt="15000"/>
          </a:blip>
          <a:srcRect t="8913" b="6817"/>
          <a:stretch/>
        </p:blipFill>
        <p:spPr>
          <a:xfrm>
            <a:off x="30221" y="-64293"/>
            <a:ext cx="12191999" cy="6858000"/>
          </a:xfrm>
          <a:prstGeom prst="rect">
            <a:avLst/>
          </a:prstGeom>
        </p:spPr>
      </p:pic>
      <p:grpSp>
        <p:nvGrpSpPr>
          <p:cNvPr id="51" name="Group 29">
            <a:extLst>
              <a:ext uri="{FF2B5EF4-FFF2-40B4-BE49-F238E27FC236}">
                <a16:creationId xmlns:a16="http://schemas.microsoft.com/office/drawing/2014/main" id="{D7450C65-F562-4A93-8E4C-2B1A1D6D1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AF0563B9-ECBE-4965-97D7-9882F6A74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31">
              <a:extLst>
                <a:ext uri="{FF2B5EF4-FFF2-40B4-BE49-F238E27FC236}">
                  <a16:creationId xmlns:a16="http://schemas.microsoft.com/office/drawing/2014/main" id="{D7E91126-5A58-4664-9FA6-5EC835C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EF18AD9C-F20A-40DA-85EC-AE24CBA4C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5ED32872-350A-42F9-BACB-7E8FFE55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C409006C-800B-4ECA-9974-89CBD0498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AA88B005-7B82-4ACE-B3D5-1BAD7E2A5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DC68DADB-A002-4B49-8932-F71D25B3F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63238F89-5D1B-4101-8493-5A72E178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D4094520-ACA0-47DD-8EB5-084BD92E8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39">
              <a:extLst>
                <a:ext uri="{FF2B5EF4-FFF2-40B4-BE49-F238E27FC236}">
                  <a16:creationId xmlns:a16="http://schemas.microsoft.com/office/drawing/2014/main" id="{29E6287E-AD72-4AD3-981F-086045BCA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A4FE778-C5B2-A82F-A31B-C46B84BBF202}"/>
              </a:ext>
            </a:extLst>
          </p:cNvPr>
          <p:cNvSpPr>
            <a:spLocks noGrp="1"/>
          </p:cNvSpPr>
          <p:nvPr>
            <p:ph type="title"/>
          </p:nvPr>
        </p:nvSpPr>
        <p:spPr>
          <a:xfrm>
            <a:off x="677334" y="609600"/>
            <a:ext cx="8596668" cy="1320800"/>
          </a:xfrm>
        </p:spPr>
        <p:txBody>
          <a:bodyPr>
            <a:normAutofit fontScale="90000"/>
          </a:bodyPr>
          <a:lstStyle/>
          <a:p>
            <a:r>
              <a:rPr lang="en-US" dirty="0"/>
              <a:t>Data Understanding</a:t>
            </a:r>
            <a:br>
              <a:rPr lang="en-US" dirty="0"/>
            </a:br>
            <a:br>
              <a:rPr lang="en-US" dirty="0"/>
            </a:br>
            <a:r>
              <a:rPr lang="en-US" sz="2000" dirty="0"/>
              <a:t>Data Capture and Explanation</a:t>
            </a:r>
            <a:endParaRPr lang="en-US" sz="5300" dirty="0"/>
          </a:p>
        </p:txBody>
      </p:sp>
      <p:sp>
        <p:nvSpPr>
          <p:cNvPr id="3" name="Content Placeholder 2">
            <a:extLst>
              <a:ext uri="{FF2B5EF4-FFF2-40B4-BE49-F238E27FC236}">
                <a16:creationId xmlns:a16="http://schemas.microsoft.com/office/drawing/2014/main" id="{F576C2D9-A6BC-C7F7-9F48-F81F8BFE951C}"/>
              </a:ext>
            </a:extLst>
          </p:cNvPr>
          <p:cNvSpPr>
            <a:spLocks noGrp="1"/>
          </p:cNvSpPr>
          <p:nvPr>
            <p:ph idx="1"/>
          </p:nvPr>
        </p:nvSpPr>
        <p:spPr>
          <a:xfrm>
            <a:off x="677334" y="2160589"/>
            <a:ext cx="8596668" cy="3880773"/>
          </a:xfrm>
        </p:spPr>
        <p:txBody>
          <a:bodyPr>
            <a:normAutofit/>
          </a:bodyPr>
          <a:lstStyle/>
          <a:p>
            <a:r>
              <a:rPr lang="en-US" kern="100" dirty="0">
                <a:effectLst/>
                <a:latin typeface="Calibri" panose="020F0502020204030204" pitchFamily="34" charset="0"/>
                <a:ea typeface="Calibri" panose="020F0502020204030204" pitchFamily="34" charset="0"/>
                <a:cs typeface="Shruti" panose="020B0502040204020203" pitchFamily="34" charset="0"/>
              </a:rPr>
              <a:t>Based on the given data, there are several variables that describe different aspects of loan applicants, such as their credit policy status, purpose of the loan, interest rate, installment amount, log of annual income, debt-to-income ratio (DTI), FICO credit score, days with credit line, revolving balance, revolving utilization rate, inquiries in the last 6 months, delinquencies in the past 2 years, public records, and whether or not the loan was fully paid.</a:t>
            </a:r>
          </a:p>
          <a:p>
            <a:pPr marL="0" indent="0">
              <a:buNone/>
            </a:pPr>
            <a:endParaRPr lang="en-US" b="0" i="0" dirty="0">
              <a:effectLst/>
              <a:latin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Shruti" panose="020B0502040204020203" pitchFamily="34" charset="0"/>
              </a:rPr>
              <a:t>The data seems to be a sample of loans, and it appears that some of the loans were not fully paid back. The data could potentially be used to build a model that predicts the likelihood of a loan being fully paid back based on the available features</a:t>
            </a:r>
            <a:endParaRPr lang="en-US" dirty="0"/>
          </a:p>
        </p:txBody>
      </p:sp>
    </p:spTree>
    <p:extLst>
      <p:ext uri="{BB962C8B-B14F-4D97-AF65-F5344CB8AC3E}">
        <p14:creationId xmlns:p14="http://schemas.microsoft.com/office/powerpoint/2010/main" val="228438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4C7B-7757-1773-A01B-BF7B92701EE3}"/>
              </a:ext>
            </a:extLst>
          </p:cNvPr>
          <p:cNvSpPr>
            <a:spLocks noGrp="1"/>
          </p:cNvSpPr>
          <p:nvPr>
            <p:ph type="title"/>
          </p:nvPr>
        </p:nvSpPr>
        <p:spPr/>
        <p:txBody>
          <a:bodyPr/>
          <a:lstStyle/>
          <a:p>
            <a:r>
              <a:rPr lang="en-US" b="0" i="0" dirty="0">
                <a:effectLst/>
                <a:latin typeface="Times New Roman" panose="02020603050405020304" pitchFamily="18" charset="0"/>
              </a:rPr>
              <a:t>Data Exploration (clustering, visualization, etc.)</a:t>
            </a:r>
            <a:endParaRPr lang="en-US" dirty="0"/>
          </a:p>
        </p:txBody>
      </p:sp>
      <p:sp>
        <p:nvSpPr>
          <p:cNvPr id="3" name="Content Placeholder 2">
            <a:extLst>
              <a:ext uri="{FF2B5EF4-FFF2-40B4-BE49-F238E27FC236}">
                <a16:creationId xmlns:a16="http://schemas.microsoft.com/office/drawing/2014/main" id="{360F6E62-2E13-35C6-ACB0-459FBEE9049C}"/>
              </a:ext>
            </a:extLst>
          </p:cNvPr>
          <p:cNvSpPr>
            <a:spLocks noGrp="1"/>
          </p:cNvSpPr>
          <p:nvPr>
            <p:ph idx="1"/>
          </p:nvPr>
        </p:nvSpPr>
        <p:spPr/>
        <p:txBody>
          <a:bodyPr/>
          <a:lstStyle/>
          <a:p>
            <a:r>
              <a:rPr lang="en-US" dirty="0"/>
              <a:t>We find this dataset from Kaggle, originally it was the data of bank which have the details of all the borrow who took the loan for specific purpose from bank.</a:t>
            </a:r>
          </a:p>
          <a:p>
            <a:r>
              <a:rPr lang="en-US" dirty="0"/>
              <a:t>It has total 8 features including credit policy, purpose, interest rate, installment, debt-to-income ratio, FICO Credit score, number of days the borrow has the credit line, revolving balance, revolving line utilization rate, number of inquiries, any public derogatory public records and loan is fully paid or not.</a:t>
            </a:r>
          </a:p>
        </p:txBody>
      </p:sp>
    </p:spTree>
    <p:extLst>
      <p:ext uri="{BB962C8B-B14F-4D97-AF65-F5344CB8AC3E}">
        <p14:creationId xmlns:p14="http://schemas.microsoft.com/office/powerpoint/2010/main" val="47196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1E8D-4B04-9662-3EAB-831B7BDD64F1}"/>
              </a:ext>
            </a:extLst>
          </p:cNvPr>
          <p:cNvSpPr>
            <a:spLocks noGrp="1"/>
          </p:cNvSpPr>
          <p:nvPr>
            <p:ph type="title"/>
          </p:nvPr>
        </p:nvSpPr>
        <p:spPr/>
        <p:txBody>
          <a:bodyPr/>
          <a:lstStyle/>
          <a:p>
            <a:r>
              <a:rPr lang="en-US" dirty="0"/>
              <a:t>Visualization</a:t>
            </a:r>
          </a:p>
        </p:txBody>
      </p:sp>
      <p:pic>
        <p:nvPicPr>
          <p:cNvPr id="5" name="Content Placeholder 4" descr="Chart&#10;&#10;Description automatically generated">
            <a:extLst>
              <a:ext uri="{FF2B5EF4-FFF2-40B4-BE49-F238E27FC236}">
                <a16:creationId xmlns:a16="http://schemas.microsoft.com/office/drawing/2014/main" id="{9E58CF67-0E3F-8462-4DE0-A2ABA0A1F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447" y="2041318"/>
            <a:ext cx="3677369" cy="3881437"/>
          </a:xfrm>
        </p:spPr>
      </p:pic>
      <p:pic>
        <p:nvPicPr>
          <p:cNvPr id="6" name="Picture 5" descr="Chart, histogram&#10;&#10;Description automatically generated">
            <a:extLst>
              <a:ext uri="{FF2B5EF4-FFF2-40B4-BE49-F238E27FC236}">
                <a16:creationId xmlns:a16="http://schemas.microsoft.com/office/drawing/2014/main" id="{9FECDA8D-E5F0-E361-61C6-50012C9FBE8F}"/>
              </a:ext>
            </a:extLst>
          </p:cNvPr>
          <p:cNvPicPr>
            <a:picLocks noChangeAspect="1"/>
          </p:cNvPicPr>
          <p:nvPr/>
        </p:nvPicPr>
        <p:blipFill>
          <a:blip r:embed="rId3"/>
          <a:stretch>
            <a:fillRect/>
          </a:stretch>
        </p:blipFill>
        <p:spPr>
          <a:xfrm>
            <a:off x="4759118" y="251556"/>
            <a:ext cx="3278292" cy="2319391"/>
          </a:xfrm>
          <a:prstGeom prst="rect">
            <a:avLst/>
          </a:prstGeom>
        </p:spPr>
      </p:pic>
      <p:pic>
        <p:nvPicPr>
          <p:cNvPr id="7" name="Picture 6" descr="Chart, histogram&#10;&#10;Description automatically generated">
            <a:extLst>
              <a:ext uri="{FF2B5EF4-FFF2-40B4-BE49-F238E27FC236}">
                <a16:creationId xmlns:a16="http://schemas.microsoft.com/office/drawing/2014/main" id="{F32B877B-191F-AE98-4EF0-A5665A02BA71}"/>
              </a:ext>
            </a:extLst>
          </p:cNvPr>
          <p:cNvPicPr>
            <a:picLocks noChangeAspect="1"/>
          </p:cNvPicPr>
          <p:nvPr/>
        </p:nvPicPr>
        <p:blipFill rotWithShape="1">
          <a:blip r:embed="rId4"/>
          <a:srcRect l="5780" r="3596"/>
          <a:stretch/>
        </p:blipFill>
        <p:spPr>
          <a:xfrm>
            <a:off x="4778720" y="3752350"/>
            <a:ext cx="3278292" cy="2496050"/>
          </a:xfrm>
          <a:prstGeom prst="rect">
            <a:avLst/>
          </a:prstGeom>
        </p:spPr>
      </p:pic>
      <p:pic>
        <p:nvPicPr>
          <p:cNvPr id="8" name="Picture 7" descr="Chart, bar chart&#10;&#10;Description automatically generated">
            <a:extLst>
              <a:ext uri="{FF2B5EF4-FFF2-40B4-BE49-F238E27FC236}">
                <a16:creationId xmlns:a16="http://schemas.microsoft.com/office/drawing/2014/main" id="{13D74081-0554-8333-6A2C-B0B06E9AE7FC}"/>
              </a:ext>
            </a:extLst>
          </p:cNvPr>
          <p:cNvPicPr>
            <a:picLocks noChangeAspect="1"/>
          </p:cNvPicPr>
          <p:nvPr/>
        </p:nvPicPr>
        <p:blipFill>
          <a:blip r:embed="rId5"/>
          <a:stretch>
            <a:fillRect/>
          </a:stretch>
        </p:blipFill>
        <p:spPr>
          <a:xfrm>
            <a:off x="8340712" y="2288444"/>
            <a:ext cx="3239769" cy="2332633"/>
          </a:xfrm>
          <a:prstGeom prst="rect">
            <a:avLst/>
          </a:prstGeom>
        </p:spPr>
      </p:pic>
    </p:spTree>
    <p:extLst>
      <p:ext uri="{BB962C8B-B14F-4D97-AF65-F5344CB8AC3E}">
        <p14:creationId xmlns:p14="http://schemas.microsoft.com/office/powerpoint/2010/main" val="4000493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892</TotalTime>
  <Words>1091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Trebuchet MS (Body)</vt:lpstr>
      <vt:lpstr>Wingdings 3</vt:lpstr>
      <vt:lpstr>Facet</vt:lpstr>
      <vt:lpstr>Loan Repayment Prediction</vt:lpstr>
      <vt:lpstr>Table Of Content</vt:lpstr>
      <vt:lpstr>Business Understanding</vt:lpstr>
      <vt:lpstr>Background</vt:lpstr>
      <vt:lpstr>Problem Statement</vt:lpstr>
      <vt:lpstr>Observations</vt:lpstr>
      <vt:lpstr>Data Understanding  Data Capture and Explanation</vt:lpstr>
      <vt:lpstr>Data Exploration (clustering, visualization, etc.)</vt:lpstr>
      <vt:lpstr>Visualization</vt:lpstr>
      <vt:lpstr>Data Preparation </vt:lpstr>
      <vt:lpstr>Data Preparation</vt:lpstr>
      <vt:lpstr>Feature Engineering</vt:lpstr>
      <vt:lpstr>PowerPoint Presentation</vt:lpstr>
      <vt:lpstr>PowerPoint Presentation</vt:lpstr>
      <vt:lpstr>Modeling and Pipelines Creation</vt:lpstr>
      <vt:lpstr>PowerPoint Presentation</vt:lpstr>
      <vt:lpstr>Hyperparameter Tuning</vt:lpstr>
      <vt:lpstr>Results Interpretation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dc:title>
  <dc:creator>Hetkumar Patel</dc:creator>
  <cp:lastModifiedBy>Hetkumar Patel</cp:lastModifiedBy>
  <cp:revision>23</cp:revision>
  <dcterms:created xsi:type="dcterms:W3CDTF">2023-04-05T00:33:14Z</dcterms:created>
  <dcterms:modified xsi:type="dcterms:W3CDTF">2023-04-12T16:05:08Z</dcterms:modified>
</cp:coreProperties>
</file>