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9_5B3E4FCB.xml" ContentType="application/vnd.ms-powerpoint.comments+xml"/>
  <Override PartName="/ppt/comments/modernComment_10E_5AB469FD.xml" ContentType="application/vnd.ms-powerpoint.comments+xml"/>
  <Override PartName="/ppt/comments/modernComment_110_2F708070.xml" ContentType="application/vnd.ms-powerpoint.comments+xml"/>
  <Override PartName="/ppt/comments/modernComment_111_349CA450.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9" r:id="rId6"/>
    <p:sldId id="260" r:id="rId7"/>
    <p:sldId id="261" r:id="rId8"/>
    <p:sldId id="262" r:id="rId9"/>
    <p:sldId id="263" r:id="rId10"/>
    <p:sldId id="264" r:id="rId11"/>
    <p:sldId id="265" r:id="rId12"/>
    <p:sldId id="270" r:id="rId13"/>
    <p:sldId id="272" r:id="rId14"/>
    <p:sldId id="273" r:id="rId15"/>
    <p:sldId id="274" r:id="rId16"/>
    <p:sldId id="275" r:id="rId17"/>
    <p:sldId id="276" r:id="rId18"/>
    <p:sldId id="277" r:id="rId19"/>
    <p:sldId id="278" r:id="rId20"/>
    <p:sldId id="279" r:id="rId21"/>
    <p:sldId id="280" r:id="rId22"/>
    <p:sldId id="28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544B7B-014E-2264-9198-72AB5A52871E}" name="Heta Chavda" initials="HC" userId="8985838e3ba34c9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36"/>
    <p:restoredTop sz="94726"/>
  </p:normalViewPr>
  <p:slideViewPr>
    <p:cSldViewPr snapToGrid="0">
      <p:cViewPr varScale="1">
        <p:scale>
          <a:sx n="40" d="100"/>
          <a:sy n="40" d="100"/>
        </p:scale>
        <p:origin x="53" y="6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9_5B3E4FCB.xml><?xml version="1.0" encoding="utf-8"?>
<p188:cmLst xmlns:a="http://schemas.openxmlformats.org/drawingml/2006/main" xmlns:r="http://schemas.openxmlformats.org/officeDocument/2006/relationships" xmlns:p188="http://schemas.microsoft.com/office/powerpoint/2018/8/main">
  <p188:cm id="{CD47C3D2-3432-4E9A-9E3B-10C0E3F36775}" authorId="{CA544B7B-014E-2264-9198-72AB5A52871E}" created="2024-12-11T20:55:08.398">
    <pc:sldMkLst xmlns:pc="http://schemas.microsoft.com/office/powerpoint/2013/main/command">
      <pc:docMk/>
      <pc:sldMk cId="1530810315" sldId="265"/>
    </pc:sldMkLst>
    <p188:txBody>
      <a:bodyPr/>
      <a:lstStyle/>
      <a:p>
        <a:r>
          <a:rPr lang="en-CA"/>
          <a:t>Consider redistributing customer assignments to create a more balanced workload across employees.
Monitor the performance ,identify potential issues and provide support
 Provide training and development opportunities 
Regularly review, ensure a fair and equitable workload distribution.
</a:t>
        </a:r>
      </a:p>
    </p188:txBody>
  </p188:cm>
</p188:cmLst>
</file>

<file path=ppt/comments/modernComment_10E_5AB469FD.xml><?xml version="1.0" encoding="utf-8"?>
<p188:cmLst xmlns:a="http://schemas.openxmlformats.org/drawingml/2006/main" xmlns:r="http://schemas.openxmlformats.org/officeDocument/2006/relationships" xmlns:p188="http://schemas.microsoft.com/office/powerpoint/2018/8/main">
  <p188:cm id="{633CB5CA-7875-4BED-9297-61737C612D08}" authorId="{CA544B7B-014E-2264-9198-72AB5A52871E}" created="2024-12-11T21:24:32.788">
    <pc:sldMkLst xmlns:pc="http://schemas.microsoft.com/office/powerpoint/2013/main/command">
      <pc:docMk/>
      <pc:sldMk cId="1521773053" sldId="270"/>
    </pc:sldMkLst>
    <p188:txBody>
      <a:bodyPr/>
      <a:lstStyle/>
      <a:p>
        <a:r>
          <a:rPr lang="en-CA"/>
          <a:t> The dealership can focus its marketing efforts on the top cities with the highest number of customers, such as Paris, London, and NYC.
The dealership may need to adjust its inventory levels based on the demand in different cities. 
Limitation: Other factors, such as economic conditions, cultural preferences, and competitive landscape, can also influence customer demand and should be considered when making business decisions.
Recommende: Conduct market research to identify the factors driving customer demand in different cities.
 Continuously monitor customer distribution and adjust business strategies as needed.</a:t>
        </a:r>
      </a:p>
    </p188:txBody>
  </p188:cm>
</p188:cmLst>
</file>

<file path=ppt/comments/modernComment_110_2F708070.xml><?xml version="1.0" encoding="utf-8"?>
<p188:cmLst xmlns:a="http://schemas.openxmlformats.org/drawingml/2006/main" xmlns:r="http://schemas.openxmlformats.org/officeDocument/2006/relationships" xmlns:p188="http://schemas.microsoft.com/office/powerpoint/2018/8/main">
  <p188:cm id="{D2217A2A-6888-4973-9BAD-0DEA98220566}" authorId="{CA544B7B-014E-2264-9198-72AB5A52871E}" created="2024-12-11T21:27:56.096">
    <pc:sldMkLst xmlns:pc="http://schemas.microsoft.com/office/powerpoint/2013/main/command">
      <pc:docMk/>
      <pc:sldMk cId="795902064" sldId="272"/>
    </pc:sldMkLst>
    <p188:txBody>
      <a:bodyPr/>
      <a:lstStyle/>
      <a:p>
        <a:r>
          <a:rPr lang="en-CA"/>
          <a:t>This suggests that the dealership primarily relies on sales representatives to interact with and manage customers.
 lead to a heavy workload ,impact customer service levels,
recommendation
 Consider implementing strategies to improve customer service, such as providing additional support to Sales Reps, using automated tools, or creating specialized customer service roles.
 diversifying the sales team by introducing specialized roles, such as account managers or product specialists, to alleviate the workload </a:t>
        </a:r>
      </a:p>
    </p188:txBody>
  </p188:cm>
</p188:cmLst>
</file>

<file path=ppt/comments/modernComment_111_349CA450.xml><?xml version="1.0" encoding="utf-8"?>
<p188:cmLst xmlns:a="http://schemas.openxmlformats.org/drawingml/2006/main" xmlns:r="http://schemas.openxmlformats.org/officeDocument/2006/relationships" xmlns:p188="http://schemas.microsoft.com/office/powerpoint/2018/8/main">
  <p188:cm id="{D9F0044B-9CE5-4AA4-A84C-8B685B6805A1}" authorId="{CA544B7B-014E-2264-9198-72AB5A52871E}" created="2024-12-11T21:34:14.541">
    <pc:sldMkLst xmlns:pc="http://schemas.microsoft.com/office/powerpoint/2013/main/command">
      <pc:docMk/>
      <pc:sldMk cId="882680912" sldId="273"/>
    </pc:sldMkLst>
    <p188:txBody>
      <a:bodyPr/>
      <a:lstStyle/>
      <a:p>
        <a:r>
          <a:rPr lang="en-CA"/>
          <a:t>Dependent Variable: Total Sales
Independent Variables: Employee Number, City-Specific Variables 
Python - city (used) one hot encoding.
1.The model explains only 39% of the variation in total sales (R-squared), which is not very high.
2.There is a small negative correlation between the number of employees and sales, but this is not significant.
3.City-specific variables do not significantly contribute to predicting sales, as their p-values are above the threshold of 0.05.
4.The adjusted R-squared is negative, implying the model does not effectively explain the data.
5.The MSE and RMSE are relatively large indicating  not performing well in forecasting total sales.</a:t>
        </a:r>
      </a:p>
    </p188:txBody>
  </p188:cm>
  <p188:cm id="{9D7E4BB6-1B8A-4B0F-9E91-3F6E9B1A3D45}" authorId="{CA544B7B-014E-2264-9198-72AB5A52871E}" created="2024-12-11T22:23:39.781">
    <pc:sldMkLst xmlns:pc="http://schemas.microsoft.com/office/powerpoint/2013/main/command">
      <pc:docMk/>
      <pc:sldMk cId="882680912" sldId="273"/>
    </pc:sldMkLst>
    <p188:txBody>
      <a:bodyPr/>
      <a:lstStyle/>
      <a:p>
        <a:r>
          <a:rPr lang="en-CA"/>
          <a:t>accept the null hypothesis, concluding that there is no significant relationship between the independent variables (city and employee number) and the dependent variable (total sales)
 suggests the factors we've tested may not be valuable predictors of sales in this case.</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D29D8-B4B3-4B3A-BA1E-61D55D07450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FDF874-1382-4164-B190-E6E462C6FAF6}">
      <dgm:prSet/>
      <dgm:spPr/>
      <dgm:t>
        <a:bodyPr/>
        <a:lstStyle/>
        <a:p>
          <a:r>
            <a:rPr lang="en-US"/>
            <a:t>Targeting Marketing for High-Value Customers</a:t>
          </a:r>
        </a:p>
      </dgm:t>
    </dgm:pt>
    <dgm:pt modelId="{172088C5-BA72-4CC6-8F0E-069DA1D795D6}" type="parTrans" cxnId="{68067CA3-D7AA-443C-A206-0BD78969C6B1}">
      <dgm:prSet/>
      <dgm:spPr/>
      <dgm:t>
        <a:bodyPr/>
        <a:lstStyle/>
        <a:p>
          <a:endParaRPr lang="en-US"/>
        </a:p>
      </dgm:t>
    </dgm:pt>
    <dgm:pt modelId="{432CD393-6623-47A4-8041-AD2F91EAE977}" type="sibTrans" cxnId="{68067CA3-D7AA-443C-A206-0BD78969C6B1}">
      <dgm:prSet/>
      <dgm:spPr/>
      <dgm:t>
        <a:bodyPr/>
        <a:lstStyle/>
        <a:p>
          <a:endParaRPr lang="en-US"/>
        </a:p>
      </dgm:t>
    </dgm:pt>
    <dgm:pt modelId="{A81DF4E4-E76C-4470-913D-A583F4AEC06F}">
      <dgm:prSet/>
      <dgm:spPr/>
      <dgm:t>
        <a:bodyPr/>
        <a:lstStyle/>
        <a:p>
          <a:r>
            <a:rPr lang="en-US"/>
            <a:t>Fine-tune the sales strategies based on segmentation of customers</a:t>
          </a:r>
        </a:p>
      </dgm:t>
    </dgm:pt>
    <dgm:pt modelId="{F6138DED-D306-4110-9C66-AEDE263E28FA}" type="parTrans" cxnId="{C2ABF3E0-4158-49D8-B223-DD837EC8CA08}">
      <dgm:prSet/>
      <dgm:spPr/>
      <dgm:t>
        <a:bodyPr/>
        <a:lstStyle/>
        <a:p>
          <a:endParaRPr lang="en-US"/>
        </a:p>
      </dgm:t>
    </dgm:pt>
    <dgm:pt modelId="{985194D7-20ED-4FD3-A32E-383D53570CB5}" type="sibTrans" cxnId="{C2ABF3E0-4158-49D8-B223-DD837EC8CA08}">
      <dgm:prSet/>
      <dgm:spPr/>
      <dgm:t>
        <a:bodyPr/>
        <a:lstStyle/>
        <a:p>
          <a:endParaRPr lang="en-US"/>
        </a:p>
      </dgm:t>
    </dgm:pt>
    <dgm:pt modelId="{0E3F26B2-DFFC-49E0-AAEF-88F5EE3E9F97}">
      <dgm:prSet/>
      <dgm:spPr/>
      <dgm:t>
        <a:bodyPr/>
        <a:lstStyle/>
        <a:p>
          <a:r>
            <a:rPr lang="en-US"/>
            <a:t>Pinpoint employee performance gaps and improve on them</a:t>
          </a:r>
        </a:p>
      </dgm:t>
    </dgm:pt>
    <dgm:pt modelId="{52F50B8A-C27F-4607-BBA7-4CC2CF2FB7EA}" type="parTrans" cxnId="{531A10F1-BA12-4894-915F-17B8B63E99DB}">
      <dgm:prSet/>
      <dgm:spPr/>
      <dgm:t>
        <a:bodyPr/>
        <a:lstStyle/>
        <a:p>
          <a:endParaRPr lang="en-US"/>
        </a:p>
      </dgm:t>
    </dgm:pt>
    <dgm:pt modelId="{96916936-ED3D-4D33-B7E5-E6F68F966B49}" type="sibTrans" cxnId="{531A10F1-BA12-4894-915F-17B8B63E99DB}">
      <dgm:prSet/>
      <dgm:spPr/>
      <dgm:t>
        <a:bodyPr/>
        <a:lstStyle/>
        <a:p>
          <a:endParaRPr lang="en-US"/>
        </a:p>
      </dgm:t>
    </dgm:pt>
    <dgm:pt modelId="{A862EE74-347C-4C09-A5DC-54C211484512}" type="pres">
      <dgm:prSet presAssocID="{B66D29D8-B4B3-4B3A-BA1E-61D55D074500}" presName="root" presStyleCnt="0">
        <dgm:presLayoutVars>
          <dgm:dir/>
          <dgm:resizeHandles val="exact"/>
        </dgm:presLayoutVars>
      </dgm:prSet>
      <dgm:spPr/>
    </dgm:pt>
    <dgm:pt modelId="{499C3E86-1FEC-431D-9FFB-9E664E0E7F30}" type="pres">
      <dgm:prSet presAssocID="{B5FDF874-1382-4164-B190-E6E462C6FAF6}" presName="compNode" presStyleCnt="0"/>
      <dgm:spPr/>
    </dgm:pt>
    <dgm:pt modelId="{117DAEFE-1521-4468-8A11-A0C237C19CD8}" type="pres">
      <dgm:prSet presAssocID="{B5FDF874-1382-4164-B190-E6E462C6FAF6}" presName="bgRect" presStyleLbl="bgShp" presStyleIdx="0" presStyleCnt="3"/>
      <dgm:spPr/>
    </dgm:pt>
    <dgm:pt modelId="{109866A7-91F3-4399-8A33-194476C9E1EC}" type="pres">
      <dgm:prSet presAssocID="{B5FDF874-1382-4164-B190-E6E462C6FA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498244BC-A0B5-4D36-BD2C-E3F3DE44B1BA}" type="pres">
      <dgm:prSet presAssocID="{B5FDF874-1382-4164-B190-E6E462C6FAF6}" presName="spaceRect" presStyleCnt="0"/>
      <dgm:spPr/>
    </dgm:pt>
    <dgm:pt modelId="{182202EF-3CCA-4309-AB2D-5BB99806D6C2}" type="pres">
      <dgm:prSet presAssocID="{B5FDF874-1382-4164-B190-E6E462C6FAF6}" presName="parTx" presStyleLbl="revTx" presStyleIdx="0" presStyleCnt="3">
        <dgm:presLayoutVars>
          <dgm:chMax val="0"/>
          <dgm:chPref val="0"/>
        </dgm:presLayoutVars>
      </dgm:prSet>
      <dgm:spPr/>
    </dgm:pt>
    <dgm:pt modelId="{DA9EA139-C51B-4C6F-92AF-7D795015E5EC}" type="pres">
      <dgm:prSet presAssocID="{432CD393-6623-47A4-8041-AD2F91EAE977}" presName="sibTrans" presStyleCnt="0"/>
      <dgm:spPr/>
    </dgm:pt>
    <dgm:pt modelId="{C60F520B-276F-4AED-80AF-28A99E0EDA4F}" type="pres">
      <dgm:prSet presAssocID="{A81DF4E4-E76C-4470-913D-A583F4AEC06F}" presName="compNode" presStyleCnt="0"/>
      <dgm:spPr/>
    </dgm:pt>
    <dgm:pt modelId="{8ED7FD53-9DC5-4260-A5D1-03A587926C6B}" type="pres">
      <dgm:prSet presAssocID="{A81DF4E4-E76C-4470-913D-A583F4AEC06F}" presName="bgRect" presStyleLbl="bgShp" presStyleIdx="1" presStyleCnt="3"/>
      <dgm:spPr/>
    </dgm:pt>
    <dgm:pt modelId="{CD015D78-1913-431B-81EB-DB1947BE383E}" type="pres">
      <dgm:prSet presAssocID="{A81DF4E4-E76C-4470-913D-A583F4AEC06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83CF092C-7388-440B-B730-C5A9FC075ECA}" type="pres">
      <dgm:prSet presAssocID="{A81DF4E4-E76C-4470-913D-A583F4AEC06F}" presName="spaceRect" presStyleCnt="0"/>
      <dgm:spPr/>
    </dgm:pt>
    <dgm:pt modelId="{78B56919-FA74-4292-9933-52D59FE568E9}" type="pres">
      <dgm:prSet presAssocID="{A81DF4E4-E76C-4470-913D-A583F4AEC06F}" presName="parTx" presStyleLbl="revTx" presStyleIdx="1" presStyleCnt="3">
        <dgm:presLayoutVars>
          <dgm:chMax val="0"/>
          <dgm:chPref val="0"/>
        </dgm:presLayoutVars>
      </dgm:prSet>
      <dgm:spPr/>
    </dgm:pt>
    <dgm:pt modelId="{10C3B502-9900-4E52-849E-A9164A39536A}" type="pres">
      <dgm:prSet presAssocID="{985194D7-20ED-4FD3-A32E-383D53570CB5}" presName="sibTrans" presStyleCnt="0"/>
      <dgm:spPr/>
    </dgm:pt>
    <dgm:pt modelId="{C7C0A07B-C555-4838-B55A-46409EFAA695}" type="pres">
      <dgm:prSet presAssocID="{0E3F26B2-DFFC-49E0-AAEF-88F5EE3E9F97}" presName="compNode" presStyleCnt="0"/>
      <dgm:spPr/>
    </dgm:pt>
    <dgm:pt modelId="{56138E59-D8BB-4970-A2C6-D4FA8E48E826}" type="pres">
      <dgm:prSet presAssocID="{0E3F26B2-DFFC-49E0-AAEF-88F5EE3E9F97}" presName="bgRect" presStyleLbl="bgShp" presStyleIdx="2" presStyleCnt="3"/>
      <dgm:spPr/>
    </dgm:pt>
    <dgm:pt modelId="{B62F4359-D108-4E84-B914-17B96E376020}" type="pres">
      <dgm:prSet presAssocID="{0E3F26B2-DFFC-49E0-AAEF-88F5EE3E9F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2FF1C61B-8733-46FC-A3C3-D1987AD021C1}" type="pres">
      <dgm:prSet presAssocID="{0E3F26B2-DFFC-49E0-AAEF-88F5EE3E9F97}" presName="spaceRect" presStyleCnt="0"/>
      <dgm:spPr/>
    </dgm:pt>
    <dgm:pt modelId="{3AD4EB69-7B08-4F37-8D19-9643C661B0E2}" type="pres">
      <dgm:prSet presAssocID="{0E3F26B2-DFFC-49E0-AAEF-88F5EE3E9F97}" presName="parTx" presStyleLbl="revTx" presStyleIdx="2" presStyleCnt="3">
        <dgm:presLayoutVars>
          <dgm:chMax val="0"/>
          <dgm:chPref val="0"/>
        </dgm:presLayoutVars>
      </dgm:prSet>
      <dgm:spPr/>
    </dgm:pt>
  </dgm:ptLst>
  <dgm:cxnLst>
    <dgm:cxn modelId="{FA81F40F-9A36-4F94-9F0F-93A56330EC61}" type="presOf" srcId="{B5FDF874-1382-4164-B190-E6E462C6FAF6}" destId="{182202EF-3CCA-4309-AB2D-5BB99806D6C2}" srcOrd="0" destOrd="0" presId="urn:microsoft.com/office/officeart/2018/2/layout/IconVerticalSolidList"/>
    <dgm:cxn modelId="{68067CA3-D7AA-443C-A206-0BD78969C6B1}" srcId="{B66D29D8-B4B3-4B3A-BA1E-61D55D074500}" destId="{B5FDF874-1382-4164-B190-E6E462C6FAF6}" srcOrd="0" destOrd="0" parTransId="{172088C5-BA72-4CC6-8F0E-069DA1D795D6}" sibTransId="{432CD393-6623-47A4-8041-AD2F91EAE977}"/>
    <dgm:cxn modelId="{C900D2E0-7913-4C33-B6CF-D357A70DEC3E}" type="presOf" srcId="{A81DF4E4-E76C-4470-913D-A583F4AEC06F}" destId="{78B56919-FA74-4292-9933-52D59FE568E9}" srcOrd="0" destOrd="0" presId="urn:microsoft.com/office/officeart/2018/2/layout/IconVerticalSolidList"/>
    <dgm:cxn modelId="{C2ABF3E0-4158-49D8-B223-DD837EC8CA08}" srcId="{B66D29D8-B4B3-4B3A-BA1E-61D55D074500}" destId="{A81DF4E4-E76C-4470-913D-A583F4AEC06F}" srcOrd="1" destOrd="0" parTransId="{F6138DED-D306-4110-9C66-AEDE263E28FA}" sibTransId="{985194D7-20ED-4FD3-A32E-383D53570CB5}"/>
    <dgm:cxn modelId="{1E5AF8E7-0581-4D7C-9D9E-0501A8A5AE39}" type="presOf" srcId="{0E3F26B2-DFFC-49E0-AAEF-88F5EE3E9F97}" destId="{3AD4EB69-7B08-4F37-8D19-9643C661B0E2}" srcOrd="0" destOrd="0" presId="urn:microsoft.com/office/officeart/2018/2/layout/IconVerticalSolidList"/>
    <dgm:cxn modelId="{531A10F1-BA12-4894-915F-17B8B63E99DB}" srcId="{B66D29D8-B4B3-4B3A-BA1E-61D55D074500}" destId="{0E3F26B2-DFFC-49E0-AAEF-88F5EE3E9F97}" srcOrd="2" destOrd="0" parTransId="{52F50B8A-C27F-4607-BBA7-4CC2CF2FB7EA}" sibTransId="{96916936-ED3D-4D33-B7E5-E6F68F966B49}"/>
    <dgm:cxn modelId="{208F5BF7-6CB1-41B9-B57B-A76BCF14ED31}" type="presOf" srcId="{B66D29D8-B4B3-4B3A-BA1E-61D55D074500}" destId="{A862EE74-347C-4C09-A5DC-54C211484512}" srcOrd="0" destOrd="0" presId="urn:microsoft.com/office/officeart/2018/2/layout/IconVerticalSolidList"/>
    <dgm:cxn modelId="{D5B30B22-4D64-4145-9BD3-60FC55FEE50E}" type="presParOf" srcId="{A862EE74-347C-4C09-A5DC-54C211484512}" destId="{499C3E86-1FEC-431D-9FFB-9E664E0E7F30}" srcOrd="0" destOrd="0" presId="urn:microsoft.com/office/officeart/2018/2/layout/IconVerticalSolidList"/>
    <dgm:cxn modelId="{AA9B60E1-2AF6-4572-B4CA-AE9CC19952CB}" type="presParOf" srcId="{499C3E86-1FEC-431D-9FFB-9E664E0E7F30}" destId="{117DAEFE-1521-4468-8A11-A0C237C19CD8}" srcOrd="0" destOrd="0" presId="urn:microsoft.com/office/officeart/2018/2/layout/IconVerticalSolidList"/>
    <dgm:cxn modelId="{0C9B70F9-0942-4975-82DF-1ABE5EB24004}" type="presParOf" srcId="{499C3E86-1FEC-431D-9FFB-9E664E0E7F30}" destId="{109866A7-91F3-4399-8A33-194476C9E1EC}" srcOrd="1" destOrd="0" presId="urn:microsoft.com/office/officeart/2018/2/layout/IconVerticalSolidList"/>
    <dgm:cxn modelId="{FAFB9D7A-D47A-46D4-8724-6C4527AD9113}" type="presParOf" srcId="{499C3E86-1FEC-431D-9FFB-9E664E0E7F30}" destId="{498244BC-A0B5-4D36-BD2C-E3F3DE44B1BA}" srcOrd="2" destOrd="0" presId="urn:microsoft.com/office/officeart/2018/2/layout/IconVerticalSolidList"/>
    <dgm:cxn modelId="{AF8C4896-0947-4650-8483-B2E4BEC124CE}" type="presParOf" srcId="{499C3E86-1FEC-431D-9FFB-9E664E0E7F30}" destId="{182202EF-3CCA-4309-AB2D-5BB99806D6C2}" srcOrd="3" destOrd="0" presId="urn:microsoft.com/office/officeart/2018/2/layout/IconVerticalSolidList"/>
    <dgm:cxn modelId="{EA1E4B7B-BCC4-4517-9F22-B4DEA4DA0B23}" type="presParOf" srcId="{A862EE74-347C-4C09-A5DC-54C211484512}" destId="{DA9EA139-C51B-4C6F-92AF-7D795015E5EC}" srcOrd="1" destOrd="0" presId="urn:microsoft.com/office/officeart/2018/2/layout/IconVerticalSolidList"/>
    <dgm:cxn modelId="{6F2AE6EE-DADB-4223-824E-471063CFB276}" type="presParOf" srcId="{A862EE74-347C-4C09-A5DC-54C211484512}" destId="{C60F520B-276F-4AED-80AF-28A99E0EDA4F}" srcOrd="2" destOrd="0" presId="urn:microsoft.com/office/officeart/2018/2/layout/IconVerticalSolidList"/>
    <dgm:cxn modelId="{99EDC33C-BD2A-4B68-89C0-FD76CA1C7A51}" type="presParOf" srcId="{C60F520B-276F-4AED-80AF-28A99E0EDA4F}" destId="{8ED7FD53-9DC5-4260-A5D1-03A587926C6B}" srcOrd="0" destOrd="0" presId="urn:microsoft.com/office/officeart/2018/2/layout/IconVerticalSolidList"/>
    <dgm:cxn modelId="{E2F30F75-8462-4183-A65B-6AD977D0AD22}" type="presParOf" srcId="{C60F520B-276F-4AED-80AF-28A99E0EDA4F}" destId="{CD015D78-1913-431B-81EB-DB1947BE383E}" srcOrd="1" destOrd="0" presId="urn:microsoft.com/office/officeart/2018/2/layout/IconVerticalSolidList"/>
    <dgm:cxn modelId="{2BA76167-73DA-4044-987D-3CC0CA135196}" type="presParOf" srcId="{C60F520B-276F-4AED-80AF-28A99E0EDA4F}" destId="{83CF092C-7388-440B-B730-C5A9FC075ECA}" srcOrd="2" destOrd="0" presId="urn:microsoft.com/office/officeart/2018/2/layout/IconVerticalSolidList"/>
    <dgm:cxn modelId="{C0D764CC-2133-4639-9617-3188AE4AF5DA}" type="presParOf" srcId="{C60F520B-276F-4AED-80AF-28A99E0EDA4F}" destId="{78B56919-FA74-4292-9933-52D59FE568E9}" srcOrd="3" destOrd="0" presId="urn:microsoft.com/office/officeart/2018/2/layout/IconVerticalSolidList"/>
    <dgm:cxn modelId="{749EF26D-1B90-4D86-9741-219F2D3D9B69}" type="presParOf" srcId="{A862EE74-347C-4C09-A5DC-54C211484512}" destId="{10C3B502-9900-4E52-849E-A9164A39536A}" srcOrd="3" destOrd="0" presId="urn:microsoft.com/office/officeart/2018/2/layout/IconVerticalSolidList"/>
    <dgm:cxn modelId="{5FBF486D-F9E8-47EF-9E3A-EA3EAE8D1C6D}" type="presParOf" srcId="{A862EE74-347C-4C09-A5DC-54C211484512}" destId="{C7C0A07B-C555-4838-B55A-46409EFAA695}" srcOrd="4" destOrd="0" presId="urn:microsoft.com/office/officeart/2018/2/layout/IconVerticalSolidList"/>
    <dgm:cxn modelId="{C1BFC526-A3BB-40F4-BEFF-34E4EEAE32C1}" type="presParOf" srcId="{C7C0A07B-C555-4838-B55A-46409EFAA695}" destId="{56138E59-D8BB-4970-A2C6-D4FA8E48E826}" srcOrd="0" destOrd="0" presId="urn:microsoft.com/office/officeart/2018/2/layout/IconVerticalSolidList"/>
    <dgm:cxn modelId="{A165B224-2845-4BA1-8126-BE3E33E1ED38}" type="presParOf" srcId="{C7C0A07B-C555-4838-B55A-46409EFAA695}" destId="{B62F4359-D108-4E84-B914-17B96E376020}" srcOrd="1" destOrd="0" presId="urn:microsoft.com/office/officeart/2018/2/layout/IconVerticalSolidList"/>
    <dgm:cxn modelId="{9430EE2C-B7FC-40EC-9041-AF8535A4F2C2}" type="presParOf" srcId="{C7C0A07B-C555-4838-B55A-46409EFAA695}" destId="{2FF1C61B-8733-46FC-A3C3-D1987AD021C1}" srcOrd="2" destOrd="0" presId="urn:microsoft.com/office/officeart/2018/2/layout/IconVerticalSolidList"/>
    <dgm:cxn modelId="{4529E503-0273-4A18-9B4C-61B7505E1E92}" type="presParOf" srcId="{C7C0A07B-C555-4838-B55A-46409EFAA695}" destId="{3AD4EB69-7B08-4F37-8D19-9643C661B0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DAEFE-1521-4468-8A11-A0C237C19CD8}">
      <dsp:nvSpPr>
        <dsp:cNvPr id="0" name=""/>
        <dsp:cNvSpPr/>
      </dsp:nvSpPr>
      <dsp:spPr>
        <a:xfrm>
          <a:off x="0" y="61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9866A7-91F3-4399-8A33-194476C9E1EC}">
      <dsp:nvSpPr>
        <dsp:cNvPr id="0" name=""/>
        <dsp:cNvSpPr/>
      </dsp:nvSpPr>
      <dsp:spPr>
        <a:xfrm>
          <a:off x="436480" y="325271"/>
          <a:ext cx="793601" cy="793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2202EF-3CCA-4309-AB2D-5BB99806D6C2}">
      <dsp:nvSpPr>
        <dsp:cNvPr id="0" name=""/>
        <dsp:cNvSpPr/>
      </dsp:nvSpPr>
      <dsp:spPr>
        <a:xfrm>
          <a:off x="1666563" y="61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Targeting Marketing for High-Value Customers</a:t>
          </a:r>
        </a:p>
      </dsp:txBody>
      <dsp:txXfrm>
        <a:off x="1666563" y="616"/>
        <a:ext cx="5243823" cy="1442911"/>
      </dsp:txXfrm>
    </dsp:sp>
    <dsp:sp modelId="{8ED7FD53-9DC5-4260-A5D1-03A587926C6B}">
      <dsp:nvSpPr>
        <dsp:cNvPr id="0" name=""/>
        <dsp:cNvSpPr/>
      </dsp:nvSpPr>
      <dsp:spPr>
        <a:xfrm>
          <a:off x="0" y="180425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15D78-1913-431B-81EB-DB1947BE383E}">
      <dsp:nvSpPr>
        <dsp:cNvPr id="0" name=""/>
        <dsp:cNvSpPr/>
      </dsp:nvSpPr>
      <dsp:spPr>
        <a:xfrm>
          <a:off x="436480" y="2128911"/>
          <a:ext cx="793601" cy="793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B56919-FA74-4292-9933-52D59FE568E9}">
      <dsp:nvSpPr>
        <dsp:cNvPr id="0" name=""/>
        <dsp:cNvSpPr/>
      </dsp:nvSpPr>
      <dsp:spPr>
        <a:xfrm>
          <a:off x="1666563" y="180425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Fine-tune the sales strategies based on segmentation of customers</a:t>
          </a:r>
        </a:p>
      </dsp:txBody>
      <dsp:txXfrm>
        <a:off x="1666563" y="1804256"/>
        <a:ext cx="5243823" cy="1442911"/>
      </dsp:txXfrm>
    </dsp:sp>
    <dsp:sp modelId="{56138E59-D8BB-4970-A2C6-D4FA8E48E826}">
      <dsp:nvSpPr>
        <dsp:cNvPr id="0" name=""/>
        <dsp:cNvSpPr/>
      </dsp:nvSpPr>
      <dsp:spPr>
        <a:xfrm>
          <a:off x="0" y="3607896"/>
          <a:ext cx="6910387" cy="14429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2F4359-D108-4E84-B914-17B96E376020}">
      <dsp:nvSpPr>
        <dsp:cNvPr id="0" name=""/>
        <dsp:cNvSpPr/>
      </dsp:nvSpPr>
      <dsp:spPr>
        <a:xfrm>
          <a:off x="436480" y="3932551"/>
          <a:ext cx="793601" cy="793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D4EB69-7B08-4F37-8D19-9643C661B0E2}">
      <dsp:nvSpPr>
        <dsp:cNvPr id="0" name=""/>
        <dsp:cNvSpPr/>
      </dsp:nvSpPr>
      <dsp:spPr>
        <a:xfrm>
          <a:off x="1666563" y="3607896"/>
          <a:ext cx="5243823" cy="1442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708" tIns="152708" rIns="152708" bIns="152708" numCol="1" spcCol="1270" anchor="ctr" anchorCtr="0">
          <a:noAutofit/>
        </a:bodyPr>
        <a:lstStyle/>
        <a:p>
          <a:pPr marL="0" lvl="0" indent="0" algn="l" defTabSz="1111250">
            <a:lnSpc>
              <a:spcPct val="90000"/>
            </a:lnSpc>
            <a:spcBef>
              <a:spcPct val="0"/>
            </a:spcBef>
            <a:spcAft>
              <a:spcPct val="35000"/>
            </a:spcAft>
            <a:buNone/>
          </a:pPr>
          <a:r>
            <a:rPr lang="en-US" sz="2500" kern="1200"/>
            <a:t>Pinpoint employee performance gaps and improve on them</a:t>
          </a:r>
        </a:p>
      </dsp:txBody>
      <dsp:txXfrm>
        <a:off x="1666563" y="3607896"/>
        <a:ext cx="5243823" cy="14429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9_5B3E4FCB.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E_5AB469FD.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8/10/relationships/comments" Target="../comments/modernComment_110_2F70807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1_349CA4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1C901-D7B6-8EB4-4EA2-EF271DBDBE48}"/>
              </a:ext>
            </a:extLst>
          </p:cNvPr>
          <p:cNvSpPr>
            <a:spLocks noGrp="1"/>
          </p:cNvSpPr>
          <p:nvPr>
            <p:ph type="ctrTitle"/>
          </p:nvPr>
        </p:nvSpPr>
        <p:spPr>
          <a:xfrm>
            <a:off x="5289754" y="639097"/>
            <a:ext cx="6253317" cy="3686015"/>
          </a:xfrm>
        </p:spPr>
        <p:txBody>
          <a:bodyPr>
            <a:normAutofit/>
          </a:bodyPr>
          <a:lstStyle/>
          <a:p>
            <a:r>
              <a:rPr lang="en-CA" sz="5000" i="1" dirty="0"/>
              <a:t>Evaluating Customer Behavior Using Regression, Classification, and Clustering Models</a:t>
            </a:r>
            <a:endParaRPr lang="en-US" sz="5000" dirty="0"/>
          </a:p>
        </p:txBody>
      </p:sp>
      <p:sp>
        <p:nvSpPr>
          <p:cNvPr id="3" name="Subtitle 2">
            <a:extLst>
              <a:ext uri="{FF2B5EF4-FFF2-40B4-BE49-F238E27FC236}">
                <a16:creationId xmlns:a16="http://schemas.microsoft.com/office/drawing/2014/main" id="{02C1FE2C-6BD8-1907-3D3A-DD6ECE799586}"/>
              </a:ext>
            </a:extLst>
          </p:cNvPr>
          <p:cNvSpPr>
            <a:spLocks noGrp="1"/>
          </p:cNvSpPr>
          <p:nvPr>
            <p:ph type="subTitle" idx="1"/>
          </p:nvPr>
        </p:nvSpPr>
        <p:spPr>
          <a:xfrm>
            <a:off x="5289753" y="4455621"/>
            <a:ext cx="6269347" cy="1238616"/>
          </a:xfrm>
        </p:spPr>
        <p:txBody>
          <a:bodyPr>
            <a:normAutofit/>
          </a:bodyPr>
          <a:lstStyle/>
          <a:p>
            <a:r>
              <a:rPr lang="en-CA" b="0" i="0" dirty="0">
                <a:solidFill>
                  <a:schemeClr val="tx1">
                    <a:lumMod val="85000"/>
                    <a:lumOff val="15000"/>
                  </a:schemeClr>
                </a:solidFill>
                <a:effectLst/>
                <a:latin typeface="Open Sans" panose="020B0606030504020204" pitchFamily="34" charset="0"/>
              </a:rPr>
              <a:t>Data-Driven Approach to Understanding Customer Dynamics</a:t>
            </a:r>
          </a:p>
          <a:p>
            <a:endParaRPr lang="en-US" dirty="0">
              <a:solidFill>
                <a:schemeClr val="tx1">
                  <a:lumMod val="85000"/>
                  <a:lumOff val="15000"/>
                </a:schemeClr>
              </a:solidFill>
            </a:endParaRPr>
          </a:p>
        </p:txBody>
      </p:sp>
      <p:pic>
        <p:nvPicPr>
          <p:cNvPr id="5" name="Picture 4" descr="Red toy person in front of two lines of white figures">
            <a:extLst>
              <a:ext uri="{FF2B5EF4-FFF2-40B4-BE49-F238E27FC236}">
                <a16:creationId xmlns:a16="http://schemas.microsoft.com/office/drawing/2014/main" id="{32C64054-5699-B95B-0B2C-8020C09B4358}"/>
              </a:ext>
            </a:extLst>
          </p:cNvPr>
          <p:cNvPicPr>
            <a:picLocks noChangeAspect="1"/>
          </p:cNvPicPr>
          <p:nvPr/>
        </p:nvPicPr>
        <p:blipFill>
          <a:blip r:embed="rId2"/>
          <a:srcRect l="29708" r="25852"/>
          <a:stretch/>
        </p:blipFill>
        <p:spPr>
          <a:xfrm>
            <a:off x="-1" y="10"/>
            <a:ext cx="4635315" cy="6857989"/>
          </a:xfrm>
          <a:prstGeom prst="rect">
            <a:avLst/>
          </a:prstGeom>
        </p:spPr>
      </p:pic>
      <p:cxnSp>
        <p:nvCxnSpPr>
          <p:cNvPr id="11" name="Straight Connector 10">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47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423E48-770B-8C31-9E01-5594CF31363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D71B13D-C83C-C38C-55BE-6C83F6B6F7D5}"/>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Data Visualization </a:t>
            </a:r>
          </a:p>
        </p:txBody>
      </p:sp>
      <p:sp>
        <p:nvSpPr>
          <p:cNvPr id="3" name="Content Placeholder 2">
            <a:extLst>
              <a:ext uri="{FF2B5EF4-FFF2-40B4-BE49-F238E27FC236}">
                <a16:creationId xmlns:a16="http://schemas.microsoft.com/office/drawing/2014/main" id="{C51A0A0D-4377-F117-BC98-B3322F33721B}"/>
              </a:ext>
            </a:extLst>
          </p:cNvPr>
          <p:cNvSpPr>
            <a:spLocks noGrp="1"/>
          </p:cNvSpPr>
          <p:nvPr>
            <p:ph idx="1"/>
          </p:nvPr>
        </p:nvSpPr>
        <p:spPr>
          <a:xfrm>
            <a:off x="492371" y="2653800"/>
            <a:ext cx="3084844" cy="3335519"/>
          </a:xfrm>
        </p:spPr>
        <p:txBody>
          <a:bodyPr>
            <a:normAutofit/>
          </a:bodyPr>
          <a:lstStyle/>
          <a:p>
            <a:r>
              <a:rPr lang="en-CA" sz="1800" b="1" dirty="0">
                <a:solidFill>
                  <a:srgbClr val="FFFFFF"/>
                </a:solidFill>
                <a:effectLst/>
                <a:latin typeface="Times New Roman" panose="02020603050405020304" pitchFamily="18" charset="0"/>
                <a:ea typeface="Times New Roman" panose="02020603050405020304" pitchFamily="18" charset="0"/>
              </a:rPr>
              <a:t>Order Details: Order Trends</a:t>
            </a:r>
            <a:endParaRPr lang="en-CA" sz="1800" dirty="0">
              <a:solidFill>
                <a:srgbClr val="FFFFFF"/>
              </a:solidFill>
              <a:effectLst/>
              <a:latin typeface="Times New Roman" panose="02020603050405020304" pitchFamily="18" charset="0"/>
              <a:ea typeface="Times New Roman" panose="02020603050405020304" pitchFamily="18" charset="0"/>
            </a:endParaRPr>
          </a:p>
          <a:p>
            <a:r>
              <a:rPr lang="en-CA" sz="1800" b="1" dirty="0">
                <a:solidFill>
                  <a:srgbClr val="FFFFFF"/>
                </a:solidFill>
                <a:effectLst/>
                <a:latin typeface="Times New Roman" panose="02020603050405020304" pitchFamily="18" charset="0"/>
                <a:ea typeface="Times New Roman" panose="02020603050405020304" pitchFamily="18" charset="0"/>
              </a:rPr>
              <a:t>Finding:</a:t>
            </a:r>
            <a:r>
              <a:rPr lang="en-CA" sz="1800" dirty="0">
                <a:solidFill>
                  <a:srgbClr val="FFFFFF"/>
                </a:solidFill>
                <a:effectLst/>
                <a:latin typeface="Times New Roman" panose="02020603050405020304" pitchFamily="18" charset="0"/>
                <a:ea typeface="Times New Roman" panose="02020603050405020304" pitchFamily="18" charset="0"/>
              </a:rPr>
              <a:t> Sales peak in months like June and December.</a:t>
            </a:r>
          </a:p>
          <a:p>
            <a:r>
              <a:rPr lang="en-CA" sz="1800" b="1" dirty="0">
                <a:solidFill>
                  <a:srgbClr val="FFFFFF"/>
                </a:solidFill>
                <a:effectLst/>
                <a:latin typeface="Times New Roman" panose="02020603050405020304" pitchFamily="18" charset="0"/>
                <a:ea typeface="Times New Roman" panose="02020603050405020304" pitchFamily="18" charset="0"/>
              </a:rPr>
              <a:t>Insight:</a:t>
            </a:r>
            <a:r>
              <a:rPr lang="en-CA" sz="1800" dirty="0">
                <a:solidFill>
                  <a:srgbClr val="FFFFFF"/>
                </a:solidFill>
                <a:effectLst/>
                <a:latin typeface="Times New Roman" panose="02020603050405020304" pitchFamily="18" charset="0"/>
                <a:ea typeface="Times New Roman" panose="02020603050405020304" pitchFamily="18" charset="0"/>
              </a:rPr>
              <a:t> Launch targeted promotions before these months to capitalize on seasonal demand.</a:t>
            </a:r>
          </a:p>
          <a:p>
            <a:endParaRPr lang="en-US" sz="15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graph showing a line&#10;&#10;Description automatically generated with medium confidence">
            <a:extLst>
              <a:ext uri="{FF2B5EF4-FFF2-40B4-BE49-F238E27FC236}">
                <a16:creationId xmlns:a16="http://schemas.microsoft.com/office/drawing/2014/main" id="{3A66526C-0D17-8CF7-0412-267BF839F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42017" y="701269"/>
            <a:ext cx="6798082" cy="5455461"/>
          </a:xfrm>
          <a:prstGeom prst="rect">
            <a:avLst/>
          </a:prstGeom>
          <a:noFill/>
        </p:spPr>
      </p:pic>
    </p:spTree>
    <p:extLst>
      <p:ext uri="{BB962C8B-B14F-4D97-AF65-F5344CB8AC3E}">
        <p14:creationId xmlns:p14="http://schemas.microsoft.com/office/powerpoint/2010/main" val="63891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94E502-D4B2-60B0-AD09-9EB0750D8728}"/>
            </a:ext>
          </a:extLst>
        </p:cNvPr>
        <p:cNvGrpSpPr/>
        <p:nvPr/>
      </p:nvGrpSpPr>
      <p:grpSpPr>
        <a:xfrm>
          <a:off x="0" y="0"/>
          <a:ext cx="0" cy="0"/>
          <a:chOff x="0" y="0"/>
          <a:chExt cx="0" cy="0"/>
        </a:xfrm>
      </p:grpSpPr>
      <p:sp>
        <p:nvSpPr>
          <p:cNvPr id="1056" name="Rectangle 1055">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57" name="Rectangle 1056">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58" name="Straight Connector 1057">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59" name="Rectangle 1058">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A725C1-8C92-9F1E-1C62-C41E727315B2}"/>
              </a:ext>
            </a:extLst>
          </p:cNvPr>
          <p:cNvSpPr>
            <a:spLocks noGrp="1"/>
          </p:cNvSpPr>
          <p:nvPr>
            <p:ph type="title"/>
          </p:nvPr>
        </p:nvSpPr>
        <p:spPr>
          <a:xfrm>
            <a:off x="1024778" y="5704840"/>
            <a:ext cx="10058400" cy="822960"/>
          </a:xfrm>
        </p:spPr>
        <p:txBody>
          <a:bodyPr vert="horz" lIns="91440" tIns="45720" rIns="91440" bIns="45720" rtlCol="0" anchor="b">
            <a:normAutofit fontScale="90000"/>
          </a:bodyPr>
          <a:lstStyle/>
          <a:p>
            <a:pPr>
              <a:lnSpc>
                <a:spcPct val="150000"/>
              </a:lnSpc>
            </a:pPr>
            <a:r>
              <a:rPr lang="en-US" sz="1800" b="1" dirty="0">
                <a:solidFill>
                  <a:srgbClr val="FFFFFF"/>
                </a:solidFill>
                <a:effectLst/>
              </a:rPr>
              <a:t>Marketing Campaigns: Customer distribution by employee, city and job title.</a:t>
            </a:r>
            <a:br>
              <a:rPr lang="en-US" sz="1800" dirty="0">
                <a:solidFill>
                  <a:srgbClr val="FFFFFF"/>
                </a:solidFill>
                <a:effectLst/>
              </a:rPr>
            </a:br>
            <a:r>
              <a:rPr lang="en-US" sz="1800" b="1" dirty="0">
                <a:solidFill>
                  <a:srgbClr val="FFFFFF"/>
                </a:solidFill>
                <a:effectLst/>
              </a:rPr>
              <a:t>Insight:</a:t>
            </a:r>
            <a:r>
              <a:rPr lang="en-US" sz="1800" dirty="0">
                <a:solidFill>
                  <a:srgbClr val="FFFFFF"/>
                </a:solidFill>
                <a:effectLst/>
              </a:rPr>
              <a:t> Employees with higher workloads may be supported, or their performance can be studied to optimize the assignment process.</a:t>
            </a:r>
            <a:br>
              <a:rPr lang="en-US" sz="1400" dirty="0">
                <a:solidFill>
                  <a:srgbClr val="FFFFFF"/>
                </a:solidFill>
                <a:effectLst/>
              </a:rPr>
            </a:br>
            <a:endParaRPr lang="en-US" sz="1400" dirty="0">
              <a:solidFill>
                <a:srgbClr val="FFFFFF"/>
              </a:solidFill>
            </a:endParaRPr>
          </a:p>
        </p:txBody>
      </p:sp>
      <p:pic>
        <p:nvPicPr>
          <p:cNvPr id="5" name="Content Placeholder 4" descr="A graph of employees by customer count&#10;&#10;Description automatically generated">
            <a:extLst>
              <a:ext uri="{FF2B5EF4-FFF2-40B4-BE49-F238E27FC236}">
                <a16:creationId xmlns:a16="http://schemas.microsoft.com/office/drawing/2014/main" id="{393251E0-1B8E-8417-6ECA-80A51D65BA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952470" y="448038"/>
            <a:ext cx="4742331" cy="3986820"/>
          </a:xfrm>
          <a:prstGeom prst="rect">
            <a:avLst/>
          </a:prstGeom>
          <a:noFill/>
        </p:spPr>
      </p:pic>
      <p:sp>
        <p:nvSpPr>
          <p:cNvPr id="1061" name="Rectangle 1060">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number in a line&#10;&#10;Description automatically generated with medium confidence">
            <a:extLst>
              <a:ext uri="{FF2B5EF4-FFF2-40B4-BE49-F238E27FC236}">
                <a16:creationId xmlns:a16="http://schemas.microsoft.com/office/drawing/2014/main" id="{A3D3A0F1-1485-A46F-C6A6-7611E73CC47E}"/>
              </a:ext>
            </a:extLst>
          </p:cNvPr>
          <p:cNvPicPr>
            <a:picLocks noChangeAspect="1"/>
          </p:cNvPicPr>
          <p:nvPr/>
        </p:nvPicPr>
        <p:blipFill>
          <a:blip r:embed="rId4"/>
          <a:stretch>
            <a:fillRect/>
          </a:stretch>
        </p:blipFill>
        <p:spPr>
          <a:xfrm>
            <a:off x="6866393" y="588132"/>
            <a:ext cx="3648340" cy="3602736"/>
          </a:xfrm>
          <a:prstGeom prst="rect">
            <a:avLst/>
          </a:prstGeom>
        </p:spPr>
      </p:pic>
      <p:sp>
        <p:nvSpPr>
          <p:cNvPr id="1062" name="Rectangle 106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30810315"/>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849A08-A8EF-E346-FD90-74434115E8D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 name="Straight Connector 29">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F3037-4A65-4EC4-AF09-19C1FE7D7E75}"/>
              </a:ext>
            </a:extLst>
          </p:cNvPr>
          <p:cNvSpPr>
            <a:spLocks noGrp="1"/>
          </p:cNvSpPr>
          <p:nvPr>
            <p:ph type="title"/>
          </p:nvPr>
        </p:nvSpPr>
        <p:spPr>
          <a:xfrm>
            <a:off x="634000" y="5089942"/>
            <a:ext cx="10909073" cy="1057655"/>
          </a:xfrm>
        </p:spPr>
        <p:txBody>
          <a:bodyPr vert="horz" lIns="91440" tIns="45720" rIns="91440" bIns="45720" rtlCol="0" anchor="b">
            <a:normAutofit fontScale="90000"/>
          </a:bodyPr>
          <a:lstStyle/>
          <a:p>
            <a:pPr>
              <a:lnSpc>
                <a:spcPct val="150000"/>
              </a:lnSpc>
            </a:pPr>
            <a:r>
              <a:rPr lang="en-US" sz="1800" b="1" dirty="0">
                <a:solidFill>
                  <a:schemeClr val="tx1">
                    <a:lumMod val="75000"/>
                    <a:lumOff val="25000"/>
                  </a:schemeClr>
                </a:solidFill>
                <a:effectLst/>
              </a:rPr>
              <a:t>Insight</a:t>
            </a:r>
            <a:r>
              <a:rPr lang="en-US" sz="1800" dirty="0">
                <a:solidFill>
                  <a:schemeClr val="tx1">
                    <a:lumMod val="75000"/>
                    <a:lumOff val="25000"/>
                  </a:schemeClr>
                </a:solidFill>
                <a:effectLst/>
              </a:rPr>
              <a:t>: If an office is far away from cities that have high customer density, opening a new office or reallocation of resources may bring more effectiveness in marketing.</a:t>
            </a:r>
            <a:br>
              <a:rPr lang="en-US" sz="1800" dirty="0">
                <a:solidFill>
                  <a:schemeClr val="tx1">
                    <a:lumMod val="75000"/>
                    <a:lumOff val="25000"/>
                  </a:schemeClr>
                </a:solidFill>
                <a:effectLst/>
              </a:rPr>
            </a:br>
            <a:br>
              <a:rPr lang="en-US" sz="1800" dirty="0">
                <a:solidFill>
                  <a:schemeClr val="tx1">
                    <a:lumMod val="85000"/>
                    <a:lumOff val="15000"/>
                  </a:schemeClr>
                </a:solidFill>
                <a:effectLst/>
              </a:rPr>
            </a:br>
            <a:endParaRPr lang="en-US" sz="1800" dirty="0">
              <a:solidFill>
                <a:schemeClr val="tx1">
                  <a:lumMod val="85000"/>
                  <a:lumOff val="15000"/>
                </a:schemeClr>
              </a:solidFill>
            </a:endParaRPr>
          </a:p>
        </p:txBody>
      </p:sp>
      <p:pic>
        <p:nvPicPr>
          <p:cNvPr id="8" name="Picture 7">
            <a:extLst>
              <a:ext uri="{FF2B5EF4-FFF2-40B4-BE49-F238E27FC236}">
                <a16:creationId xmlns:a16="http://schemas.microsoft.com/office/drawing/2014/main" id="{CA22B971-59DA-641F-FC13-491E108698E4}"/>
              </a:ext>
            </a:extLst>
          </p:cNvPr>
          <p:cNvPicPr>
            <a:picLocks noChangeAspect="1"/>
          </p:cNvPicPr>
          <p:nvPr/>
        </p:nvPicPr>
        <p:blipFill>
          <a:blip r:embed="rId3"/>
          <a:srcRect r="1771"/>
          <a:stretch/>
        </p:blipFill>
        <p:spPr>
          <a:xfrm>
            <a:off x="635457" y="861136"/>
            <a:ext cx="5131653" cy="3160624"/>
          </a:xfrm>
          <a:prstGeom prst="rect">
            <a:avLst/>
          </a:prstGeom>
        </p:spPr>
      </p:pic>
      <p:sp>
        <p:nvSpPr>
          <p:cNvPr id="32" name="Rectangle 31">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graph of blue bars with white text&#10;&#10;Description automatically generated">
            <a:extLst>
              <a:ext uri="{FF2B5EF4-FFF2-40B4-BE49-F238E27FC236}">
                <a16:creationId xmlns:a16="http://schemas.microsoft.com/office/drawing/2014/main" id="{26129269-BCD7-31EC-B870-B91AB87A7E0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t="23283" r="3" b="9954"/>
          <a:stretch/>
        </p:blipFill>
        <p:spPr bwMode="auto">
          <a:xfrm>
            <a:off x="6424891" y="865285"/>
            <a:ext cx="5118182" cy="3152325"/>
          </a:xfrm>
          <a:prstGeom prst="rect">
            <a:avLst/>
          </a:prstGeom>
          <a:noFill/>
        </p:spPr>
      </p:pic>
      <p:cxnSp>
        <p:nvCxnSpPr>
          <p:cNvPr id="33" name="Straight Connector 32">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2177305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59639-D25A-ABA9-E1E8-0B1685690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9A660-7172-EA47-9095-C6DCA0566756}"/>
              </a:ext>
            </a:extLst>
          </p:cNvPr>
          <p:cNvSpPr>
            <a:spLocks noGrp="1"/>
          </p:cNvSpPr>
          <p:nvPr>
            <p:ph type="title"/>
          </p:nvPr>
        </p:nvSpPr>
        <p:spPr>
          <a:xfrm>
            <a:off x="1282927" y="1841408"/>
            <a:ext cx="10909073" cy="1057655"/>
          </a:xfrm>
        </p:spPr>
        <p:txBody>
          <a:bodyPr vert="horz" lIns="91440" tIns="45720" rIns="91440" bIns="45720" rtlCol="0" anchor="b">
            <a:noAutofit/>
          </a:bodyPr>
          <a:lstStyle/>
          <a:p>
            <a:pPr>
              <a:lnSpc>
                <a:spcPct val="150000"/>
              </a:lnSpc>
            </a:pPr>
            <a:r>
              <a:rPr lang="en-CA" sz="1800" b="1" dirty="0">
                <a:effectLst/>
                <a:latin typeface="Times New Roman" panose="02020603050405020304" pitchFamily="18" charset="0"/>
                <a:ea typeface="Times New Roman" panose="02020603050405020304" pitchFamily="18" charset="0"/>
              </a:rPr>
              <a:t>Insight: </a:t>
            </a:r>
            <a:r>
              <a:rPr lang="en-CA" sz="1800" dirty="0">
                <a:effectLst/>
                <a:latin typeface="Times New Roman" panose="02020603050405020304" pitchFamily="18" charset="0"/>
                <a:ea typeface="Times New Roman" panose="02020603050405020304" pitchFamily="18" charset="0"/>
              </a:rPr>
              <a:t>If there are certain types of roles that regularly have more customers, this may drive training and hiring.</a:t>
            </a:r>
            <a:br>
              <a:rPr lang="en-CA" sz="1800" dirty="0">
                <a:effectLst/>
                <a:latin typeface="Times New Roman" panose="02020603050405020304" pitchFamily="18" charset="0"/>
                <a:ea typeface="Times New Roman" panose="02020603050405020304" pitchFamily="18" charset="0"/>
              </a:rPr>
            </a:br>
            <a:br>
              <a:rPr lang="en-US" sz="1800" dirty="0">
                <a:solidFill>
                  <a:schemeClr val="tx1">
                    <a:lumMod val="75000"/>
                    <a:lumOff val="25000"/>
                  </a:schemeClr>
                </a:solidFill>
                <a:effectLst/>
              </a:rPr>
            </a:br>
            <a:br>
              <a:rPr lang="en-US" sz="1800" dirty="0">
                <a:solidFill>
                  <a:schemeClr val="tx1">
                    <a:lumMod val="85000"/>
                    <a:lumOff val="15000"/>
                  </a:schemeClr>
                </a:solidFill>
                <a:effectLst/>
              </a:rPr>
            </a:br>
            <a:endParaRPr lang="en-US" sz="1800" dirty="0">
              <a:solidFill>
                <a:schemeClr val="tx1">
                  <a:lumMod val="85000"/>
                  <a:lumOff val="15000"/>
                </a:schemeClr>
              </a:solidFill>
            </a:endParaRPr>
          </a:p>
        </p:txBody>
      </p:sp>
      <p:pic>
        <p:nvPicPr>
          <p:cNvPr id="5" name="Content Placeholder 3" descr="A blue rectangular graph with white text&#10;&#10;Description automatically generated">
            <a:extLst>
              <a:ext uri="{FF2B5EF4-FFF2-40B4-BE49-F238E27FC236}">
                <a16:creationId xmlns:a16="http://schemas.microsoft.com/office/drawing/2014/main" id="{7E7B58DC-01D7-CA26-E4B0-FA7352E0B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095999" y="1921008"/>
            <a:ext cx="3862571" cy="3370093"/>
          </a:xfrm>
          <a:prstGeom prst="rect">
            <a:avLst/>
          </a:prstGeom>
          <a:noFill/>
        </p:spPr>
      </p:pic>
      <p:pic>
        <p:nvPicPr>
          <p:cNvPr id="6" name="Picture 5" descr="A close-up of a number&#10;&#10;Description automatically generated">
            <a:extLst>
              <a:ext uri="{FF2B5EF4-FFF2-40B4-BE49-F238E27FC236}">
                <a16:creationId xmlns:a16="http://schemas.microsoft.com/office/drawing/2014/main" id="{2DAD50C8-6C79-ABF5-48F7-50A68230A6AC}"/>
              </a:ext>
            </a:extLst>
          </p:cNvPr>
          <p:cNvPicPr>
            <a:picLocks noChangeAspect="1"/>
          </p:cNvPicPr>
          <p:nvPr/>
        </p:nvPicPr>
        <p:blipFill>
          <a:blip r:embed="rId4"/>
          <a:stretch>
            <a:fillRect/>
          </a:stretch>
        </p:blipFill>
        <p:spPr>
          <a:xfrm>
            <a:off x="1513858" y="2979362"/>
            <a:ext cx="4020297" cy="899276"/>
          </a:xfrm>
          <a:prstGeom prst="rect">
            <a:avLst/>
          </a:prstGeom>
        </p:spPr>
      </p:pic>
    </p:spTree>
    <p:extLst>
      <p:ext uri="{BB962C8B-B14F-4D97-AF65-F5344CB8AC3E}">
        <p14:creationId xmlns:p14="http://schemas.microsoft.com/office/powerpoint/2010/main" val="795902064"/>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0F35747-2822-4D06-BE10-CD33AC6B0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C2C4466-5B1B-4361-B9D9-39ED9A8A3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F094B8-0C93-5AAA-37C3-7E89AE402416}"/>
              </a:ext>
            </a:extLst>
          </p:cNvPr>
          <p:cNvSpPr>
            <a:spLocks noGrp="1"/>
          </p:cNvSpPr>
          <p:nvPr>
            <p:ph type="title"/>
          </p:nvPr>
        </p:nvSpPr>
        <p:spPr>
          <a:xfrm>
            <a:off x="1097280" y="516835"/>
            <a:ext cx="5977937" cy="1666501"/>
          </a:xfrm>
        </p:spPr>
        <p:txBody>
          <a:bodyPr>
            <a:normAutofit/>
          </a:bodyPr>
          <a:lstStyle/>
          <a:p>
            <a:r>
              <a:rPr lang="en-US" sz="4000" dirty="0">
                <a:solidFill>
                  <a:srgbClr val="FFFFFF"/>
                </a:solidFill>
              </a:rPr>
              <a:t>Regression Analysis</a:t>
            </a:r>
          </a:p>
        </p:txBody>
      </p:sp>
      <p:sp>
        <p:nvSpPr>
          <p:cNvPr id="3" name="Content Placeholder 2">
            <a:extLst>
              <a:ext uri="{FF2B5EF4-FFF2-40B4-BE49-F238E27FC236}">
                <a16:creationId xmlns:a16="http://schemas.microsoft.com/office/drawing/2014/main" id="{FFD30517-F4C1-C55B-829B-10EC10C6CBAD}"/>
              </a:ext>
            </a:extLst>
          </p:cNvPr>
          <p:cNvSpPr>
            <a:spLocks noGrp="1"/>
          </p:cNvSpPr>
          <p:nvPr>
            <p:ph idx="1"/>
          </p:nvPr>
        </p:nvSpPr>
        <p:spPr>
          <a:xfrm>
            <a:off x="1097279" y="2236304"/>
            <a:ext cx="5977938" cy="3652667"/>
          </a:xfrm>
        </p:spPr>
        <p:txBody>
          <a:bodyPr>
            <a:normAutofit/>
          </a:bodyPr>
          <a:lstStyle/>
          <a:p>
            <a:r>
              <a:rPr lang="en-US" sz="1800" b="1" dirty="0">
                <a:solidFill>
                  <a:srgbClr val="FFFFFF"/>
                </a:solidFill>
              </a:rPr>
              <a:t>Objective:</a:t>
            </a:r>
            <a:r>
              <a:rPr lang="en-US" sz="1800" dirty="0">
                <a:solidFill>
                  <a:srgbClr val="FFFFFF"/>
                </a:solidFill>
              </a:rPr>
              <a:t> Determine which factors affect total sales.</a:t>
            </a:r>
          </a:p>
          <a:p>
            <a:r>
              <a:rPr lang="en-US" sz="1800" b="1" dirty="0">
                <a:solidFill>
                  <a:srgbClr val="FFFFFF"/>
                </a:solidFill>
              </a:rPr>
              <a:t>Key Findings:</a:t>
            </a:r>
          </a:p>
          <a:p>
            <a:pPr marL="749808" lvl="1" indent="-457200">
              <a:buFont typeface="+mj-lt"/>
              <a:buAutoNum type="arabicPeriod"/>
            </a:pPr>
            <a:r>
              <a:rPr lang="en-US" dirty="0">
                <a:solidFill>
                  <a:srgbClr val="FFFFFF"/>
                </a:solidFill>
              </a:rPr>
              <a:t>R-squared: 0.39 (39% variation explained by the model).</a:t>
            </a:r>
          </a:p>
          <a:p>
            <a:pPr marL="749808" lvl="1" indent="-457200">
              <a:buFont typeface="+mj-lt"/>
              <a:buAutoNum type="arabicPeriod"/>
            </a:pPr>
            <a:r>
              <a:rPr lang="en-US" dirty="0">
                <a:solidFill>
                  <a:srgbClr val="FFFFFF"/>
                </a:solidFill>
              </a:rPr>
              <a:t>Employee number shared a small negative correlation with sales.</a:t>
            </a:r>
          </a:p>
          <a:p>
            <a:pPr marL="749808" lvl="1" indent="-457200">
              <a:buFont typeface="+mj-lt"/>
              <a:buAutoNum type="arabicPeriod"/>
            </a:pPr>
            <a:r>
              <a:rPr lang="en-US" dirty="0">
                <a:solidFill>
                  <a:srgbClr val="FFFFFF"/>
                </a:solidFill>
              </a:rPr>
              <a:t>No significant contribution from city-specific variables.</a:t>
            </a:r>
          </a:p>
        </p:txBody>
      </p:sp>
      <p:sp>
        <p:nvSpPr>
          <p:cNvPr id="58" name="Rectangle 57">
            <a:extLst>
              <a:ext uri="{FF2B5EF4-FFF2-40B4-BE49-F238E27FC236}">
                <a16:creationId xmlns:a16="http://schemas.microsoft.com/office/drawing/2014/main" id="{FD745DAE-5A8A-44FA-937C-CD65CF7A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black text with black text&#10;&#10;Description automatically generated with medium confidence">
            <a:extLst>
              <a:ext uri="{FF2B5EF4-FFF2-40B4-BE49-F238E27FC236}">
                <a16:creationId xmlns:a16="http://schemas.microsoft.com/office/drawing/2014/main" id="{73016C69-2FBA-FFF9-75CB-4658E0343891}"/>
              </a:ext>
            </a:extLst>
          </p:cNvPr>
          <p:cNvPicPr>
            <a:picLocks noChangeAspect="1"/>
          </p:cNvPicPr>
          <p:nvPr/>
        </p:nvPicPr>
        <p:blipFill>
          <a:blip r:embed="rId3"/>
          <a:stretch>
            <a:fillRect/>
          </a:stretch>
        </p:blipFill>
        <p:spPr>
          <a:xfrm>
            <a:off x="8084579" y="1315251"/>
            <a:ext cx="3609294" cy="929393"/>
          </a:xfrm>
          <a:prstGeom prst="rect">
            <a:avLst/>
          </a:prstGeom>
        </p:spPr>
      </p:pic>
      <p:sp>
        <p:nvSpPr>
          <p:cNvPr id="60" name="Rectangle 59">
            <a:extLst>
              <a:ext uri="{FF2B5EF4-FFF2-40B4-BE49-F238E27FC236}">
                <a16:creationId xmlns:a16="http://schemas.microsoft.com/office/drawing/2014/main" id="{67696AA1-B1DD-4C75-9AC1-69EE9F65F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3396996"/>
            <a:ext cx="464256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A3B75DD6-AEE9-3297-FDB2-937B949160DE}"/>
              </a:ext>
            </a:extLst>
          </p:cNvPr>
          <p:cNvPicPr>
            <a:picLocks noChangeAspect="1"/>
          </p:cNvPicPr>
          <p:nvPr/>
        </p:nvPicPr>
        <p:blipFill>
          <a:blip r:embed="rId4"/>
          <a:srcRect l="5115" r="11095"/>
          <a:stretch/>
        </p:blipFill>
        <p:spPr>
          <a:xfrm>
            <a:off x="8020571" y="3654257"/>
            <a:ext cx="3805669" cy="3075265"/>
          </a:xfrm>
          <a:prstGeom prst="rect">
            <a:avLst/>
          </a:prstGeom>
        </p:spPr>
      </p:pic>
      <p:sp>
        <p:nvSpPr>
          <p:cNvPr id="9" name="TextBox 8">
            <a:extLst>
              <a:ext uri="{FF2B5EF4-FFF2-40B4-BE49-F238E27FC236}">
                <a16:creationId xmlns:a16="http://schemas.microsoft.com/office/drawing/2014/main" id="{DF5E213F-B033-D31C-9335-C7F5BC420D95}"/>
              </a:ext>
            </a:extLst>
          </p:cNvPr>
          <p:cNvSpPr txBox="1"/>
          <p:nvPr/>
        </p:nvSpPr>
        <p:spPr>
          <a:xfrm>
            <a:off x="724090" y="4759036"/>
            <a:ext cx="6057900" cy="1754326"/>
          </a:xfrm>
          <a:prstGeom prst="rect">
            <a:avLst/>
          </a:prstGeom>
          <a:noFill/>
        </p:spPr>
        <p:txBody>
          <a:bodyPr wrap="square" rtlCol="0">
            <a:spAutoFit/>
          </a:bodyPr>
          <a:lstStyle/>
          <a:p>
            <a:pPr marL="285750" indent="-285750" algn="just">
              <a:buFont typeface="Arial" panose="020B0604020202020204" pitchFamily="34" charset="0"/>
              <a:buChar char="•"/>
            </a:pPr>
            <a:r>
              <a:rPr lang="en-CA" dirty="0">
                <a:solidFill>
                  <a:srgbClr val="FFFFFF"/>
                </a:solidFill>
              </a:rPr>
              <a:t>cities, had p-values &gt; 0.05, indicating they are not statistically significant to predict </a:t>
            </a:r>
            <a:r>
              <a:rPr lang="en-CA" dirty="0" err="1">
                <a:solidFill>
                  <a:srgbClr val="FFFFFF"/>
                </a:solidFill>
              </a:rPr>
              <a:t>totalSales</a:t>
            </a:r>
            <a:r>
              <a:rPr lang="en-CA" dirty="0">
                <a:solidFill>
                  <a:srgbClr val="FFFFFF"/>
                </a:solidFill>
              </a:rPr>
              <a:t>. This therefore supports the null hypothesis, which states there is no significant relationship between predictors and the target variable.</a:t>
            </a:r>
            <a:endParaRPr lang="en-US" dirty="0">
              <a:solidFill>
                <a:srgbClr val="FFFFFF"/>
              </a:solidFill>
            </a:endParaRPr>
          </a:p>
          <a:p>
            <a:pPr algn="just"/>
            <a:endParaRPr lang="en-US" dirty="0"/>
          </a:p>
        </p:txBody>
      </p:sp>
    </p:spTree>
    <p:extLst>
      <p:ext uri="{BB962C8B-B14F-4D97-AF65-F5344CB8AC3E}">
        <p14:creationId xmlns:p14="http://schemas.microsoft.com/office/powerpoint/2010/main" val="88268091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B82886-4735-299E-8DB4-91258CD96575}"/>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Classification</a:t>
            </a:r>
          </a:p>
        </p:txBody>
      </p:sp>
      <p:sp>
        <p:nvSpPr>
          <p:cNvPr id="3" name="Content Placeholder 2">
            <a:extLst>
              <a:ext uri="{FF2B5EF4-FFF2-40B4-BE49-F238E27FC236}">
                <a16:creationId xmlns:a16="http://schemas.microsoft.com/office/drawing/2014/main" id="{24FCACC4-5A70-59AB-BA38-A731CC7D35F4}"/>
              </a:ext>
            </a:extLst>
          </p:cNvPr>
          <p:cNvSpPr>
            <a:spLocks noGrp="1"/>
          </p:cNvSpPr>
          <p:nvPr>
            <p:ph idx="1"/>
          </p:nvPr>
        </p:nvSpPr>
        <p:spPr>
          <a:xfrm>
            <a:off x="492371" y="2653800"/>
            <a:ext cx="3084844" cy="3335519"/>
          </a:xfrm>
        </p:spPr>
        <p:txBody>
          <a:bodyPr>
            <a:normAutofit/>
          </a:bodyPr>
          <a:lstStyle/>
          <a:p>
            <a:pPr>
              <a:lnSpc>
                <a:spcPct val="150000"/>
              </a:lnSpc>
            </a:pPr>
            <a:r>
              <a:rPr lang="en-US" sz="1800" b="1" dirty="0">
                <a:solidFill>
                  <a:srgbClr val="FFFFFF"/>
                </a:solidFill>
              </a:rPr>
              <a:t>Objective: </a:t>
            </a:r>
            <a:r>
              <a:rPr lang="en-US" sz="1800" dirty="0">
                <a:solidFill>
                  <a:srgbClr val="FFFFFF"/>
                </a:solidFill>
              </a:rPr>
              <a:t>Predict high-value customers.</a:t>
            </a:r>
          </a:p>
          <a:p>
            <a:pPr>
              <a:lnSpc>
                <a:spcPct val="150000"/>
              </a:lnSpc>
            </a:pPr>
            <a:r>
              <a:rPr lang="en-US" sz="1800" dirty="0">
                <a:solidFill>
                  <a:srgbClr val="FFFFFF"/>
                </a:solidFill>
              </a:rPr>
              <a:t>Results:</a:t>
            </a:r>
          </a:p>
          <a:p>
            <a:pPr lvl="1">
              <a:lnSpc>
                <a:spcPct val="150000"/>
              </a:lnSpc>
              <a:buFont typeface="Arial" panose="020B0604020202020204" pitchFamily="34" charset="0"/>
              <a:buChar char="•"/>
            </a:pPr>
            <a:r>
              <a:rPr lang="en-US" dirty="0">
                <a:solidFill>
                  <a:srgbClr val="FFFFFF"/>
                </a:solidFill>
              </a:rPr>
              <a:t>Precision, recall, and F1-score: 1.00.</a:t>
            </a:r>
          </a:p>
          <a:p>
            <a:pPr lvl="1">
              <a:lnSpc>
                <a:spcPct val="150000"/>
              </a:lnSpc>
              <a:buFont typeface="Arial" panose="020B0604020202020204" pitchFamily="34" charset="0"/>
              <a:buChar char="•"/>
            </a:pPr>
            <a:r>
              <a:rPr lang="en-US" dirty="0">
                <a:solidFill>
                  <a:srgbClr val="FFFFFF"/>
                </a:solidFill>
              </a:rPr>
              <a:t>High accuracy indicates great performance of the model.</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5">
            <a:extLst>
              <a:ext uri="{FF2B5EF4-FFF2-40B4-BE49-F238E27FC236}">
                <a16:creationId xmlns:a16="http://schemas.microsoft.com/office/drawing/2014/main" id="{D4112A1F-C513-2B69-0C44-0F2C06584DA8}"/>
              </a:ext>
            </a:extLst>
          </p:cNvPr>
          <p:cNvPicPr>
            <a:picLocks noChangeAspect="1"/>
          </p:cNvPicPr>
          <p:nvPr/>
        </p:nvPicPr>
        <p:blipFill>
          <a:blip r:embed="rId2"/>
          <a:stretch>
            <a:fillRect/>
          </a:stretch>
        </p:blipFill>
        <p:spPr>
          <a:xfrm>
            <a:off x="5558340" y="1943100"/>
            <a:ext cx="5511800" cy="2971800"/>
          </a:xfrm>
          <a:prstGeom prst="rect">
            <a:avLst/>
          </a:prstGeom>
        </p:spPr>
      </p:pic>
      <p:sp>
        <p:nvSpPr>
          <p:cNvPr id="7" name="TextBox 6">
            <a:extLst>
              <a:ext uri="{FF2B5EF4-FFF2-40B4-BE49-F238E27FC236}">
                <a16:creationId xmlns:a16="http://schemas.microsoft.com/office/drawing/2014/main" id="{7DB05E21-244B-A7FE-8CC9-C14599174CB9}"/>
              </a:ext>
            </a:extLst>
          </p:cNvPr>
          <p:cNvSpPr txBox="1"/>
          <p:nvPr/>
        </p:nvSpPr>
        <p:spPr>
          <a:xfrm>
            <a:off x="4416136" y="5299364"/>
            <a:ext cx="7200900"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accuracy, precision, recall, and F1-scores were perfect at 1.00, suggesting an excellent model performance. This agrees with the alternative hypothesis that indeed, the classification model performs well in predicting the outcomes from the given data.</a:t>
            </a:r>
          </a:p>
        </p:txBody>
      </p:sp>
    </p:spTree>
    <p:extLst>
      <p:ext uri="{BB962C8B-B14F-4D97-AF65-F5344CB8AC3E}">
        <p14:creationId xmlns:p14="http://schemas.microsoft.com/office/powerpoint/2010/main" val="407147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01804-A08D-30BE-A7F8-0ED17553120A}"/>
              </a:ext>
            </a:extLst>
          </p:cNvPr>
          <p:cNvSpPr>
            <a:spLocks noGrp="1"/>
          </p:cNvSpPr>
          <p:nvPr>
            <p:ph type="title"/>
          </p:nvPr>
        </p:nvSpPr>
        <p:spPr>
          <a:xfrm>
            <a:off x="7859485" y="634946"/>
            <a:ext cx="3690257" cy="1450757"/>
          </a:xfrm>
        </p:spPr>
        <p:txBody>
          <a:bodyPr>
            <a:normAutofit/>
          </a:bodyPr>
          <a:lstStyle/>
          <a:p>
            <a:r>
              <a:rPr lang="en-US"/>
              <a:t>Clustering</a:t>
            </a:r>
            <a:endParaRPr lang="en-US" dirty="0"/>
          </a:p>
        </p:txBody>
      </p:sp>
      <p:pic>
        <p:nvPicPr>
          <p:cNvPr id="5" name="Picture 4" descr="A graph with a line&#10;&#10;Description automatically generated">
            <a:extLst>
              <a:ext uri="{FF2B5EF4-FFF2-40B4-BE49-F238E27FC236}">
                <a16:creationId xmlns:a16="http://schemas.microsoft.com/office/drawing/2014/main" id="{633D8A6E-3881-E796-008E-844EDCFE2622}"/>
              </a:ext>
            </a:extLst>
          </p:cNvPr>
          <p:cNvPicPr>
            <a:picLocks noChangeAspect="1"/>
          </p:cNvPicPr>
          <p:nvPr/>
        </p:nvPicPr>
        <p:blipFill>
          <a:blip r:embed="rId2"/>
          <a:stretch>
            <a:fillRect/>
          </a:stretch>
        </p:blipFill>
        <p:spPr>
          <a:xfrm>
            <a:off x="1411617" y="640081"/>
            <a:ext cx="5354565" cy="5314406"/>
          </a:xfrm>
          <a:prstGeom prst="rect">
            <a:avLst/>
          </a:prstGeom>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A84B9-1AE3-C2F4-479F-4CD26E390823}"/>
              </a:ext>
            </a:extLst>
          </p:cNvPr>
          <p:cNvSpPr>
            <a:spLocks noGrp="1"/>
          </p:cNvSpPr>
          <p:nvPr>
            <p:ph idx="1"/>
          </p:nvPr>
        </p:nvSpPr>
        <p:spPr>
          <a:xfrm>
            <a:off x="7859485" y="2198914"/>
            <a:ext cx="3690257" cy="3670180"/>
          </a:xfrm>
        </p:spPr>
        <p:txBody>
          <a:bodyPr>
            <a:normAutofit/>
          </a:bodyPr>
          <a:lstStyle/>
          <a:p>
            <a:r>
              <a:rPr lang="en-US" b="1" dirty="0"/>
              <a:t>Objective:</a:t>
            </a:r>
            <a:r>
              <a:rPr lang="en-US" dirty="0"/>
              <a:t> Segmenting Customers Based on Purchasing Patterns</a:t>
            </a:r>
          </a:p>
          <a:p>
            <a:r>
              <a:rPr lang="en-US" b="1" dirty="0"/>
              <a:t>Key insights:</a:t>
            </a:r>
          </a:p>
          <a:p>
            <a:pPr lvl="1">
              <a:buFont typeface="Arial" panose="020B0604020202020204" pitchFamily="34" charset="0"/>
              <a:buChar char="•"/>
            </a:pPr>
            <a:r>
              <a:rPr lang="en-US" dirty="0"/>
              <a:t>Optimal clusters: 2</a:t>
            </a:r>
          </a:p>
          <a:p>
            <a:pPr lvl="1">
              <a:buFont typeface="Arial" panose="020B0604020202020204" pitchFamily="34" charset="0"/>
              <a:buChar char="•"/>
            </a:pPr>
            <a:r>
              <a:rPr lang="en-US" dirty="0"/>
              <a:t>Silhouette score: 0.93 - strong clustering</a:t>
            </a:r>
          </a:p>
          <a:p>
            <a:pPr lvl="1">
              <a:buFont typeface="Arial" panose="020B0604020202020204" pitchFamily="34" charset="0"/>
              <a:buChar char="•"/>
            </a:pPr>
            <a:r>
              <a:rPr lang="en-US" dirty="0"/>
              <a:t>Cluster characteristics: high vs. low purchase frequency groups.</a:t>
            </a:r>
          </a:p>
          <a:p>
            <a:endParaRPr lang="en-US" dirty="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E6AE8B64-A4CB-DF47-077B-B7B10D91F018}"/>
              </a:ext>
            </a:extLst>
          </p:cNvPr>
          <p:cNvSpPr txBox="1"/>
          <p:nvPr/>
        </p:nvSpPr>
        <p:spPr>
          <a:xfrm>
            <a:off x="6467740" y="4772298"/>
            <a:ext cx="5621482" cy="1477328"/>
          </a:xfrm>
          <a:prstGeom prst="rect">
            <a:avLst/>
          </a:prstGeom>
          <a:noFill/>
        </p:spPr>
        <p:txBody>
          <a:bodyPr wrap="square" rtlCol="0">
            <a:spAutoFit/>
          </a:bodyPr>
          <a:lstStyle/>
          <a:p>
            <a:pPr marL="285750" indent="-285750">
              <a:buFont typeface="Arial" panose="020B0604020202020204" pitchFamily="34" charset="0"/>
              <a:buChar char="•"/>
            </a:pPr>
            <a:r>
              <a:rPr lang="en-CA" dirty="0">
                <a:solidFill>
                  <a:srgbClr val="000000"/>
                </a:solidFill>
                <a:latin typeface="Open Sans" panose="020B0606030504020204" pitchFamily="34" charset="0"/>
              </a:rPr>
              <a:t>The Silhouette Score of 0.93 reflects very strong clustering, which would support the alternative hypothesis, meaning that the clustering identified some meaningful groups within the data.</a:t>
            </a:r>
            <a:endParaRPr lang="en-US" dirty="0">
              <a:solidFill>
                <a:srgbClr val="000000"/>
              </a:solidFill>
              <a:latin typeface="Open Sans" panose="020B0606030504020204" pitchFamily="34" charset="0"/>
            </a:endParaRPr>
          </a:p>
        </p:txBody>
      </p:sp>
    </p:spTree>
    <p:extLst>
      <p:ext uri="{BB962C8B-B14F-4D97-AF65-F5344CB8AC3E}">
        <p14:creationId xmlns:p14="http://schemas.microsoft.com/office/powerpoint/2010/main" val="37264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4DE165-13B7-68AB-777A-1924C50D6531}"/>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a:t>Cluster Visualization</a:t>
            </a:r>
          </a:p>
        </p:txBody>
      </p:sp>
      <p:pic>
        <p:nvPicPr>
          <p:cNvPr id="5" name="Content Placeholder 4" descr="A graph with blue dots and green dots&#10;&#10;Description automatically generated with medium confidence">
            <a:extLst>
              <a:ext uri="{FF2B5EF4-FFF2-40B4-BE49-F238E27FC236}">
                <a16:creationId xmlns:a16="http://schemas.microsoft.com/office/drawing/2014/main" id="{21DFBC83-CCBB-2317-D8AD-78B5FA2B29F4}"/>
              </a:ext>
            </a:extLst>
          </p:cNvPr>
          <p:cNvPicPr>
            <a:picLocks noChangeAspect="1"/>
          </p:cNvPicPr>
          <p:nvPr/>
        </p:nvPicPr>
        <p:blipFill>
          <a:blip r:embed="rId2"/>
          <a:stretch>
            <a:fillRect/>
          </a:stretch>
        </p:blipFill>
        <p:spPr>
          <a:xfrm>
            <a:off x="633999" y="1181158"/>
            <a:ext cx="6909801" cy="4232252"/>
          </a:xfrm>
          <a:prstGeom prst="rect">
            <a:avLst/>
          </a:prstGeom>
        </p:spPr>
      </p:pic>
      <p:cxnSp>
        <p:nvCxnSpPr>
          <p:cNvPr id="37" name="Straight Connector 36">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31">
            <a:extLst>
              <a:ext uri="{FF2B5EF4-FFF2-40B4-BE49-F238E27FC236}">
                <a16:creationId xmlns:a16="http://schemas.microsoft.com/office/drawing/2014/main" id="{8F947FEA-E334-177C-605A-6924BB8531A9}"/>
              </a:ext>
            </a:extLst>
          </p:cNvPr>
          <p:cNvSpPr>
            <a:spLocks noGrp="1"/>
          </p:cNvSpPr>
          <p:nvPr>
            <p:ph idx="1"/>
          </p:nvPr>
        </p:nvSpPr>
        <p:spPr>
          <a:xfrm>
            <a:off x="7859485" y="2198914"/>
            <a:ext cx="3690257" cy="3670180"/>
          </a:xfrm>
        </p:spPr>
        <p:txBody>
          <a:bodyPr>
            <a:normAutofit/>
          </a:bodyPr>
          <a:lstStyle/>
          <a:p>
            <a:r>
              <a:rPr lang="en-US" dirty="0"/>
              <a:t>Summary Statistics: </a:t>
            </a:r>
          </a:p>
          <a:p>
            <a:endParaRPr lang="en-US" dirty="0"/>
          </a:p>
        </p:txBody>
      </p:sp>
      <p:sp>
        <p:nvSpPr>
          <p:cNvPr id="39" name="Rectangle 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black text on a white background&#10;&#10;Description automatically generated">
            <a:extLst>
              <a:ext uri="{FF2B5EF4-FFF2-40B4-BE49-F238E27FC236}">
                <a16:creationId xmlns:a16="http://schemas.microsoft.com/office/drawing/2014/main" id="{B6E2857F-BF23-BFA2-2B9E-00A3865BBCB3}"/>
              </a:ext>
            </a:extLst>
          </p:cNvPr>
          <p:cNvPicPr>
            <a:picLocks noChangeAspect="1"/>
          </p:cNvPicPr>
          <p:nvPr/>
        </p:nvPicPr>
        <p:blipFill>
          <a:blip r:embed="rId3"/>
          <a:stretch>
            <a:fillRect/>
          </a:stretch>
        </p:blipFill>
        <p:spPr>
          <a:xfrm>
            <a:off x="7854297" y="2720649"/>
            <a:ext cx="4027207" cy="1584162"/>
          </a:xfrm>
          <a:prstGeom prst="rect">
            <a:avLst/>
          </a:prstGeom>
        </p:spPr>
      </p:pic>
    </p:spTree>
    <p:extLst>
      <p:ext uri="{BB962C8B-B14F-4D97-AF65-F5344CB8AC3E}">
        <p14:creationId xmlns:p14="http://schemas.microsoft.com/office/powerpoint/2010/main" val="205356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2A58-3C9E-B001-7642-C41F3B35B783}"/>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39DEA760-60DF-83EC-2A87-F8B2E9BD5FA0}"/>
              </a:ext>
            </a:extLst>
          </p:cNvPr>
          <p:cNvSpPr>
            <a:spLocks noGrp="1"/>
          </p:cNvSpPr>
          <p:nvPr>
            <p:ph idx="1"/>
          </p:nvPr>
        </p:nvSpPr>
        <p:spPr/>
        <p:txBody>
          <a:bodyPr/>
          <a:lstStyle/>
          <a:p>
            <a:pPr lvl="1">
              <a:lnSpc>
                <a:spcPct val="150000"/>
              </a:lnSpc>
              <a:buFont typeface="Wingdings" pitchFamily="2" charset="2"/>
              <a:buChar char="Ø"/>
            </a:pPr>
            <a:r>
              <a:rPr lang="en-CA" dirty="0">
                <a:solidFill>
                  <a:srgbClr val="000000"/>
                </a:solidFill>
                <a:latin typeface="Open Sans" panose="020B0606030504020204" pitchFamily="34" charset="0"/>
              </a:rPr>
              <a:t>Regression produced very few predictors of sales.</a:t>
            </a:r>
          </a:p>
          <a:p>
            <a:pPr lvl="1">
              <a:lnSpc>
                <a:spcPct val="150000"/>
              </a:lnSpc>
              <a:buFont typeface="Wingdings" pitchFamily="2" charset="2"/>
              <a:buChar char="Ø"/>
            </a:pPr>
            <a:r>
              <a:rPr lang="en-CA" dirty="0">
                <a:solidFill>
                  <a:srgbClr val="000000"/>
                </a:solidFill>
                <a:latin typeface="Open Sans" panose="020B0606030504020204" pitchFamily="34" charset="0"/>
              </a:rPr>
              <a:t>Classification effectively identified the high-value customers.</a:t>
            </a:r>
          </a:p>
          <a:p>
            <a:pPr lvl="1">
              <a:lnSpc>
                <a:spcPct val="150000"/>
              </a:lnSpc>
              <a:buFont typeface="Wingdings" pitchFamily="2" charset="2"/>
              <a:buChar char="Ø"/>
            </a:pPr>
            <a:r>
              <a:rPr lang="en-CA" dirty="0">
                <a:solidFill>
                  <a:srgbClr val="000000"/>
                </a:solidFill>
                <a:latin typeface="Open Sans" panose="020B0606030504020204" pitchFamily="34" charset="0"/>
              </a:rPr>
              <a:t>Clustering found meaningful segments of customers.</a:t>
            </a:r>
          </a:p>
          <a:p>
            <a:pPr marL="201168" lvl="1" indent="0">
              <a:lnSpc>
                <a:spcPct val="150000"/>
              </a:lnSpc>
              <a:buNone/>
            </a:pPr>
            <a:r>
              <a:rPr lang="en-CA" b="1" i="0" dirty="0">
                <a:solidFill>
                  <a:srgbClr val="000000"/>
                </a:solidFill>
                <a:effectLst/>
                <a:latin typeface="Open Sans" panose="020B0606030504020204" pitchFamily="34" charset="0"/>
              </a:rPr>
              <a:t>Overall: </a:t>
            </a:r>
            <a:r>
              <a:rPr lang="en-CA" b="0" i="0" dirty="0">
                <a:solidFill>
                  <a:srgbClr val="000000"/>
                </a:solidFill>
                <a:effectLst/>
                <a:latin typeface="Open Sans" panose="020B0606030504020204" pitchFamily="34" charset="0"/>
              </a:rPr>
              <a:t>Data-driven marketing and operational decisions</a:t>
            </a:r>
            <a:r>
              <a:rPr lang="en-CA" b="0" i="0" dirty="0">
                <a:solidFill>
                  <a:srgbClr val="B64F00"/>
                </a:solidFill>
                <a:effectLst/>
                <a:latin typeface="Open Sans" panose="020B0606030504020204" pitchFamily="34" charset="0"/>
              </a:rPr>
              <a:t> can benefit</a:t>
            </a:r>
            <a:r>
              <a:rPr lang="en-CA" b="0" i="0" dirty="0">
                <a:solidFill>
                  <a:srgbClr val="000000"/>
                </a:solidFill>
                <a:effectLst/>
                <a:latin typeface="Open Sans" panose="020B0606030504020204" pitchFamily="34" charset="0"/>
              </a:rPr>
              <a:t>.</a:t>
            </a:r>
            <a:br>
              <a:rPr lang="en-CA" b="0" i="0" dirty="0">
                <a:solidFill>
                  <a:srgbClr val="000000"/>
                </a:solidFill>
                <a:effectLst/>
                <a:latin typeface="Open Sans" panose="020B0606030504020204" pitchFamily="34" charset="0"/>
              </a:rPr>
            </a:br>
            <a:endParaRPr lang="en-US" dirty="0"/>
          </a:p>
        </p:txBody>
      </p:sp>
    </p:spTree>
    <p:extLst>
      <p:ext uri="{BB962C8B-B14F-4D97-AF65-F5344CB8AC3E}">
        <p14:creationId xmlns:p14="http://schemas.microsoft.com/office/powerpoint/2010/main" val="208613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0B8EF-FC0D-19C0-3720-0B0B50A08F5B}"/>
              </a:ext>
            </a:extLst>
          </p:cNvPr>
          <p:cNvSpPr>
            <a:spLocks noGrp="1"/>
          </p:cNvSpPr>
          <p:nvPr>
            <p:ph type="title"/>
          </p:nvPr>
        </p:nvSpPr>
        <p:spPr>
          <a:xfrm>
            <a:off x="965030" y="963997"/>
            <a:ext cx="3254691" cy="4938361"/>
          </a:xfrm>
        </p:spPr>
        <p:txBody>
          <a:bodyPr anchor="ctr">
            <a:normAutofit/>
          </a:bodyPr>
          <a:lstStyle/>
          <a:p>
            <a:pPr algn="r"/>
            <a:r>
              <a:rPr lang="en-US" sz="4400"/>
              <a:t>Strengths and Limitations</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0D06DB-F0AD-49D6-A517-F4A6B61A9528}"/>
              </a:ext>
            </a:extLst>
          </p:cNvPr>
          <p:cNvSpPr>
            <a:spLocks noGrp="1"/>
          </p:cNvSpPr>
          <p:nvPr>
            <p:ph idx="1"/>
          </p:nvPr>
        </p:nvSpPr>
        <p:spPr>
          <a:xfrm>
            <a:off x="5134882" y="963507"/>
            <a:ext cx="6135097" cy="4938851"/>
          </a:xfrm>
        </p:spPr>
        <p:txBody>
          <a:bodyPr anchor="ctr">
            <a:normAutofit/>
          </a:bodyPr>
          <a:lstStyle/>
          <a:p>
            <a:pPr marL="0" indent="0">
              <a:buNone/>
            </a:pPr>
            <a:r>
              <a:rPr lang="en-CA" sz="1800" b="1" i="0">
                <a:effectLst/>
                <a:latin typeface="Open Sans" panose="020B0606030504020204" pitchFamily="34" charset="0"/>
              </a:rPr>
              <a:t>Strengths:</a:t>
            </a:r>
            <a:br>
              <a:rPr lang="en-CA" sz="1800" b="1" i="0">
                <a:effectLst/>
                <a:latin typeface="Open Sans" panose="020B0606030504020204" pitchFamily="34" charset="0"/>
              </a:rPr>
            </a:br>
            <a:r>
              <a:rPr lang="en-CA" sz="1800">
                <a:latin typeface="Open Sans" panose="020B0606030504020204" pitchFamily="34" charset="0"/>
              </a:rPr>
              <a:t>Extensive data analysis was done.</a:t>
            </a:r>
            <a:br>
              <a:rPr lang="en-CA" sz="1800">
                <a:latin typeface="Open Sans" panose="020B0606030504020204" pitchFamily="34" charset="0"/>
              </a:rPr>
            </a:br>
            <a:r>
              <a:rPr lang="en-CA" sz="1800">
                <a:latin typeface="Open Sans" panose="020B0606030504020204" pitchFamily="34" charset="0"/>
              </a:rPr>
              <a:t>Very accurate classification and clustering.</a:t>
            </a:r>
            <a:br>
              <a:rPr lang="en-CA" sz="1800">
                <a:latin typeface="Open Sans" panose="020B0606030504020204" pitchFamily="34" charset="0"/>
              </a:rPr>
            </a:br>
            <a:r>
              <a:rPr lang="en-CA" sz="1800" b="1">
                <a:latin typeface="Open Sans" panose="020B0606030504020204" pitchFamily="34" charset="0"/>
              </a:rPr>
              <a:t>Limitation:</a:t>
            </a:r>
            <a:br>
              <a:rPr lang="en-CA" sz="1800">
                <a:latin typeface="Open Sans" panose="020B0606030504020204" pitchFamily="34" charset="0"/>
              </a:rPr>
            </a:br>
            <a:r>
              <a:rPr lang="en-CA" sz="1800">
                <a:latin typeface="Open Sans" panose="020B0606030504020204" pitchFamily="34" charset="0"/>
              </a:rPr>
              <a:t>Small sample size limits generalizability</a:t>
            </a:r>
            <a:br>
              <a:rPr lang="en-CA" sz="1800">
                <a:latin typeface="Open Sans" panose="020B0606030504020204" pitchFamily="34" charset="0"/>
              </a:rPr>
            </a:br>
            <a:r>
              <a:rPr lang="en-CA" sz="1800">
                <a:latin typeface="Open Sans" panose="020B0606030504020204" pitchFamily="34" charset="0"/>
              </a:rPr>
              <a:t>Multicollinearity in regression reduces reliability</a:t>
            </a:r>
            <a:endParaRPr lang="en-US" sz="1800">
              <a:latin typeface="Open Sans" panose="020B0606030504020204" pitchFamily="34" charset="0"/>
            </a:endParaRPr>
          </a:p>
        </p:txBody>
      </p:sp>
    </p:spTree>
    <p:extLst>
      <p:ext uri="{BB962C8B-B14F-4D97-AF65-F5344CB8AC3E}">
        <p14:creationId xmlns:p14="http://schemas.microsoft.com/office/powerpoint/2010/main" val="323080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9A91B-CBC8-49EA-88B9-880FD7AB2CC1}"/>
              </a:ext>
            </a:extLst>
          </p:cNvPr>
          <p:cNvSpPr>
            <a:spLocks noGrp="1"/>
          </p:cNvSpPr>
          <p:nvPr>
            <p:ph type="title"/>
          </p:nvPr>
        </p:nvSpPr>
        <p:spPr>
          <a:xfrm>
            <a:off x="5181601" y="634946"/>
            <a:ext cx="6368142" cy="1450757"/>
          </a:xfrm>
        </p:spPr>
        <p:txBody>
          <a:bodyPr>
            <a:normAutofit/>
          </a:bodyPr>
          <a:lstStyle/>
          <a:p>
            <a:r>
              <a:rPr lang="en-US"/>
              <a:t>Introduction</a:t>
            </a:r>
            <a:endParaRPr lang="en-US" dirty="0"/>
          </a:p>
        </p:txBody>
      </p:sp>
      <p:pic>
        <p:nvPicPr>
          <p:cNvPr id="5" name="Picture 4" descr="Digital financial graph">
            <a:extLst>
              <a:ext uri="{FF2B5EF4-FFF2-40B4-BE49-F238E27FC236}">
                <a16:creationId xmlns:a16="http://schemas.microsoft.com/office/drawing/2014/main" id="{8474104F-7764-FDBC-4952-F8E7EC427ED6}"/>
              </a:ext>
            </a:extLst>
          </p:cNvPr>
          <p:cNvPicPr>
            <a:picLocks noChangeAspect="1"/>
          </p:cNvPicPr>
          <p:nvPr/>
        </p:nvPicPr>
        <p:blipFill>
          <a:blip r:embed="rId2"/>
          <a:srcRect l="38589" r="23303"/>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51EDAC-4E82-07E2-9583-2921BD118CA4}"/>
              </a:ext>
            </a:extLst>
          </p:cNvPr>
          <p:cNvSpPr>
            <a:spLocks noGrp="1"/>
          </p:cNvSpPr>
          <p:nvPr>
            <p:ph idx="1"/>
          </p:nvPr>
        </p:nvSpPr>
        <p:spPr>
          <a:xfrm>
            <a:off x="5181601" y="2198914"/>
            <a:ext cx="6368142" cy="3670180"/>
          </a:xfrm>
        </p:spPr>
        <p:txBody>
          <a:bodyPr>
            <a:normAutofit/>
          </a:bodyPr>
          <a:lstStyle/>
          <a:p>
            <a:pPr>
              <a:lnSpc>
                <a:spcPct val="150000"/>
              </a:lnSpc>
            </a:pPr>
            <a:r>
              <a:rPr lang="en-US" dirty="0"/>
              <a:t>This project investigates data from the Classic Models database to discover insights into customer behavior, sales trends, and employee performance in a classic car dealership. These insights are meant to provide an optimal approach toward marketing strategy, sales improvements, and support better business decisions using SQL Databases, Analytics, and Marketing Analytics techniques.</a:t>
            </a:r>
          </a:p>
        </p:txBody>
      </p:sp>
    </p:spTree>
    <p:extLst>
      <p:ext uri="{BB962C8B-B14F-4D97-AF65-F5344CB8AC3E}">
        <p14:creationId xmlns:p14="http://schemas.microsoft.com/office/powerpoint/2010/main" val="2268879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B28032-3604-571F-66C4-8EEF7189902C}"/>
              </a:ext>
            </a:extLst>
          </p:cNvPr>
          <p:cNvSpPr>
            <a:spLocks noGrp="1"/>
          </p:cNvSpPr>
          <p:nvPr>
            <p:ph type="title"/>
          </p:nvPr>
        </p:nvSpPr>
        <p:spPr>
          <a:xfrm>
            <a:off x="8177212" y="634946"/>
            <a:ext cx="3372529" cy="5055904"/>
          </a:xfrm>
        </p:spPr>
        <p:txBody>
          <a:bodyPr anchor="ctr">
            <a:normAutofit/>
          </a:bodyPr>
          <a:lstStyle/>
          <a:p>
            <a:r>
              <a:rPr lang="en-US" dirty="0"/>
              <a:t>Implications</a:t>
            </a:r>
          </a:p>
        </p:txBody>
      </p:sp>
      <p:cxnSp>
        <p:nvCxnSpPr>
          <p:cNvPr id="11"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21B8772-6A35-DF8D-898B-863491CFC675}"/>
              </a:ext>
            </a:extLst>
          </p:cNvPr>
          <p:cNvGraphicFramePr>
            <a:graphicFrameLocks noGrp="1"/>
          </p:cNvGraphicFramePr>
          <p:nvPr>
            <p:ph idx="1"/>
            <p:extLst>
              <p:ext uri="{D42A27DB-BD31-4B8C-83A1-F6EECF244321}">
                <p14:modId xmlns:p14="http://schemas.microsoft.com/office/powerpoint/2010/main" val="4276119494"/>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560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50A36-4F1C-7A40-95B4-1DE40E30A712}"/>
              </a:ext>
            </a:extLst>
          </p:cNvPr>
          <p:cNvSpPr>
            <a:spLocks noGrp="1"/>
          </p:cNvSpPr>
          <p:nvPr>
            <p:ph type="title"/>
          </p:nvPr>
        </p:nvSpPr>
        <p:spPr>
          <a:xfrm>
            <a:off x="965030" y="963997"/>
            <a:ext cx="3254691" cy="4938361"/>
          </a:xfrm>
        </p:spPr>
        <p:txBody>
          <a:bodyPr anchor="ctr">
            <a:normAutofit/>
          </a:bodyPr>
          <a:lstStyle/>
          <a:p>
            <a:pPr algn="r"/>
            <a:r>
              <a:rPr lang="en-US" sz="4400" dirty="0"/>
              <a:t>Conclusion</a:t>
            </a:r>
          </a:p>
        </p:txBody>
      </p:sp>
      <p:cxnSp>
        <p:nvCxnSpPr>
          <p:cNvPr id="12" name="Straight Connector 1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251"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8C756A-CE0A-81E3-4464-7D86D3F6D81E}"/>
              </a:ext>
            </a:extLst>
          </p:cNvPr>
          <p:cNvSpPr>
            <a:spLocks noGrp="1"/>
          </p:cNvSpPr>
          <p:nvPr>
            <p:ph idx="1"/>
          </p:nvPr>
        </p:nvSpPr>
        <p:spPr>
          <a:xfrm>
            <a:off x="5134882" y="963507"/>
            <a:ext cx="6135097" cy="4938851"/>
          </a:xfrm>
        </p:spPr>
        <p:txBody>
          <a:bodyPr anchor="ctr">
            <a:normAutofit/>
          </a:bodyPr>
          <a:lstStyle/>
          <a:p>
            <a:pPr algn="just">
              <a:lnSpc>
                <a:spcPct val="150000"/>
              </a:lnSpc>
            </a:pPr>
            <a:r>
              <a:rPr lang="en-CA" sz="1800" dirty="0">
                <a:latin typeface="Open Sans" panose="020B0606030504020204" pitchFamily="34" charset="0"/>
              </a:rPr>
              <a:t>This research will showcase the insight into customer behavior and provide enhanced business strategy for the classic car dealership using some data analytics methodologies like regression, classification, and clustering. The models identified interesting patterns; however, there are some limitations related to small datasets and some overlapped data. In general, this analysis provides support to better decisions and enhancements of businesses.</a:t>
            </a:r>
            <a:endParaRPr lang="en-US" sz="1800" dirty="0">
              <a:latin typeface="Open Sans" panose="020B0606030504020204" pitchFamily="34" charset="0"/>
            </a:endParaRPr>
          </a:p>
        </p:txBody>
      </p:sp>
    </p:spTree>
    <p:extLst>
      <p:ext uri="{BB962C8B-B14F-4D97-AF65-F5344CB8AC3E}">
        <p14:creationId xmlns:p14="http://schemas.microsoft.com/office/powerpoint/2010/main" val="303143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AFD4-2881-8009-A645-49C4E8373957}"/>
              </a:ext>
            </a:extLst>
          </p:cNvPr>
          <p:cNvSpPr>
            <a:spLocks noGrp="1"/>
          </p:cNvSpPr>
          <p:nvPr>
            <p:ph type="ctrTitle"/>
          </p:nvPr>
        </p:nvSpPr>
        <p:spPr/>
        <p:txBody>
          <a:bodyPr/>
          <a:lstStyle/>
          <a:p>
            <a:r>
              <a:rPr lang="en-US" dirty="0"/>
              <a:t>Thank You for your attention </a:t>
            </a:r>
          </a:p>
        </p:txBody>
      </p:sp>
      <p:sp>
        <p:nvSpPr>
          <p:cNvPr id="3" name="Subtitle 2">
            <a:extLst>
              <a:ext uri="{FF2B5EF4-FFF2-40B4-BE49-F238E27FC236}">
                <a16:creationId xmlns:a16="http://schemas.microsoft.com/office/drawing/2014/main" id="{5EA2F764-1605-498A-6290-16EEE3529166}"/>
              </a:ext>
            </a:extLst>
          </p:cNvPr>
          <p:cNvSpPr>
            <a:spLocks noGrp="1"/>
          </p:cNvSpPr>
          <p:nvPr>
            <p:ph type="subTitle" idx="1"/>
          </p:nvPr>
        </p:nvSpPr>
        <p:spPr/>
        <p:txBody>
          <a:bodyPr lIns="90000">
            <a:normAutofit/>
          </a:bodyPr>
          <a:lstStyle/>
          <a:p>
            <a:r>
              <a:rPr lang="en-US" sz="2000" cap="none" dirty="0"/>
              <a:t>Any Questions ?</a:t>
            </a:r>
          </a:p>
        </p:txBody>
      </p:sp>
    </p:spTree>
    <p:extLst>
      <p:ext uri="{BB962C8B-B14F-4D97-AF65-F5344CB8AC3E}">
        <p14:creationId xmlns:p14="http://schemas.microsoft.com/office/powerpoint/2010/main" val="372553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BDC8-D792-10E2-5DAE-831D29FABECD}"/>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D276ECB8-67D0-E437-2AA1-E808114A18C1}"/>
              </a:ext>
            </a:extLst>
          </p:cNvPr>
          <p:cNvSpPr>
            <a:spLocks noGrp="1"/>
          </p:cNvSpPr>
          <p:nvPr>
            <p:ph idx="1"/>
          </p:nvPr>
        </p:nvSpPr>
        <p:spPr/>
        <p:txBody>
          <a:bodyPr/>
          <a:lstStyle/>
          <a:p>
            <a:r>
              <a:rPr lang="en-CA" b="0" i="0" dirty="0">
                <a:solidFill>
                  <a:srgbClr val="005A8B"/>
                </a:solidFill>
                <a:effectLst/>
                <a:latin typeface="Open Sans" panose="020B0606030504020204" pitchFamily="34" charset="0"/>
              </a:rPr>
              <a:t>To analyze customer behavior and sales trends using advanced data analytics techniques.</a:t>
            </a:r>
          </a:p>
          <a:p>
            <a:endParaRPr lang="en-US" dirty="0"/>
          </a:p>
        </p:txBody>
      </p:sp>
    </p:spTree>
    <p:extLst>
      <p:ext uri="{BB962C8B-B14F-4D97-AF65-F5344CB8AC3E}">
        <p14:creationId xmlns:p14="http://schemas.microsoft.com/office/powerpoint/2010/main" val="416184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DFB6-0C7E-8DA7-A68D-3248925931D3}"/>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BEDB1CE3-9540-40A1-6E1D-49C3962D4CA2}"/>
              </a:ext>
            </a:extLst>
          </p:cNvPr>
          <p:cNvSpPr>
            <a:spLocks noGrp="1"/>
          </p:cNvSpPr>
          <p:nvPr>
            <p:ph idx="1"/>
          </p:nvPr>
        </p:nvSpPr>
        <p:spPr/>
        <p:txBody>
          <a:bodyPr/>
          <a:lstStyle/>
          <a:p>
            <a:pPr marL="342900" lvl="0" indent="-342900" algn="just">
              <a:lnSpc>
                <a:spcPct val="200000"/>
              </a:lnSpc>
              <a:buFont typeface="+mj-lt"/>
              <a:buAutoNum type="arabicPeriod"/>
            </a:pPr>
            <a:r>
              <a:rPr lang="en-CA" sz="1800" dirty="0">
                <a:effectLst/>
                <a:latin typeface="Times New Roman" panose="02020603050405020304" pitchFamily="18" charset="0"/>
                <a:ea typeface="Times New Roman" panose="02020603050405020304" pitchFamily="18" charset="0"/>
              </a:rPr>
              <a:t>How do customer demographics and marketing campaign strategies influence purchasing behavior and sales trends at the classic car dealership?</a:t>
            </a:r>
          </a:p>
          <a:p>
            <a:pPr marL="342900" lvl="0" indent="-342900" algn="just">
              <a:lnSpc>
                <a:spcPct val="200000"/>
              </a:lnSpc>
              <a:buFont typeface="Symbol" pitchFamily="2" charset="2"/>
              <a:buChar char=""/>
            </a:pPr>
            <a:r>
              <a:rPr lang="en-CA" sz="1800" b="1" dirty="0">
                <a:effectLst/>
                <a:latin typeface="Times New Roman" panose="02020603050405020304" pitchFamily="18" charset="0"/>
                <a:ea typeface="Times New Roman" panose="02020603050405020304" pitchFamily="18" charset="0"/>
              </a:rPr>
              <a:t>Null Hypothesis (H₀):</a:t>
            </a:r>
            <a:r>
              <a:rPr lang="en-CA" sz="1800" dirty="0">
                <a:effectLst/>
                <a:latin typeface="Times New Roman" panose="02020603050405020304" pitchFamily="18" charset="0"/>
                <a:ea typeface="Times New Roman" panose="02020603050405020304" pitchFamily="18" charset="0"/>
              </a:rPr>
              <a:t> There is no significant influence of customer demographics and marketing campaign strategies on purchasing behavior and sales trend in classic car dealerships.</a:t>
            </a:r>
          </a:p>
          <a:p>
            <a:pPr marL="342900" lvl="0" indent="-342900" algn="just">
              <a:lnSpc>
                <a:spcPct val="200000"/>
              </a:lnSpc>
              <a:buFont typeface="Symbol" pitchFamily="2" charset="2"/>
              <a:buChar char=""/>
            </a:pPr>
            <a:r>
              <a:rPr lang="en-CA" sz="1800" b="1" dirty="0">
                <a:effectLst/>
                <a:latin typeface="Times New Roman" panose="02020603050405020304" pitchFamily="18" charset="0"/>
                <a:ea typeface="Times New Roman" panose="02020603050405020304" pitchFamily="18" charset="0"/>
              </a:rPr>
              <a:t>Alternative Hypothesis (H₁):</a:t>
            </a:r>
            <a:r>
              <a:rPr lang="en-CA" sz="1800" dirty="0">
                <a:effectLst/>
                <a:latin typeface="Times New Roman" panose="02020603050405020304" pitchFamily="18" charset="0"/>
                <a:ea typeface="Times New Roman" panose="02020603050405020304" pitchFamily="18" charset="0"/>
              </a:rPr>
              <a:t> Customer demographics and marketing campaign strategies significantly influence purchasing behavior and sales trends at the classic car dealership.</a:t>
            </a:r>
          </a:p>
          <a:p>
            <a:endParaRPr lang="en-US" dirty="0"/>
          </a:p>
        </p:txBody>
      </p:sp>
    </p:spTree>
    <p:extLst>
      <p:ext uri="{BB962C8B-B14F-4D97-AF65-F5344CB8AC3E}">
        <p14:creationId xmlns:p14="http://schemas.microsoft.com/office/powerpoint/2010/main" val="192909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7300C-50D0-80E5-F657-9F773B38A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71709B-C2E3-652A-7285-9F8E09FC72E0}"/>
              </a:ext>
            </a:extLst>
          </p:cNvPr>
          <p:cNvSpPr>
            <a:spLocks noGrp="1"/>
          </p:cNvSpPr>
          <p:nvPr>
            <p:ph type="title"/>
          </p:nvPr>
        </p:nvSpPr>
        <p:spPr/>
        <p:txBody>
          <a:bodyPr/>
          <a:lstStyle/>
          <a:p>
            <a:r>
              <a:rPr lang="en-US" dirty="0"/>
              <a:t>Research Question </a:t>
            </a:r>
          </a:p>
        </p:txBody>
      </p:sp>
      <p:sp>
        <p:nvSpPr>
          <p:cNvPr id="3" name="Content Placeholder 2">
            <a:extLst>
              <a:ext uri="{FF2B5EF4-FFF2-40B4-BE49-F238E27FC236}">
                <a16:creationId xmlns:a16="http://schemas.microsoft.com/office/drawing/2014/main" id="{DE41556C-B0B0-8A6E-F391-BC44EFCE8973}"/>
              </a:ext>
            </a:extLst>
          </p:cNvPr>
          <p:cNvSpPr>
            <a:spLocks noGrp="1"/>
          </p:cNvSpPr>
          <p:nvPr>
            <p:ph idx="1"/>
          </p:nvPr>
        </p:nvSpPr>
        <p:spPr/>
        <p:txBody>
          <a:bodyPr/>
          <a:lstStyle/>
          <a:p>
            <a:pPr marL="342900" lvl="0" indent="-342900" algn="just">
              <a:lnSpc>
                <a:spcPct val="200000"/>
              </a:lnSpc>
              <a:buFont typeface="+mj-lt"/>
              <a:buAutoNum type="arabicPeriod" startAt="2"/>
            </a:pPr>
            <a:r>
              <a:rPr lang="en-CA" sz="1800" dirty="0">
                <a:effectLst/>
                <a:latin typeface="Times New Roman" panose="02020603050405020304" pitchFamily="18" charset="0"/>
                <a:ea typeface="Times New Roman" panose="02020603050405020304" pitchFamily="18" charset="0"/>
              </a:rPr>
              <a:t>How does customer behavior/sales trend in the classic car dealership support the optimization of marketing strategies for further improving sales performance?</a:t>
            </a:r>
          </a:p>
          <a:p>
            <a:pPr marL="342900" lvl="0" indent="-342900" algn="just">
              <a:lnSpc>
                <a:spcPct val="200000"/>
              </a:lnSpc>
              <a:buFont typeface="Symbol" pitchFamily="2" charset="2"/>
              <a:buChar char=""/>
            </a:pPr>
            <a:r>
              <a:rPr lang="en-CA" sz="1800" b="1" dirty="0">
                <a:effectLst/>
                <a:latin typeface="Times New Roman" panose="02020603050405020304" pitchFamily="18" charset="0"/>
                <a:ea typeface="Times New Roman" panose="02020603050405020304" pitchFamily="18" charset="0"/>
              </a:rPr>
              <a:t>Null Hypothesis (H₀):</a:t>
            </a:r>
            <a:r>
              <a:rPr lang="en-CA" sz="1800" dirty="0">
                <a:effectLst/>
                <a:latin typeface="Times New Roman" panose="02020603050405020304" pitchFamily="18" charset="0"/>
                <a:ea typeface="Times New Roman" panose="02020603050405020304" pitchFamily="18" charset="0"/>
              </a:rPr>
              <a:t> Customer behavior and sales trends do not provide meaningful insights for optimizing marketing strategies to improve sales performance.</a:t>
            </a:r>
          </a:p>
          <a:p>
            <a:pPr marL="342900" lvl="0" indent="-342900" algn="just">
              <a:lnSpc>
                <a:spcPct val="200000"/>
              </a:lnSpc>
              <a:buFont typeface="Symbol" pitchFamily="2" charset="2"/>
              <a:buChar char=""/>
            </a:pPr>
            <a:r>
              <a:rPr lang="en-CA" sz="1800" b="1" dirty="0">
                <a:effectLst/>
                <a:latin typeface="Times New Roman" panose="02020603050405020304" pitchFamily="18" charset="0"/>
                <a:ea typeface="Times New Roman" panose="02020603050405020304" pitchFamily="18" charset="0"/>
              </a:rPr>
              <a:t>Alternative Hypothesis (H₁):</a:t>
            </a:r>
            <a:r>
              <a:rPr lang="en-CA" sz="1800" dirty="0">
                <a:effectLst/>
                <a:latin typeface="Times New Roman" panose="02020603050405020304" pitchFamily="18" charset="0"/>
                <a:ea typeface="Times New Roman" panose="02020603050405020304" pitchFamily="18" charset="0"/>
              </a:rPr>
              <a:t> Customer behavior and sales trends provide meaningful insights for the optimization of marketing strategies in improving sales performance.</a:t>
            </a:r>
          </a:p>
          <a:p>
            <a:endParaRPr lang="en-US" dirty="0"/>
          </a:p>
        </p:txBody>
      </p:sp>
    </p:spTree>
    <p:extLst>
      <p:ext uri="{BB962C8B-B14F-4D97-AF65-F5344CB8AC3E}">
        <p14:creationId xmlns:p14="http://schemas.microsoft.com/office/powerpoint/2010/main" val="252836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39544-BC84-CD87-4CFC-457E2B2D7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DA7BC-CFBF-0E4A-06D6-68CAA16AEBE8}"/>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C7BABD49-2473-0B2C-D9CB-4AF5DE73537B}"/>
              </a:ext>
            </a:extLst>
          </p:cNvPr>
          <p:cNvSpPr>
            <a:spLocks noGrp="1"/>
          </p:cNvSpPr>
          <p:nvPr>
            <p:ph idx="1"/>
          </p:nvPr>
        </p:nvSpPr>
        <p:spPr/>
        <p:txBody>
          <a:bodyPr/>
          <a:lstStyle/>
          <a:p>
            <a:pPr>
              <a:lnSpc>
                <a:spcPct val="150000"/>
              </a:lnSpc>
            </a:pPr>
            <a:r>
              <a:rPr lang="en-US" b="1" dirty="0"/>
              <a:t>Source:</a:t>
            </a:r>
            <a:r>
              <a:rPr lang="en-US" dirty="0"/>
              <a:t> Classic Models database.</a:t>
            </a:r>
          </a:p>
          <a:p>
            <a:pPr>
              <a:lnSpc>
                <a:spcPct val="150000"/>
              </a:lnSpc>
            </a:pPr>
            <a:r>
              <a:rPr lang="en-US" b="1" dirty="0"/>
              <a:t>Key Attributes:</a:t>
            </a:r>
          </a:p>
          <a:p>
            <a:pPr marL="749808" lvl="1" indent="-457200">
              <a:lnSpc>
                <a:spcPct val="150000"/>
              </a:lnSpc>
              <a:buFont typeface="+mj-lt"/>
              <a:buAutoNum type="arabicPeriod"/>
            </a:pPr>
            <a:r>
              <a:rPr lang="en-US" dirty="0"/>
              <a:t>Customer demographics.</a:t>
            </a:r>
          </a:p>
          <a:p>
            <a:pPr marL="749808" lvl="1" indent="-457200">
              <a:lnSpc>
                <a:spcPct val="150000"/>
              </a:lnSpc>
              <a:buFont typeface="+mj-lt"/>
              <a:buAutoNum type="arabicPeriod"/>
            </a:pPr>
            <a:r>
              <a:rPr lang="en-US" dirty="0"/>
              <a:t>Sales metrics (total purchases, purchase frequency).</a:t>
            </a:r>
          </a:p>
          <a:p>
            <a:pPr marL="749808" lvl="1" indent="-457200">
              <a:lnSpc>
                <a:spcPct val="150000"/>
              </a:lnSpc>
              <a:buFont typeface="+mj-lt"/>
              <a:buAutoNum type="arabicPeriod"/>
            </a:pPr>
            <a:r>
              <a:rPr lang="en-US" dirty="0"/>
              <a:t>Employee performance metrics.</a:t>
            </a:r>
          </a:p>
        </p:txBody>
      </p:sp>
    </p:spTree>
    <p:extLst>
      <p:ext uri="{BB962C8B-B14F-4D97-AF65-F5344CB8AC3E}">
        <p14:creationId xmlns:p14="http://schemas.microsoft.com/office/powerpoint/2010/main" val="148928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E404A-6612-59F4-B5C7-52A286A35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548B1-093C-7E6E-CEB2-65600EE5BDAA}"/>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CAE7B1D-5917-1EC9-DD50-3BD9E0F22D77}"/>
              </a:ext>
            </a:extLst>
          </p:cNvPr>
          <p:cNvSpPr>
            <a:spLocks noGrp="1"/>
          </p:cNvSpPr>
          <p:nvPr>
            <p:ph idx="1"/>
          </p:nvPr>
        </p:nvSpPr>
        <p:spPr/>
        <p:txBody>
          <a:bodyPr/>
          <a:lstStyle/>
          <a:p>
            <a:pPr>
              <a:lnSpc>
                <a:spcPct val="150000"/>
              </a:lnSpc>
            </a:pPr>
            <a:r>
              <a:rPr lang="en-US" b="1" dirty="0"/>
              <a:t>Techniques Used:</a:t>
            </a:r>
          </a:p>
          <a:p>
            <a:pPr marL="749808" lvl="1" indent="-457200">
              <a:lnSpc>
                <a:spcPct val="150000"/>
              </a:lnSpc>
              <a:buFont typeface="+mj-lt"/>
              <a:buAutoNum type="arabicPeriod"/>
            </a:pPr>
            <a:r>
              <a:rPr lang="en-US" dirty="0"/>
              <a:t>Regression analysis for identifying the drivers of sales</a:t>
            </a:r>
          </a:p>
          <a:p>
            <a:pPr marL="749808" lvl="1" indent="-457200">
              <a:lnSpc>
                <a:spcPct val="150000"/>
              </a:lnSpc>
              <a:buFont typeface="+mj-lt"/>
              <a:buAutoNum type="arabicPeriod"/>
            </a:pPr>
            <a:r>
              <a:rPr lang="en-US" dirty="0"/>
              <a:t>Classification for predicting customer behavior</a:t>
            </a:r>
          </a:p>
          <a:p>
            <a:pPr marL="749808" lvl="1" indent="-457200">
              <a:lnSpc>
                <a:spcPct val="150000"/>
              </a:lnSpc>
              <a:buFont typeface="+mj-lt"/>
              <a:buAutoNum type="arabicPeriod"/>
            </a:pPr>
            <a:r>
              <a:rPr lang="en-US" dirty="0"/>
              <a:t>Clustering for customer segmentation</a:t>
            </a:r>
          </a:p>
          <a:p>
            <a:pPr>
              <a:lnSpc>
                <a:spcPct val="150000"/>
              </a:lnSpc>
            </a:pPr>
            <a:r>
              <a:rPr lang="en-US" b="1" dirty="0"/>
              <a:t>Tools:</a:t>
            </a:r>
            <a:r>
              <a:rPr lang="en-US" dirty="0"/>
              <a:t> SQL and Python.</a:t>
            </a:r>
          </a:p>
          <a:p>
            <a:pPr>
              <a:lnSpc>
                <a:spcPct val="150000"/>
              </a:lnSpc>
            </a:pPr>
            <a:r>
              <a:rPr lang="en-US" b="1" dirty="0"/>
              <a:t>Process:</a:t>
            </a:r>
            <a:r>
              <a:rPr lang="en-US" dirty="0"/>
              <a:t> Data preprocessing → Modeling → Evaluation</a:t>
            </a:r>
          </a:p>
        </p:txBody>
      </p:sp>
    </p:spTree>
    <p:extLst>
      <p:ext uri="{BB962C8B-B14F-4D97-AF65-F5344CB8AC3E}">
        <p14:creationId xmlns:p14="http://schemas.microsoft.com/office/powerpoint/2010/main" val="429079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5E0D4A-EB54-75DF-90D0-008B2BA6319C}"/>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B3BE71-9E38-E76B-2A33-9997998FFBBF}"/>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Data Visualization </a:t>
            </a:r>
          </a:p>
        </p:txBody>
      </p:sp>
      <p:sp>
        <p:nvSpPr>
          <p:cNvPr id="3" name="Content Placeholder 2">
            <a:extLst>
              <a:ext uri="{FF2B5EF4-FFF2-40B4-BE49-F238E27FC236}">
                <a16:creationId xmlns:a16="http://schemas.microsoft.com/office/drawing/2014/main" id="{D0FDAF44-898F-0071-C5C0-E8428571A794}"/>
              </a:ext>
            </a:extLst>
          </p:cNvPr>
          <p:cNvSpPr>
            <a:spLocks noGrp="1"/>
          </p:cNvSpPr>
          <p:nvPr>
            <p:ph idx="1"/>
          </p:nvPr>
        </p:nvSpPr>
        <p:spPr>
          <a:xfrm>
            <a:off x="492371" y="2653800"/>
            <a:ext cx="3084844" cy="3335519"/>
          </a:xfrm>
        </p:spPr>
        <p:txBody>
          <a:bodyPr>
            <a:normAutofit/>
          </a:bodyPr>
          <a:lstStyle/>
          <a:p>
            <a:r>
              <a:rPr lang="en-CA" sz="1800" b="1" dirty="0">
                <a:solidFill>
                  <a:srgbClr val="FFFFFF"/>
                </a:solidFill>
                <a:effectLst/>
                <a:latin typeface="Times New Roman" panose="02020603050405020304" pitchFamily="18" charset="0"/>
                <a:ea typeface="Times New Roman" panose="02020603050405020304" pitchFamily="18" charset="0"/>
              </a:rPr>
              <a:t>Customer Demographics: Sales By Region</a:t>
            </a:r>
            <a:endParaRPr lang="en-CA" sz="1800" dirty="0">
              <a:solidFill>
                <a:srgbClr val="FFFFFF"/>
              </a:solidFill>
              <a:effectLst/>
              <a:latin typeface="Times New Roman" panose="02020603050405020304" pitchFamily="18" charset="0"/>
              <a:ea typeface="Times New Roman" panose="02020603050405020304" pitchFamily="18" charset="0"/>
            </a:endParaRPr>
          </a:p>
          <a:p>
            <a:r>
              <a:rPr lang="en-CA" sz="1800" b="1" dirty="0">
                <a:solidFill>
                  <a:srgbClr val="FFFFFF"/>
                </a:solidFill>
                <a:effectLst/>
                <a:latin typeface="Times New Roman" panose="02020603050405020304" pitchFamily="18" charset="0"/>
                <a:ea typeface="Times New Roman" panose="02020603050405020304" pitchFamily="18" charset="0"/>
              </a:rPr>
              <a:t>Finding: </a:t>
            </a:r>
            <a:r>
              <a:rPr lang="en-CA" sz="1800" dirty="0">
                <a:solidFill>
                  <a:srgbClr val="FFFFFF"/>
                </a:solidFill>
                <a:effectLst/>
                <a:latin typeface="Times New Roman" panose="02020603050405020304" pitchFamily="18" charset="0"/>
                <a:ea typeface="Times New Roman" panose="02020603050405020304" pitchFamily="18" charset="0"/>
              </a:rPr>
              <a:t>Countries USA, Germany, and France have the most customers, with higher average credit limits in Country USA.</a:t>
            </a:r>
          </a:p>
          <a:p>
            <a:r>
              <a:rPr lang="en-CA" sz="1800" b="1" dirty="0">
                <a:solidFill>
                  <a:srgbClr val="FFFFFF"/>
                </a:solidFill>
                <a:effectLst/>
                <a:latin typeface="Times New Roman" panose="02020603050405020304" pitchFamily="18" charset="0"/>
                <a:ea typeface="Times New Roman" panose="02020603050405020304" pitchFamily="18" charset="0"/>
              </a:rPr>
              <a:t>Insight: </a:t>
            </a:r>
            <a:r>
              <a:rPr lang="en-CA" sz="1800" dirty="0">
                <a:solidFill>
                  <a:srgbClr val="FFFFFF"/>
                </a:solidFill>
                <a:effectLst/>
                <a:latin typeface="Times New Roman" panose="02020603050405020304" pitchFamily="18" charset="0"/>
                <a:ea typeface="Times New Roman" panose="02020603050405020304" pitchFamily="18" charset="0"/>
              </a:rPr>
              <a:t>Focus marketing campaigns on Country USA to target high-value customers.</a:t>
            </a:r>
          </a:p>
          <a:p>
            <a:endParaRPr lang="en-US" sz="1500" dirty="0">
              <a:solidFill>
                <a:srgbClr val="FFFFFF"/>
              </a:solidFill>
            </a:endParaRPr>
          </a:p>
        </p:txBody>
      </p:sp>
      <p:sp>
        <p:nvSpPr>
          <p:cNvPr id="26"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graph of the number of customers&#10;&#10;Description automatically generated">
            <a:extLst>
              <a:ext uri="{FF2B5EF4-FFF2-40B4-BE49-F238E27FC236}">
                <a16:creationId xmlns:a16="http://schemas.microsoft.com/office/drawing/2014/main" id="{B70FFFD0-D780-8A5D-0488-0ED3646C2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97607" y="640080"/>
            <a:ext cx="5886901" cy="5577840"/>
          </a:xfrm>
          <a:prstGeom prst="rect">
            <a:avLst/>
          </a:prstGeom>
          <a:noFill/>
        </p:spPr>
      </p:pic>
    </p:spTree>
    <p:extLst>
      <p:ext uri="{BB962C8B-B14F-4D97-AF65-F5344CB8AC3E}">
        <p14:creationId xmlns:p14="http://schemas.microsoft.com/office/powerpoint/2010/main" val="91859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A6CCBF-7AFB-E901-6B55-340CFFE6029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CCFA12D-97B5-C2F1-0C34-394F1921A0C1}"/>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Data Visualization </a:t>
            </a:r>
          </a:p>
        </p:txBody>
      </p:sp>
      <p:sp>
        <p:nvSpPr>
          <p:cNvPr id="3" name="Content Placeholder 2">
            <a:extLst>
              <a:ext uri="{FF2B5EF4-FFF2-40B4-BE49-F238E27FC236}">
                <a16:creationId xmlns:a16="http://schemas.microsoft.com/office/drawing/2014/main" id="{CD625716-28F7-C8B4-643C-5E29C5EEA735}"/>
              </a:ext>
            </a:extLst>
          </p:cNvPr>
          <p:cNvSpPr>
            <a:spLocks noGrp="1"/>
          </p:cNvSpPr>
          <p:nvPr>
            <p:ph idx="1"/>
          </p:nvPr>
        </p:nvSpPr>
        <p:spPr>
          <a:xfrm>
            <a:off x="492371" y="2653800"/>
            <a:ext cx="3084844" cy="3335519"/>
          </a:xfrm>
        </p:spPr>
        <p:txBody>
          <a:bodyPr>
            <a:normAutofit/>
          </a:bodyPr>
          <a:lstStyle/>
          <a:p>
            <a:r>
              <a:rPr lang="en-CA" sz="1800" b="1" dirty="0">
                <a:solidFill>
                  <a:srgbClr val="FFFFFF"/>
                </a:solidFill>
                <a:effectLst/>
                <a:latin typeface="Times New Roman" panose="02020603050405020304" pitchFamily="18" charset="0"/>
                <a:ea typeface="Times New Roman" panose="02020603050405020304" pitchFamily="18" charset="0"/>
              </a:rPr>
              <a:t>Product Sales Trends: Top Selling Products</a:t>
            </a:r>
            <a:endParaRPr lang="en-CA" sz="1800" dirty="0">
              <a:solidFill>
                <a:srgbClr val="FFFFFF"/>
              </a:solidFill>
              <a:effectLst/>
              <a:latin typeface="Times New Roman" panose="02020603050405020304" pitchFamily="18" charset="0"/>
              <a:ea typeface="Times New Roman" panose="02020603050405020304" pitchFamily="18" charset="0"/>
            </a:endParaRPr>
          </a:p>
          <a:p>
            <a:r>
              <a:rPr lang="en-CA" sz="1800" b="1" dirty="0">
                <a:solidFill>
                  <a:srgbClr val="FFFFFF"/>
                </a:solidFill>
                <a:effectLst/>
                <a:latin typeface="Times New Roman" panose="02020603050405020304" pitchFamily="18" charset="0"/>
                <a:ea typeface="Times New Roman" panose="02020603050405020304" pitchFamily="18" charset="0"/>
              </a:rPr>
              <a:t>Finding:</a:t>
            </a:r>
            <a:r>
              <a:rPr lang="en-CA" sz="1800" dirty="0">
                <a:solidFill>
                  <a:srgbClr val="FFFFFF"/>
                </a:solidFill>
                <a:effectLst/>
                <a:latin typeface="Times New Roman" panose="02020603050405020304" pitchFamily="18" charset="0"/>
                <a:ea typeface="Times New Roman" panose="02020603050405020304" pitchFamily="18" charset="0"/>
              </a:rPr>
              <a:t> Product 1992 Ferrari 360 Spider red, 1992 Ferrari 360 Spider red, and 1992 Ferrari 360 Spider red contribute the most to revenue.</a:t>
            </a:r>
          </a:p>
          <a:p>
            <a:r>
              <a:rPr lang="en-CA" sz="1800" b="1" dirty="0">
                <a:solidFill>
                  <a:srgbClr val="FFFFFF"/>
                </a:solidFill>
                <a:effectLst/>
                <a:latin typeface="Times New Roman" panose="02020603050405020304" pitchFamily="18" charset="0"/>
                <a:ea typeface="Times New Roman" panose="02020603050405020304" pitchFamily="18" charset="0"/>
              </a:rPr>
              <a:t>Insight:</a:t>
            </a:r>
            <a:r>
              <a:rPr lang="en-CA" sz="1800" dirty="0">
                <a:solidFill>
                  <a:srgbClr val="FFFFFF"/>
                </a:solidFill>
                <a:effectLst/>
                <a:latin typeface="Times New Roman" panose="02020603050405020304" pitchFamily="18" charset="0"/>
                <a:ea typeface="Times New Roman" panose="02020603050405020304" pitchFamily="18" charset="0"/>
              </a:rPr>
              <a:t> Increase stock and promotions for these products to maximize sales.</a:t>
            </a:r>
          </a:p>
          <a:p>
            <a:endParaRPr lang="en-US" sz="1500" dirty="0">
              <a:solidFill>
                <a:srgbClr val="FFFFFF"/>
              </a:solidFill>
            </a:endParaRPr>
          </a:p>
        </p:txBody>
      </p:sp>
      <p:sp>
        <p:nvSpPr>
          <p:cNvPr id="13"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Picture 3" descr="A graph of sales&#10;&#10;Description automatically generated">
            <a:extLst>
              <a:ext uri="{FF2B5EF4-FFF2-40B4-BE49-F238E27FC236}">
                <a16:creationId xmlns:a16="http://schemas.microsoft.com/office/drawing/2014/main" id="{1563A334-F7AF-C801-4390-7E755C8FF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284559" y="640080"/>
            <a:ext cx="5766618" cy="5577840"/>
          </a:xfrm>
          <a:prstGeom prst="rect">
            <a:avLst/>
          </a:prstGeom>
          <a:noFill/>
        </p:spPr>
      </p:pic>
    </p:spTree>
    <p:extLst>
      <p:ext uri="{BB962C8B-B14F-4D97-AF65-F5344CB8AC3E}">
        <p14:creationId xmlns:p14="http://schemas.microsoft.com/office/powerpoint/2010/main" val="9754682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892</TotalTime>
  <Words>914</Words>
  <Application>Microsoft Office PowerPoint</Application>
  <PresentationFormat>Widescreen</PresentationFormat>
  <Paragraphs>79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Open Sans</vt:lpstr>
      <vt:lpstr>Symbol</vt:lpstr>
      <vt:lpstr>Times New Roman</vt:lpstr>
      <vt:lpstr>Wingdings</vt:lpstr>
      <vt:lpstr>Retrospect</vt:lpstr>
      <vt:lpstr>Evaluating Customer Behavior Using Regression, Classification, and Clustering Models</vt:lpstr>
      <vt:lpstr>Introduction</vt:lpstr>
      <vt:lpstr>Objective</vt:lpstr>
      <vt:lpstr>Research Question </vt:lpstr>
      <vt:lpstr>Research Question </vt:lpstr>
      <vt:lpstr>Dataset Overview</vt:lpstr>
      <vt:lpstr>Methodology</vt:lpstr>
      <vt:lpstr>Data Visualization </vt:lpstr>
      <vt:lpstr>Data Visualization </vt:lpstr>
      <vt:lpstr>Data Visualization </vt:lpstr>
      <vt:lpstr>Marketing Campaigns: Customer distribution by employee, city and job title. Insight: Employees with higher workloads may be supported, or their performance can be studied to optimize the assignment process. </vt:lpstr>
      <vt:lpstr>Insight: If an office is far away from cities that have high customer density, opening a new office or reallocation of resources may bring more effectiveness in marketing.  </vt:lpstr>
      <vt:lpstr>Insight: If there are certain types of roles that regularly have more customers, this may drive training and hiring.   </vt:lpstr>
      <vt:lpstr>Regression Analysis</vt:lpstr>
      <vt:lpstr>Classification</vt:lpstr>
      <vt:lpstr>Clustering</vt:lpstr>
      <vt:lpstr>Cluster Visualization</vt:lpstr>
      <vt:lpstr>Key Insights</vt:lpstr>
      <vt:lpstr>Strengths and Limitations</vt:lpstr>
      <vt:lpstr>Implications</vt:lpstr>
      <vt:lpstr>Conclusion</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Patel</dc:creator>
  <cp:lastModifiedBy>Heta Chavda</cp:lastModifiedBy>
  <cp:revision>47</cp:revision>
  <dcterms:created xsi:type="dcterms:W3CDTF">2024-12-09T20:03:52Z</dcterms:created>
  <dcterms:modified xsi:type="dcterms:W3CDTF">2024-12-11T22:52:44Z</dcterms:modified>
</cp:coreProperties>
</file>