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Jaturat" panose="020B0604020202020204" charset="-34"/>
      <p:regular r:id="rId17"/>
    </p:embeddedFont>
    <p:embeddedFont>
      <p:font typeface="Jaturat Medium" panose="020B0604020202020204" charset="-34"/>
      <p:regular r:id="rId18"/>
    </p:embeddedFont>
    <p:embeddedFont>
      <p:font typeface="TT Lakes Neue" panose="020B0604020202020204" charset="0"/>
      <p:regular r:id="rId19"/>
    </p:embeddedFont>
    <p:embeddedFont>
      <p:font typeface="TT Lakes Neue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F25D7A-BDD3-4913-BF86-C40B9F880405}" v="1" dt="2025-08-31T19:11:10.1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ta Chavda" userId="8985838e3ba34c95" providerId="LiveId" clId="{8DC9E692-403B-40E3-AE53-0FC737F057FB}"/>
    <pc:docChg chg="modSld">
      <pc:chgData name="Heta Chavda" userId="8985838e3ba34c95" providerId="LiveId" clId="{8DC9E692-403B-40E3-AE53-0FC737F057FB}" dt="2025-08-31T19:11:13.723" v="3" actId="20577"/>
      <pc:docMkLst>
        <pc:docMk/>
      </pc:docMkLst>
      <pc:sldChg chg="modSp mod">
        <pc:chgData name="Heta Chavda" userId="8985838e3ba34c95" providerId="LiveId" clId="{8DC9E692-403B-40E3-AE53-0FC737F057FB}" dt="2025-08-31T19:11:13.723" v="3" actId="20577"/>
        <pc:sldMkLst>
          <pc:docMk/>
          <pc:sldMk cId="0" sldId="256"/>
        </pc:sldMkLst>
        <pc:spChg chg="mod">
          <ac:chgData name="Heta Chavda" userId="8985838e3ba34c95" providerId="LiveId" clId="{8DC9E692-403B-40E3-AE53-0FC737F057FB}" dt="2025-08-31T19:11:10.162" v="2"/>
          <ac:spMkLst>
            <pc:docMk/>
            <pc:sldMk cId="0" sldId="256"/>
            <ac:spMk id="3" creationId="{00000000-0000-0000-0000-000000000000}"/>
          </ac:spMkLst>
        </pc:spChg>
        <pc:spChg chg="mod">
          <ac:chgData name="Heta Chavda" userId="8985838e3ba34c95" providerId="LiveId" clId="{8DC9E692-403B-40E3-AE53-0FC737F057FB}" dt="2025-08-31T19:11:13.723" v="3" actId="20577"/>
          <ac:spMkLst>
            <pc:docMk/>
            <pc:sldMk cId="0" sldId="256"/>
            <ac:spMk id="4" creationId="{00000000-0000-0000-0000-000000000000}"/>
          </ac:spMkLst>
        </pc:spChg>
        <pc:spChg chg="mod">
          <ac:chgData name="Heta Chavda" userId="8985838e3ba34c95" providerId="LiveId" clId="{8DC9E692-403B-40E3-AE53-0FC737F057FB}" dt="2025-08-31T19:11:10.162" v="2"/>
          <ac:spMkLst>
            <pc:docMk/>
            <pc:sldMk cId="0" sldId="256"/>
            <ac:spMk id="5" creationId="{00000000-0000-0000-0000-000000000000}"/>
          </ac:spMkLst>
        </pc:spChg>
        <pc:grpChg chg="mod">
          <ac:chgData name="Heta Chavda" userId="8985838e3ba34c95" providerId="LiveId" clId="{8DC9E692-403B-40E3-AE53-0FC737F057FB}" dt="2025-08-31T19:11:10.162" v="2"/>
          <ac:grpSpMkLst>
            <pc:docMk/>
            <pc:sldMk cId="0" sldId="256"/>
            <ac:grpSpMk id="2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7" Type="http://schemas.openxmlformats.org/officeDocument/2006/relationships/image" Target="../media/image4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8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4.svg"/><Relationship Id="rId7" Type="http://schemas.openxmlformats.org/officeDocument/2006/relationships/image" Target="../media/image46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4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svg"/><Relationship Id="rId7" Type="http://schemas.openxmlformats.org/officeDocument/2006/relationships/image" Target="../media/image14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96946" y="2287314"/>
            <a:ext cx="12010874" cy="6548583"/>
            <a:chOff x="0" y="-38100"/>
            <a:chExt cx="16014499" cy="8731443"/>
          </a:xfrm>
        </p:grpSpPr>
        <p:sp>
          <p:nvSpPr>
            <p:cNvPr id="3" name="TextBox 3"/>
            <p:cNvSpPr txBox="1"/>
            <p:nvPr/>
          </p:nvSpPr>
          <p:spPr>
            <a:xfrm>
              <a:off x="0" y="554411"/>
              <a:ext cx="16014499" cy="30638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5607"/>
                </a:lnSpc>
              </a:pPr>
              <a:r>
                <a:rPr lang="en-US" sz="4672" dirty="0">
                  <a:solidFill>
                    <a:srgbClr val="FFFFFF"/>
                  </a:solidFill>
                  <a:latin typeface="Jaturat"/>
                  <a:ea typeface="Jaturat"/>
                  <a:cs typeface="Jaturat"/>
                  <a:sym typeface="Jaturat"/>
                </a:rPr>
                <a:t>PREDICTIVE ANALYTICS FOR GOOGLE PLAY STORE REVIEWS AND RATINGS</a:t>
              </a:r>
            </a:p>
            <a:p>
              <a:pPr algn="ctr">
                <a:lnSpc>
                  <a:spcPts val="5981"/>
                </a:lnSpc>
              </a:pPr>
              <a:endParaRPr lang="en-US" sz="4672" dirty="0">
                <a:solidFill>
                  <a:srgbClr val="FFFFFF"/>
                </a:solidFill>
                <a:latin typeface="Jaturat"/>
                <a:ea typeface="Jaturat"/>
                <a:cs typeface="Jaturat"/>
                <a:sym typeface="Jaturat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811153"/>
              <a:ext cx="16014499" cy="4882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98"/>
                </a:lnSpc>
              </a:pP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Prof. Zeeshan Ahmad</a:t>
              </a:r>
            </a:p>
            <a:p>
              <a:pPr algn="l">
                <a:lnSpc>
                  <a:spcPts val="4098"/>
                </a:lnSpc>
              </a:pPr>
              <a:endParaRPr lang="en-US" sz="2927" dirty="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endParaRPr>
            </a:p>
            <a:p>
              <a:pPr algn="l">
                <a:lnSpc>
                  <a:spcPts val="4098"/>
                </a:lnSpc>
              </a:pP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Group 10:</a:t>
              </a:r>
            </a:p>
            <a:p>
              <a:pPr>
                <a:lnSpc>
                  <a:spcPts val="4098"/>
                </a:lnSpc>
              </a:pP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Heta Chavda (NF1014555)</a:t>
              </a:r>
            </a:p>
            <a:p>
              <a:pPr algn="l">
                <a:lnSpc>
                  <a:spcPts val="4098"/>
                </a:lnSpc>
              </a:pP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Tapan </a:t>
              </a:r>
              <a:r>
                <a:rPr lang="en-US" sz="2927" dirty="0" err="1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Mewada</a:t>
              </a: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 (NF1009571)</a:t>
              </a:r>
            </a:p>
            <a:p>
              <a:pPr algn="l">
                <a:lnSpc>
                  <a:spcPts val="4098"/>
                </a:lnSpc>
              </a:pP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Neel </a:t>
              </a:r>
              <a:r>
                <a:rPr lang="en-US" sz="2927" dirty="0" err="1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Vadadariya</a:t>
              </a: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 (NF1010276)</a:t>
              </a:r>
            </a:p>
            <a:p>
              <a:pPr algn="l">
                <a:lnSpc>
                  <a:spcPts val="4098"/>
                </a:lnSpc>
              </a:pPr>
              <a:r>
                <a:rPr lang="en-US" sz="2927" dirty="0">
                  <a:solidFill>
                    <a:srgbClr val="FFFFFF"/>
                  </a:solidFill>
                  <a:latin typeface="TT Lakes Neue"/>
                  <a:ea typeface="TT Lakes Neue"/>
                  <a:cs typeface="TT Lakes Neue"/>
                  <a:sym typeface="TT Lakes Neue"/>
                </a:rPr>
                <a:t>Nadeem Basha Syed (NF1013767)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6014499" cy="4136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616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705549" y="7726229"/>
            <a:ext cx="2560771" cy="2560771"/>
          </a:xfrm>
          <a:custGeom>
            <a:avLst/>
            <a:gdLst/>
            <a:ahLst/>
            <a:cxnLst/>
            <a:rect l="l" t="t" r="r" b="b"/>
            <a:pathLst>
              <a:path w="2560771" h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3144778" y="7726229"/>
            <a:ext cx="2560771" cy="2560771"/>
          </a:xfrm>
          <a:custGeom>
            <a:avLst/>
            <a:gdLst/>
            <a:ahLst/>
            <a:cxnLst/>
            <a:rect l="l" t="t" r="r" b="b"/>
            <a:pathLst>
              <a:path w="2560771" h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3144778" y="5165459"/>
            <a:ext cx="2560771" cy="2560771"/>
          </a:xfrm>
          <a:custGeom>
            <a:avLst/>
            <a:gdLst/>
            <a:ahLst/>
            <a:cxnLst/>
            <a:rect l="l" t="t" r="r" b="b"/>
            <a:pathLst>
              <a:path w="2560771" h="2560771">
                <a:moveTo>
                  <a:pt x="0" y="0"/>
                </a:moveTo>
                <a:lnTo>
                  <a:pt x="2560771" y="0"/>
                </a:lnTo>
                <a:lnTo>
                  <a:pt x="2560771" y="2560770"/>
                </a:lnTo>
                <a:lnTo>
                  <a:pt x="0" y="256077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3144778" y="2583008"/>
            <a:ext cx="2560771" cy="2560771"/>
          </a:xfrm>
          <a:custGeom>
            <a:avLst/>
            <a:gdLst/>
            <a:ahLst/>
            <a:cxnLst/>
            <a:rect l="l" t="t" r="r" b="b"/>
            <a:pathLst>
              <a:path w="2560771" h="2560771">
                <a:moveTo>
                  <a:pt x="0" y="0"/>
                </a:moveTo>
                <a:lnTo>
                  <a:pt x="2560771" y="0"/>
                </a:lnTo>
                <a:lnTo>
                  <a:pt x="2560771" y="2560770"/>
                </a:lnTo>
                <a:lnTo>
                  <a:pt x="0" y="25607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>
            <a:off x="15705549" y="2583008"/>
            <a:ext cx="2582451" cy="2582451"/>
          </a:xfrm>
          <a:custGeom>
            <a:avLst/>
            <a:gdLst/>
            <a:ahLst/>
            <a:cxnLst/>
            <a:rect l="l" t="t" r="r" b="b"/>
            <a:pathLst>
              <a:path w="2582451" h="2582451">
                <a:moveTo>
                  <a:pt x="0" y="0"/>
                </a:moveTo>
                <a:lnTo>
                  <a:pt x="2582451" y="0"/>
                </a:lnTo>
                <a:lnTo>
                  <a:pt x="2582451" y="2582451"/>
                </a:lnTo>
                <a:lnTo>
                  <a:pt x="0" y="25824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1" name="Freeform 11"/>
          <p:cNvSpPr/>
          <p:nvPr/>
        </p:nvSpPr>
        <p:spPr>
          <a:xfrm flipV="1">
            <a:off x="15705549" y="5143778"/>
            <a:ext cx="2582451" cy="2582451"/>
          </a:xfrm>
          <a:custGeom>
            <a:avLst/>
            <a:gdLst/>
            <a:ahLst/>
            <a:cxnLst/>
            <a:rect l="l" t="t" r="r" b="b"/>
            <a:pathLst>
              <a:path w="2582451" h="2582451">
                <a:moveTo>
                  <a:pt x="0" y="2582451"/>
                </a:moveTo>
                <a:lnTo>
                  <a:pt x="2582451" y="2582451"/>
                </a:lnTo>
                <a:lnTo>
                  <a:pt x="2582451" y="0"/>
                </a:lnTo>
                <a:lnTo>
                  <a:pt x="0" y="0"/>
                </a:lnTo>
                <a:lnTo>
                  <a:pt x="0" y="2582451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2" name="Freeform 12"/>
          <p:cNvSpPr/>
          <p:nvPr/>
        </p:nvSpPr>
        <p:spPr>
          <a:xfrm>
            <a:off x="13144778" y="0"/>
            <a:ext cx="2560771" cy="2560771"/>
          </a:xfrm>
          <a:custGeom>
            <a:avLst/>
            <a:gdLst/>
            <a:ahLst/>
            <a:cxnLst/>
            <a:rect l="l" t="t" r="r" b="b"/>
            <a:pathLst>
              <a:path w="2560771" h="2560771">
                <a:moveTo>
                  <a:pt x="0" y="0"/>
                </a:moveTo>
                <a:lnTo>
                  <a:pt x="2560771" y="0"/>
                </a:lnTo>
                <a:lnTo>
                  <a:pt x="2560771" y="2560771"/>
                </a:lnTo>
                <a:lnTo>
                  <a:pt x="0" y="256077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3" name="Freeform 13"/>
          <p:cNvSpPr/>
          <p:nvPr/>
        </p:nvSpPr>
        <p:spPr>
          <a:xfrm>
            <a:off x="15704992" y="0"/>
            <a:ext cx="2583008" cy="2583008"/>
          </a:xfrm>
          <a:custGeom>
            <a:avLst/>
            <a:gdLst/>
            <a:ahLst/>
            <a:cxnLst/>
            <a:rect l="l" t="t" r="r" b="b"/>
            <a:pathLst>
              <a:path w="2583008" h="2583008">
                <a:moveTo>
                  <a:pt x="0" y="0"/>
                </a:moveTo>
                <a:lnTo>
                  <a:pt x="2583008" y="0"/>
                </a:lnTo>
                <a:lnTo>
                  <a:pt x="2583008" y="2583008"/>
                </a:lnTo>
                <a:lnTo>
                  <a:pt x="0" y="2583008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4" name="TextBox 14"/>
          <p:cNvSpPr txBox="1"/>
          <p:nvPr/>
        </p:nvSpPr>
        <p:spPr>
          <a:xfrm>
            <a:off x="696845" y="4234891"/>
            <a:ext cx="2430185" cy="5141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0"/>
              </a:lnSpc>
              <a:spcBef>
                <a:spcPct val="0"/>
              </a:spcBef>
            </a:pPr>
            <a:r>
              <a:rPr lang="en-US" sz="3007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Damo 510 - 3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77917" y="170599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331751" y="1654419"/>
            <a:ext cx="8992548" cy="5867478"/>
          </a:xfrm>
          <a:custGeom>
            <a:avLst/>
            <a:gdLst/>
            <a:ahLst/>
            <a:cxnLst/>
            <a:rect l="l" t="t" r="r" b="b"/>
            <a:pathLst>
              <a:path w="8992548" h="5867478">
                <a:moveTo>
                  <a:pt x="0" y="0"/>
                </a:moveTo>
                <a:lnTo>
                  <a:pt x="8992547" y="0"/>
                </a:lnTo>
                <a:lnTo>
                  <a:pt x="8992547" y="5867478"/>
                </a:lnTo>
                <a:lnTo>
                  <a:pt x="0" y="58674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331751" y="315927"/>
            <a:ext cx="13830560" cy="71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49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Time series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04442" y="1391564"/>
            <a:ext cx="6229552" cy="2679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6"/>
              </a:lnSpc>
            </a:pPr>
            <a:r>
              <a:rPr lang="en-US" sz="2727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Aim: On the basis of the demand of the application and the new technology, we make a model to predict which app category will be booming in the next 5 years.</a:t>
            </a:r>
          </a:p>
          <a:p>
            <a:pPr algn="l">
              <a:lnSpc>
                <a:spcPts val="3546"/>
              </a:lnSpc>
              <a:spcBef>
                <a:spcPct val="0"/>
              </a:spcBef>
            </a:pPr>
            <a:endParaRPr lang="en-US" sz="2727" b="1">
              <a:solidFill>
                <a:srgbClr val="FFFFFF"/>
              </a:solidFill>
              <a:latin typeface="TT Lakes Neue Bold"/>
              <a:ea typeface="TT Lakes Neue Bold"/>
              <a:cs typeface="TT Lakes Neue Bold"/>
              <a:sym typeface="TT Lakes Neu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43922" y="8160072"/>
            <a:ext cx="16133994" cy="1262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43"/>
              </a:lnSpc>
              <a:spcBef>
                <a:spcPct val="0"/>
              </a:spcBef>
            </a:pPr>
            <a:r>
              <a:rPr lang="en-US" sz="25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This analysis provides valuable insights for developers, investors, and businesses looking to capitalize on emerging app trends. The rising demand in these categories suggests a promising opportunity for innovation and market expansion.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904442" y="4433494"/>
            <a:ext cx="6394909" cy="223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used: ARIMA</a:t>
            </a:r>
          </a:p>
          <a:p>
            <a:pPr algn="l">
              <a:lnSpc>
                <a:spcPts val="3587"/>
              </a:lnSpc>
            </a:pPr>
            <a:r>
              <a:rPr lang="en-US" sz="2759" b="1">
                <a:solidFill>
                  <a:srgbClr val="7ED957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Autoregressive Integrated Moving Average</a:t>
            </a:r>
          </a:p>
          <a:p>
            <a:pPr algn="l">
              <a:lnSpc>
                <a:spcPts val="3587"/>
              </a:lnSpc>
              <a:spcBef>
                <a:spcPct val="0"/>
              </a:spcBef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Features: Best for short term forecasting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77917" y="170599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3066433" y="1243993"/>
            <a:ext cx="2695131" cy="2755246"/>
          </a:xfrm>
          <a:custGeom>
            <a:avLst/>
            <a:gdLst/>
            <a:ahLst/>
            <a:cxnLst/>
            <a:rect l="l" t="t" r="r" b="b"/>
            <a:pathLst>
              <a:path w="2695131" h="2755246">
                <a:moveTo>
                  <a:pt x="0" y="0"/>
                </a:moveTo>
                <a:lnTo>
                  <a:pt x="2695132" y="0"/>
                </a:lnTo>
                <a:lnTo>
                  <a:pt x="2695132" y="2755246"/>
                </a:lnTo>
                <a:lnTo>
                  <a:pt x="0" y="275524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542100" y="602763"/>
            <a:ext cx="15721435" cy="64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4"/>
              </a:lnSpc>
              <a:spcBef>
                <a:spcPct val="0"/>
              </a:spcBef>
            </a:pPr>
            <a:r>
              <a:rPr lang="en-US" sz="398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Business Insights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2100" y="4096502"/>
            <a:ext cx="15502176" cy="53354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67112" lvl="1" indent="-383556" algn="l">
              <a:lnSpc>
                <a:spcPts val="7177"/>
              </a:lnSpc>
              <a:buFont typeface="Arial"/>
              <a:buChar char="•"/>
            </a:pPr>
            <a:r>
              <a:rPr lang="en-US" sz="3553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More installs &amp; positive reviews = Higher ratings.</a:t>
            </a:r>
          </a:p>
          <a:p>
            <a:pPr marL="767112" lvl="1" indent="-383556" algn="l">
              <a:lnSpc>
                <a:spcPts val="7177"/>
              </a:lnSpc>
              <a:buFont typeface="Arial"/>
              <a:buChar char="•"/>
            </a:pPr>
            <a:r>
              <a:rPr lang="en-US" sz="3553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Free apps get better sentiment ratings than paid ones.</a:t>
            </a:r>
          </a:p>
          <a:p>
            <a:pPr marL="767112" lvl="1" indent="-383556" algn="l">
              <a:lnSpc>
                <a:spcPts val="7177"/>
              </a:lnSpc>
              <a:buFont typeface="Arial"/>
              <a:buChar char="•"/>
            </a:pPr>
            <a:r>
              <a:rPr lang="en-US" sz="3553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Some categories have stronger positive sentiment than others.</a:t>
            </a:r>
          </a:p>
          <a:p>
            <a:pPr marL="767112" lvl="1" indent="-383556" algn="l">
              <a:lnSpc>
                <a:spcPts val="7177"/>
              </a:lnSpc>
              <a:buFont typeface="Arial"/>
              <a:buChar char="•"/>
            </a:pPr>
            <a:r>
              <a:rPr lang="en-US" sz="3553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Price matters, but user experience &amp; reviews matter more.</a:t>
            </a:r>
          </a:p>
          <a:p>
            <a:pPr marL="767112" lvl="1" indent="-383556" algn="l">
              <a:lnSpc>
                <a:spcPts val="7177"/>
              </a:lnSpc>
              <a:buFont typeface="Arial"/>
              <a:buChar char="•"/>
            </a:pPr>
            <a:r>
              <a:rPr lang="en-US" sz="3553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App popularity depends on multiple factors, not just quality.</a:t>
            </a:r>
          </a:p>
          <a:p>
            <a:pPr marL="767112" lvl="1" indent="-383556" algn="l">
              <a:lnSpc>
                <a:spcPts val="7177"/>
              </a:lnSpc>
              <a:buFont typeface="Arial"/>
              <a:buChar char="•"/>
            </a:pPr>
            <a:r>
              <a:rPr lang="en-US" sz="3553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Trends from data help businesses plan for future growth.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221369"/>
            <a:ext cx="10640291" cy="64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4"/>
              </a:lnSpc>
              <a:spcBef>
                <a:spcPct val="0"/>
              </a:spcBef>
            </a:pPr>
            <a:r>
              <a:rPr lang="en-US" sz="398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Now, time to upload on Google playstore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751" y="315927"/>
            <a:ext cx="13830560" cy="71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49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Conclusion &amp; Future Scope</a:t>
            </a:r>
          </a:p>
        </p:txBody>
      </p:sp>
      <p:sp>
        <p:nvSpPr>
          <p:cNvPr id="3" name="Freeform 3"/>
          <p:cNvSpPr/>
          <p:nvPr/>
        </p:nvSpPr>
        <p:spPr>
          <a:xfrm>
            <a:off x="16577917" y="170599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0" y="1831168"/>
            <a:ext cx="15755465" cy="6305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54778" lvl="1" indent="-427389" algn="l">
              <a:lnSpc>
                <a:spcPts val="5542"/>
              </a:lnSpc>
              <a:buFont typeface="Arial"/>
              <a:buChar char="•"/>
            </a:pPr>
            <a:r>
              <a:rPr lang="en-US" sz="3959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Summary of Findings:</a:t>
            </a:r>
          </a:p>
          <a:p>
            <a:pPr marL="1709557" lvl="2" indent="-569852" algn="l">
              <a:lnSpc>
                <a:spcPts val="5542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Predictive models help developers understand user behavior</a:t>
            </a:r>
          </a:p>
          <a:p>
            <a:pPr marL="1709557" lvl="2" indent="-569852" algn="l">
              <a:lnSpc>
                <a:spcPts val="5542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Ratings and reviews are critical indicators of success</a:t>
            </a:r>
          </a:p>
          <a:p>
            <a:pPr algn="l">
              <a:lnSpc>
                <a:spcPts val="5542"/>
              </a:lnSpc>
            </a:pPr>
            <a:endParaRPr lang="en-US" sz="3959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  <a:p>
            <a:pPr algn="l">
              <a:lnSpc>
                <a:spcPts val="5542"/>
              </a:lnSpc>
            </a:pPr>
            <a:endParaRPr lang="en-US" sz="3959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  <a:p>
            <a:pPr marL="854778" lvl="1" indent="-427389" algn="l">
              <a:lnSpc>
                <a:spcPts val="5542"/>
              </a:lnSpc>
              <a:buFont typeface="Arial"/>
              <a:buChar char="•"/>
            </a:pPr>
            <a:r>
              <a:rPr lang="en-US" sz="3959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Future Enhancements:</a:t>
            </a:r>
          </a:p>
          <a:p>
            <a:pPr marL="1709557" lvl="2" indent="-569852" algn="l">
              <a:lnSpc>
                <a:spcPts val="5542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Integrating deep learning for better sentiment analysis</a:t>
            </a:r>
          </a:p>
          <a:p>
            <a:pPr marL="1709557" lvl="2" indent="-569852" algn="l">
              <a:lnSpc>
                <a:spcPts val="5542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NLP-based review understanding</a:t>
            </a:r>
          </a:p>
          <a:p>
            <a:pPr marL="1709557" lvl="2" indent="-569852" algn="l">
              <a:lnSpc>
                <a:spcPts val="5542"/>
              </a:lnSpc>
              <a:buFont typeface="Arial"/>
              <a:buChar char="⚬"/>
            </a:pPr>
            <a:r>
              <a:rPr lang="en-US" sz="395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Time-based sentiment tracking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876" y="118634"/>
            <a:ext cx="16230600" cy="844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4999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Team Experience &amp; Learnings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59884" y="5705602"/>
            <a:ext cx="14568607" cy="39096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6" lvl="1" indent="-345438" algn="l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Importance of Predictive Analytics:</a:t>
            </a:r>
          </a:p>
          <a:p>
            <a:pPr marL="1381751" lvl="2" indent="-460584" algn="l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Helps businesses make data-driven decisions</a:t>
            </a:r>
          </a:p>
          <a:p>
            <a:pPr marL="1381751" lvl="2" indent="-460584" algn="l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Useful for optimizing app features and engagement strategies</a:t>
            </a:r>
          </a:p>
          <a:p>
            <a:pPr algn="l">
              <a:lnSpc>
                <a:spcPts val="4479"/>
              </a:lnSpc>
            </a:pPr>
            <a:endParaRPr lang="en-US" sz="3199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  <a:p>
            <a:pPr marL="690876" lvl="1" indent="-345438" algn="l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Key Takeaways:</a:t>
            </a:r>
          </a:p>
          <a:p>
            <a:pPr marL="1381751" lvl="2" indent="-460584" algn="l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Data quality and feature selection are crucial for accurate predictions</a:t>
            </a:r>
          </a:p>
          <a:p>
            <a:pPr marL="1381751" lvl="2" indent="-460584" algn="l">
              <a:lnSpc>
                <a:spcPts val="4479"/>
              </a:lnSpc>
              <a:buFont typeface="Arial"/>
              <a:buChar char="⚬"/>
            </a:pPr>
            <a:r>
              <a:rPr lang="en-US" sz="3199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Insights can drive future app improvements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26008"/>
            <a:ext cx="9580241" cy="4031992"/>
            <a:chOff x="0" y="0"/>
            <a:chExt cx="12773655" cy="5375990"/>
          </a:xfrm>
        </p:grpSpPr>
        <p:sp>
          <p:nvSpPr>
            <p:cNvPr id="3" name="TextBox 3"/>
            <p:cNvSpPr txBox="1"/>
            <p:nvPr/>
          </p:nvSpPr>
          <p:spPr>
            <a:xfrm>
              <a:off x="0" y="-323850"/>
              <a:ext cx="12773655" cy="37528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199"/>
                </a:lnSpc>
              </a:pPr>
              <a:r>
                <a:rPr lang="en-US" sz="8499" b="1">
                  <a:solidFill>
                    <a:srgbClr val="FFFFFF"/>
                  </a:solidFill>
                  <a:latin typeface="Jaturat Medium"/>
                  <a:ea typeface="Jaturat Medium"/>
                  <a:cs typeface="Jaturat Medium"/>
                  <a:sym typeface="Jaturat Medium"/>
                </a:rPr>
                <a:t>THANK YOU &amp; Q&amp;A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3955495"/>
              <a:ext cx="12773655" cy="14204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12468" lvl="1" indent="-356234" algn="l">
                <a:lnSpc>
                  <a:spcPts val="4289"/>
                </a:lnSpc>
                <a:buFont typeface="Arial"/>
                <a:buChar char="•"/>
              </a:pPr>
              <a:r>
                <a:rPr lang="en-US" sz="3299" b="1">
                  <a:solidFill>
                    <a:srgbClr val="FFFFFF"/>
                  </a:solidFill>
                  <a:latin typeface="TT Lakes Neue Bold"/>
                  <a:ea typeface="TT Lakes Neue Bold"/>
                  <a:cs typeface="TT Lakes Neue Bold"/>
                  <a:sym typeface="TT Lakes Neue Bold"/>
                </a:rPr>
                <a:t>Thank you for your time!</a:t>
              </a:r>
            </a:p>
            <a:p>
              <a:pPr marL="712468" lvl="1" indent="-356234" algn="l">
                <a:lnSpc>
                  <a:spcPts val="4289"/>
                </a:lnSpc>
                <a:buFont typeface="Arial"/>
                <a:buChar char="•"/>
              </a:pPr>
              <a:r>
                <a:rPr lang="en-US" sz="3299" b="1">
                  <a:solidFill>
                    <a:srgbClr val="FFFFFF"/>
                  </a:solidFill>
                  <a:latin typeface="TT Lakes Neue Bold"/>
                  <a:ea typeface="TT Lakes Neue Bold"/>
                  <a:cs typeface="TT Lakes Neue Bold"/>
                  <a:sym typeface="TT Lakes Neue Bold"/>
                </a:rPr>
                <a:t>Any questions?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4859000" y="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1430000" y="6858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4859000" y="6858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4859000" y="3429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11430000" y="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 flipV="1">
            <a:off x="11430000" y="3429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3429000"/>
                </a:moveTo>
                <a:lnTo>
                  <a:pt x="3429000" y="3429000"/>
                </a:lnTo>
                <a:lnTo>
                  <a:pt x="3429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53879" y="2549783"/>
            <a:ext cx="9580241" cy="4308217"/>
            <a:chOff x="0" y="0"/>
            <a:chExt cx="12773655" cy="5744290"/>
          </a:xfrm>
        </p:grpSpPr>
        <p:sp>
          <p:nvSpPr>
            <p:cNvPr id="3" name="TextBox 3"/>
            <p:cNvSpPr txBox="1"/>
            <p:nvPr/>
          </p:nvSpPr>
          <p:spPr>
            <a:xfrm>
              <a:off x="0" y="-219075"/>
              <a:ext cx="12773655" cy="47402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 b="1">
                  <a:solidFill>
                    <a:srgbClr val="FFFFFF"/>
                  </a:solidFill>
                  <a:latin typeface="Jaturat Medium"/>
                  <a:ea typeface="Jaturat Medium"/>
                  <a:cs typeface="Jaturat Medium"/>
                  <a:sym typeface="Jaturat Medium"/>
                </a:rPr>
                <a:t>REMEBER , THE FUTURE OF DATA ANALYTICS IS YOU !</a:t>
              </a:r>
            </a:p>
            <a:p>
              <a:pPr algn="ctr">
                <a:lnSpc>
                  <a:spcPts val="6720"/>
                </a:lnSpc>
              </a:pPr>
              <a:endParaRPr lang="en-US" sz="5600" b="1">
                <a:solidFill>
                  <a:srgbClr val="FFFFFF"/>
                </a:solidFill>
                <a:latin typeface="Jaturat Medium"/>
                <a:ea typeface="Jaturat Medium"/>
                <a:cs typeface="Jaturat Medium"/>
                <a:sym typeface="Jaturat Medium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5047695"/>
              <a:ext cx="12773655" cy="6965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8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5400000">
            <a:off x="14859000" y="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0" y="6858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4859000" y="6858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14859000" y="3429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0" y="342900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Freeform 10"/>
          <p:cNvSpPr/>
          <p:nvPr/>
        </p:nvSpPr>
        <p:spPr>
          <a:xfrm flipV="1">
            <a:off x="0" y="0"/>
            <a:ext cx="3429000" cy="3429000"/>
          </a:xfrm>
          <a:custGeom>
            <a:avLst/>
            <a:gdLst/>
            <a:ahLst/>
            <a:cxnLst/>
            <a:rect l="l" t="t" r="r" b="b"/>
            <a:pathLst>
              <a:path w="3429000" h="3429000">
                <a:moveTo>
                  <a:pt x="0" y="3429000"/>
                </a:moveTo>
                <a:lnTo>
                  <a:pt x="3429000" y="3429000"/>
                </a:lnTo>
                <a:lnTo>
                  <a:pt x="3429000" y="0"/>
                </a:lnTo>
                <a:lnTo>
                  <a:pt x="0" y="0"/>
                </a:lnTo>
                <a:lnTo>
                  <a:pt x="0" y="342900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7293537"/>
            <a:ext cx="2972377" cy="2972377"/>
          </a:xfrm>
          <a:custGeom>
            <a:avLst/>
            <a:gdLst/>
            <a:ahLst/>
            <a:cxnLst/>
            <a:rect l="l" t="t" r="r" b="b"/>
            <a:pathLst>
              <a:path w="2972377" h="2972377">
                <a:moveTo>
                  <a:pt x="0" y="0"/>
                </a:moveTo>
                <a:lnTo>
                  <a:pt x="2972377" y="0"/>
                </a:lnTo>
                <a:lnTo>
                  <a:pt x="2972377" y="2972376"/>
                </a:lnTo>
                <a:lnTo>
                  <a:pt x="0" y="29723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 flipV="1">
            <a:off x="0" y="0"/>
            <a:ext cx="2972377" cy="2972377"/>
          </a:xfrm>
          <a:custGeom>
            <a:avLst/>
            <a:gdLst/>
            <a:ahLst/>
            <a:cxnLst/>
            <a:rect l="l" t="t" r="r" b="b"/>
            <a:pathLst>
              <a:path w="2972377" h="2972377">
                <a:moveTo>
                  <a:pt x="0" y="2972377"/>
                </a:moveTo>
                <a:lnTo>
                  <a:pt x="2972377" y="2972377"/>
                </a:lnTo>
                <a:lnTo>
                  <a:pt x="2972377" y="0"/>
                </a:lnTo>
                <a:lnTo>
                  <a:pt x="0" y="0"/>
                </a:lnTo>
                <a:lnTo>
                  <a:pt x="0" y="29723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 flipH="1">
            <a:off x="2972377" y="7293537"/>
            <a:ext cx="2972377" cy="2972377"/>
          </a:xfrm>
          <a:custGeom>
            <a:avLst/>
            <a:gdLst/>
            <a:ahLst/>
            <a:cxnLst/>
            <a:rect l="l" t="t" r="r" b="b"/>
            <a:pathLst>
              <a:path w="2972377" h="2972377">
                <a:moveTo>
                  <a:pt x="2972377" y="0"/>
                </a:moveTo>
                <a:lnTo>
                  <a:pt x="0" y="0"/>
                </a:lnTo>
                <a:lnTo>
                  <a:pt x="0" y="2972376"/>
                </a:lnTo>
                <a:lnTo>
                  <a:pt x="2972377" y="2972376"/>
                </a:lnTo>
                <a:lnTo>
                  <a:pt x="29723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 flipH="1" flipV="1">
            <a:off x="2972377" y="0"/>
            <a:ext cx="2972377" cy="2972377"/>
          </a:xfrm>
          <a:custGeom>
            <a:avLst/>
            <a:gdLst/>
            <a:ahLst/>
            <a:cxnLst/>
            <a:rect l="l" t="t" r="r" b="b"/>
            <a:pathLst>
              <a:path w="2972377" h="2972377">
                <a:moveTo>
                  <a:pt x="2972377" y="2972377"/>
                </a:moveTo>
                <a:lnTo>
                  <a:pt x="0" y="2972377"/>
                </a:lnTo>
                <a:lnTo>
                  <a:pt x="0" y="0"/>
                </a:lnTo>
                <a:lnTo>
                  <a:pt x="2972377" y="0"/>
                </a:lnTo>
                <a:lnTo>
                  <a:pt x="2972377" y="297237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710786" y="4245062"/>
            <a:ext cx="5040698" cy="160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99"/>
              </a:lnSpc>
            </a:pPr>
            <a:r>
              <a:rPr lang="en-US" sz="8499">
                <a:solidFill>
                  <a:srgbClr val="FFFFFF"/>
                </a:solidFill>
                <a:latin typeface="Jaturat"/>
                <a:ea typeface="Jaturat"/>
                <a:cs typeface="Jaturat"/>
                <a:sym typeface="Jaturat"/>
              </a:rPr>
              <a:t>Agenda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334787" y="105189"/>
            <a:ext cx="11153909" cy="93284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Introduction 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Data Collection &amp; Preprocessing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Exploratory Data Analysis (EDA)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Machine Learning Models Used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Key Insights from Analysis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Future Predictions &amp; Business Insights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Conclusion &amp; Future Scope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Team Experience &amp; Learnings</a:t>
            </a:r>
          </a:p>
          <a:p>
            <a:pPr marL="838011" lvl="1" indent="-419006" algn="l">
              <a:lnSpc>
                <a:spcPts val="8306"/>
              </a:lnSpc>
              <a:buAutoNum type="arabicPeriod"/>
            </a:pPr>
            <a:r>
              <a:rPr lang="en-US" sz="3881" spc="263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63350" y="67698"/>
            <a:ext cx="5809748" cy="1971160"/>
            <a:chOff x="0" y="0"/>
            <a:chExt cx="7746330" cy="2628214"/>
          </a:xfrm>
        </p:grpSpPr>
        <p:sp>
          <p:nvSpPr>
            <p:cNvPr id="3" name="TextBox 3"/>
            <p:cNvSpPr txBox="1"/>
            <p:nvPr/>
          </p:nvSpPr>
          <p:spPr>
            <a:xfrm>
              <a:off x="0" y="-209550"/>
              <a:ext cx="7746330" cy="1314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544"/>
                </a:lnSpc>
              </a:pPr>
              <a:r>
                <a:rPr lang="en-US" sz="5453" b="1">
                  <a:solidFill>
                    <a:srgbClr val="FFFFFF"/>
                  </a:solidFill>
                  <a:latin typeface="Jaturat Medium"/>
                  <a:ea typeface="Jaturat Medium"/>
                  <a:cs typeface="Jaturat Medium"/>
                  <a:sym typeface="Jaturat Medium"/>
                </a:rPr>
                <a:t>INTRODUCTION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2324584"/>
              <a:ext cx="7746330" cy="3036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901"/>
                </a:lnSpc>
              </a:pPr>
              <a:endParaRPr/>
            </a:p>
          </p:txBody>
        </p:sp>
        <p:sp>
          <p:nvSpPr>
            <p:cNvPr id="5" name="AutoShape 5"/>
            <p:cNvSpPr/>
            <p:nvPr/>
          </p:nvSpPr>
          <p:spPr>
            <a:xfrm>
              <a:off x="2923481" y="1864150"/>
              <a:ext cx="1899368" cy="0"/>
            </a:xfrm>
            <a:prstGeom prst="line">
              <a:avLst/>
            </a:prstGeom>
            <a:ln w="5118" cap="flat">
              <a:solidFill>
                <a:srgbClr val="212226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771525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0" y="514350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0" y="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Freeform 9"/>
          <p:cNvSpPr/>
          <p:nvPr/>
        </p:nvSpPr>
        <p:spPr>
          <a:xfrm>
            <a:off x="0" y="2571750"/>
            <a:ext cx="2571750" cy="2571750"/>
          </a:xfrm>
          <a:custGeom>
            <a:avLst/>
            <a:gdLst/>
            <a:ahLst/>
            <a:cxnLst/>
            <a:rect l="l" t="t" r="r" b="b"/>
            <a:pathLst>
              <a:path w="2571750" h="2571750">
                <a:moveTo>
                  <a:pt x="0" y="0"/>
                </a:moveTo>
                <a:lnTo>
                  <a:pt x="2571750" y="0"/>
                </a:lnTo>
                <a:lnTo>
                  <a:pt x="2571750" y="2571750"/>
                </a:lnTo>
                <a:lnTo>
                  <a:pt x="0" y="25717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10" name="TextBox 10"/>
          <p:cNvSpPr txBox="1"/>
          <p:nvPr/>
        </p:nvSpPr>
        <p:spPr>
          <a:xfrm>
            <a:off x="3424317" y="4163389"/>
            <a:ext cx="10264855" cy="19302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390" lvl="1" indent="-297695" algn="l">
              <a:lnSpc>
                <a:spcPts val="3860"/>
              </a:lnSpc>
              <a:buFont typeface="Arial"/>
              <a:buChar char="•"/>
            </a:pPr>
            <a:r>
              <a:rPr lang="en-US" sz="2757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 Importance of Predictive Analytics in this Domain</a:t>
            </a:r>
          </a:p>
          <a:p>
            <a:pPr marL="1190780" lvl="2" indent="-396927" algn="l">
              <a:lnSpc>
                <a:spcPts val="3860"/>
              </a:lnSpc>
              <a:buFont typeface="Arial"/>
              <a:buChar char="⚬"/>
            </a:pPr>
            <a:r>
              <a:rPr lang="en-US" sz="2757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Helps forecast trends and improve decision-making.</a:t>
            </a:r>
          </a:p>
          <a:p>
            <a:pPr marL="1190780" lvl="2" indent="-396927" algn="l">
              <a:lnSpc>
                <a:spcPts val="3860"/>
              </a:lnSpc>
              <a:buFont typeface="Arial"/>
              <a:buChar char="⚬"/>
            </a:pPr>
            <a:r>
              <a:rPr lang="en-US" sz="2757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Identifies factors that contribute to app success.</a:t>
            </a:r>
          </a:p>
          <a:p>
            <a:pPr marL="1190780" lvl="2" indent="-396927" algn="l">
              <a:lnSpc>
                <a:spcPts val="3860"/>
              </a:lnSpc>
              <a:buFont typeface="Arial"/>
              <a:buChar char="⚬"/>
            </a:pPr>
            <a:r>
              <a:rPr lang="en-US" sz="2757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Optimizes app features and enhances user satisfaction.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424317" y="1574686"/>
            <a:ext cx="14363341" cy="1930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890" lvl="1" indent="-297945" algn="l">
              <a:lnSpc>
                <a:spcPts val="3864"/>
              </a:lnSpc>
              <a:buFont typeface="Arial"/>
              <a:buChar char="•"/>
            </a:pPr>
            <a:r>
              <a:rPr lang="en-US" sz="276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Google Play</a:t>
            </a:r>
            <a:r>
              <a:rPr lang="en-US" sz="276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 </a:t>
            </a:r>
            <a:r>
              <a:rPr lang="en-US" sz="276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Store Market Overview</a:t>
            </a:r>
          </a:p>
          <a:p>
            <a:pPr marL="1191781" lvl="2" indent="-397260" algn="l">
              <a:lnSpc>
                <a:spcPts val="3864"/>
              </a:lnSpc>
              <a:buFont typeface="Arial"/>
              <a:buChar char="⚬"/>
            </a:pPr>
            <a:r>
              <a:rPr lang="en-US" sz="276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The Google Play Store hosts millions of apps, making it a highly competitive marketplace.</a:t>
            </a:r>
          </a:p>
          <a:p>
            <a:pPr marL="1191781" lvl="2" indent="-397260" algn="l">
              <a:lnSpc>
                <a:spcPts val="3864"/>
              </a:lnSpc>
              <a:buFont typeface="Arial"/>
              <a:buChar char="⚬"/>
            </a:pPr>
            <a:r>
              <a:rPr lang="en-US" sz="2760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With billions of downloads yearly, user feedback is crucial for app success.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24317" y="6496064"/>
            <a:ext cx="10264855" cy="3873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95175" lvl="1" indent="-297587" algn="l">
              <a:lnSpc>
                <a:spcPts val="3859"/>
              </a:lnSpc>
              <a:buFont typeface="Arial"/>
              <a:buChar char="•"/>
            </a:pPr>
            <a:r>
              <a:rPr lang="en-US" sz="2756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Objectives:</a:t>
            </a:r>
          </a:p>
          <a:p>
            <a:pPr marL="1190350" lvl="2" indent="-396783" algn="l">
              <a:lnSpc>
                <a:spcPts val="3859"/>
              </a:lnSpc>
              <a:buFont typeface="Arial"/>
              <a:buChar char="⚬"/>
            </a:pPr>
            <a:r>
              <a:rPr lang="en-US" sz="275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Predict app ratings.</a:t>
            </a:r>
          </a:p>
          <a:p>
            <a:pPr marL="1190350" lvl="2" indent="-396783" algn="l">
              <a:lnSpc>
                <a:spcPts val="3859"/>
              </a:lnSpc>
              <a:buFont typeface="Arial"/>
              <a:buChar char="⚬"/>
            </a:pPr>
            <a:r>
              <a:rPr lang="en-US" sz="275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Analyze user sentiments in reviews.</a:t>
            </a:r>
          </a:p>
          <a:p>
            <a:pPr marL="1190350" lvl="2" indent="-396783" algn="l">
              <a:lnSpc>
                <a:spcPts val="3859"/>
              </a:lnSpc>
              <a:buFont typeface="Arial"/>
              <a:buChar char="⚬"/>
            </a:pPr>
            <a:r>
              <a:rPr lang="en-US" sz="275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Identify key factors influencing app ratings</a:t>
            </a:r>
          </a:p>
          <a:p>
            <a:pPr marL="1190350" lvl="2" indent="-396783" algn="l">
              <a:lnSpc>
                <a:spcPts val="3859"/>
              </a:lnSpc>
              <a:buFont typeface="Arial"/>
              <a:buChar char="⚬"/>
            </a:pPr>
            <a:r>
              <a:rPr lang="en-US" sz="275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Compare Free vs Paid Apps</a:t>
            </a:r>
          </a:p>
          <a:p>
            <a:pPr marL="1190350" lvl="2" indent="-396783" algn="l">
              <a:lnSpc>
                <a:spcPts val="3859"/>
              </a:lnSpc>
              <a:buFont typeface="Arial"/>
              <a:buChar char="⚬"/>
            </a:pPr>
            <a:r>
              <a:rPr lang="en-US" sz="275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Forecast future app market trends </a:t>
            </a:r>
          </a:p>
          <a:p>
            <a:pPr marL="1190350" lvl="2" indent="-396783" algn="l">
              <a:lnSpc>
                <a:spcPts val="3859"/>
              </a:lnSpc>
              <a:buFont typeface="Arial"/>
              <a:buChar char="⚬"/>
            </a:pPr>
            <a:r>
              <a:rPr lang="en-US" sz="275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provide business insights &amp; strategic recommendations</a:t>
            </a:r>
          </a:p>
          <a:p>
            <a:pPr algn="l">
              <a:lnSpc>
                <a:spcPts val="3859"/>
              </a:lnSpc>
            </a:pPr>
            <a:endParaRPr lang="en-US" sz="2756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94937" y="1351983"/>
            <a:ext cx="2539483" cy="2539483"/>
          </a:xfrm>
          <a:custGeom>
            <a:avLst/>
            <a:gdLst/>
            <a:ahLst/>
            <a:cxnLst/>
            <a:rect l="l" t="t" r="r" b="b"/>
            <a:pathLst>
              <a:path w="2539483" h="2539483">
                <a:moveTo>
                  <a:pt x="0" y="0"/>
                </a:moveTo>
                <a:lnTo>
                  <a:pt x="2539483" y="0"/>
                </a:lnTo>
                <a:lnTo>
                  <a:pt x="2539483" y="2539483"/>
                </a:lnTo>
                <a:lnTo>
                  <a:pt x="0" y="25394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1656654" y="1618464"/>
            <a:ext cx="2539483" cy="2539483"/>
          </a:xfrm>
          <a:custGeom>
            <a:avLst/>
            <a:gdLst/>
            <a:ahLst/>
            <a:cxnLst/>
            <a:rect l="l" t="t" r="r" b="b"/>
            <a:pathLst>
              <a:path w="2539483" h="2539483">
                <a:moveTo>
                  <a:pt x="0" y="0"/>
                </a:moveTo>
                <a:lnTo>
                  <a:pt x="2539482" y="0"/>
                </a:lnTo>
                <a:lnTo>
                  <a:pt x="2539482" y="2539482"/>
                </a:lnTo>
                <a:lnTo>
                  <a:pt x="0" y="25394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4387620" y="4324267"/>
            <a:ext cx="2539483" cy="2539483"/>
          </a:xfrm>
          <a:custGeom>
            <a:avLst/>
            <a:gdLst/>
            <a:ahLst/>
            <a:cxnLst/>
            <a:rect l="l" t="t" r="r" b="b"/>
            <a:pathLst>
              <a:path w="2539483" h="2539483">
                <a:moveTo>
                  <a:pt x="0" y="0"/>
                </a:moveTo>
                <a:lnTo>
                  <a:pt x="2539482" y="0"/>
                </a:lnTo>
                <a:lnTo>
                  <a:pt x="2539482" y="2539482"/>
                </a:lnTo>
                <a:lnTo>
                  <a:pt x="0" y="253948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1656654" y="4324267"/>
            <a:ext cx="2539483" cy="2539483"/>
          </a:xfrm>
          <a:custGeom>
            <a:avLst/>
            <a:gdLst/>
            <a:ahLst/>
            <a:cxnLst/>
            <a:rect l="l" t="t" r="r" b="b"/>
            <a:pathLst>
              <a:path w="2539483" h="2539483">
                <a:moveTo>
                  <a:pt x="0" y="0"/>
                </a:moveTo>
                <a:lnTo>
                  <a:pt x="2539482" y="0"/>
                </a:lnTo>
                <a:lnTo>
                  <a:pt x="2539482" y="2539482"/>
                </a:lnTo>
                <a:lnTo>
                  <a:pt x="0" y="253948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TextBox 6"/>
          <p:cNvSpPr txBox="1"/>
          <p:nvPr/>
        </p:nvSpPr>
        <p:spPr>
          <a:xfrm>
            <a:off x="368832" y="1561314"/>
            <a:ext cx="9813198" cy="7546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4284" lvl="1" indent="-362142" algn="l">
              <a:lnSpc>
                <a:spcPts val="4696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Datasets Used:</a:t>
            </a:r>
          </a:p>
          <a:p>
            <a:pPr marL="1448567" lvl="2" indent="-482856" algn="l">
              <a:lnSpc>
                <a:spcPts val="4696"/>
              </a:lnSpc>
              <a:buFont typeface="Arial"/>
              <a:buChar char="⚬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Google Play Store Apps Dataset</a:t>
            </a:r>
          </a:p>
          <a:p>
            <a:pPr marL="1448567" lvl="2" indent="-482856" algn="l">
              <a:lnSpc>
                <a:spcPts val="4696"/>
              </a:lnSpc>
              <a:buFont typeface="Arial"/>
              <a:buChar char="⚬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Google Play Store User Reviews Dataset</a:t>
            </a:r>
          </a:p>
          <a:p>
            <a:pPr algn="l">
              <a:lnSpc>
                <a:spcPts val="4696"/>
              </a:lnSpc>
            </a:pPr>
            <a:endParaRPr lang="en-US" sz="3354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  <a:p>
            <a:pPr marL="724284" lvl="1" indent="-362142" algn="l">
              <a:lnSpc>
                <a:spcPts val="4696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Preprocessing Steps:</a:t>
            </a:r>
          </a:p>
          <a:p>
            <a:pPr marL="1448567" lvl="2" indent="-482856" algn="l">
              <a:lnSpc>
                <a:spcPts val="4696"/>
              </a:lnSpc>
              <a:buFont typeface="Arial"/>
              <a:buChar char="⚬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Handling missing values</a:t>
            </a:r>
          </a:p>
          <a:p>
            <a:pPr marL="1448567" lvl="2" indent="-482856" algn="l">
              <a:lnSpc>
                <a:spcPts val="4696"/>
              </a:lnSpc>
              <a:buFont typeface="Arial"/>
              <a:buChar char="⚬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Encoding categorical variables</a:t>
            </a:r>
          </a:p>
          <a:p>
            <a:pPr marL="1448567" lvl="2" indent="-482856" algn="l">
              <a:lnSpc>
                <a:spcPts val="4696"/>
              </a:lnSpc>
              <a:buFont typeface="Arial"/>
              <a:buChar char="⚬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Converting numerical columns</a:t>
            </a:r>
          </a:p>
          <a:p>
            <a:pPr marL="1448567" lvl="2" indent="-482856" algn="l">
              <a:lnSpc>
                <a:spcPts val="4696"/>
              </a:lnSpc>
              <a:buFont typeface="Arial"/>
              <a:buChar char="⚬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Merging datasets</a:t>
            </a:r>
          </a:p>
          <a:p>
            <a:pPr algn="l">
              <a:lnSpc>
                <a:spcPts val="4696"/>
              </a:lnSpc>
            </a:pPr>
            <a:endParaRPr lang="en-US" sz="3354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  <a:p>
            <a:pPr marL="724284" lvl="1" indent="-362142" algn="l">
              <a:lnSpc>
                <a:spcPts val="4696"/>
              </a:lnSpc>
              <a:buFont typeface="Arial"/>
              <a:buChar char="•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Resource</a:t>
            </a:r>
          </a:p>
          <a:p>
            <a:pPr marL="1448567" lvl="2" indent="-482856" algn="l">
              <a:lnSpc>
                <a:spcPts val="4696"/>
              </a:lnSpc>
              <a:buFont typeface="Arial"/>
              <a:buChar char="⚬"/>
            </a:pPr>
            <a:r>
              <a:rPr lang="en-US" sz="3354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Keggle website</a:t>
            </a:r>
          </a:p>
          <a:p>
            <a:pPr algn="l">
              <a:lnSpc>
                <a:spcPts val="4696"/>
              </a:lnSpc>
            </a:pPr>
            <a:endParaRPr lang="en-US" sz="3354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561975" y="199737"/>
            <a:ext cx="9753578" cy="7527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84"/>
              </a:lnSpc>
              <a:spcBef>
                <a:spcPct val="0"/>
              </a:spcBef>
            </a:pPr>
            <a:r>
              <a:rPr lang="en-US" sz="4488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Data Collection &amp; Preprocessing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77917" y="170599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514350" y="1221909"/>
            <a:ext cx="8031783" cy="5196547"/>
          </a:xfrm>
          <a:custGeom>
            <a:avLst/>
            <a:gdLst/>
            <a:ahLst/>
            <a:cxnLst/>
            <a:rect l="l" t="t" r="r" b="b"/>
            <a:pathLst>
              <a:path w="8031783" h="5196547">
                <a:moveTo>
                  <a:pt x="0" y="0"/>
                </a:moveTo>
                <a:lnTo>
                  <a:pt x="8031783" y="0"/>
                </a:lnTo>
                <a:lnTo>
                  <a:pt x="8031783" y="5196547"/>
                </a:lnTo>
                <a:lnTo>
                  <a:pt x="0" y="519654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331751" y="315927"/>
            <a:ext cx="13830560" cy="71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49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Exploratory Data Analysis (EDA)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829607" y="1849439"/>
            <a:ext cx="7464837" cy="19707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46"/>
              </a:lnSpc>
              <a:spcBef>
                <a:spcPct val="0"/>
              </a:spcBef>
            </a:pPr>
            <a:r>
              <a:rPr lang="en-US" sz="2035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This correlation heatmap visualizes the relationships between different app features from the Google Play Store dataset. Notable correlations include a strong positive relationship between Price and Type (0.78) and between Genres and Category (0.70), while most other features show weak or negligible correlations.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829607" y="4466225"/>
            <a:ext cx="7464837" cy="1331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86"/>
              </a:lnSpc>
              <a:spcBef>
                <a:spcPct val="0"/>
              </a:spcBef>
            </a:pPr>
            <a:r>
              <a:rPr lang="en-US" sz="206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Your sentiment analysis shows that positive reviews dominate, indicating a largely favorable user experience, while negative reviews outnumber neutral ones, suggesting that dissatisfied users tend to express stronger opinions.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14350" y="6822963"/>
            <a:ext cx="15186037" cy="4593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76"/>
              </a:lnSpc>
              <a:spcBef>
                <a:spcPct val="0"/>
              </a:spcBef>
            </a:pPr>
            <a:r>
              <a:rPr lang="en-US" sz="2827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Aim: What factors contribute most to an app’s high rating or user satisficaiton ?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14350" y="7453748"/>
            <a:ext cx="14881792" cy="1909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70"/>
              </a:lnSpc>
            </a:pPr>
            <a:r>
              <a:rPr lang="en-US" sz="297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Moderate : Reviews  &amp; Installs</a:t>
            </a:r>
          </a:p>
          <a:p>
            <a:pPr algn="l">
              <a:lnSpc>
                <a:spcPts val="3870"/>
              </a:lnSpc>
            </a:pPr>
            <a:r>
              <a:rPr lang="en-US" sz="297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High Correlation : Price &amp;  Type</a:t>
            </a:r>
          </a:p>
          <a:p>
            <a:pPr algn="l">
              <a:lnSpc>
                <a:spcPts val="3870"/>
              </a:lnSpc>
            </a:pPr>
            <a:r>
              <a:rPr lang="en-US" sz="297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Significant Correlation : Genres and Category</a:t>
            </a:r>
          </a:p>
          <a:p>
            <a:pPr algn="l">
              <a:lnSpc>
                <a:spcPts val="3870"/>
              </a:lnSpc>
              <a:spcBef>
                <a:spcPct val="0"/>
              </a:spcBef>
            </a:pPr>
            <a:r>
              <a:rPr lang="en-US" sz="297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Rating Correlation: Rating show a weak correaltion with most individual features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829607" y="1193334"/>
            <a:ext cx="7795657" cy="441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  <a:spcBef>
                <a:spcPct val="0"/>
              </a:spcBef>
            </a:pPr>
            <a:r>
              <a:rPr lang="en-US" sz="2759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Heatmap: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77917" y="170599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429920" y="1096414"/>
            <a:ext cx="7976993" cy="5516382"/>
          </a:xfrm>
          <a:custGeom>
            <a:avLst/>
            <a:gdLst/>
            <a:ahLst/>
            <a:cxnLst/>
            <a:rect l="l" t="t" r="r" b="b"/>
            <a:pathLst>
              <a:path w="7976993" h="5516382">
                <a:moveTo>
                  <a:pt x="0" y="0"/>
                </a:moveTo>
                <a:lnTo>
                  <a:pt x="7976993" y="0"/>
                </a:lnTo>
                <a:lnTo>
                  <a:pt x="7976993" y="5516382"/>
                </a:lnTo>
                <a:lnTo>
                  <a:pt x="0" y="55163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674" b="-1170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331751" y="315927"/>
            <a:ext cx="13830560" cy="71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49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Classification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63809" y="1067839"/>
            <a:ext cx="8007036" cy="133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6"/>
              </a:lnSpc>
              <a:spcBef>
                <a:spcPct val="0"/>
              </a:spcBef>
            </a:pPr>
            <a:r>
              <a:rPr lang="en-US" sz="2727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Aim: Based on sentiment analysis, can we determine whether an app’s reviews are positive, neutral, or negative?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29920" y="7134575"/>
            <a:ext cx="8333889" cy="1607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2"/>
              </a:lnSpc>
            </a:pPr>
            <a:r>
              <a:rPr lang="en-US" sz="331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Positive Sentiment:  Majority reviews   </a:t>
            </a:r>
          </a:p>
          <a:p>
            <a:pPr algn="l">
              <a:lnSpc>
                <a:spcPts val="4312"/>
              </a:lnSpc>
            </a:pPr>
            <a:r>
              <a:rPr lang="en-US" sz="331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Negative : Significant portion of reviews </a:t>
            </a:r>
          </a:p>
          <a:p>
            <a:pPr algn="l">
              <a:lnSpc>
                <a:spcPts val="4312"/>
              </a:lnSpc>
              <a:spcBef>
                <a:spcPct val="0"/>
              </a:spcBef>
            </a:pPr>
            <a:r>
              <a:rPr lang="en-US" sz="3316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Neutral: Fewer reviews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63809" y="2747477"/>
            <a:ext cx="7795657" cy="2679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used: Random forest classifier</a:t>
            </a:r>
          </a:p>
          <a:p>
            <a:pPr algn="l">
              <a:lnSpc>
                <a:spcPts val="3587"/>
              </a:lnSpc>
            </a:pPr>
            <a:endParaRPr lang="en-US" sz="2759" b="1">
              <a:solidFill>
                <a:srgbClr val="F4D94C"/>
              </a:solidFill>
              <a:latin typeface="TT Lakes Neue Bold"/>
              <a:ea typeface="TT Lakes Neue Bold"/>
              <a:cs typeface="TT Lakes Neue Bold"/>
              <a:sym typeface="TT Lakes Neue Bold"/>
            </a:endParaRPr>
          </a:p>
          <a:p>
            <a:pPr algn="l">
              <a:lnSpc>
                <a:spcPts val="3587"/>
              </a:lnSpc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Features: Reviews, Installs, Price,Category, Content rating, Genres</a:t>
            </a:r>
          </a:p>
          <a:p>
            <a:pPr algn="l">
              <a:lnSpc>
                <a:spcPts val="3587"/>
              </a:lnSpc>
            </a:pPr>
            <a:endParaRPr lang="en-US" sz="2759" b="1">
              <a:solidFill>
                <a:srgbClr val="F4D94C"/>
              </a:solidFill>
              <a:latin typeface="TT Lakes Neue Bold"/>
              <a:ea typeface="TT Lakes Neue Bold"/>
              <a:cs typeface="TT Lakes Neue Bold"/>
              <a:sym typeface="TT Lakes Neue Bold"/>
            </a:endParaRPr>
          </a:p>
          <a:p>
            <a:pPr algn="l">
              <a:lnSpc>
                <a:spcPts val="3587"/>
              </a:lnSpc>
              <a:spcBef>
                <a:spcPct val="0"/>
              </a:spcBef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Purpose: Predict wheather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77917" y="170599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263284" y="1288673"/>
            <a:ext cx="7976993" cy="5516382"/>
          </a:xfrm>
          <a:custGeom>
            <a:avLst/>
            <a:gdLst/>
            <a:ahLst/>
            <a:cxnLst/>
            <a:rect l="l" t="t" r="r" b="b"/>
            <a:pathLst>
              <a:path w="7976993" h="5516382">
                <a:moveTo>
                  <a:pt x="0" y="0"/>
                </a:moveTo>
                <a:lnTo>
                  <a:pt x="7976993" y="0"/>
                </a:lnTo>
                <a:lnTo>
                  <a:pt x="7976993" y="5516383"/>
                </a:lnTo>
                <a:lnTo>
                  <a:pt x="0" y="551638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757" b="-1757"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331751" y="315927"/>
            <a:ext cx="13830560" cy="71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49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Clustering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70881" y="1260098"/>
            <a:ext cx="8007036" cy="1336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6"/>
              </a:lnSpc>
              <a:spcBef>
                <a:spcPct val="0"/>
              </a:spcBef>
            </a:pPr>
            <a:r>
              <a:rPr lang="en-US" sz="2727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Aim: : How are app ratings distributed across the dataset, and what insights can we derive from user feedback?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751" y="7144100"/>
            <a:ext cx="8471843" cy="1623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83"/>
              </a:lnSpc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Majority ratings: 4.0 to 4.7   </a:t>
            </a:r>
          </a:p>
          <a:p>
            <a:pPr algn="l">
              <a:lnSpc>
                <a:spcPts val="4383"/>
              </a:lnSpc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Very few ratings: below 3.0 </a:t>
            </a:r>
          </a:p>
          <a:p>
            <a:pPr algn="l">
              <a:lnSpc>
                <a:spcPts val="4383"/>
              </a:lnSpc>
              <a:spcBef>
                <a:spcPct val="0"/>
              </a:spcBef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Sight left skew : low ratings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570881" y="3123422"/>
            <a:ext cx="7795657" cy="1784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used: K-means Clustering</a:t>
            </a:r>
          </a:p>
          <a:p>
            <a:pPr algn="l">
              <a:lnSpc>
                <a:spcPts val="3587"/>
              </a:lnSpc>
            </a:pPr>
            <a:endParaRPr lang="en-US" sz="2759" b="1">
              <a:solidFill>
                <a:srgbClr val="F4D94C"/>
              </a:solidFill>
              <a:latin typeface="TT Lakes Neue Bold"/>
              <a:ea typeface="TT Lakes Neue Bold"/>
              <a:cs typeface="TT Lakes Neue Bold"/>
              <a:sym typeface="TT Lakes Neue Bold"/>
            </a:endParaRPr>
          </a:p>
          <a:p>
            <a:pPr algn="l">
              <a:lnSpc>
                <a:spcPts val="3587"/>
              </a:lnSpc>
              <a:spcBef>
                <a:spcPct val="0"/>
              </a:spcBef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Features: Group apps into diffrent rating clusters (low, medium, high)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77917" y="19094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331751" y="1288673"/>
            <a:ext cx="8029580" cy="4882151"/>
          </a:xfrm>
          <a:custGeom>
            <a:avLst/>
            <a:gdLst/>
            <a:ahLst/>
            <a:cxnLst/>
            <a:rect l="l" t="t" r="r" b="b"/>
            <a:pathLst>
              <a:path w="8029580" h="4882151">
                <a:moveTo>
                  <a:pt x="0" y="0"/>
                </a:moveTo>
                <a:lnTo>
                  <a:pt x="8029580" y="0"/>
                </a:lnTo>
                <a:lnTo>
                  <a:pt x="8029580" y="4882151"/>
                </a:lnTo>
                <a:lnTo>
                  <a:pt x="0" y="488215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331751" y="315927"/>
            <a:ext cx="13830560" cy="71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49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Random Forest Regressor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570881" y="1260098"/>
            <a:ext cx="8007036" cy="889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6"/>
              </a:lnSpc>
              <a:spcBef>
                <a:spcPct val="0"/>
              </a:spcBef>
            </a:pPr>
            <a:r>
              <a:rPr lang="en-US" sz="2727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Aim: What factors contribute most to an app’s high rating or user satisfaction?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922" y="7088612"/>
            <a:ext cx="16162224" cy="216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7979" lvl="1" indent="-363990" algn="l">
              <a:lnSpc>
                <a:spcPts val="4383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Reviews have the highest impact on ratings</a:t>
            </a:r>
          </a:p>
          <a:p>
            <a:pPr marL="727979" lvl="1" indent="-363990" algn="l">
              <a:lnSpc>
                <a:spcPts val="4383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Installs and Genres also play a significant role</a:t>
            </a:r>
          </a:p>
          <a:p>
            <a:pPr marL="727979" lvl="1" indent="-363990" algn="l">
              <a:lnSpc>
                <a:spcPts val="4383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Price and Content Rating have a lower impact</a:t>
            </a:r>
          </a:p>
          <a:p>
            <a:pPr algn="l">
              <a:lnSpc>
                <a:spcPts val="4383"/>
              </a:lnSpc>
              <a:spcBef>
                <a:spcPct val="0"/>
              </a:spcBef>
            </a:pPr>
            <a:endParaRPr lang="en-US" sz="3371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8570881" y="3123422"/>
            <a:ext cx="7795657" cy="1336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used: Random forest</a:t>
            </a:r>
          </a:p>
          <a:p>
            <a:pPr algn="l">
              <a:lnSpc>
                <a:spcPts val="3587"/>
              </a:lnSpc>
            </a:pPr>
            <a:endParaRPr lang="en-US" sz="2759" b="1">
              <a:solidFill>
                <a:srgbClr val="F4D94C"/>
              </a:solidFill>
              <a:latin typeface="TT Lakes Neue Bold"/>
              <a:ea typeface="TT Lakes Neue Bold"/>
              <a:cs typeface="TT Lakes Neue Bold"/>
              <a:sym typeface="TT Lakes Neue Bold"/>
            </a:endParaRPr>
          </a:p>
          <a:p>
            <a:pPr algn="l">
              <a:lnSpc>
                <a:spcPts val="3587"/>
              </a:lnSpc>
              <a:spcBef>
                <a:spcPct val="0"/>
              </a:spcBef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Features: Predicting Apps rating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577917" y="170599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3" name="Freeform 3"/>
          <p:cNvSpPr/>
          <p:nvPr/>
        </p:nvSpPr>
        <p:spPr>
          <a:xfrm>
            <a:off x="16577917" y="5141454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4" name="Freeform 4"/>
          <p:cNvSpPr/>
          <p:nvPr/>
        </p:nvSpPr>
        <p:spPr>
          <a:xfrm>
            <a:off x="16577917" y="8576917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5" name="Freeform 5"/>
          <p:cNvSpPr/>
          <p:nvPr/>
        </p:nvSpPr>
        <p:spPr>
          <a:xfrm>
            <a:off x="16577917" y="0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6" name="Freeform 6"/>
          <p:cNvSpPr/>
          <p:nvPr/>
        </p:nvSpPr>
        <p:spPr>
          <a:xfrm>
            <a:off x="16577917" y="3435462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4"/>
                </a:lnTo>
                <a:lnTo>
                  <a:pt x="0" y="171008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7" name="Freeform 7"/>
          <p:cNvSpPr/>
          <p:nvPr/>
        </p:nvSpPr>
        <p:spPr>
          <a:xfrm>
            <a:off x="16577917" y="6870925"/>
            <a:ext cx="1710083" cy="1710083"/>
          </a:xfrm>
          <a:custGeom>
            <a:avLst/>
            <a:gdLst/>
            <a:ahLst/>
            <a:cxnLst/>
            <a:rect l="l" t="t" r="r" b="b"/>
            <a:pathLst>
              <a:path w="1710083" h="1710083">
                <a:moveTo>
                  <a:pt x="0" y="0"/>
                </a:moveTo>
                <a:lnTo>
                  <a:pt x="1710083" y="0"/>
                </a:lnTo>
                <a:lnTo>
                  <a:pt x="1710083" y="1710083"/>
                </a:lnTo>
                <a:lnTo>
                  <a:pt x="0" y="17100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8" name="Freeform 8"/>
          <p:cNvSpPr/>
          <p:nvPr/>
        </p:nvSpPr>
        <p:spPr>
          <a:xfrm>
            <a:off x="5090599" y="3293213"/>
            <a:ext cx="6517091" cy="4432754"/>
          </a:xfrm>
          <a:custGeom>
            <a:avLst/>
            <a:gdLst/>
            <a:ahLst/>
            <a:cxnLst/>
            <a:rect l="l" t="t" r="r" b="b"/>
            <a:pathLst>
              <a:path w="6517091" h="4432754">
                <a:moveTo>
                  <a:pt x="0" y="0"/>
                </a:moveTo>
                <a:lnTo>
                  <a:pt x="6517091" y="0"/>
                </a:lnTo>
                <a:lnTo>
                  <a:pt x="6517091" y="4432753"/>
                </a:lnTo>
                <a:lnTo>
                  <a:pt x="0" y="44327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CA"/>
          </a:p>
        </p:txBody>
      </p:sp>
      <p:sp>
        <p:nvSpPr>
          <p:cNvPr id="9" name="TextBox 9"/>
          <p:cNvSpPr txBox="1"/>
          <p:nvPr/>
        </p:nvSpPr>
        <p:spPr>
          <a:xfrm>
            <a:off x="331751" y="315927"/>
            <a:ext cx="13830560" cy="714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37"/>
              </a:lnSpc>
            </a:pPr>
            <a:r>
              <a:rPr lang="en-US" sz="4490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Classification Model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31751" y="1224079"/>
            <a:ext cx="16034787" cy="889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46"/>
              </a:lnSpc>
              <a:spcBef>
                <a:spcPct val="0"/>
              </a:spcBef>
            </a:pPr>
            <a:r>
              <a:rPr lang="en-US" sz="2727" b="1">
                <a:solidFill>
                  <a:srgbClr val="FFFFFF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Aim: How do ratings differ between free and paid apps, and what can be inferred from this comparison?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0" y="8117312"/>
            <a:ext cx="21380696" cy="21696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7979" lvl="1" indent="-363990" algn="l">
              <a:lnSpc>
                <a:spcPts val="4383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Paid apps generally have slightly higher ratings compared to free apps</a:t>
            </a:r>
          </a:p>
          <a:p>
            <a:pPr marL="727979" lvl="1" indent="-363990" algn="l">
              <a:lnSpc>
                <a:spcPts val="4383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Free apps have a wider range of ratings, with some apps scoring very low</a:t>
            </a:r>
          </a:p>
          <a:p>
            <a:pPr marL="727979" lvl="1" indent="-363990" algn="l">
              <a:lnSpc>
                <a:spcPts val="4383"/>
              </a:lnSpc>
              <a:buFont typeface="Arial"/>
              <a:buChar char="•"/>
            </a:pPr>
            <a:r>
              <a:rPr lang="en-US" sz="3371">
                <a:solidFill>
                  <a:srgbClr val="FFFFFF"/>
                </a:solidFill>
                <a:latin typeface="TT Lakes Neue"/>
                <a:ea typeface="TT Lakes Neue"/>
                <a:cs typeface="TT Lakes Neue"/>
                <a:sym typeface="TT Lakes Neue"/>
              </a:rPr>
              <a:t>Outliers in free apps suggest that some free apps receive extremely low ratings</a:t>
            </a:r>
          </a:p>
          <a:p>
            <a:pPr algn="l">
              <a:lnSpc>
                <a:spcPts val="4383"/>
              </a:lnSpc>
              <a:spcBef>
                <a:spcPct val="0"/>
              </a:spcBef>
            </a:pPr>
            <a:endParaRPr lang="en-US" sz="3371">
              <a:solidFill>
                <a:srgbClr val="FFFFFF"/>
              </a:solidFill>
              <a:latin typeface="TT Lakes Neue"/>
              <a:ea typeface="TT Lakes Neue"/>
              <a:cs typeface="TT Lakes Neue"/>
              <a:sym typeface="TT Lakes Neue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31751" y="2173953"/>
            <a:ext cx="11311260" cy="888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87"/>
              </a:lnSpc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Model used: Logistic Regression</a:t>
            </a:r>
          </a:p>
          <a:p>
            <a:pPr algn="l">
              <a:lnSpc>
                <a:spcPts val="3587"/>
              </a:lnSpc>
              <a:spcBef>
                <a:spcPct val="0"/>
              </a:spcBef>
            </a:pPr>
            <a:r>
              <a:rPr lang="en-US" sz="2759" b="1">
                <a:solidFill>
                  <a:srgbClr val="F4D94C"/>
                </a:solidFill>
                <a:latin typeface="TT Lakes Neue Bold"/>
                <a:ea typeface="TT Lakes Neue Bold"/>
                <a:cs typeface="TT Lakes Neue Bold"/>
                <a:sym typeface="TT Lakes Neue Bold"/>
              </a:rPr>
              <a:t>Features: Predicting Apps rating based on features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862</Words>
  <Application>Microsoft Office PowerPoint</Application>
  <PresentationFormat>Custom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TT Lakes Neue</vt:lpstr>
      <vt:lpstr>Jaturat Medium</vt:lpstr>
      <vt:lpstr>Calibri</vt:lpstr>
      <vt:lpstr>Arial</vt:lpstr>
      <vt:lpstr>Jaturat</vt:lpstr>
      <vt:lpstr>TT Lakes Neue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 Blue Gold Fun Patterns and Illustrations Tech Predictions Presentation Party</dc:title>
  <cp:lastModifiedBy>Heta Chavda</cp:lastModifiedBy>
  <cp:revision>2</cp:revision>
  <dcterms:created xsi:type="dcterms:W3CDTF">2006-08-16T00:00:00Z</dcterms:created>
  <dcterms:modified xsi:type="dcterms:W3CDTF">2025-08-31T19:11:22Z</dcterms:modified>
  <dc:identifier>DAGhzjFZjZw</dc:identifier>
</cp:coreProperties>
</file>