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0"/>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nltk.org/_modules/nltk/tokenize/regexp.html" TargetMode="External"/><Relationship Id="rId4" Type="http://schemas.openxmlformats.org/officeDocument/2006/relationships/hyperlink" Target="https://numpy.org/" TargetMode="External"/><Relationship Id="rId5" Type="http://schemas.openxmlformats.org/officeDocument/2006/relationships/hyperlink" Target="https://docs.python.org/3/library/itertools.html" TargetMode="External"/><Relationship Id="rId6" Type="http://schemas.openxmlformats.org/officeDocument/2006/relationships/hyperlink" Target="https://www.scipy.org/" TargetMode="External"/><Relationship Id="rId7" Type="http://schemas.openxmlformats.org/officeDocument/2006/relationships/hyperlink" Target="https://www.statsmodels.org/stable/generated/statsmodels.tsa.stattools.grangercausalitytests.html" TargetMode="External"/><Relationship Id="rId8" Type="http://schemas.openxmlformats.org/officeDocument/2006/relationships/hyperlink" Target="https://matplotlib.org/" TargetMode="External"/><Relationship Id="rId9" Type="http://schemas.openxmlformats.org/officeDocument/2006/relationships/hyperlink" Target="https://docs.python.org/3/library/xml.etree.elementtree.html" TargetMode="External"/><Relationship Id="rId1" Type="http://schemas.openxmlformats.org/officeDocument/2006/relationships/slideLayout" Target="../slideLayouts/slideLayout2.xml"/><Relationship Id="rId2" Type="http://schemas.openxmlformats.org/officeDocument/2006/relationships/hyperlink" Target="https://radimrehurek.com/gensim/models/ldamodel.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tatsmodels.org/stable/generated/statsmodels.tsa.stattools.grangercausalitytes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etadesai26/Course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76584"/>
            <a:ext cx="7766936" cy="711200"/>
          </a:xfrm>
        </p:spPr>
        <p:txBody>
          <a:bodyPr/>
          <a:lstStyle/>
          <a:p>
            <a:pPr algn="ctr"/>
            <a:r>
              <a:rPr lang="en-US" sz="2000" b="1" i="1" dirty="0" smtClean="0"/>
              <a:t>Mining </a:t>
            </a:r>
            <a:r>
              <a:rPr lang="en-US" sz="2000" b="1" i="1" dirty="0"/>
              <a:t>Causal Topics in Text </a:t>
            </a:r>
            <a:r>
              <a:rPr lang="en-US" sz="2000" b="1" i="1" dirty="0" smtClean="0"/>
              <a:t>Data:</a:t>
            </a:r>
            <a:br>
              <a:rPr lang="en-US" sz="2000" b="1" i="1" dirty="0" smtClean="0"/>
            </a:br>
            <a:r>
              <a:rPr lang="en-US" sz="2000" i="1" dirty="0" smtClean="0"/>
              <a:t>Iterative </a:t>
            </a:r>
            <a:r>
              <a:rPr lang="en-US" sz="2000" i="1" dirty="0"/>
              <a:t>Topic Modeling with Time Series Feedback. </a:t>
            </a:r>
            <a:endParaRPr lang="en-US" sz="2000" i="1" dirty="0"/>
          </a:p>
        </p:txBody>
      </p:sp>
      <p:sp>
        <p:nvSpPr>
          <p:cNvPr id="3" name="Subtitle 2"/>
          <p:cNvSpPr>
            <a:spLocks noGrp="1"/>
          </p:cNvSpPr>
          <p:nvPr>
            <p:ph type="subTitle" idx="1"/>
          </p:nvPr>
        </p:nvSpPr>
        <p:spPr>
          <a:xfrm>
            <a:off x="1405468" y="4854222"/>
            <a:ext cx="7766936" cy="1365956"/>
          </a:xfrm>
        </p:spPr>
        <p:txBody>
          <a:bodyPr>
            <a:normAutofit fontScale="85000" lnSpcReduction="20000"/>
          </a:bodyPr>
          <a:lstStyle/>
          <a:p>
            <a:pPr algn="ctr"/>
            <a:r>
              <a:rPr lang="en-US" sz="2600" dirty="0">
                <a:solidFill>
                  <a:schemeClr val="tx1">
                    <a:lumMod val="85000"/>
                    <a:lumOff val="15000"/>
                  </a:schemeClr>
                </a:solidFill>
              </a:rPr>
              <a:t>Heta </a:t>
            </a:r>
            <a:r>
              <a:rPr lang="en-US" sz="2600" dirty="0" smtClean="0">
                <a:solidFill>
                  <a:schemeClr val="tx1">
                    <a:lumMod val="85000"/>
                    <a:lumOff val="15000"/>
                  </a:schemeClr>
                </a:solidFill>
              </a:rPr>
              <a:t>Desai (Team Leader)  &amp; Harpreet Siddhu</a:t>
            </a:r>
            <a:endParaRPr lang="en-US" sz="2600" b="1" dirty="0" smtClean="0">
              <a:solidFill>
                <a:schemeClr val="tx1">
                  <a:lumMod val="85000"/>
                  <a:lumOff val="15000"/>
                </a:schemeClr>
              </a:solidFill>
            </a:endParaRPr>
          </a:p>
          <a:p>
            <a:pPr algn="ctr"/>
            <a:r>
              <a:rPr lang="en-US" b="1" dirty="0" smtClean="0">
                <a:solidFill>
                  <a:schemeClr val="tx1">
                    <a:lumMod val="85000"/>
                    <a:lumOff val="15000"/>
                  </a:schemeClr>
                </a:solidFill>
              </a:rPr>
              <a:t>MCS in Data Science</a:t>
            </a:r>
          </a:p>
          <a:p>
            <a:pPr algn="ctr"/>
            <a:r>
              <a:rPr lang="en-US" b="1" dirty="0" smtClean="0">
                <a:solidFill>
                  <a:schemeClr val="tx1">
                    <a:lumMod val="85000"/>
                    <a:lumOff val="15000"/>
                  </a:schemeClr>
                </a:solidFill>
              </a:rPr>
              <a:t>CS 410: Text Information System </a:t>
            </a:r>
          </a:p>
          <a:p>
            <a:pPr algn="ctr"/>
            <a:r>
              <a:rPr lang="en-US" b="1" dirty="0" smtClean="0">
                <a:solidFill>
                  <a:schemeClr val="tx1">
                    <a:lumMod val="85000"/>
                    <a:lumOff val="15000"/>
                  </a:schemeClr>
                </a:solidFill>
              </a:rPr>
              <a:t>(Class of Falls 2020)</a:t>
            </a:r>
          </a:p>
          <a:p>
            <a:endParaRPr lang="en-US" dirty="0">
              <a:solidFill>
                <a:schemeClr val="tx1"/>
              </a:solidFill>
            </a:endParaRPr>
          </a:p>
        </p:txBody>
      </p:sp>
      <p:sp>
        <p:nvSpPr>
          <p:cNvPr id="4" name="Title 1"/>
          <p:cNvSpPr txBox="1">
            <a:spLocks/>
          </p:cNvSpPr>
          <p:nvPr/>
        </p:nvSpPr>
        <p:spPr>
          <a:xfrm>
            <a:off x="1507067" y="2979326"/>
            <a:ext cx="7766936" cy="88335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b="1" dirty="0" smtClean="0">
                <a:solidFill>
                  <a:schemeClr val="accent1">
                    <a:lumMod val="50000"/>
                  </a:schemeClr>
                </a:solidFill>
              </a:rPr>
              <a:t>Using New York Times Data for U.S. Presidential Election Year 2000 </a:t>
            </a:r>
          </a:p>
          <a:p>
            <a:pPr algn="ctr"/>
            <a:r>
              <a:rPr lang="en-US" sz="1600" b="1" dirty="0" smtClean="0">
                <a:solidFill>
                  <a:schemeClr val="accent1">
                    <a:lumMod val="50000"/>
                  </a:schemeClr>
                </a:solidFill>
              </a:rPr>
              <a:t>&amp; </a:t>
            </a:r>
          </a:p>
          <a:p>
            <a:pPr algn="ctr"/>
            <a:r>
              <a:rPr lang="en-US" sz="1600" b="1" dirty="0" smtClean="0">
                <a:solidFill>
                  <a:schemeClr val="accent1">
                    <a:lumMod val="50000"/>
                  </a:schemeClr>
                </a:solidFill>
              </a:rPr>
              <a:t>Presidential Prediction Market Prices </a:t>
            </a:r>
            <a:endParaRPr lang="en-US" sz="1600" dirty="0">
              <a:solidFill>
                <a:schemeClr val="accent1">
                  <a:lumMod val="50000"/>
                </a:schemeClr>
              </a:solidFill>
            </a:endParaRPr>
          </a:p>
        </p:txBody>
      </p:sp>
      <p:sp>
        <p:nvSpPr>
          <p:cNvPr id="5" name="Subtitle 2"/>
          <p:cNvSpPr txBox="1">
            <a:spLocks/>
          </p:cNvSpPr>
          <p:nvPr/>
        </p:nvSpPr>
        <p:spPr>
          <a:xfrm>
            <a:off x="2983179" y="1976495"/>
            <a:ext cx="4814711" cy="52822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100" dirty="0">
                <a:solidFill>
                  <a:schemeClr val="bg1">
                    <a:lumMod val="75000"/>
                  </a:schemeClr>
                </a:solidFill>
              </a:rPr>
              <a:t>Copyright is held by the owner/author(s). Publication rights licensed to ACM. </a:t>
            </a:r>
            <a:r>
              <a:rPr lang="en-US" sz="1100" dirty="0" smtClean="0">
                <a:solidFill>
                  <a:schemeClr val="bg1">
                    <a:lumMod val="75000"/>
                  </a:schemeClr>
                </a:solidFill>
              </a:rPr>
              <a:t> ACM</a:t>
            </a:r>
            <a:r>
              <a:rPr lang="en-US" sz="1100" dirty="0">
                <a:solidFill>
                  <a:schemeClr val="bg1">
                    <a:lumMod val="75000"/>
                  </a:schemeClr>
                </a:solidFill>
              </a:rPr>
              <a:t>, New York, NY, USA, 885-890. </a:t>
            </a:r>
            <a:r>
              <a:rPr lang="en-US" sz="1100" dirty="0" smtClean="0">
                <a:solidFill>
                  <a:schemeClr val="bg1">
                    <a:lumMod val="75000"/>
                  </a:schemeClr>
                </a:solidFill>
              </a:rPr>
              <a:t>DOI=10.1145/2505515.2505612 </a:t>
            </a:r>
          </a:p>
          <a:p>
            <a:pPr algn="ctr"/>
            <a:endParaRPr lang="en-US" dirty="0" smtClean="0"/>
          </a:p>
          <a:p>
            <a:pPr algn="ctr"/>
            <a:endParaRPr lang="en-US" dirty="0"/>
          </a:p>
        </p:txBody>
      </p:sp>
      <p:sp>
        <p:nvSpPr>
          <p:cNvPr id="7" name="Title 1"/>
          <p:cNvSpPr txBox="1">
            <a:spLocks/>
          </p:cNvSpPr>
          <p:nvPr/>
        </p:nvSpPr>
        <p:spPr>
          <a:xfrm>
            <a:off x="3194846" y="759647"/>
            <a:ext cx="4391378" cy="51693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t>Reproducing Paper</a:t>
            </a:r>
            <a:endParaRPr lang="en-US" sz="3200" b="1" dirty="0"/>
          </a:p>
        </p:txBody>
      </p:sp>
    </p:spTree>
    <p:extLst>
      <p:ext uri="{BB962C8B-B14F-4D97-AF65-F5344CB8AC3E}">
        <p14:creationId xmlns:p14="http://schemas.microsoft.com/office/powerpoint/2010/main" val="742131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Directory Structure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19578"/>
            <a:ext cx="8127999" cy="5172872"/>
          </a:xfrm>
          <a:prstGeom prst="rect">
            <a:avLst/>
          </a:prstGeom>
        </p:spPr>
      </p:pic>
    </p:spTree>
    <p:extLst>
      <p:ext uri="{BB962C8B-B14F-4D97-AF65-F5344CB8AC3E}">
        <p14:creationId xmlns:p14="http://schemas.microsoft.com/office/powerpoint/2010/main" val="145483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Required To Run Project In Local?</a:t>
            </a:r>
            <a:br>
              <a:rPr lang="en-US" dirty="0" smtClean="0"/>
            </a:br>
            <a:endParaRPr lang="en-US" dirty="0"/>
          </a:p>
        </p:txBody>
      </p:sp>
      <p:sp>
        <p:nvSpPr>
          <p:cNvPr id="3" name="Content Placeholder 2"/>
          <p:cNvSpPr>
            <a:spLocks noGrp="1"/>
          </p:cNvSpPr>
          <p:nvPr>
            <p:ph idx="1"/>
          </p:nvPr>
        </p:nvSpPr>
        <p:spPr>
          <a:xfrm>
            <a:off x="677334" y="2160589"/>
            <a:ext cx="8805333" cy="3880773"/>
          </a:xfrm>
        </p:spPr>
        <p:txBody>
          <a:bodyPr>
            <a:normAutofit fontScale="92500" lnSpcReduction="20000"/>
          </a:bodyPr>
          <a:lstStyle/>
          <a:p>
            <a:r>
              <a:rPr lang="en-US" dirty="0"/>
              <a:t>Gensim: </a:t>
            </a:r>
            <a:r>
              <a:rPr lang="en-US" dirty="0">
                <a:hlinkClick r:id="rId2"/>
              </a:rPr>
              <a:t>https://</a:t>
            </a:r>
            <a:r>
              <a:rPr lang="en-US" dirty="0" smtClean="0">
                <a:hlinkClick r:id="rId2"/>
              </a:rPr>
              <a:t>radimrehurek.com/gensim/models/ldamodel.html</a:t>
            </a:r>
            <a:endParaRPr lang="en-US" dirty="0" smtClean="0"/>
          </a:p>
          <a:p>
            <a:r>
              <a:rPr lang="en-US" dirty="0" smtClean="0"/>
              <a:t>Nltk</a:t>
            </a:r>
            <a:r>
              <a:rPr lang="en-US" dirty="0"/>
              <a:t>: </a:t>
            </a:r>
            <a:r>
              <a:rPr lang="en-US" dirty="0">
                <a:hlinkClick r:id="rId3"/>
              </a:rPr>
              <a:t>https://www.nltk.org/_</a:t>
            </a:r>
            <a:r>
              <a:rPr lang="en-US" dirty="0" smtClean="0">
                <a:hlinkClick r:id="rId3"/>
              </a:rPr>
              <a:t>modules/nltk/tokenize/regexp.html</a:t>
            </a:r>
            <a:endParaRPr lang="en-US" dirty="0" smtClean="0"/>
          </a:p>
          <a:p>
            <a:r>
              <a:rPr lang="en-US" dirty="0"/>
              <a:t>Numpy: </a:t>
            </a:r>
            <a:r>
              <a:rPr lang="en-US" dirty="0">
                <a:hlinkClick r:id="rId4"/>
              </a:rPr>
              <a:t>https://numpy.org</a:t>
            </a:r>
            <a:r>
              <a:rPr lang="en-US" dirty="0" smtClean="0">
                <a:hlinkClick r:id="rId4"/>
              </a:rPr>
              <a:t>/</a:t>
            </a:r>
            <a:endParaRPr lang="en-US" dirty="0" smtClean="0"/>
          </a:p>
          <a:p>
            <a:r>
              <a:rPr lang="en-US" dirty="0"/>
              <a:t>Itertools: </a:t>
            </a:r>
            <a:r>
              <a:rPr lang="en-US" dirty="0">
                <a:hlinkClick r:id="rId5"/>
              </a:rPr>
              <a:t>https://</a:t>
            </a:r>
            <a:r>
              <a:rPr lang="en-US" dirty="0" smtClean="0">
                <a:hlinkClick r:id="rId5"/>
              </a:rPr>
              <a:t>docs.python.org/3/library/itertools.html</a:t>
            </a:r>
            <a:endParaRPr lang="en-US" dirty="0"/>
          </a:p>
          <a:p>
            <a:r>
              <a:rPr lang="en-US" dirty="0"/>
              <a:t>Scipy: </a:t>
            </a:r>
            <a:r>
              <a:rPr lang="en-US" dirty="0">
                <a:hlinkClick r:id="rId6"/>
              </a:rPr>
              <a:t>https://www.scipy.org</a:t>
            </a:r>
            <a:r>
              <a:rPr lang="en-US" dirty="0" smtClean="0">
                <a:hlinkClick r:id="rId6"/>
              </a:rPr>
              <a:t>/</a:t>
            </a:r>
            <a:endParaRPr lang="en-US" dirty="0"/>
          </a:p>
          <a:p>
            <a:r>
              <a:rPr lang="en-US" dirty="0"/>
              <a:t>Statsmodels: </a:t>
            </a:r>
            <a:r>
              <a:rPr lang="en-US" dirty="0">
                <a:hlinkClick r:id="rId7"/>
              </a:rPr>
              <a:t>https://</a:t>
            </a:r>
            <a:r>
              <a:rPr lang="en-US" dirty="0" smtClean="0">
                <a:hlinkClick r:id="rId7"/>
              </a:rPr>
              <a:t>www.statsmodels.org/stable/generated/statsmodels.tsa.stattools.grangercausalitytests.html</a:t>
            </a:r>
            <a:endParaRPr lang="en-US" dirty="0"/>
          </a:p>
          <a:p>
            <a:r>
              <a:rPr lang="en-US" dirty="0"/>
              <a:t>Matplotlib: </a:t>
            </a:r>
            <a:r>
              <a:rPr lang="en-US" dirty="0">
                <a:hlinkClick r:id="rId8"/>
              </a:rPr>
              <a:t>https://matplotlib.org</a:t>
            </a:r>
            <a:r>
              <a:rPr lang="en-US" dirty="0" smtClean="0">
                <a:hlinkClick r:id="rId8"/>
              </a:rPr>
              <a:t>/</a:t>
            </a:r>
            <a:endParaRPr lang="en-US" dirty="0" smtClean="0"/>
          </a:p>
          <a:p>
            <a:r>
              <a:rPr lang="en-US" dirty="0" smtClean="0"/>
              <a:t>xml.etree.ElementTree</a:t>
            </a:r>
            <a:r>
              <a:rPr lang="en-US" dirty="0"/>
              <a:t>: </a:t>
            </a:r>
            <a:r>
              <a:rPr lang="en-US" dirty="0">
                <a:hlinkClick r:id="rId9"/>
              </a:rPr>
              <a:t>https://</a:t>
            </a:r>
            <a:r>
              <a:rPr lang="en-US" dirty="0" smtClean="0">
                <a:hlinkClick r:id="rId9"/>
              </a:rPr>
              <a:t>docs.python.org/3/library/xml.etree.elementtree.html</a:t>
            </a:r>
            <a:endParaRPr lang="en-US" dirty="0" smtClean="0"/>
          </a:p>
          <a:p>
            <a:r>
              <a:rPr lang="en-US" dirty="0"/>
              <a:t>f</a:t>
            </a:r>
            <a:r>
              <a:rPr lang="en-US" dirty="0" smtClean="0"/>
              <a:t>nmatch, re and os</a:t>
            </a:r>
            <a:endParaRPr lang="en-US" dirty="0"/>
          </a:p>
          <a:p>
            <a:endParaRPr lang="en-US" dirty="0"/>
          </a:p>
        </p:txBody>
      </p:sp>
      <p:sp>
        <p:nvSpPr>
          <p:cNvPr id="4" name="Rectangle 3"/>
          <p:cNvSpPr/>
          <p:nvPr/>
        </p:nvSpPr>
        <p:spPr>
          <a:xfrm>
            <a:off x="677334" y="1514258"/>
            <a:ext cx="7461955" cy="461665"/>
          </a:xfrm>
          <a:prstGeom prst="rect">
            <a:avLst/>
          </a:prstGeom>
        </p:spPr>
        <p:txBody>
          <a:bodyPr wrap="square">
            <a:spAutoFit/>
          </a:bodyPr>
          <a:lstStyle/>
          <a:p>
            <a:r>
              <a:rPr lang="en-US" sz="2400" i="1" dirty="0" smtClean="0">
                <a:solidFill>
                  <a:schemeClr val="accent2">
                    <a:lumMod val="75000"/>
                  </a:schemeClr>
                </a:solidFill>
                <a:latin typeface="+mj-lt"/>
                <a:ea typeface="+mj-ea"/>
                <a:cs typeface="+mj-cs"/>
              </a:rPr>
              <a:t>Need to Install Following Software:</a:t>
            </a:r>
            <a:endParaRPr lang="en-US" sz="2400" i="1" dirty="0">
              <a:solidFill>
                <a:schemeClr val="accent2">
                  <a:lumMod val="75000"/>
                </a:schemeClr>
              </a:solidFill>
              <a:latin typeface="+mj-lt"/>
              <a:ea typeface="+mj-ea"/>
              <a:cs typeface="+mj-cs"/>
            </a:endParaRPr>
          </a:p>
        </p:txBody>
      </p:sp>
    </p:spTree>
    <p:extLst>
      <p:ext uri="{BB962C8B-B14F-4D97-AF65-F5344CB8AC3E}">
        <p14:creationId xmlns:p14="http://schemas.microsoft.com/office/powerpoint/2010/main" val="909990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 on How To Use/Run in Local</a:t>
            </a:r>
            <a:endParaRPr lang="en-US" dirty="0"/>
          </a:p>
        </p:txBody>
      </p:sp>
      <p:sp>
        <p:nvSpPr>
          <p:cNvPr id="3" name="Content Placeholder 2"/>
          <p:cNvSpPr>
            <a:spLocks noGrp="1"/>
          </p:cNvSpPr>
          <p:nvPr>
            <p:ph idx="1"/>
          </p:nvPr>
        </p:nvSpPr>
        <p:spPr/>
        <p:txBody>
          <a:bodyPr/>
          <a:lstStyle/>
          <a:p>
            <a:r>
              <a:rPr lang="en-US" dirty="0" smtClean="0"/>
              <a:t>Clone the repository on your local system by </a:t>
            </a:r>
            <a:r>
              <a:rPr lang="en-US" smtClean="0"/>
              <a:t>running following command on the terminal – </a:t>
            </a:r>
          </a:p>
          <a:p>
            <a:endParaRPr lang="en-US" dirty="0"/>
          </a:p>
        </p:txBody>
      </p:sp>
    </p:spTree>
    <p:extLst>
      <p:ext uri="{BB962C8B-B14F-4D97-AF65-F5344CB8AC3E}">
        <p14:creationId xmlns:p14="http://schemas.microsoft.com/office/powerpoint/2010/main" val="23217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marL="0" lvl="0" indent="0" defTabSz="914400">
              <a:spcBef>
                <a:spcPts val="0"/>
              </a:spcBef>
              <a:buClrTx/>
              <a:buSzTx/>
              <a:buNone/>
            </a:pPr>
            <a:r>
              <a:rPr lang="en-US" dirty="0" smtClean="0"/>
              <a:t>The scope of this project is to reproduce the experimental results of an existing paper on Topic Mining with Time Series Feedback. </a:t>
            </a:r>
          </a:p>
          <a:p>
            <a:pPr marL="0" lvl="0" indent="0" defTabSz="914400">
              <a:spcBef>
                <a:spcPts val="0"/>
              </a:spcBef>
              <a:buClrTx/>
              <a:buSzTx/>
              <a:buNone/>
            </a:pPr>
            <a:endParaRPr lang="en-US" dirty="0"/>
          </a:p>
          <a:p>
            <a:pPr marL="0" lvl="0" indent="0" defTabSz="914400">
              <a:spcBef>
                <a:spcPts val="0"/>
              </a:spcBef>
              <a:buClrTx/>
              <a:buSzTx/>
              <a:buNone/>
            </a:pPr>
            <a:r>
              <a:rPr lang="en-US" dirty="0" smtClean="0"/>
              <a:t>The original Paper was presented in 22</a:t>
            </a:r>
            <a:r>
              <a:rPr lang="en-US" baseline="30000" dirty="0" smtClean="0"/>
              <a:t>nd</a:t>
            </a:r>
            <a:r>
              <a:rPr lang="en-US" dirty="0" smtClean="0"/>
              <a:t> ACM International conference on Information and Knowledge Management in October, 2013. </a:t>
            </a:r>
          </a:p>
          <a:p>
            <a:pPr marL="0" lvl="0" indent="0" defTabSz="914400">
              <a:spcBef>
                <a:spcPts val="0"/>
              </a:spcBef>
              <a:buClrTx/>
              <a:buSzTx/>
              <a:buNone/>
            </a:pPr>
            <a:endParaRPr lang="en-US" dirty="0"/>
          </a:p>
          <a:p>
            <a:pPr marL="0" lvl="0" indent="0" defTabSz="914400">
              <a:spcBef>
                <a:spcPts val="0"/>
              </a:spcBef>
              <a:buClrTx/>
              <a:buSzTx/>
              <a:buNone/>
            </a:pPr>
            <a:r>
              <a:rPr lang="en-US" b="1" dirty="0" smtClean="0"/>
              <a:t>For More information, </a:t>
            </a:r>
            <a:r>
              <a:rPr lang="en-US" b="1" dirty="0"/>
              <a:t>please </a:t>
            </a:r>
            <a:r>
              <a:rPr lang="en-US" b="1" dirty="0" smtClean="0"/>
              <a:t>check</a:t>
            </a:r>
            <a:r>
              <a:rPr lang="en-US" b="1" dirty="0"/>
              <a:t>: </a:t>
            </a:r>
            <a:r>
              <a:rPr lang="en-US" dirty="0"/>
              <a:t>https://</a:t>
            </a:r>
            <a:r>
              <a:rPr lang="en-US" dirty="0" err="1"/>
              <a:t>dl.acm.org</a:t>
            </a:r>
            <a:r>
              <a:rPr lang="en-US" dirty="0"/>
              <a:t>/</a:t>
            </a:r>
            <a:r>
              <a:rPr lang="en-US" dirty="0" err="1"/>
              <a:t>doi</a:t>
            </a:r>
            <a:r>
              <a:rPr lang="en-US" dirty="0"/>
              <a:t>/10.1145/2505515.2505612</a:t>
            </a:r>
          </a:p>
        </p:txBody>
      </p:sp>
    </p:spTree>
    <p:extLst>
      <p:ext uri="{BB962C8B-B14F-4D97-AF65-F5344CB8AC3E}">
        <p14:creationId xmlns:p14="http://schemas.microsoft.com/office/powerpoint/2010/main" val="1919933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defTabSz="914400">
              <a:spcBef>
                <a:spcPts val="0"/>
              </a:spcBef>
              <a:buClrTx/>
              <a:buSzTx/>
            </a:pPr>
            <a:r>
              <a:rPr lang="en-US" dirty="0" smtClean="0"/>
              <a:t>Many applications require analyzing textual topics in conjunction with external time series variables such as stock prices. This paper developed a novel general text mining framework to determine such casual topics from text data. </a:t>
            </a:r>
          </a:p>
          <a:p>
            <a:pPr algn="just" defTabSz="914400">
              <a:spcBef>
                <a:spcPts val="0"/>
              </a:spcBef>
              <a:buClrTx/>
              <a:buSzTx/>
            </a:pPr>
            <a:endParaRPr lang="en-US" dirty="0"/>
          </a:p>
          <a:p>
            <a:pPr algn="just" defTabSz="914400">
              <a:spcBef>
                <a:spcPts val="0"/>
              </a:spcBef>
              <a:buClrTx/>
              <a:buSzTx/>
            </a:pPr>
            <a:r>
              <a:rPr lang="en-US" dirty="0" smtClean="0"/>
              <a:t>The framework can be used with any available probabilistic topic model (PLSA, LDA etc.) with time series casual analysis to discover topics which are both coherent semantically and correlated with the time series data. </a:t>
            </a:r>
          </a:p>
          <a:p>
            <a:pPr algn="just" defTabSz="914400">
              <a:spcBef>
                <a:spcPts val="0"/>
              </a:spcBef>
              <a:buClrTx/>
              <a:buSzTx/>
            </a:pPr>
            <a:endParaRPr lang="en-US" dirty="0"/>
          </a:p>
          <a:p>
            <a:pPr algn="just" defTabSz="914400">
              <a:spcBef>
                <a:spcPts val="0"/>
              </a:spcBef>
              <a:buClrTx/>
              <a:buSzTx/>
            </a:pPr>
            <a:r>
              <a:rPr lang="en-US" dirty="0" smtClean="0"/>
              <a:t>The accuracy of the casual topics with time series depends on running the framework iteratively and providing feedback at each iteration by imposing prior distribution on parameters. </a:t>
            </a:r>
          </a:p>
        </p:txBody>
      </p:sp>
    </p:spTree>
    <p:extLst>
      <p:ext uri="{BB962C8B-B14F-4D97-AF65-F5344CB8AC3E}">
        <p14:creationId xmlns:p14="http://schemas.microsoft.com/office/powerpoint/2010/main" val="1174883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a:xfrm>
            <a:off x="677334" y="2160589"/>
            <a:ext cx="8596668" cy="4409544"/>
          </a:xfrm>
        </p:spPr>
        <p:txBody>
          <a:bodyPr/>
          <a:lstStyle/>
          <a:p>
            <a:pPr algn="just"/>
            <a:r>
              <a:rPr lang="en-US" b="1" dirty="0" smtClean="0"/>
              <a:t>Casual Topic: </a:t>
            </a:r>
            <a:r>
              <a:rPr lang="en-US" dirty="0" smtClean="0"/>
              <a:t>A semantically coherent topic is “casual” if it has a strong association with non-textual time series variable. </a:t>
            </a:r>
          </a:p>
          <a:p>
            <a:pPr algn="just"/>
            <a:endParaRPr lang="en-US" dirty="0"/>
          </a:p>
          <a:p>
            <a:pPr algn="just"/>
            <a:r>
              <a:rPr lang="en-US" b="1" dirty="0" smtClean="0"/>
              <a:t>Granger Test: </a:t>
            </a:r>
            <a:r>
              <a:rPr lang="en-US" dirty="0" smtClean="0"/>
              <a:t>It is a measure of causality, used to determine the statistical significance at different time lags. It is used to find the causality measure or significant </a:t>
            </a:r>
            <a:r>
              <a:rPr lang="en-US" dirty="0"/>
              <a:t>measure</a:t>
            </a:r>
            <a:r>
              <a:rPr lang="en-US" dirty="0" smtClean="0"/>
              <a:t>.(Here we have used - </a:t>
            </a:r>
            <a:r>
              <a:rPr lang="en-US" dirty="0" smtClean="0">
                <a:hlinkClick r:id="rId2"/>
              </a:rPr>
              <a:t>grangercasualitytests</a:t>
            </a:r>
            <a:r>
              <a:rPr lang="en-US" dirty="0" smtClean="0"/>
              <a:t>)</a:t>
            </a:r>
          </a:p>
          <a:p>
            <a:pPr algn="just"/>
            <a:endParaRPr lang="en-US" dirty="0" smtClean="0"/>
          </a:p>
          <a:p>
            <a:pPr algn="just"/>
            <a:r>
              <a:rPr lang="en-US" b="1" dirty="0" smtClean="0"/>
              <a:t>Pearson correlations</a:t>
            </a:r>
            <a:r>
              <a:rPr lang="en-US" dirty="0" smtClean="0"/>
              <a:t>: Determines the </a:t>
            </a:r>
            <a:r>
              <a:rPr lang="en-US" dirty="0"/>
              <a:t>relationship between two </a:t>
            </a:r>
            <a:r>
              <a:rPr lang="en-US" dirty="0" smtClean="0"/>
              <a:t>quantities. (“Stock price Vs. Word” in our case). The </a:t>
            </a:r>
            <a:r>
              <a:rPr lang="en-US" dirty="0"/>
              <a:t>value of </a:t>
            </a:r>
            <a:r>
              <a:rPr lang="en-US" b="1" dirty="0"/>
              <a:t>Pearson's Correlation Coefficient</a:t>
            </a:r>
            <a:r>
              <a:rPr lang="en-US" dirty="0"/>
              <a:t> can be between -1 to +1. </a:t>
            </a:r>
            <a:r>
              <a:rPr lang="en-US" dirty="0" smtClean="0"/>
              <a:t>For example, 1 </a:t>
            </a:r>
            <a:r>
              <a:rPr lang="en-US" dirty="0"/>
              <a:t>means that they are highly </a:t>
            </a:r>
            <a:r>
              <a:rPr lang="en-US" b="1" dirty="0" smtClean="0"/>
              <a:t>correlated (Positive impact)</a:t>
            </a:r>
            <a:r>
              <a:rPr lang="en-US" dirty="0"/>
              <a:t> and </a:t>
            </a:r>
            <a:r>
              <a:rPr lang="en-US" dirty="0" smtClean="0"/>
              <a:t>0 or less </a:t>
            </a:r>
            <a:r>
              <a:rPr lang="en-US" dirty="0"/>
              <a:t>means no </a:t>
            </a:r>
            <a:r>
              <a:rPr lang="en-US" b="1" dirty="0" smtClean="0"/>
              <a:t>correlation (negative impact).</a:t>
            </a:r>
          </a:p>
          <a:p>
            <a:endParaRPr lang="en-US" b="1"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67350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Terms Cont.</a:t>
            </a:r>
            <a:endParaRPr lang="en-US" dirty="0"/>
          </a:p>
        </p:txBody>
      </p:sp>
      <p:sp>
        <p:nvSpPr>
          <p:cNvPr id="3" name="Content Placeholder 2"/>
          <p:cNvSpPr>
            <a:spLocks noGrp="1"/>
          </p:cNvSpPr>
          <p:nvPr>
            <p:ph idx="1"/>
          </p:nvPr>
        </p:nvSpPr>
        <p:spPr/>
        <p:txBody>
          <a:bodyPr>
            <a:normAutofit/>
          </a:bodyPr>
          <a:lstStyle/>
          <a:p>
            <a:pPr algn="just"/>
            <a:r>
              <a:rPr lang="en-US" b="1" dirty="0" smtClean="0"/>
              <a:t>Average Causality Confidence: </a:t>
            </a:r>
            <a:r>
              <a:rPr lang="en-US" dirty="0" smtClean="0"/>
              <a:t>It is a quality measure for significance value (i.e. P-Value from the Granger Test) between the external time series and the text stream. The causality confidence increases with number of iterations because of prior information (Feedback mechanism). </a:t>
            </a:r>
          </a:p>
          <a:p>
            <a:pPr algn="just"/>
            <a:endParaRPr lang="en-US" b="1" dirty="0"/>
          </a:p>
          <a:p>
            <a:pPr algn="just"/>
            <a:r>
              <a:rPr lang="en-US" b="1" dirty="0" smtClean="0"/>
              <a:t>Topic Purity: </a:t>
            </a:r>
            <a:r>
              <a:rPr lang="en-US" dirty="0" smtClean="0"/>
              <a:t>This is another quality measure to determine the impact orientation of significant words. Higher purity means a topic with same orientations words (positive impact only) and lower purity means mixed orientation words in a topic (positive and negative both).	</a:t>
            </a:r>
            <a:endParaRPr lang="en-US" b="1" dirty="0"/>
          </a:p>
        </p:txBody>
      </p:sp>
    </p:spTree>
    <p:extLst>
      <p:ext uri="{BB962C8B-B14F-4D97-AF65-F5344CB8AC3E}">
        <p14:creationId xmlns:p14="http://schemas.microsoft.com/office/powerpoint/2010/main" val="1472206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7489"/>
          </a:xfrm>
        </p:spPr>
        <p:txBody>
          <a:bodyPr>
            <a:normAutofit fontScale="90000"/>
          </a:bodyPr>
          <a:lstStyle/>
          <a:p>
            <a:r>
              <a:rPr lang="en-US" dirty="0"/>
              <a:t>Overview </a:t>
            </a:r>
            <a:r>
              <a:rPr lang="en-US" dirty="0" smtClean="0"/>
              <a:t>- An </a:t>
            </a:r>
            <a:r>
              <a:rPr lang="en-US" dirty="0"/>
              <a:t>Iterative Topic Modeling Framework </a:t>
            </a:r>
            <a:r>
              <a:rPr lang="en-US" dirty="0" smtClean="0"/>
              <a:t>with </a:t>
            </a:r>
            <a:r>
              <a:rPr lang="en-US" dirty="0"/>
              <a:t>Time Series </a:t>
            </a:r>
            <a:r>
              <a:rPr lang="en-US" dirty="0" smtClean="0"/>
              <a:t>Feedback </a:t>
            </a:r>
            <a:r>
              <a:rPr lang="en-US" dirty="0"/>
              <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alphaModFix/>
            <a:extLst>
              <a:ext uri="{BEBA8EAE-BF5A-486C-A8C5-ECC9F3942E4B}">
                <a14:imgProps xmlns:a14="http://schemas.microsoft.com/office/drawing/2010/main">
                  <a14:imgLayer r:embed="rId3">
                    <a14:imgEffect>
                      <a14:sharpenSoften amount="62000"/>
                    </a14:imgEffect>
                    <a14:imgEffect>
                      <a14:brightnessContrast bright="2000" contrast="-29000"/>
                    </a14:imgEffect>
                  </a14:imgLayer>
                </a14:imgProps>
              </a:ext>
              <a:ext uri="{28A0092B-C50C-407E-A947-70E740481C1C}">
                <a14:useLocalDpi xmlns:a14="http://schemas.microsoft.com/office/drawing/2010/main" val="0"/>
              </a:ext>
            </a:extLst>
          </a:blip>
          <a:stretch>
            <a:fillRect/>
          </a:stretch>
        </p:blipFill>
        <p:spPr>
          <a:xfrm>
            <a:off x="801510" y="2034157"/>
            <a:ext cx="7239249" cy="4547267"/>
          </a:xfrm>
        </p:spPr>
      </p:pic>
      <p:sp>
        <p:nvSpPr>
          <p:cNvPr id="5" name="TextBox 4"/>
          <p:cNvSpPr txBox="1"/>
          <p:nvPr/>
        </p:nvSpPr>
        <p:spPr>
          <a:xfrm>
            <a:off x="12812889" y="-451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57336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a:xfrm>
            <a:off x="677334" y="1930400"/>
            <a:ext cx="8596668" cy="4110962"/>
          </a:xfrm>
        </p:spPr>
        <p:txBody>
          <a:bodyPr>
            <a:normAutofit lnSpcReduction="10000"/>
          </a:bodyPr>
          <a:lstStyle/>
          <a:p>
            <a:r>
              <a:rPr lang="en-US" b="1" dirty="0" smtClean="0"/>
              <a:t>Step 1</a:t>
            </a:r>
            <a:r>
              <a:rPr lang="en-US" dirty="0" smtClean="0"/>
              <a:t>: </a:t>
            </a:r>
            <a:r>
              <a:rPr lang="en-US" b="1" dirty="0" smtClean="0"/>
              <a:t>Text Dataset  </a:t>
            </a:r>
          </a:p>
          <a:p>
            <a:pPr lvl="1"/>
            <a:r>
              <a:rPr lang="en-US" dirty="0" smtClean="0"/>
              <a:t>Refine the NYT dataset for Presidential Election Blog Articles from 1</a:t>
            </a:r>
            <a:r>
              <a:rPr lang="en-US" baseline="30000" dirty="0" smtClean="0"/>
              <a:t>st</a:t>
            </a:r>
            <a:r>
              <a:rPr lang="en-US" dirty="0" smtClean="0"/>
              <a:t> May 2000 to 30</a:t>
            </a:r>
            <a:r>
              <a:rPr lang="en-US" baseline="30000" dirty="0" smtClean="0"/>
              <a:t>th</a:t>
            </a:r>
            <a:r>
              <a:rPr lang="en-US" dirty="0" smtClean="0"/>
              <a:t> October 2000 for keyword “Bush” &amp; ”Gore”. </a:t>
            </a:r>
          </a:p>
          <a:p>
            <a:r>
              <a:rPr lang="en-US" b="1" dirty="0" smtClean="0"/>
              <a:t>Step 2</a:t>
            </a:r>
            <a:r>
              <a:rPr lang="en-US" dirty="0" smtClean="0"/>
              <a:t>: </a:t>
            </a:r>
            <a:r>
              <a:rPr lang="en-US" b="1" dirty="0" smtClean="0"/>
              <a:t>Non Text Dataset (External Time Series Data)</a:t>
            </a:r>
          </a:p>
          <a:p>
            <a:pPr lvl="1"/>
            <a:r>
              <a:rPr lang="en-US" dirty="0" smtClean="0"/>
              <a:t>Refine and create Presidential Prediction Market prices dataset from 1</a:t>
            </a:r>
            <a:r>
              <a:rPr lang="en-US" baseline="30000" dirty="0" smtClean="0"/>
              <a:t>st</a:t>
            </a:r>
            <a:r>
              <a:rPr lang="en-US" dirty="0" smtClean="0"/>
              <a:t> May 2000 to 30</a:t>
            </a:r>
            <a:r>
              <a:rPr lang="en-US" baseline="30000" dirty="0" smtClean="0"/>
              <a:t>th</a:t>
            </a:r>
            <a:r>
              <a:rPr lang="en-US" dirty="0" smtClean="0"/>
              <a:t> October 2000 for democratic and republican candidate and determine normalized Probability.</a:t>
            </a:r>
            <a:endParaRPr lang="en-US" dirty="0"/>
          </a:p>
          <a:p>
            <a:r>
              <a:rPr lang="en-US" b="1" dirty="0"/>
              <a:t>Step </a:t>
            </a:r>
            <a:r>
              <a:rPr lang="en-US" b="1" dirty="0" smtClean="0"/>
              <a:t>3</a:t>
            </a:r>
            <a:r>
              <a:rPr lang="en-US" dirty="0" smtClean="0"/>
              <a:t>: </a:t>
            </a:r>
            <a:r>
              <a:rPr lang="en-US" b="1" dirty="0" smtClean="0"/>
              <a:t>Topic Modeling (LDA) (GENSIM)</a:t>
            </a:r>
            <a:endParaRPr lang="en-US" b="1" dirty="0"/>
          </a:p>
          <a:p>
            <a:pPr lvl="1"/>
            <a:r>
              <a:rPr lang="en-US" dirty="0" smtClean="0"/>
              <a:t>Run Latent Dirichlet Allocation algorithm on the dataset of Step 1 after preprocessing and creating a </a:t>
            </a:r>
            <a:r>
              <a:rPr lang="en-US" dirty="0"/>
              <a:t>G</a:t>
            </a:r>
            <a:r>
              <a:rPr lang="en-US" dirty="0" smtClean="0"/>
              <a:t>ensim corpus.</a:t>
            </a:r>
          </a:p>
          <a:p>
            <a:r>
              <a:rPr lang="en-US" b="1" dirty="0" smtClean="0"/>
              <a:t>Step 4</a:t>
            </a:r>
            <a:r>
              <a:rPr lang="en-US" dirty="0" smtClean="0"/>
              <a:t>: </a:t>
            </a:r>
            <a:r>
              <a:rPr lang="en-US" b="1" dirty="0" smtClean="0"/>
              <a:t>Topic Level Causality Analysis </a:t>
            </a:r>
          </a:p>
          <a:p>
            <a:pPr lvl="1"/>
            <a:r>
              <a:rPr lang="en-US" dirty="0" smtClean="0"/>
              <a:t>Create a Topic Stream Time Series (aka TS) and run Granger Test to determine the causal topics with significant more than 95% for lag between 1 to 5.</a:t>
            </a:r>
          </a:p>
        </p:txBody>
      </p:sp>
    </p:spTree>
    <p:extLst>
      <p:ext uri="{BB962C8B-B14F-4D97-AF65-F5344CB8AC3E}">
        <p14:creationId xmlns:p14="http://schemas.microsoft.com/office/powerpoint/2010/main" val="1744797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Steps Cont.</a:t>
            </a:r>
            <a:endParaRPr lang="en-US" dirty="0"/>
          </a:p>
        </p:txBody>
      </p:sp>
      <p:sp>
        <p:nvSpPr>
          <p:cNvPr id="3" name="Content Placeholder 2"/>
          <p:cNvSpPr>
            <a:spLocks noGrp="1"/>
          </p:cNvSpPr>
          <p:nvPr>
            <p:ph idx="1"/>
          </p:nvPr>
        </p:nvSpPr>
        <p:spPr>
          <a:xfrm>
            <a:off x="677334" y="1783644"/>
            <a:ext cx="9053688" cy="4797777"/>
          </a:xfrm>
        </p:spPr>
        <p:txBody>
          <a:bodyPr>
            <a:normAutofit/>
          </a:bodyPr>
          <a:lstStyle/>
          <a:p>
            <a:r>
              <a:rPr lang="en-US" b="1" dirty="0"/>
              <a:t>Step 5</a:t>
            </a:r>
            <a:r>
              <a:rPr lang="en-US" dirty="0"/>
              <a:t>: </a:t>
            </a:r>
            <a:r>
              <a:rPr lang="en-US" b="1" dirty="0"/>
              <a:t>Word Level Causality Analysis </a:t>
            </a:r>
            <a:endParaRPr lang="en-US" b="1" dirty="0" smtClean="0"/>
          </a:p>
          <a:p>
            <a:pPr lvl="1"/>
            <a:r>
              <a:rPr lang="en-US" dirty="0" smtClean="0"/>
              <a:t>Similar to Step 4, create a word stream time series (aka WS).</a:t>
            </a:r>
            <a:endParaRPr lang="en-US" dirty="0"/>
          </a:p>
          <a:p>
            <a:r>
              <a:rPr lang="en-US" b="1" dirty="0" smtClean="0"/>
              <a:t>Step 6</a:t>
            </a:r>
            <a:r>
              <a:rPr lang="en-US" dirty="0" smtClean="0"/>
              <a:t>: </a:t>
            </a:r>
            <a:r>
              <a:rPr lang="en-US" b="1" dirty="0" smtClean="0"/>
              <a:t>Calculate Prior, Average Causality Confidence &amp; Average Purity of current Step</a:t>
            </a:r>
          </a:p>
          <a:p>
            <a:pPr lvl="1"/>
            <a:r>
              <a:rPr lang="en-US" dirty="0" smtClean="0"/>
              <a:t>Use significant topic stream to determine the significant top words in the topic using Granger Causality test and then find out their impact using Pearson Correlation Coefficient. Based on impact analysis divide the topic into two i.e. Positive word and Negative word Topic. </a:t>
            </a:r>
          </a:p>
          <a:p>
            <a:pPr lvl="1"/>
            <a:r>
              <a:rPr lang="en-US" dirty="0" smtClean="0"/>
              <a:t>Also calculate Average Causality confidence and Average Purity of that current iteration. </a:t>
            </a:r>
          </a:p>
          <a:p>
            <a:r>
              <a:rPr lang="en-US" b="1" dirty="0" smtClean="0"/>
              <a:t>Step 7</a:t>
            </a:r>
            <a:r>
              <a:rPr lang="en-US" dirty="0" smtClean="0"/>
              <a:t>: </a:t>
            </a:r>
            <a:r>
              <a:rPr lang="en-US" b="1" dirty="0" smtClean="0"/>
              <a:t>Iterate Step 3 – 6 (Feedback) </a:t>
            </a:r>
          </a:p>
          <a:p>
            <a:pPr lvl="1"/>
            <a:r>
              <a:rPr lang="en-US" dirty="0" smtClean="0"/>
              <a:t>Calculate prior in Step 6 and feed that again to STEP – 3 (LDA). </a:t>
            </a:r>
            <a:endParaRPr lang="en-US" dirty="0"/>
          </a:p>
          <a:p>
            <a:r>
              <a:rPr lang="en-US" b="1" dirty="0"/>
              <a:t>Step 8</a:t>
            </a:r>
            <a:r>
              <a:rPr lang="en-US" dirty="0"/>
              <a:t>: </a:t>
            </a:r>
            <a:r>
              <a:rPr lang="en-US" b="1" dirty="0"/>
              <a:t>Print and Plot Results</a:t>
            </a:r>
          </a:p>
          <a:p>
            <a:pPr lvl="1"/>
            <a:r>
              <a:rPr lang="en-US" dirty="0" smtClean="0"/>
              <a:t>In the end (after 5</a:t>
            </a:r>
            <a:r>
              <a:rPr lang="en-US" baseline="30000" dirty="0" smtClean="0"/>
              <a:t>th</a:t>
            </a:r>
            <a:r>
              <a:rPr lang="en-US" dirty="0" smtClean="0"/>
              <a:t> iteration), display the top words of most significant topic and plot average causality confidence and average purity line chart. </a:t>
            </a:r>
            <a:endParaRPr lang="en-US" dirty="0"/>
          </a:p>
        </p:txBody>
      </p:sp>
    </p:spTree>
    <p:extLst>
      <p:ext uri="{BB962C8B-B14F-4D97-AF65-F5344CB8AC3E}">
        <p14:creationId xmlns:p14="http://schemas.microsoft.com/office/powerpoint/2010/main" val="289800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Repository</a:t>
            </a:r>
            <a:endParaRPr lang="en-US" dirty="0"/>
          </a:p>
        </p:txBody>
      </p:sp>
      <p:sp>
        <p:nvSpPr>
          <p:cNvPr id="3" name="Content Placeholder 2"/>
          <p:cNvSpPr>
            <a:spLocks noGrp="1"/>
          </p:cNvSpPr>
          <p:nvPr>
            <p:ph idx="1"/>
          </p:nvPr>
        </p:nvSpPr>
        <p:spPr>
          <a:xfrm>
            <a:off x="677334" y="2160589"/>
            <a:ext cx="8985955" cy="1237367"/>
          </a:xfrm>
        </p:spPr>
        <p:txBody>
          <a:bodyPr/>
          <a:lstStyle/>
          <a:p>
            <a:pPr marL="0" indent="0">
              <a:buNone/>
            </a:pPr>
            <a:r>
              <a:rPr lang="en-US" dirty="0" smtClean="0"/>
              <a:t>The implementation code, dataset and project documentations can be found here:</a:t>
            </a:r>
            <a:endParaRPr lang="en-US" dirty="0"/>
          </a:p>
          <a:p>
            <a:pPr marL="0" indent="0">
              <a:buNone/>
            </a:pPr>
            <a:r>
              <a:rPr lang="en-US" dirty="0">
                <a:hlinkClick r:id="rId2"/>
              </a:rPr>
              <a:t>https://</a:t>
            </a:r>
            <a:r>
              <a:rPr lang="en-US" dirty="0" smtClean="0">
                <a:hlinkClick r:id="rId2"/>
              </a:rPr>
              <a:t>github.com/hetadesai26/CourseProject</a:t>
            </a:r>
            <a:endParaRPr lang="en-US" dirty="0" smtClean="0"/>
          </a:p>
          <a:p>
            <a:pPr marL="0" indent="0">
              <a:buNone/>
            </a:pPr>
            <a:endParaRPr lang="en-US" dirty="0"/>
          </a:p>
        </p:txBody>
      </p:sp>
      <p:sp>
        <p:nvSpPr>
          <p:cNvPr id="4" name="Content Placeholder 2"/>
          <p:cNvSpPr txBox="1">
            <a:spLocks/>
          </p:cNvSpPr>
          <p:nvPr/>
        </p:nvSpPr>
        <p:spPr>
          <a:xfrm>
            <a:off x="677333" y="3397956"/>
            <a:ext cx="8985955" cy="2856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b="1" dirty="0" smtClean="0"/>
          </a:p>
          <a:p>
            <a:pPr lvl="1"/>
            <a:endParaRPr lang="en-US" b="1" dirty="0" smtClean="0"/>
          </a:p>
          <a:p>
            <a:pPr marL="0" indent="0">
              <a:buFont typeface="Wingdings 3" charset="2"/>
              <a:buNone/>
            </a:pPr>
            <a:r>
              <a:rPr lang="en-US" b="1" dirty="0"/>
              <a:t>	</a:t>
            </a:r>
            <a:r>
              <a:rPr lang="en-US" b="1" dirty="0" smtClean="0"/>
              <a:t> </a:t>
            </a:r>
          </a:p>
          <a:p>
            <a:pPr marL="0" indent="0">
              <a:buFont typeface="Wingdings 3" charset="2"/>
              <a:buNone/>
            </a:pPr>
            <a:endParaRPr lang="en-US" dirty="0"/>
          </a:p>
        </p:txBody>
      </p:sp>
    </p:spTree>
    <p:extLst>
      <p:ext uri="{BB962C8B-B14F-4D97-AF65-F5344CB8AC3E}">
        <p14:creationId xmlns:p14="http://schemas.microsoft.com/office/powerpoint/2010/main" val="2123338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2049</TotalTime>
  <Words>840</Words>
  <Application>Microsoft Macintosh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Trebuchet MS</vt:lpstr>
      <vt:lpstr>Wingdings 3</vt:lpstr>
      <vt:lpstr>Arial</vt:lpstr>
      <vt:lpstr>Facet</vt:lpstr>
      <vt:lpstr>Mining Causal Topics in Text Data: Iterative Topic Modeling with Time Series Feedback. </vt:lpstr>
      <vt:lpstr>Scope:</vt:lpstr>
      <vt:lpstr>Abstract</vt:lpstr>
      <vt:lpstr>Important Terms</vt:lpstr>
      <vt:lpstr>Important Terms Cont.</vt:lpstr>
      <vt:lpstr>Overview - An Iterative Topic Modeling Framework with Time Series Feedback   </vt:lpstr>
      <vt:lpstr>Implementation Steps</vt:lpstr>
      <vt:lpstr>Implementation Steps Cont.</vt:lpstr>
      <vt:lpstr>Project Repository</vt:lpstr>
      <vt:lpstr>Project Directory Structure</vt:lpstr>
      <vt:lpstr>What’s Required To Run Project In Local? </vt:lpstr>
      <vt:lpstr>Instructions on How To Use/Run in Local</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Causal Topics in Text Data</dc:title>
  <dc:creator>Microsoft Office User</dc:creator>
  <cp:lastModifiedBy>Microsoft Office User</cp:lastModifiedBy>
  <cp:revision>33</cp:revision>
  <dcterms:created xsi:type="dcterms:W3CDTF">2020-12-08T21:20:43Z</dcterms:created>
  <dcterms:modified xsi:type="dcterms:W3CDTF">2020-12-10T07:29:53Z</dcterms:modified>
</cp:coreProperties>
</file>