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5" r:id="rId1"/>
  </p:sldMasterIdLst>
  <p:notesMasterIdLst>
    <p:notesMasterId r:id="rId13"/>
  </p:notesMasterIdLst>
  <p:handoutMasterIdLst>
    <p:handoutMasterId r:id="rId14"/>
  </p:handoutMasterIdLst>
  <p:sldIdLst>
    <p:sldId id="389" r:id="rId2"/>
    <p:sldId id="258" r:id="rId3"/>
    <p:sldId id="264" r:id="rId4"/>
    <p:sldId id="327" r:id="rId5"/>
    <p:sldId id="271" r:id="rId6"/>
    <p:sldId id="294" r:id="rId7"/>
    <p:sldId id="390" r:id="rId8"/>
    <p:sldId id="268" r:id="rId9"/>
    <p:sldId id="300" r:id="rId10"/>
    <p:sldId id="364" r:id="rId11"/>
    <p:sldId id="310" r:id="rId12"/>
  </p:sldIdLst>
  <p:sldSz cx="12192000" cy="6858000"/>
  <p:notesSz cx="6858000" cy="9144000"/>
  <p:defaultTextStyle>
    <a:defPPr>
      <a:defRPr lang="en-US"/>
    </a:defPPr>
    <a:lvl1pPr marL="0" algn="l" defTabSz="914330" rtl="0" eaLnBrk="1" latinLnBrk="0" hangingPunct="1">
      <a:defRPr sz="1800" kern="1200">
        <a:solidFill>
          <a:schemeClr val="tx1"/>
        </a:solidFill>
        <a:latin typeface="+mn-lt"/>
        <a:ea typeface="+mn-ea"/>
        <a:cs typeface="+mn-cs"/>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428" autoAdjust="0"/>
    <p:restoredTop sz="96568" autoAdjust="0"/>
  </p:normalViewPr>
  <p:slideViewPr>
    <p:cSldViewPr snapToGrid="0" snapToObjects="1">
      <p:cViewPr>
        <p:scale>
          <a:sx n="80" d="100"/>
          <a:sy n="80" d="100"/>
        </p:scale>
        <p:origin x="-2244" y="-88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132" d="100"/>
          <a:sy n="132" d="100"/>
        </p:scale>
        <p:origin x="5344" y="1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40EBAF-D955-C443-AB02-2BCBC7797572}" type="datetimeFigureOut">
              <a:rPr lang="en-US" smtClean="0"/>
              <a:t>12/28/2021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E1DC8B-0A09-DC4E-ABCE-FAAA12F0302B}" type="slidenum">
              <a:rPr lang="en-US" smtClean="0"/>
              <a:t>‹#›</a:t>
            </a:fld>
            <a:endParaRPr lang="en-US"/>
          </a:p>
        </p:txBody>
      </p:sp>
    </p:spTree>
    <p:extLst>
      <p:ext uri="{BB962C8B-B14F-4D97-AF65-F5344CB8AC3E}">
        <p14:creationId xmlns:p14="http://schemas.microsoft.com/office/powerpoint/2010/main" val="20685749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7A641A-FC50-3840-A830-42D90553FE8C}" type="datetimeFigureOut">
              <a:rPr lang="en-US" smtClean="0"/>
              <a:t>12/28/2021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896355-3DDC-9949-861F-AD0908BFCC23}" type="slidenum">
              <a:rPr lang="en-US" smtClean="0"/>
              <a:t>‹#›</a:t>
            </a:fld>
            <a:endParaRPr lang="en-US"/>
          </a:p>
        </p:txBody>
      </p:sp>
    </p:spTree>
    <p:extLst>
      <p:ext uri="{BB962C8B-B14F-4D97-AF65-F5344CB8AC3E}">
        <p14:creationId xmlns:p14="http://schemas.microsoft.com/office/powerpoint/2010/main" val="209977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0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smtClean="0"/>
          </a:p>
        </p:txBody>
      </p:sp>
    </p:spTree>
    <p:extLst>
      <p:ext uri="{BB962C8B-B14F-4D97-AF65-F5344CB8AC3E}">
        <p14:creationId xmlns:p14="http://schemas.microsoft.com/office/powerpoint/2010/main" val="473075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sz="1000"/>
            </a:lvl1pPr>
          </a:lstStyle>
          <a:p>
            <a:fld id="{D8D877B3-D348-4611-9BDB-C5374591D951}" type="slidenum">
              <a:rPr lang="en-US" smtClean="0"/>
              <a:pPr/>
              <a:t>‹#›</a:t>
            </a:fld>
            <a:endParaRPr lang="en-US" dirty="0" smtClean="0"/>
          </a:p>
        </p:txBody>
      </p:sp>
      <p:sp>
        <p:nvSpPr>
          <p:cNvPr id="5" name="Title 4"/>
          <p:cNvSpPr>
            <a:spLocks noGrp="1"/>
          </p:cNvSpPr>
          <p:nvPr>
            <p:ph type="title" hasCustomPrompt="1"/>
          </p:nvPr>
        </p:nvSpPr>
        <p:spPr>
          <a:xfrm>
            <a:off x="1866900" y="2500438"/>
            <a:ext cx="4229100" cy="1857123"/>
          </a:xfrm>
        </p:spPr>
        <p:txBody>
          <a:bodyPr/>
          <a:lstStyle/>
          <a:p>
            <a:r>
              <a:rPr lang="en-US" dirty="0" smtClean="0"/>
              <a:t>CLICK TO EDIT MASTER TITLE STYLE</a:t>
            </a:r>
            <a:endParaRPr lang="en-US" dirty="0"/>
          </a:p>
        </p:txBody>
      </p:sp>
    </p:spTree>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smtClean="0"/>
          </a:p>
        </p:txBody>
      </p:sp>
      <p:sp>
        <p:nvSpPr>
          <p:cNvPr id="5" name="Title 4"/>
          <p:cNvSpPr>
            <a:spLocks noGrp="1"/>
          </p:cNvSpPr>
          <p:nvPr>
            <p:ph type="title" hasCustomPrompt="1"/>
          </p:nvPr>
        </p:nvSpPr>
        <p:spPr>
          <a:xfrm>
            <a:off x="1866900" y="2618190"/>
            <a:ext cx="4229100" cy="1621619"/>
          </a:xfrm>
        </p:spPr>
        <p:txBody>
          <a:bodyPr/>
          <a:lstStyle>
            <a:lvl1pPr>
              <a:defRPr sz="3600"/>
            </a:lvl1pPr>
          </a:lstStyle>
          <a:p>
            <a:r>
              <a:rPr lang="en-US" dirty="0" smtClean="0"/>
              <a:t>CLICK TO EDIT MASTER TITLE STYLE</a:t>
            </a:r>
            <a:endParaRPr lang="en-US" dirty="0"/>
          </a:p>
        </p:txBody>
      </p:sp>
    </p:spTree>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smtClean="0"/>
          </a:p>
        </p:txBody>
      </p:sp>
      <p:sp>
        <p:nvSpPr>
          <p:cNvPr id="5" name="Title 4"/>
          <p:cNvSpPr>
            <a:spLocks noGrp="1"/>
          </p:cNvSpPr>
          <p:nvPr>
            <p:ph type="title" hasCustomPrompt="1"/>
          </p:nvPr>
        </p:nvSpPr>
        <p:spPr>
          <a:xfrm>
            <a:off x="1866900" y="996124"/>
            <a:ext cx="4229100" cy="1621619"/>
          </a:xfrm>
        </p:spPr>
        <p:txBody>
          <a:bodyPr/>
          <a:lstStyle>
            <a:lvl1pPr>
              <a:defRPr sz="3600"/>
            </a:lvl1pPr>
          </a:lstStyle>
          <a:p>
            <a:r>
              <a:rPr lang="en-US" dirty="0" smtClean="0"/>
              <a:t>CLICK TO EDIT MASTER TITLE STYLE</a:t>
            </a:r>
            <a:endParaRPr lang="en-US" dirty="0"/>
          </a:p>
        </p:txBody>
      </p:sp>
    </p:spTree>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smtClean="0"/>
          </a:p>
        </p:txBody>
      </p:sp>
      <p:sp>
        <p:nvSpPr>
          <p:cNvPr id="5" name="Title 4"/>
          <p:cNvSpPr>
            <a:spLocks noGrp="1"/>
          </p:cNvSpPr>
          <p:nvPr>
            <p:ph type="title" hasCustomPrompt="1"/>
          </p:nvPr>
        </p:nvSpPr>
        <p:spPr>
          <a:xfrm>
            <a:off x="1866900" y="1759448"/>
            <a:ext cx="4229100" cy="1621619"/>
          </a:xfrm>
        </p:spPr>
        <p:txBody>
          <a:bodyPr/>
          <a:lstStyle>
            <a:lvl1pPr>
              <a:defRPr sz="3600"/>
            </a:lvl1pPr>
          </a:lstStyle>
          <a:p>
            <a:r>
              <a:rPr lang="en-US" dirty="0" smtClean="0"/>
              <a:t>CLICK TO EDIT MASTER TITLE STYLE</a:t>
            </a:r>
            <a:endParaRPr lang="en-US" dirty="0"/>
          </a:p>
        </p:txBody>
      </p:sp>
      <p:sp>
        <p:nvSpPr>
          <p:cNvPr id="6" name="Picture Placeholder 4"/>
          <p:cNvSpPr>
            <a:spLocks noGrp="1"/>
          </p:cNvSpPr>
          <p:nvPr>
            <p:ph type="pic" sz="quarter" idx="11" hasCustomPrompt="1"/>
          </p:nvPr>
        </p:nvSpPr>
        <p:spPr>
          <a:xfrm>
            <a:off x="0" y="3927944"/>
            <a:ext cx="12192000" cy="2930056"/>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Tree>
    <p:extLst>
      <p:ext uri="{BB962C8B-B14F-4D97-AF65-F5344CB8AC3E}">
        <p14:creationId xmlns:p14="http://schemas.microsoft.com/office/powerpoint/2010/main" val="498607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smtClean="0"/>
          </a:p>
        </p:txBody>
      </p:sp>
      <p:sp>
        <p:nvSpPr>
          <p:cNvPr id="5" name="Picture Placeholder 4"/>
          <p:cNvSpPr>
            <a:spLocks noGrp="1"/>
          </p:cNvSpPr>
          <p:nvPr>
            <p:ph type="pic" sz="quarter" idx="12" hasCustomPrompt="1"/>
          </p:nvPr>
        </p:nvSpPr>
        <p:spPr>
          <a:xfrm>
            <a:off x="1866900" y="2569027"/>
            <a:ext cx="3423557" cy="2198915"/>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8" name="Picture Placeholder 4"/>
          <p:cNvSpPr>
            <a:spLocks noGrp="1"/>
          </p:cNvSpPr>
          <p:nvPr>
            <p:ph type="pic" sz="quarter" idx="13" hasCustomPrompt="1"/>
          </p:nvPr>
        </p:nvSpPr>
        <p:spPr>
          <a:xfrm>
            <a:off x="5317671" y="2569027"/>
            <a:ext cx="3423557" cy="2198915"/>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9" name="Picture Placeholder 4"/>
          <p:cNvSpPr>
            <a:spLocks noGrp="1"/>
          </p:cNvSpPr>
          <p:nvPr>
            <p:ph type="pic" sz="quarter" idx="14" hasCustomPrompt="1"/>
          </p:nvPr>
        </p:nvSpPr>
        <p:spPr>
          <a:xfrm>
            <a:off x="8768443" y="2569027"/>
            <a:ext cx="3423557" cy="2198915"/>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10" name="Title 4"/>
          <p:cNvSpPr>
            <a:spLocks noGrp="1"/>
          </p:cNvSpPr>
          <p:nvPr>
            <p:ph type="title" hasCustomPrompt="1"/>
          </p:nvPr>
        </p:nvSpPr>
        <p:spPr>
          <a:xfrm>
            <a:off x="1866900" y="996124"/>
            <a:ext cx="4229100" cy="1621619"/>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611979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smtClean="0"/>
          </a:p>
        </p:txBody>
      </p:sp>
      <p:sp>
        <p:nvSpPr>
          <p:cNvPr id="5" name="Picture Placeholder 4"/>
          <p:cNvSpPr>
            <a:spLocks noGrp="1"/>
          </p:cNvSpPr>
          <p:nvPr>
            <p:ph type="pic" sz="quarter" idx="11" hasCustomPrompt="1"/>
          </p:nvPr>
        </p:nvSpPr>
        <p:spPr>
          <a:xfrm>
            <a:off x="990600" y="1181100"/>
            <a:ext cx="7326086" cy="56769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Tree>
    <p:extLst>
      <p:ext uri="{BB962C8B-B14F-4D97-AF65-F5344CB8AC3E}">
        <p14:creationId xmlns:p14="http://schemas.microsoft.com/office/powerpoint/2010/main" val="316707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smtClean="0"/>
          </a:p>
        </p:txBody>
      </p:sp>
      <p:sp>
        <p:nvSpPr>
          <p:cNvPr id="5" name="Picture Placeholder 4"/>
          <p:cNvSpPr>
            <a:spLocks noGrp="1"/>
          </p:cNvSpPr>
          <p:nvPr>
            <p:ph type="pic" sz="quarter" idx="11" hasCustomPrompt="1"/>
          </p:nvPr>
        </p:nvSpPr>
        <p:spPr>
          <a:xfrm>
            <a:off x="3415887" y="1055732"/>
            <a:ext cx="5360225" cy="3530124"/>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Tree>
    <p:extLst>
      <p:ext uri="{BB962C8B-B14F-4D97-AF65-F5344CB8AC3E}">
        <p14:creationId xmlns:p14="http://schemas.microsoft.com/office/powerpoint/2010/main" val="1868627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66900" y="994934"/>
            <a:ext cx="9753600" cy="1487862"/>
          </a:xfrm>
          <a:prstGeom prst="rect">
            <a:avLst/>
          </a:prstGeom>
          <a:effectLst/>
        </p:spPr>
        <p:txBody>
          <a:bodyPr vert="horz" lIns="0" tIns="192024" rIns="0" bIns="0" rtlCol="0" anchor="t" anchorCtr="0">
            <a:noAutofit/>
          </a:bodyPr>
          <a:lstStyle/>
          <a:p>
            <a:r>
              <a:rPr lang="en-US" dirty="0" smtClean="0"/>
              <a:t>YOUR TITLE HERE</a:t>
            </a:r>
            <a:endParaRPr lang="en-US" dirty="0"/>
          </a:p>
        </p:txBody>
      </p:sp>
      <p:sp>
        <p:nvSpPr>
          <p:cNvPr id="6" name="Номер слайда 21"/>
          <p:cNvSpPr>
            <a:spLocks noGrp="1"/>
          </p:cNvSpPr>
          <p:nvPr>
            <p:ph type="sldNum" sz="quarter" idx="4"/>
          </p:nvPr>
        </p:nvSpPr>
        <p:spPr>
          <a:xfrm>
            <a:off x="235873" y="6418877"/>
            <a:ext cx="513735" cy="227164"/>
          </a:xfrm>
          <a:prstGeom prst="rect">
            <a:avLst/>
          </a:prstGeom>
          <a:noFill/>
        </p:spPr>
        <p:txBody>
          <a:bodyPr vert="horz" lIns="0" tIns="0" rIns="0" bIns="0" rtlCol="0" anchor="ctr"/>
          <a:lstStyle>
            <a:lvl1pPr algn="ctr">
              <a:defRPr sz="1000" b="0" i="0">
                <a:solidFill>
                  <a:schemeClr val="tx1">
                    <a:alpha val="70000"/>
                  </a:schemeClr>
                </a:solidFill>
                <a:latin typeface="Montserrat Medium" charset="0"/>
                <a:ea typeface="Montserrat Medium" charset="0"/>
                <a:cs typeface="Montserrat Medium" charset="0"/>
              </a:defRPr>
            </a:lvl1pPr>
          </a:lstStyle>
          <a:p>
            <a:fld id="{D8D877B3-D348-4611-9BDB-C5374591D951}" type="slidenum">
              <a:rPr lang="en-US" smtClean="0"/>
              <a:pPr/>
              <a:t>‹#›</a:t>
            </a:fld>
            <a:endParaRPr lang="en-US" dirty="0" smtClean="0"/>
          </a:p>
        </p:txBody>
      </p:sp>
      <p:sp>
        <p:nvSpPr>
          <p:cNvPr id="11" name="Text Placeholder 10"/>
          <p:cNvSpPr>
            <a:spLocks noGrp="1"/>
          </p:cNvSpPr>
          <p:nvPr>
            <p:ph type="body" idx="1"/>
          </p:nvPr>
        </p:nvSpPr>
        <p:spPr>
          <a:xfrm>
            <a:off x="1866900" y="2514600"/>
            <a:ext cx="9753600" cy="3110442"/>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9" name="Straight Connector 8"/>
          <p:cNvCxnSpPr/>
          <p:nvPr userDrawn="1"/>
        </p:nvCxnSpPr>
        <p:spPr>
          <a:xfrm>
            <a:off x="985480" y="0"/>
            <a:ext cx="0" cy="685800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468887" y="3262747"/>
            <a:ext cx="0" cy="34497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516593" y="3262747"/>
            <a:ext cx="0" cy="344978"/>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7184672"/>
      </p:ext>
    </p:extLst>
  </p:cSld>
  <p:clrMap bg1="lt1" tx1="dk1" bg2="lt2" tx2="dk2" accent1="accent1" accent2="accent2" accent3="accent3" accent4="accent4" accent5="accent5" accent6="accent6" hlink="hlink" folHlink="folHlink"/>
  <p:sldLayoutIdLst>
    <p:sldLayoutId id="2147484018" r:id="rId1"/>
    <p:sldLayoutId id="2147484010" r:id="rId2"/>
    <p:sldLayoutId id="2147484011" r:id="rId3"/>
    <p:sldLayoutId id="2147484012" r:id="rId4"/>
    <p:sldLayoutId id="2147484014" r:id="rId5"/>
    <p:sldLayoutId id="2147484032" r:id="rId6"/>
    <p:sldLayoutId id="2147484038" r:id="rId7"/>
    <p:sldLayoutId id="2147484039" r:id="rId8"/>
  </p:sldLayoutIdLst>
  <p:timing>
    <p:tnLst>
      <p:par>
        <p:cTn id="1" dur="indefinite" restart="never" nodeType="tmRoot"/>
      </p:par>
    </p:tnLst>
  </p:timing>
  <p:hf hdr="0" ftr="0" dt="0"/>
  <p:txStyles>
    <p:titleStyle>
      <a:lvl1pPr algn="l" defTabSz="914318" rtl="0" eaLnBrk="1" latinLnBrk="0" hangingPunct="1">
        <a:lnSpc>
          <a:spcPct val="80000"/>
        </a:lnSpc>
        <a:spcBef>
          <a:spcPct val="0"/>
        </a:spcBef>
        <a:buNone/>
        <a:defRPr sz="4400" kern="1200" spc="-151" baseline="0">
          <a:solidFill>
            <a:schemeClr val="tx1"/>
          </a:solidFill>
          <a:latin typeface="+mj-lt"/>
          <a:ea typeface="+mj-ea"/>
          <a:cs typeface="+mj-cs"/>
        </a:defRPr>
      </a:lvl1pPr>
    </p:titleStyle>
    <p:bodyStyle>
      <a:lvl1pPr marL="0" indent="0" algn="l" defTabSz="914318" rtl="0" eaLnBrk="1" latinLnBrk="0" hangingPunct="1">
        <a:lnSpc>
          <a:spcPct val="120000"/>
        </a:lnSpc>
        <a:spcBef>
          <a:spcPts val="1000"/>
        </a:spcBef>
        <a:buFont typeface="Arial" panose="020B0604020202020204" pitchFamily="34" charset="0"/>
        <a:buNone/>
        <a:defRPr sz="2800" kern="1200">
          <a:solidFill>
            <a:schemeClr val="tx1"/>
          </a:solidFill>
          <a:latin typeface="+mn-lt"/>
          <a:ea typeface="+mn-ea"/>
          <a:cs typeface="+mn-cs"/>
        </a:defRPr>
      </a:lvl1pPr>
      <a:lvl2pPr marL="0" indent="0" algn="l"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l"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l" defTabSz="914318" rtl="0" eaLnBrk="1" latinLnBrk="0" hangingPunct="1">
        <a:lnSpc>
          <a:spcPct val="12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l"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8" algn="l" defTabSz="914318" rtl="0" eaLnBrk="1" latinLnBrk="0" hangingPunct="1">
        <a:defRPr sz="1800" kern="1200">
          <a:solidFill>
            <a:schemeClr val="tx1"/>
          </a:solidFill>
          <a:latin typeface="+mn-lt"/>
          <a:ea typeface="+mn-ea"/>
          <a:cs typeface="+mn-cs"/>
        </a:defRPr>
      </a:lvl4pPr>
      <a:lvl5pPr marL="1828636" algn="l" defTabSz="914318" rtl="0" eaLnBrk="1" latinLnBrk="0" hangingPunct="1">
        <a:defRPr sz="1800" kern="1200">
          <a:solidFill>
            <a:schemeClr val="tx1"/>
          </a:solidFill>
          <a:latin typeface="+mn-lt"/>
          <a:ea typeface="+mn-ea"/>
          <a:cs typeface="+mn-cs"/>
        </a:defRPr>
      </a:lvl5pPr>
      <a:lvl6pPr marL="2285794" algn="l" defTabSz="914318" rtl="0" eaLnBrk="1" latinLnBrk="0" hangingPunct="1">
        <a:defRPr sz="1800" kern="1200">
          <a:solidFill>
            <a:schemeClr val="tx1"/>
          </a:solidFill>
          <a:latin typeface="+mn-lt"/>
          <a:ea typeface="+mn-ea"/>
          <a:cs typeface="+mn-cs"/>
        </a:defRPr>
      </a:lvl6pPr>
      <a:lvl7pPr marL="2742953" algn="l" defTabSz="914318" rtl="0" eaLnBrk="1" latinLnBrk="0" hangingPunct="1">
        <a:defRPr sz="1800" kern="1200">
          <a:solidFill>
            <a:schemeClr val="tx1"/>
          </a:solidFill>
          <a:latin typeface="+mn-lt"/>
          <a:ea typeface="+mn-ea"/>
          <a:cs typeface="+mn-cs"/>
        </a:defRPr>
      </a:lvl7pPr>
      <a:lvl8pPr marL="3200112" algn="l" defTabSz="914318" rtl="0" eaLnBrk="1" latinLnBrk="0" hangingPunct="1">
        <a:defRPr sz="1800" kern="1200">
          <a:solidFill>
            <a:schemeClr val="tx1"/>
          </a:solidFill>
          <a:latin typeface="+mn-lt"/>
          <a:ea typeface="+mn-ea"/>
          <a:cs typeface="+mn-cs"/>
        </a:defRPr>
      </a:lvl8pPr>
      <a:lvl9pPr marL="3657271" algn="l" defTabSz="914318"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0" pos="3840">
          <p15:clr>
            <a:srgbClr val="F26B43"/>
          </p15:clr>
        </p15:guide>
        <p15:guide id="1" orient="horz" pos="2160">
          <p15:clr>
            <a:srgbClr val="F26B43"/>
          </p15:clr>
        </p15:guide>
        <p15:guide id="28" pos="624" userDrawn="1">
          <p15:clr>
            <a:srgbClr val="F26B43"/>
          </p15:clr>
        </p15:guide>
        <p15:guide id="29" pos="7320" userDrawn="1">
          <p15:clr>
            <a:srgbClr val="F26B43"/>
          </p15:clr>
        </p15:guide>
        <p15:guide id="48" pos="1176" userDrawn="1">
          <p15:clr>
            <a:srgbClr val="F26B43"/>
          </p15:clr>
        </p15:guide>
        <p15:guide id="51" orient="horz" pos="74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alpha val="79000"/>
          </a:schemeClr>
        </a:solidFill>
        <a:effectLst/>
      </p:bgPr>
    </p:bg>
    <p:spTree>
      <p:nvGrpSpPr>
        <p:cNvPr id="1" name=""/>
        <p:cNvGrpSpPr/>
        <p:nvPr/>
      </p:nvGrpSpPr>
      <p:grpSpPr>
        <a:xfrm>
          <a:off x="0" y="0"/>
          <a:ext cx="0" cy="0"/>
          <a:chOff x="0" y="0"/>
          <a:chExt cx="0" cy="0"/>
        </a:xfrm>
      </p:grpSpPr>
      <p:sp>
        <p:nvSpPr>
          <p:cNvPr id="2" name="Номер слайда 1"/>
          <p:cNvSpPr>
            <a:spLocks noGrp="1"/>
          </p:cNvSpPr>
          <p:nvPr>
            <p:ph type="sldNum" sz="quarter" idx="10"/>
          </p:nvPr>
        </p:nvSpPr>
        <p:spPr/>
        <p:txBody>
          <a:bodyPr/>
          <a:lstStyle/>
          <a:p>
            <a:fld id="{D8D877B3-D348-4611-9BDB-C5374591D951}" type="slidenum">
              <a:rPr lang="en-US" smtClean="0"/>
              <a:pPr/>
              <a:t>1</a:t>
            </a:fld>
            <a:endParaRPr lang="en-US" dirty="0" smtClean="0"/>
          </a:p>
        </p:txBody>
      </p:sp>
      <p:sp>
        <p:nvSpPr>
          <p:cNvPr id="5" name="TextBox 4"/>
          <p:cNvSpPr txBox="1"/>
          <p:nvPr/>
        </p:nvSpPr>
        <p:spPr>
          <a:xfrm>
            <a:off x="427289" y="1119498"/>
            <a:ext cx="6657175" cy="3416320"/>
          </a:xfrm>
          <a:prstGeom prst="rect">
            <a:avLst/>
          </a:prstGeom>
          <a:noFill/>
        </p:spPr>
        <p:txBody>
          <a:bodyPr wrap="square" rtlCol="0">
            <a:spAutoFit/>
          </a:bodyPr>
          <a:lstStyle/>
          <a:p>
            <a:pPr algn="r"/>
            <a:r>
              <a:rPr lang="en-US" sz="5400" b="1" dirty="0">
                <a:ln>
                  <a:solidFill>
                    <a:schemeClr val="bg1"/>
                  </a:solidFill>
                </a:ln>
                <a:solidFill>
                  <a:schemeClr val="bg1"/>
                </a:solidFill>
                <a:latin typeface="+mj-lt"/>
                <a:ea typeface="Microsoft JhengHei" pitchFamily="34" charset="-120"/>
                <a:cs typeface="Arial" pitchFamily="34" charset="0"/>
              </a:rPr>
              <a:t>IMPLEMENTING</a:t>
            </a:r>
            <a:r>
              <a:rPr lang="en-US" sz="5400" b="1" dirty="0">
                <a:ln>
                  <a:solidFill>
                    <a:schemeClr val="bg1"/>
                  </a:solidFill>
                </a:ln>
                <a:solidFill>
                  <a:schemeClr val="bg1"/>
                </a:solidFill>
                <a:latin typeface="Arial" pitchFamily="34" charset="0"/>
                <a:ea typeface="Microsoft JhengHei" pitchFamily="34" charset="-120"/>
                <a:cs typeface="Arial" pitchFamily="34" charset="0"/>
              </a:rPr>
              <a:t> CUSTOMER CLASSIFICATION WITH </a:t>
            </a:r>
            <a:r>
              <a:rPr lang="en-US" sz="5400" b="1" dirty="0" smtClean="0">
                <a:ln>
                  <a:solidFill>
                    <a:schemeClr val="bg1"/>
                  </a:solidFill>
                </a:ln>
                <a:solidFill>
                  <a:schemeClr val="bg1"/>
                </a:solidFill>
                <a:latin typeface="Arial" pitchFamily="34" charset="0"/>
                <a:ea typeface="Microsoft JhengHei" pitchFamily="34" charset="-120"/>
                <a:cs typeface="Arial" pitchFamily="34" charset="0"/>
              </a:rPr>
              <a:t>PYTHON</a:t>
            </a:r>
            <a:r>
              <a:rPr lang="ru-RU" sz="5400" b="1" dirty="0" smtClean="0">
                <a:ln>
                  <a:solidFill>
                    <a:schemeClr val="bg1"/>
                  </a:solidFill>
                </a:ln>
                <a:solidFill>
                  <a:schemeClr val="bg1"/>
                </a:solidFill>
                <a:latin typeface="Arial" pitchFamily="34" charset="0"/>
                <a:ea typeface="Microsoft JhengHei" pitchFamily="34" charset="-120"/>
                <a:cs typeface="Arial" pitchFamily="34" charset="0"/>
              </a:rPr>
              <a:t>.</a:t>
            </a:r>
            <a:endParaRPr lang="ru-RU" sz="5400" b="1" dirty="0">
              <a:ln>
                <a:solidFill>
                  <a:schemeClr val="bg1"/>
                </a:solidFill>
              </a:ln>
              <a:solidFill>
                <a:schemeClr val="bg1"/>
              </a:solidFill>
              <a:latin typeface="Arial" pitchFamily="34" charset="0"/>
              <a:ea typeface="Microsoft JhengHei" pitchFamily="34" charset="-120"/>
              <a:cs typeface="Arial" pitchFamily="34" charset="0"/>
            </a:endParaRPr>
          </a:p>
        </p:txBody>
      </p:sp>
      <p:sp>
        <p:nvSpPr>
          <p:cNvPr id="7" name="TextBox 6"/>
          <p:cNvSpPr txBox="1"/>
          <p:nvPr/>
        </p:nvSpPr>
        <p:spPr>
          <a:xfrm>
            <a:off x="3298677" y="4535818"/>
            <a:ext cx="3785787" cy="646331"/>
          </a:xfrm>
          <a:prstGeom prst="rect">
            <a:avLst/>
          </a:prstGeom>
          <a:solidFill>
            <a:schemeClr val="bg1"/>
          </a:solidFill>
        </p:spPr>
        <p:txBody>
          <a:bodyPr wrap="square" rtlCol="0">
            <a:spAutoFit/>
          </a:bodyPr>
          <a:lstStyle/>
          <a:p>
            <a:pPr algn="r"/>
            <a:r>
              <a:rPr lang="en-US" dirty="0" err="1">
                <a:solidFill>
                  <a:schemeClr val="accent2"/>
                </a:solidFill>
              </a:rPr>
              <a:t>Alladin</a:t>
            </a:r>
            <a:r>
              <a:rPr lang="en-US" dirty="0">
                <a:solidFill>
                  <a:schemeClr val="accent2"/>
                </a:solidFill>
              </a:rPr>
              <a:t> Al-</a:t>
            </a:r>
            <a:r>
              <a:rPr lang="en-US" dirty="0" err="1">
                <a:solidFill>
                  <a:schemeClr val="accent2"/>
                </a:solidFill>
              </a:rPr>
              <a:t>Gannam</a:t>
            </a:r>
            <a:r>
              <a:rPr lang="en-US" dirty="0">
                <a:solidFill>
                  <a:schemeClr val="accent2"/>
                </a:solidFill>
              </a:rPr>
              <a:t> F18030115 </a:t>
            </a:r>
            <a:r>
              <a:rPr lang="en-US" dirty="0" smtClean="0">
                <a:solidFill>
                  <a:schemeClr val="accent2"/>
                </a:solidFill>
              </a:rPr>
              <a:t>Anna </a:t>
            </a:r>
            <a:r>
              <a:rPr lang="en-US" dirty="0" err="1">
                <a:solidFill>
                  <a:schemeClr val="accent2"/>
                </a:solidFill>
              </a:rPr>
              <a:t>Akulova</a:t>
            </a:r>
            <a:r>
              <a:rPr lang="en-US" dirty="0">
                <a:solidFill>
                  <a:schemeClr val="accent2"/>
                </a:solidFill>
              </a:rPr>
              <a:t> F19030132</a:t>
            </a:r>
            <a:endParaRPr lang="ru-RU" dirty="0">
              <a:solidFill>
                <a:schemeClr val="accent2"/>
              </a:solidFill>
            </a:endParaRPr>
          </a:p>
        </p:txBody>
      </p:sp>
    </p:spTree>
    <p:extLst>
      <p:ext uri="{BB962C8B-B14F-4D97-AF65-F5344CB8AC3E}">
        <p14:creationId xmlns:p14="http://schemas.microsoft.com/office/powerpoint/2010/main" val="11969363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51600" y="1923165"/>
            <a:ext cx="3834020" cy="1621619"/>
          </a:xfrm>
        </p:spPr>
        <p:txBody>
          <a:bodyPr/>
          <a:lstStyle/>
          <a:p>
            <a:r>
              <a:rPr lang="en-US" dirty="0"/>
              <a:t>In the matrix is the low precision </a:t>
            </a:r>
            <a:r>
              <a:rPr lang="en-US" dirty="0" smtClean="0"/>
              <a:t/>
            </a:r>
            <a:br>
              <a:rPr lang="en-US" dirty="0" smtClean="0"/>
            </a:br>
            <a:r>
              <a:rPr lang="en-US" sz="2400" dirty="0" smtClean="0"/>
              <a:t>(</a:t>
            </a:r>
            <a:r>
              <a:rPr lang="en-US" sz="2400" dirty="0"/>
              <a:t>high number of False Positives)</a:t>
            </a:r>
            <a:endParaRPr lang="en-US" sz="2400" dirty="0"/>
          </a:p>
        </p:txBody>
      </p:sp>
      <p:sp>
        <p:nvSpPr>
          <p:cNvPr id="16" name="TextBox 15"/>
          <p:cNvSpPr txBox="1"/>
          <p:nvPr/>
        </p:nvSpPr>
        <p:spPr>
          <a:xfrm>
            <a:off x="1879095" y="3581859"/>
            <a:ext cx="3896649" cy="785343"/>
          </a:xfrm>
          <a:prstGeom prst="rect">
            <a:avLst/>
          </a:prstGeom>
          <a:noFill/>
        </p:spPr>
        <p:txBody>
          <a:bodyPr wrap="square" lIns="0" rIns="0" rtlCol="0">
            <a:spAutoFit/>
          </a:bodyPr>
          <a:lstStyle/>
          <a:p>
            <a:pPr>
              <a:lnSpc>
                <a:spcPct val="150000"/>
              </a:lnSpc>
            </a:pPr>
            <a:r>
              <a:rPr lang="en-US" sz="1600" dirty="0">
                <a:solidFill>
                  <a:srgbClr val="000000"/>
                </a:solidFill>
                <a:ea typeface="Source Sans Pro" charset="0"/>
                <a:cs typeface="Source Sans Pro" charset="0"/>
              </a:rPr>
              <a:t>The figure below shows the confusion matrix of results.</a:t>
            </a:r>
          </a:p>
        </p:txBody>
      </p:sp>
      <p:sp>
        <p:nvSpPr>
          <p:cNvPr id="19" name="Rectangle 5"/>
          <p:cNvSpPr/>
          <p:nvPr/>
        </p:nvSpPr>
        <p:spPr>
          <a:xfrm>
            <a:off x="1866900" y="699631"/>
            <a:ext cx="1288192" cy="294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64008" rIns="0" rtlCol="0" anchor="ctr"/>
          <a:lstStyle/>
          <a:p>
            <a:pPr algn="ctr"/>
            <a:r>
              <a:rPr lang="en-US" sz="900" dirty="0"/>
              <a:t>EXECUTE </a:t>
            </a:r>
            <a:r>
              <a:rPr lang="en-US" sz="900" dirty="0" smtClean="0"/>
              <a:t> AND INTERPRET, PART3</a:t>
            </a:r>
          </a:p>
        </p:txBody>
      </p:sp>
      <p:sp>
        <p:nvSpPr>
          <p:cNvPr id="20" name="Right Triangle 6"/>
          <p:cNvSpPr/>
          <p:nvPr/>
        </p:nvSpPr>
        <p:spPr>
          <a:xfrm flipV="1">
            <a:off x="3001412" y="993865"/>
            <a:ext cx="153680" cy="15368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8753" y="1391339"/>
            <a:ext cx="5095875"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22593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8D877B3-D348-4611-9BDB-C5374591D951}" type="slidenum">
              <a:rPr lang="en-US" smtClean="0"/>
              <a:pPr/>
              <a:t>11</a:t>
            </a:fld>
            <a:endParaRPr lang="en-US" dirty="0" smtClean="0"/>
          </a:p>
        </p:txBody>
      </p:sp>
      <p:sp>
        <p:nvSpPr>
          <p:cNvPr id="3" name="Title 2"/>
          <p:cNvSpPr>
            <a:spLocks noGrp="1"/>
          </p:cNvSpPr>
          <p:nvPr>
            <p:ph type="title"/>
          </p:nvPr>
        </p:nvSpPr>
        <p:spPr>
          <a:xfrm>
            <a:off x="1593071" y="593813"/>
            <a:ext cx="4229100" cy="1621619"/>
          </a:xfrm>
        </p:spPr>
        <p:txBody>
          <a:bodyPr/>
          <a:lstStyle/>
          <a:p>
            <a:r>
              <a:rPr lang="en-US" dirty="0" smtClean="0">
                <a:solidFill>
                  <a:schemeClr val="accent2"/>
                </a:solidFill>
              </a:rPr>
              <a:t>OUR</a:t>
            </a:r>
            <a:br>
              <a:rPr lang="en-US" dirty="0" smtClean="0">
                <a:solidFill>
                  <a:schemeClr val="accent2"/>
                </a:solidFill>
              </a:rPr>
            </a:br>
            <a:r>
              <a:rPr lang="en-US" dirty="0" smtClean="0">
                <a:solidFill>
                  <a:schemeClr val="accent2"/>
                </a:solidFill>
              </a:rPr>
              <a:t>SERVICE &amp;CONCLUSION</a:t>
            </a:r>
            <a:endParaRPr lang="en-US" dirty="0">
              <a:solidFill>
                <a:schemeClr val="accent2"/>
              </a:solidFill>
            </a:endParaRPr>
          </a:p>
        </p:txBody>
      </p:sp>
      <p:sp>
        <p:nvSpPr>
          <p:cNvPr id="15" name="Rectangle 14"/>
          <p:cNvSpPr/>
          <p:nvPr/>
        </p:nvSpPr>
        <p:spPr>
          <a:xfrm>
            <a:off x="6540033" y="1098491"/>
            <a:ext cx="4649684" cy="42327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a:solidFill>
                  <a:schemeClr val="tx1">
                    <a:lumMod val="90000"/>
                    <a:lumOff val="10000"/>
                  </a:schemeClr>
                </a:solidFill>
              </a:ln>
            </a:endParaRPr>
          </a:p>
        </p:txBody>
      </p:sp>
      <p:sp>
        <p:nvSpPr>
          <p:cNvPr id="22" name="TextBox 21"/>
          <p:cNvSpPr txBox="1"/>
          <p:nvPr/>
        </p:nvSpPr>
        <p:spPr>
          <a:xfrm>
            <a:off x="6801083" y="3675231"/>
            <a:ext cx="4127585" cy="290336"/>
          </a:xfrm>
          <a:prstGeom prst="rect">
            <a:avLst/>
          </a:prstGeom>
          <a:noFill/>
        </p:spPr>
        <p:txBody>
          <a:bodyPr wrap="square" lIns="0" rIns="0" rtlCol="0">
            <a:spAutoFit/>
          </a:bodyPr>
          <a:lstStyle/>
          <a:p>
            <a:pPr algn="ctr">
              <a:lnSpc>
                <a:spcPct val="70000"/>
              </a:lnSpc>
            </a:pPr>
            <a:r>
              <a:rPr lang="en-US" dirty="0" smtClean="0">
                <a:latin typeface="+mj-lt"/>
              </a:rPr>
              <a:t>BUSINESS</a:t>
            </a:r>
            <a:endParaRPr lang="en-US" dirty="0">
              <a:solidFill>
                <a:schemeClr val="accent1"/>
              </a:solidFill>
              <a:latin typeface="+mj-lt"/>
            </a:endParaRPr>
          </a:p>
        </p:txBody>
      </p:sp>
      <p:sp>
        <p:nvSpPr>
          <p:cNvPr id="24" name="TextBox 23"/>
          <p:cNvSpPr txBox="1"/>
          <p:nvPr/>
        </p:nvSpPr>
        <p:spPr>
          <a:xfrm>
            <a:off x="6796442" y="4192864"/>
            <a:ext cx="4132226" cy="683072"/>
          </a:xfrm>
          <a:prstGeom prst="rect">
            <a:avLst/>
          </a:prstGeom>
          <a:noFill/>
        </p:spPr>
        <p:txBody>
          <a:bodyPr wrap="square" lIns="0" rIns="0" rtlCol="0">
            <a:spAutoFit/>
          </a:bodyPr>
          <a:lstStyle/>
          <a:p>
            <a:pPr>
              <a:lnSpc>
                <a:spcPct val="120000"/>
              </a:lnSpc>
            </a:pPr>
            <a:r>
              <a:rPr lang="en-US" sz="1100" dirty="0">
                <a:solidFill>
                  <a:schemeClr val="tx1">
                    <a:alpha val="80000"/>
                  </a:schemeClr>
                </a:solidFill>
              </a:rPr>
              <a:t>Retaining existing customers is big but bringing the customer back to the company is even bigger.</a:t>
            </a:r>
          </a:p>
          <a:p>
            <a:pPr>
              <a:lnSpc>
                <a:spcPct val="120000"/>
              </a:lnSpc>
            </a:pPr>
            <a:r>
              <a:rPr lang="en-US" sz="1100" dirty="0">
                <a:solidFill>
                  <a:schemeClr val="tx1">
                    <a:alpha val="80000"/>
                  </a:schemeClr>
                </a:solidFill>
              </a:rPr>
              <a:t>Optimizing and executing models it is helps the company</a:t>
            </a:r>
            <a:endParaRPr lang="en-US" sz="1100" dirty="0">
              <a:solidFill>
                <a:schemeClr val="tx1">
                  <a:alpha val="80000"/>
                </a:schemeClr>
              </a:solidFill>
            </a:endParaRPr>
          </a:p>
        </p:txBody>
      </p:sp>
      <p:sp>
        <p:nvSpPr>
          <p:cNvPr id="27" name="Shape 3677"/>
          <p:cNvSpPr/>
          <p:nvPr/>
        </p:nvSpPr>
        <p:spPr>
          <a:xfrm>
            <a:off x="7996817" y="1907515"/>
            <a:ext cx="1736116" cy="1420455"/>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chemeClr val="tx1"/>
          </a:solidFill>
          <a:ln w="12700">
            <a:miter lim="400000"/>
          </a:ln>
        </p:spPr>
        <p:txBody>
          <a:bodyPr lIns="38100" tIns="38100" rIns="38100" bIns="38100" anchor="ctr"/>
          <a:lstStyle/>
          <a:p>
            <a:endParaRPr>
              <a:solidFill>
                <a:schemeClr val="accent2"/>
              </a:solidFill>
            </a:endParaRPr>
          </a:p>
        </p:txBody>
      </p:sp>
      <p:sp>
        <p:nvSpPr>
          <p:cNvPr id="23" name="TextBox 22"/>
          <p:cNvSpPr txBox="1"/>
          <p:nvPr/>
        </p:nvSpPr>
        <p:spPr>
          <a:xfrm>
            <a:off x="1593071" y="2369244"/>
            <a:ext cx="3833952" cy="3194721"/>
          </a:xfrm>
          <a:prstGeom prst="rect">
            <a:avLst/>
          </a:prstGeom>
          <a:noFill/>
        </p:spPr>
        <p:txBody>
          <a:bodyPr wrap="square" lIns="0" rIns="0" rtlCol="0">
            <a:spAutoFit/>
          </a:bodyPr>
          <a:lstStyle/>
          <a:p>
            <a:pPr>
              <a:lnSpc>
                <a:spcPct val="120000"/>
              </a:lnSpc>
            </a:pPr>
            <a:r>
              <a:rPr lang="en-US" sz="1200" dirty="0">
                <a:solidFill>
                  <a:schemeClr val="tx1">
                    <a:alpha val="80000"/>
                  </a:schemeClr>
                </a:solidFill>
              </a:rPr>
              <a:t>During this project, our team members were able to improve their </a:t>
            </a:r>
            <a:r>
              <a:rPr lang="en-US" sz="1200" b="1" dirty="0">
                <a:solidFill>
                  <a:schemeClr val="tx1">
                    <a:alpha val="80000"/>
                  </a:schemeClr>
                </a:solidFill>
              </a:rPr>
              <a:t>programming skills</a:t>
            </a:r>
            <a:r>
              <a:rPr lang="en-US" sz="1200" dirty="0">
                <a:solidFill>
                  <a:schemeClr val="tx1">
                    <a:alpha val="80000"/>
                  </a:schemeClr>
                </a:solidFill>
              </a:rPr>
              <a:t>, in particular programming in python, deep learning and neural networks, and, of course, </a:t>
            </a:r>
            <a:r>
              <a:rPr lang="en-US" sz="1200" b="1" dirty="0">
                <a:solidFill>
                  <a:schemeClr val="tx1">
                    <a:alpha val="80000"/>
                  </a:schemeClr>
                </a:solidFill>
              </a:rPr>
              <a:t>software engineering</a:t>
            </a:r>
            <a:r>
              <a:rPr lang="en-US" sz="1200" dirty="0">
                <a:solidFill>
                  <a:schemeClr val="tx1">
                    <a:alpha val="80000"/>
                  </a:schemeClr>
                </a:solidFill>
              </a:rPr>
              <a:t>. Moreover, changing the topic of our work also broadened our horizons in marketing and </a:t>
            </a:r>
            <a:r>
              <a:rPr lang="en-US" sz="1200" b="1" dirty="0">
                <a:solidFill>
                  <a:schemeClr val="tx1">
                    <a:alpha val="80000"/>
                  </a:schemeClr>
                </a:solidFill>
              </a:rPr>
              <a:t>management</a:t>
            </a:r>
            <a:r>
              <a:rPr lang="en-US" sz="1200" dirty="0">
                <a:solidFill>
                  <a:schemeClr val="tx1">
                    <a:alpha val="80000"/>
                  </a:schemeClr>
                </a:solidFill>
              </a:rPr>
              <a:t> and gave a new breath to our group</a:t>
            </a:r>
            <a:r>
              <a:rPr lang="en-US" sz="1200" dirty="0" smtClean="0">
                <a:solidFill>
                  <a:schemeClr val="tx1">
                    <a:alpha val="80000"/>
                  </a:schemeClr>
                </a:solidFill>
              </a:rPr>
              <a:t>.</a:t>
            </a:r>
            <a:endParaRPr lang="ru-RU" sz="1200" dirty="0" smtClean="0">
              <a:solidFill>
                <a:schemeClr val="tx1">
                  <a:alpha val="80000"/>
                </a:schemeClr>
              </a:solidFill>
            </a:endParaRPr>
          </a:p>
          <a:p>
            <a:pPr>
              <a:lnSpc>
                <a:spcPct val="120000"/>
              </a:lnSpc>
            </a:pPr>
            <a:r>
              <a:rPr lang="en-US" sz="1200" dirty="0">
                <a:solidFill>
                  <a:schemeClr val="tx1">
                    <a:alpha val="80000"/>
                  </a:schemeClr>
                </a:solidFill>
              </a:rPr>
              <a:t>As a result, we managed to create a </a:t>
            </a:r>
            <a:r>
              <a:rPr lang="en-US" sz="1200" b="1" dirty="0">
                <a:solidFill>
                  <a:schemeClr val="tx1">
                    <a:alpha val="80000"/>
                  </a:schemeClr>
                </a:solidFill>
              </a:rPr>
              <a:t>potentially commercially successful </a:t>
            </a:r>
            <a:r>
              <a:rPr lang="en-US" sz="1200" dirty="0">
                <a:solidFill>
                  <a:schemeClr val="tx1">
                    <a:alpha val="80000"/>
                  </a:schemeClr>
                </a:solidFill>
              </a:rPr>
              <a:t>project that is necessary and has no close analogues today. We were able to disassemble the working concept, went deeper into </a:t>
            </a:r>
            <a:r>
              <a:rPr lang="en-US" sz="1200" b="1" dirty="0">
                <a:solidFill>
                  <a:schemeClr val="tx1">
                    <a:alpha val="80000"/>
                  </a:schemeClr>
                </a:solidFill>
              </a:rPr>
              <a:t>classification and analysis</a:t>
            </a:r>
            <a:r>
              <a:rPr lang="en-US" sz="1200" dirty="0">
                <a:solidFill>
                  <a:schemeClr val="tx1">
                    <a:alpha val="80000"/>
                  </a:schemeClr>
                </a:solidFill>
              </a:rPr>
              <a:t>, using the method of referring to the </a:t>
            </a:r>
            <a:r>
              <a:rPr lang="en-US" sz="1200" b="1" dirty="0">
                <a:solidFill>
                  <a:schemeClr val="tx1">
                    <a:alpha val="80000"/>
                  </a:schemeClr>
                </a:solidFill>
              </a:rPr>
              <a:t>latest digital technologies </a:t>
            </a:r>
            <a:r>
              <a:rPr lang="en-US" sz="1200" dirty="0">
                <a:solidFill>
                  <a:schemeClr val="tx1">
                    <a:alpha val="80000"/>
                  </a:schemeClr>
                </a:solidFill>
              </a:rPr>
              <a:t>in the field of </a:t>
            </a:r>
            <a:r>
              <a:rPr lang="en-US" sz="1200" b="1" dirty="0">
                <a:solidFill>
                  <a:schemeClr val="tx1">
                    <a:alpha val="80000"/>
                  </a:schemeClr>
                </a:solidFill>
              </a:rPr>
              <a:t>artificial intelligence</a:t>
            </a:r>
            <a:endParaRPr lang="en-US" sz="1200" b="1" dirty="0">
              <a:solidFill>
                <a:schemeClr val="tx1">
                  <a:alpha val="80000"/>
                </a:schemeClr>
              </a:solidFill>
            </a:endParaRPr>
          </a:p>
        </p:txBody>
      </p:sp>
    </p:spTree>
    <p:extLst>
      <p:ext uri="{BB962C8B-B14F-4D97-AF65-F5344CB8AC3E}">
        <p14:creationId xmlns:p14="http://schemas.microsoft.com/office/powerpoint/2010/main" val="470285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8D877B3-D348-4611-9BDB-C5374591D951}" type="slidenum">
              <a:rPr lang="en-US" smtClean="0"/>
              <a:pPr/>
              <a:t>2</a:t>
            </a:fld>
            <a:endParaRPr lang="en-US" dirty="0" smtClean="0"/>
          </a:p>
        </p:txBody>
      </p:sp>
      <p:sp>
        <p:nvSpPr>
          <p:cNvPr id="3" name="Title 2"/>
          <p:cNvSpPr>
            <a:spLocks noGrp="1"/>
          </p:cNvSpPr>
          <p:nvPr>
            <p:ph type="title"/>
          </p:nvPr>
        </p:nvSpPr>
        <p:spPr/>
        <p:txBody>
          <a:bodyPr/>
          <a:lstStyle/>
          <a:p>
            <a:r>
              <a:rPr lang="en-US" sz="4000" dirty="0"/>
              <a:t>Why this topic? </a:t>
            </a:r>
            <a:endParaRPr lang="en-US" sz="4000" dirty="0">
              <a:solidFill>
                <a:schemeClr val="accent1"/>
              </a:solidFill>
            </a:endParaRPr>
          </a:p>
        </p:txBody>
      </p:sp>
      <p:sp>
        <p:nvSpPr>
          <p:cNvPr id="5" name="TextBox 4"/>
          <p:cNvSpPr txBox="1"/>
          <p:nvPr/>
        </p:nvSpPr>
        <p:spPr>
          <a:xfrm>
            <a:off x="1866900" y="3459528"/>
            <a:ext cx="3527292" cy="2133405"/>
          </a:xfrm>
          <a:prstGeom prst="rect">
            <a:avLst/>
          </a:prstGeom>
          <a:noFill/>
        </p:spPr>
        <p:txBody>
          <a:bodyPr wrap="square" lIns="0" rIns="0" rtlCol="0">
            <a:spAutoFit/>
          </a:bodyPr>
          <a:lstStyle/>
          <a:p>
            <a:pPr>
              <a:lnSpc>
                <a:spcPct val="120000"/>
              </a:lnSpc>
            </a:pPr>
            <a:r>
              <a:rPr lang="en-US" sz="1600" dirty="0">
                <a:solidFill>
                  <a:schemeClr val="tx1">
                    <a:alpha val="80000"/>
                  </a:schemeClr>
                </a:solidFill>
              </a:rPr>
              <a:t>The goal of this project is to first, validate that a NN model is more powerful in accuracy than other</a:t>
            </a:r>
          </a:p>
          <a:p>
            <a:pPr>
              <a:lnSpc>
                <a:spcPct val="120000"/>
              </a:lnSpc>
            </a:pPr>
            <a:r>
              <a:rPr lang="en-US" sz="1600" dirty="0">
                <a:solidFill>
                  <a:schemeClr val="tx1">
                    <a:alpha val="80000"/>
                  </a:schemeClr>
                </a:solidFill>
              </a:rPr>
              <a:t>models and two, how we can leverage this information to mitigate customers from leaving and</a:t>
            </a:r>
          </a:p>
          <a:p>
            <a:pPr>
              <a:lnSpc>
                <a:spcPct val="120000"/>
              </a:lnSpc>
            </a:pPr>
            <a:r>
              <a:rPr lang="en-US" sz="1600" dirty="0">
                <a:solidFill>
                  <a:schemeClr val="tx1">
                    <a:alpha val="80000"/>
                  </a:schemeClr>
                </a:solidFill>
              </a:rPr>
              <a:t>reclaim customers that have left SIS.</a:t>
            </a:r>
          </a:p>
        </p:txBody>
      </p:sp>
      <p:sp>
        <p:nvSpPr>
          <p:cNvPr id="6" name="Rectangle 5"/>
          <p:cNvSpPr/>
          <p:nvPr/>
        </p:nvSpPr>
        <p:spPr>
          <a:xfrm>
            <a:off x="1866900" y="1188625"/>
            <a:ext cx="907037" cy="294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64008" rIns="0" rtlCol="0" anchor="ctr"/>
          <a:lstStyle/>
          <a:p>
            <a:pPr algn="ctr"/>
            <a:r>
              <a:rPr lang="en-US" sz="900" smtClean="0">
                <a:latin typeface="Montserrat" charset="0"/>
                <a:ea typeface="Montserrat" charset="0"/>
                <a:cs typeface="Montserrat" charset="0"/>
              </a:rPr>
              <a:t>THE ABOUT</a:t>
            </a:r>
            <a:endParaRPr lang="en-US" sz="900" dirty="0">
              <a:latin typeface="Montserrat" charset="0"/>
              <a:ea typeface="Montserrat" charset="0"/>
              <a:cs typeface="Montserrat" charset="0"/>
            </a:endParaRPr>
          </a:p>
        </p:txBody>
      </p:sp>
      <p:sp>
        <p:nvSpPr>
          <p:cNvPr id="7" name="Right Triangle 6"/>
          <p:cNvSpPr/>
          <p:nvPr/>
        </p:nvSpPr>
        <p:spPr>
          <a:xfrm flipV="1">
            <a:off x="2620256" y="1482859"/>
            <a:ext cx="153680" cy="15368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p:cNvSpPr txBox="1"/>
          <p:nvPr/>
        </p:nvSpPr>
        <p:spPr>
          <a:xfrm>
            <a:off x="6096000" y="2017817"/>
            <a:ext cx="2023534" cy="224357"/>
          </a:xfrm>
          <a:prstGeom prst="rect">
            <a:avLst/>
          </a:prstGeom>
          <a:noFill/>
        </p:spPr>
        <p:txBody>
          <a:bodyPr wrap="square" lIns="0" rIns="0" rtlCol="0">
            <a:spAutoFit/>
          </a:bodyPr>
          <a:lstStyle/>
          <a:p>
            <a:pPr algn="ctr">
              <a:lnSpc>
                <a:spcPct val="70000"/>
              </a:lnSpc>
            </a:pPr>
            <a:r>
              <a:rPr lang="en-US" sz="1200" dirty="0"/>
              <a:t>IDEA</a:t>
            </a:r>
            <a:endParaRPr lang="en-US" sz="1200" dirty="0">
              <a:solidFill>
                <a:schemeClr val="accent1"/>
              </a:solidFill>
              <a:latin typeface="+mj-lt"/>
            </a:endParaRPr>
          </a:p>
        </p:txBody>
      </p:sp>
      <p:sp>
        <p:nvSpPr>
          <p:cNvPr id="17" name="TextBox 16"/>
          <p:cNvSpPr txBox="1"/>
          <p:nvPr/>
        </p:nvSpPr>
        <p:spPr>
          <a:xfrm>
            <a:off x="6096000" y="3614231"/>
            <a:ext cx="2023534" cy="224357"/>
          </a:xfrm>
          <a:prstGeom prst="rect">
            <a:avLst/>
          </a:prstGeom>
          <a:noFill/>
        </p:spPr>
        <p:txBody>
          <a:bodyPr wrap="square" lIns="0" rIns="0" rtlCol="0">
            <a:spAutoFit/>
          </a:bodyPr>
          <a:lstStyle/>
          <a:p>
            <a:pPr algn="ctr">
              <a:lnSpc>
                <a:spcPct val="70000"/>
              </a:lnSpc>
            </a:pPr>
            <a:r>
              <a:rPr lang="en-US" sz="1200" dirty="0">
                <a:latin typeface="+mj-lt"/>
              </a:rPr>
              <a:t>REFLECTIONS</a:t>
            </a:r>
            <a:endParaRPr lang="en-US" sz="1200" dirty="0" smtClean="0">
              <a:latin typeface="+mj-lt"/>
            </a:endParaRPr>
          </a:p>
        </p:txBody>
      </p:sp>
      <p:sp>
        <p:nvSpPr>
          <p:cNvPr id="20" name="TextBox 19"/>
          <p:cNvSpPr txBox="1"/>
          <p:nvPr/>
        </p:nvSpPr>
        <p:spPr>
          <a:xfrm>
            <a:off x="6096000" y="5297699"/>
            <a:ext cx="2023534" cy="224357"/>
          </a:xfrm>
          <a:prstGeom prst="rect">
            <a:avLst/>
          </a:prstGeom>
          <a:noFill/>
        </p:spPr>
        <p:txBody>
          <a:bodyPr wrap="square" lIns="0" rIns="0" rtlCol="0">
            <a:spAutoFit/>
          </a:bodyPr>
          <a:lstStyle/>
          <a:p>
            <a:pPr algn="ctr">
              <a:lnSpc>
                <a:spcPct val="70000"/>
              </a:lnSpc>
            </a:pPr>
            <a:r>
              <a:rPr lang="en-US" sz="1200" dirty="0" smtClean="0">
                <a:latin typeface="+mj-lt"/>
              </a:rPr>
              <a:t>RESULT</a:t>
            </a:r>
            <a:endParaRPr lang="en-US" sz="1200" dirty="0">
              <a:solidFill>
                <a:schemeClr val="accent1"/>
              </a:solidFill>
              <a:latin typeface="+mj-lt"/>
            </a:endParaRPr>
          </a:p>
        </p:txBody>
      </p:sp>
      <p:cxnSp>
        <p:nvCxnSpPr>
          <p:cNvPr id="21" name="Straight Connector 20"/>
          <p:cNvCxnSpPr/>
          <p:nvPr/>
        </p:nvCxnSpPr>
        <p:spPr>
          <a:xfrm>
            <a:off x="8119534" y="1181100"/>
            <a:ext cx="0" cy="1274233"/>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119534" y="2840556"/>
            <a:ext cx="0" cy="1274233"/>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119534" y="4411519"/>
            <a:ext cx="0" cy="1274233"/>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379422" y="1116682"/>
            <a:ext cx="3241078" cy="1679627"/>
          </a:xfrm>
          <a:prstGeom prst="rect">
            <a:avLst/>
          </a:prstGeom>
          <a:noFill/>
        </p:spPr>
        <p:txBody>
          <a:bodyPr wrap="square" lIns="0" rIns="0" rtlCol="0">
            <a:spAutoFit/>
          </a:bodyPr>
          <a:lstStyle/>
          <a:p>
            <a:pPr marL="171450" indent="-171450">
              <a:lnSpc>
                <a:spcPct val="150000"/>
              </a:lnSpc>
              <a:buFont typeface="Arial" charset="0"/>
              <a:buChar char="•"/>
            </a:pPr>
            <a:r>
              <a:rPr lang="en-US" sz="1000" dirty="0">
                <a:solidFill>
                  <a:schemeClr val="tx1">
                    <a:alpha val="80000"/>
                  </a:schemeClr>
                </a:solidFill>
              </a:rPr>
              <a:t>With the rise of information technology, more and more people are adopting the use of e-commerce, especially recently. </a:t>
            </a:r>
          </a:p>
          <a:p>
            <a:pPr marL="171450" indent="-171450">
              <a:lnSpc>
                <a:spcPct val="150000"/>
              </a:lnSpc>
              <a:buFont typeface="Arial" charset="0"/>
              <a:buChar char="•"/>
            </a:pPr>
            <a:r>
              <a:rPr lang="en-US" sz="1000" dirty="0">
                <a:solidFill>
                  <a:schemeClr val="tx1">
                    <a:alpha val="80000"/>
                  </a:schemeClr>
                </a:solidFill>
              </a:rPr>
              <a:t>All this leads to a huge number of clients who need to be classified to optimize  business and trade. To solve this problem, we can use the latest advances in artificial intelligence. </a:t>
            </a:r>
          </a:p>
        </p:txBody>
      </p:sp>
      <p:sp>
        <p:nvSpPr>
          <p:cNvPr id="27" name="TextBox 26"/>
          <p:cNvSpPr txBox="1"/>
          <p:nvPr/>
        </p:nvSpPr>
        <p:spPr>
          <a:xfrm>
            <a:off x="8379422" y="2934191"/>
            <a:ext cx="3241078" cy="1477328"/>
          </a:xfrm>
          <a:prstGeom prst="rect">
            <a:avLst/>
          </a:prstGeom>
          <a:noFill/>
        </p:spPr>
        <p:txBody>
          <a:bodyPr wrap="square" lIns="0" rIns="0" rtlCol="0">
            <a:spAutoFit/>
          </a:bodyPr>
          <a:lstStyle/>
          <a:p>
            <a:pPr marL="171450" indent="-171450">
              <a:lnSpc>
                <a:spcPct val="150000"/>
              </a:lnSpc>
              <a:buFont typeface="Arial" charset="0"/>
              <a:buChar char="•"/>
            </a:pPr>
            <a:r>
              <a:rPr lang="en-US" sz="1000" dirty="0">
                <a:solidFill>
                  <a:schemeClr val="tx1">
                    <a:alpha val="80000"/>
                  </a:schemeClr>
                </a:solidFill>
              </a:rPr>
              <a:t>Originally, we were thinking of using a readily available dataset and running a deep learning model</a:t>
            </a:r>
            <a:r>
              <a:rPr lang="en-US" sz="1000" dirty="0" smtClean="0">
                <a:solidFill>
                  <a:schemeClr val="tx1">
                    <a:alpha val="80000"/>
                  </a:schemeClr>
                </a:solidFill>
              </a:rPr>
              <a:t>.</a:t>
            </a:r>
            <a:r>
              <a:rPr lang="ru-RU" sz="1000" dirty="0" smtClean="0">
                <a:solidFill>
                  <a:schemeClr val="tx1">
                    <a:alpha val="80000"/>
                  </a:schemeClr>
                </a:solidFill>
              </a:rPr>
              <a:t> </a:t>
            </a:r>
            <a:r>
              <a:rPr lang="en-US" sz="1000" dirty="0">
                <a:solidFill>
                  <a:schemeClr val="tx1">
                    <a:alpha val="80000"/>
                  </a:schemeClr>
                </a:solidFill>
              </a:rPr>
              <a:t>While this would have been a decent start, We did not think it would be a real case as compared </a:t>
            </a:r>
            <a:r>
              <a:rPr lang="en-US" sz="1000" dirty="0" smtClean="0">
                <a:solidFill>
                  <a:schemeClr val="tx1">
                    <a:alpha val="80000"/>
                  </a:schemeClr>
                </a:solidFill>
              </a:rPr>
              <a:t>to</a:t>
            </a:r>
            <a:r>
              <a:rPr lang="ru-RU" sz="1000" dirty="0" smtClean="0">
                <a:solidFill>
                  <a:schemeClr val="tx1">
                    <a:alpha val="80000"/>
                  </a:schemeClr>
                </a:solidFill>
              </a:rPr>
              <a:t> </a:t>
            </a:r>
            <a:r>
              <a:rPr lang="en-US" sz="1000" dirty="0" smtClean="0">
                <a:solidFill>
                  <a:schemeClr val="tx1">
                    <a:alpha val="80000"/>
                  </a:schemeClr>
                </a:solidFill>
              </a:rPr>
              <a:t>what </a:t>
            </a:r>
            <a:r>
              <a:rPr lang="en-US" sz="1000" dirty="0">
                <a:solidFill>
                  <a:schemeClr val="tx1">
                    <a:alpha val="80000"/>
                  </a:schemeClr>
                </a:solidFill>
              </a:rPr>
              <a:t>we would encounter as a consultant.</a:t>
            </a:r>
            <a:endParaRPr lang="ru-RU" sz="1000" dirty="0" smtClean="0">
              <a:solidFill>
                <a:schemeClr val="tx1">
                  <a:alpha val="80000"/>
                </a:schemeClr>
              </a:solidFill>
            </a:endParaRPr>
          </a:p>
          <a:p>
            <a:pPr marL="171450" indent="-171450">
              <a:lnSpc>
                <a:spcPct val="150000"/>
              </a:lnSpc>
              <a:buFont typeface="Arial" charset="0"/>
              <a:buChar char="•"/>
            </a:pPr>
            <a:endParaRPr lang="ru-RU" sz="1000" dirty="0" smtClean="0">
              <a:solidFill>
                <a:schemeClr val="tx1">
                  <a:alpha val="80000"/>
                </a:schemeClr>
              </a:solidFill>
            </a:endParaRPr>
          </a:p>
        </p:txBody>
      </p:sp>
      <p:sp>
        <p:nvSpPr>
          <p:cNvPr id="28" name="TextBox 27"/>
          <p:cNvSpPr txBox="1"/>
          <p:nvPr/>
        </p:nvSpPr>
        <p:spPr>
          <a:xfrm>
            <a:off x="8379422" y="4548631"/>
            <a:ext cx="3241078" cy="1217962"/>
          </a:xfrm>
          <a:prstGeom prst="rect">
            <a:avLst/>
          </a:prstGeom>
          <a:noFill/>
        </p:spPr>
        <p:txBody>
          <a:bodyPr wrap="square" lIns="0" rIns="0" rtlCol="0">
            <a:spAutoFit/>
          </a:bodyPr>
          <a:lstStyle/>
          <a:p>
            <a:pPr marL="171450" indent="-171450">
              <a:lnSpc>
                <a:spcPct val="150000"/>
              </a:lnSpc>
              <a:buFont typeface="Arial" charset="0"/>
              <a:buChar char="•"/>
            </a:pPr>
            <a:r>
              <a:rPr lang="en-US" sz="1000" dirty="0">
                <a:solidFill>
                  <a:schemeClr val="tx1">
                    <a:alpha val="80000"/>
                  </a:schemeClr>
                </a:solidFill>
              </a:rPr>
              <a:t>Having studied the market and using personal acquaintances, we </a:t>
            </a:r>
            <a:r>
              <a:rPr lang="en-US" sz="1000" dirty="0" smtClean="0">
                <a:solidFill>
                  <a:schemeClr val="tx1">
                    <a:alpha val="80000"/>
                  </a:schemeClr>
                </a:solidFill>
              </a:rPr>
              <a:t>decided</a:t>
            </a:r>
            <a:r>
              <a:rPr lang="ru-RU" sz="1000" dirty="0" smtClean="0">
                <a:solidFill>
                  <a:schemeClr val="tx1">
                    <a:alpha val="80000"/>
                  </a:schemeClr>
                </a:solidFill>
              </a:rPr>
              <a:t> </a:t>
            </a:r>
            <a:r>
              <a:rPr lang="en-US" sz="1000" dirty="0" smtClean="0">
                <a:solidFill>
                  <a:schemeClr val="tx1">
                    <a:alpha val="80000"/>
                  </a:schemeClr>
                </a:solidFill>
              </a:rPr>
              <a:t>consider </a:t>
            </a:r>
            <a:r>
              <a:rPr lang="en-US" sz="1000" dirty="0">
                <a:solidFill>
                  <a:schemeClr val="tx1">
                    <a:alpha val="80000"/>
                  </a:schemeClr>
                </a:solidFill>
              </a:rPr>
              <a:t>improving customer experience and build a neural network (NN) to see if it </a:t>
            </a:r>
            <a:r>
              <a:rPr lang="en-US" sz="1000" dirty="0" smtClean="0">
                <a:solidFill>
                  <a:schemeClr val="tx1">
                    <a:alpha val="80000"/>
                  </a:schemeClr>
                </a:solidFill>
              </a:rPr>
              <a:t>will</a:t>
            </a:r>
            <a:r>
              <a:rPr lang="ru-RU" sz="1000" dirty="0" smtClean="0">
                <a:solidFill>
                  <a:schemeClr val="tx1">
                    <a:alpha val="80000"/>
                  </a:schemeClr>
                </a:solidFill>
              </a:rPr>
              <a:t> </a:t>
            </a:r>
            <a:r>
              <a:rPr lang="en-US" sz="1000" dirty="0" smtClean="0">
                <a:solidFill>
                  <a:schemeClr val="tx1">
                    <a:alpha val="80000"/>
                  </a:schemeClr>
                </a:solidFill>
              </a:rPr>
              <a:t>a </a:t>
            </a:r>
            <a:r>
              <a:rPr lang="en-US" sz="1000" dirty="0">
                <a:solidFill>
                  <a:schemeClr val="tx1">
                    <a:alpha val="80000"/>
                  </a:schemeClr>
                </a:solidFill>
              </a:rPr>
              <a:t>viable model compared to other more traditional algorithms and methods.</a:t>
            </a:r>
          </a:p>
        </p:txBody>
      </p:sp>
      <p:sp>
        <p:nvSpPr>
          <p:cNvPr id="29" name="Shape 3599"/>
          <p:cNvSpPr/>
          <p:nvPr/>
        </p:nvSpPr>
        <p:spPr>
          <a:xfrm>
            <a:off x="6881826" y="3007651"/>
            <a:ext cx="451877" cy="451877"/>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30" name="Shape 3717"/>
          <p:cNvSpPr/>
          <p:nvPr/>
        </p:nvSpPr>
        <p:spPr>
          <a:xfrm>
            <a:off x="6881828" y="4683267"/>
            <a:ext cx="451877" cy="451877"/>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9"/>
                  <a:pt x="6873" y="21109"/>
                </a:cubicBezTo>
                <a:cubicBezTo>
                  <a:pt x="6873" y="21380"/>
                  <a:pt x="7092" y="21600"/>
                  <a:pt x="7364" y="21600"/>
                </a:cubicBezTo>
                <a:lnTo>
                  <a:pt x="14236" y="21600"/>
                </a:lnTo>
                <a:cubicBezTo>
                  <a:pt x="14508" y="21600"/>
                  <a:pt x="14727" y="21380"/>
                  <a:pt x="14727" y="21109"/>
                </a:cubicBezTo>
                <a:cubicBezTo>
                  <a:pt x="14727" y="20839"/>
                  <a:pt x="14508"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31" name="Shape 3759"/>
          <p:cNvSpPr/>
          <p:nvPr/>
        </p:nvSpPr>
        <p:spPr>
          <a:xfrm>
            <a:off x="6881825" y="1366339"/>
            <a:ext cx="451877" cy="451877"/>
          </a:xfrm>
          <a:custGeom>
            <a:avLst/>
            <a:gdLst/>
            <a:ahLst/>
            <a:cxnLst>
              <a:cxn ang="0">
                <a:pos x="wd2" y="hd2"/>
              </a:cxn>
              <a:cxn ang="5400000">
                <a:pos x="wd2" y="hd2"/>
              </a:cxn>
              <a:cxn ang="10800000">
                <a:pos x="wd2" y="hd2"/>
              </a:cxn>
              <a:cxn ang="16200000">
                <a:pos x="wd2" y="hd2"/>
              </a:cxn>
            </a:cxnLst>
            <a:rect l="0" t="0" r="r" b="b"/>
            <a:pathLst>
              <a:path w="21600" h="21600" extrusionOk="0">
                <a:moveTo>
                  <a:pt x="20618" y="10309"/>
                </a:moveTo>
                <a:cubicBezTo>
                  <a:pt x="20618" y="10851"/>
                  <a:pt x="20179" y="11291"/>
                  <a:pt x="19636" y="11291"/>
                </a:cubicBezTo>
                <a:lnTo>
                  <a:pt x="19636" y="7364"/>
                </a:lnTo>
                <a:cubicBezTo>
                  <a:pt x="20179" y="7364"/>
                  <a:pt x="20618" y="7804"/>
                  <a:pt x="20618" y="8345"/>
                </a:cubicBezTo>
                <a:cubicBezTo>
                  <a:pt x="20618" y="8345"/>
                  <a:pt x="20618" y="10309"/>
                  <a:pt x="20618" y="10309"/>
                </a:cubicBezTo>
                <a:close/>
                <a:moveTo>
                  <a:pt x="18655" y="17182"/>
                </a:moveTo>
                <a:cubicBezTo>
                  <a:pt x="18655" y="17453"/>
                  <a:pt x="18434" y="17673"/>
                  <a:pt x="18164" y="17673"/>
                </a:cubicBezTo>
                <a:cubicBezTo>
                  <a:pt x="17893" y="17673"/>
                  <a:pt x="17673" y="17453"/>
                  <a:pt x="17673" y="17182"/>
                </a:cubicBezTo>
                <a:lnTo>
                  <a:pt x="17673" y="1473"/>
                </a:lnTo>
                <a:cubicBezTo>
                  <a:pt x="17673" y="1202"/>
                  <a:pt x="17893" y="982"/>
                  <a:pt x="18164" y="982"/>
                </a:cubicBezTo>
                <a:cubicBezTo>
                  <a:pt x="18434" y="982"/>
                  <a:pt x="18655" y="1202"/>
                  <a:pt x="18655" y="1473"/>
                </a:cubicBezTo>
                <a:cubicBezTo>
                  <a:pt x="18655" y="1473"/>
                  <a:pt x="18655" y="17182"/>
                  <a:pt x="18655" y="17182"/>
                </a:cubicBezTo>
                <a:close/>
                <a:moveTo>
                  <a:pt x="16691" y="15788"/>
                </a:moveTo>
                <a:lnTo>
                  <a:pt x="2945" y="11745"/>
                </a:lnTo>
                <a:lnTo>
                  <a:pt x="2945" y="6910"/>
                </a:lnTo>
                <a:lnTo>
                  <a:pt x="16691" y="2867"/>
                </a:lnTo>
                <a:cubicBezTo>
                  <a:pt x="16691" y="2867"/>
                  <a:pt x="16691" y="15788"/>
                  <a:pt x="16691" y="15788"/>
                </a:cubicBezTo>
                <a:close/>
                <a:moveTo>
                  <a:pt x="8251" y="18655"/>
                </a:moveTo>
                <a:lnTo>
                  <a:pt x="5357" y="18655"/>
                </a:lnTo>
                <a:lnTo>
                  <a:pt x="4126" y="13116"/>
                </a:lnTo>
                <a:lnTo>
                  <a:pt x="7167" y="14010"/>
                </a:lnTo>
                <a:cubicBezTo>
                  <a:pt x="7167" y="14010"/>
                  <a:pt x="8251" y="18655"/>
                  <a:pt x="8251" y="18655"/>
                </a:cubicBezTo>
                <a:close/>
                <a:moveTo>
                  <a:pt x="8709" y="20618"/>
                </a:moveTo>
                <a:lnTo>
                  <a:pt x="5794" y="20618"/>
                </a:lnTo>
                <a:lnTo>
                  <a:pt x="5576" y="19636"/>
                </a:lnTo>
                <a:lnTo>
                  <a:pt x="8479" y="19636"/>
                </a:lnTo>
                <a:cubicBezTo>
                  <a:pt x="8479" y="19636"/>
                  <a:pt x="8709" y="20618"/>
                  <a:pt x="8709" y="20618"/>
                </a:cubicBezTo>
                <a:close/>
                <a:moveTo>
                  <a:pt x="1964" y="11782"/>
                </a:moveTo>
                <a:lnTo>
                  <a:pt x="982" y="11782"/>
                </a:lnTo>
                <a:lnTo>
                  <a:pt x="982" y="6873"/>
                </a:lnTo>
                <a:lnTo>
                  <a:pt x="1964" y="6873"/>
                </a:lnTo>
                <a:cubicBezTo>
                  <a:pt x="1964" y="6873"/>
                  <a:pt x="1964" y="11782"/>
                  <a:pt x="1964" y="11782"/>
                </a:cubicBezTo>
                <a:close/>
                <a:moveTo>
                  <a:pt x="19636" y="6382"/>
                </a:moveTo>
                <a:lnTo>
                  <a:pt x="19636" y="1473"/>
                </a:lnTo>
                <a:cubicBezTo>
                  <a:pt x="19636" y="660"/>
                  <a:pt x="18977" y="0"/>
                  <a:pt x="18164" y="0"/>
                </a:cubicBezTo>
                <a:cubicBezTo>
                  <a:pt x="17350" y="0"/>
                  <a:pt x="16691" y="660"/>
                  <a:pt x="16691" y="1473"/>
                </a:cubicBezTo>
                <a:lnTo>
                  <a:pt x="16691" y="1844"/>
                </a:lnTo>
                <a:lnTo>
                  <a:pt x="2459" y="6030"/>
                </a:lnTo>
                <a:cubicBezTo>
                  <a:pt x="2313" y="5944"/>
                  <a:pt x="2145" y="5891"/>
                  <a:pt x="1964" y="5891"/>
                </a:cubicBezTo>
                <a:lnTo>
                  <a:pt x="982" y="5891"/>
                </a:lnTo>
                <a:cubicBezTo>
                  <a:pt x="440" y="5891"/>
                  <a:pt x="0" y="6331"/>
                  <a:pt x="0" y="6873"/>
                </a:cubicBezTo>
                <a:lnTo>
                  <a:pt x="0" y="11782"/>
                </a:lnTo>
                <a:cubicBezTo>
                  <a:pt x="0" y="12324"/>
                  <a:pt x="440" y="12764"/>
                  <a:pt x="982" y="12764"/>
                </a:cubicBezTo>
                <a:lnTo>
                  <a:pt x="1964" y="12764"/>
                </a:lnTo>
                <a:cubicBezTo>
                  <a:pt x="2145" y="12764"/>
                  <a:pt x="2313" y="12711"/>
                  <a:pt x="2458" y="12626"/>
                </a:cubicBezTo>
                <a:lnTo>
                  <a:pt x="3050" y="12799"/>
                </a:lnTo>
                <a:lnTo>
                  <a:pt x="4921" y="21216"/>
                </a:lnTo>
                <a:lnTo>
                  <a:pt x="4930" y="21214"/>
                </a:lnTo>
                <a:cubicBezTo>
                  <a:pt x="4980" y="21433"/>
                  <a:pt x="5166" y="21600"/>
                  <a:pt x="5400" y="21600"/>
                </a:cubicBezTo>
                <a:lnTo>
                  <a:pt x="9327" y="21600"/>
                </a:lnTo>
                <a:cubicBezTo>
                  <a:pt x="9598" y="21600"/>
                  <a:pt x="9818" y="21380"/>
                  <a:pt x="9818" y="21109"/>
                </a:cubicBezTo>
                <a:cubicBezTo>
                  <a:pt x="9818" y="21073"/>
                  <a:pt x="9805" y="21039"/>
                  <a:pt x="9797" y="21005"/>
                </a:cubicBezTo>
                <a:lnTo>
                  <a:pt x="9806" y="21003"/>
                </a:lnTo>
                <a:lnTo>
                  <a:pt x="8249" y="14329"/>
                </a:lnTo>
                <a:lnTo>
                  <a:pt x="16691" y="16812"/>
                </a:lnTo>
                <a:lnTo>
                  <a:pt x="16691" y="17182"/>
                </a:lnTo>
                <a:cubicBezTo>
                  <a:pt x="16691" y="17996"/>
                  <a:pt x="17350" y="18655"/>
                  <a:pt x="18164" y="18655"/>
                </a:cubicBezTo>
                <a:cubicBezTo>
                  <a:pt x="18977" y="18655"/>
                  <a:pt x="19636" y="17996"/>
                  <a:pt x="19636" y="17182"/>
                </a:cubicBezTo>
                <a:lnTo>
                  <a:pt x="19636" y="12273"/>
                </a:lnTo>
                <a:cubicBezTo>
                  <a:pt x="20721" y="12273"/>
                  <a:pt x="21600" y="11394"/>
                  <a:pt x="21600" y="10309"/>
                </a:cubicBezTo>
                <a:lnTo>
                  <a:pt x="21600" y="8345"/>
                </a:lnTo>
                <a:cubicBezTo>
                  <a:pt x="21600" y="7261"/>
                  <a:pt x="20721" y="6382"/>
                  <a:pt x="19636" y="6382"/>
                </a:cubicBezTo>
              </a:path>
            </a:pathLst>
          </a:custGeom>
          <a:solidFill>
            <a:schemeClr val="tx1"/>
          </a:solidFill>
          <a:ln w="12700">
            <a:miter lim="400000"/>
          </a:ln>
        </p:spPr>
        <p:txBody>
          <a:bodyPr lIns="38100" tIns="38100" rIns="38100" bIns="38100" anchor="ctr"/>
          <a:lstStyle/>
          <a:p>
            <a:endParaRPr>
              <a:solidFill>
                <a:prstClr val="black"/>
              </a:solidFill>
            </a:endParaRPr>
          </a:p>
        </p:txBody>
      </p:sp>
    </p:spTree>
    <p:extLst>
      <p:ext uri="{BB962C8B-B14F-4D97-AF65-F5344CB8AC3E}">
        <p14:creationId xmlns:p14="http://schemas.microsoft.com/office/powerpoint/2010/main" val="20181681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8D877B3-D348-4611-9BDB-C5374591D951}" type="slidenum">
              <a:rPr lang="en-US" smtClean="0"/>
              <a:pPr/>
              <a:t>3</a:t>
            </a:fld>
            <a:endParaRPr lang="en-US" dirty="0" smtClean="0"/>
          </a:p>
        </p:txBody>
      </p:sp>
      <p:sp>
        <p:nvSpPr>
          <p:cNvPr id="3" name="Title 2"/>
          <p:cNvSpPr>
            <a:spLocks noGrp="1"/>
          </p:cNvSpPr>
          <p:nvPr>
            <p:ph type="title"/>
          </p:nvPr>
        </p:nvSpPr>
        <p:spPr>
          <a:xfrm>
            <a:off x="1513220" y="1950777"/>
            <a:ext cx="4229100" cy="1621619"/>
          </a:xfrm>
        </p:spPr>
        <p:txBody>
          <a:bodyPr/>
          <a:lstStyle/>
          <a:p>
            <a:r>
              <a:rPr lang="en-US" dirty="0"/>
              <a:t>The </a:t>
            </a:r>
            <a:r>
              <a:rPr lang="en-US" dirty="0" err="1"/>
              <a:t>Jupyter</a:t>
            </a:r>
            <a:r>
              <a:rPr lang="en-US" dirty="0"/>
              <a:t> Notebook combines two </a:t>
            </a:r>
            <a:r>
              <a:rPr lang="en-US" dirty="0" smtClean="0"/>
              <a:t>components:</a:t>
            </a:r>
            <a:endParaRPr lang="en-US" dirty="0">
              <a:solidFill>
                <a:schemeClr val="accent1"/>
              </a:solidFill>
            </a:endParaRPr>
          </a:p>
        </p:txBody>
      </p:sp>
      <p:sp>
        <p:nvSpPr>
          <p:cNvPr id="5" name="TextBox 4"/>
          <p:cNvSpPr txBox="1"/>
          <p:nvPr/>
        </p:nvSpPr>
        <p:spPr>
          <a:xfrm>
            <a:off x="1513220" y="3534423"/>
            <a:ext cx="3527292" cy="2308132"/>
          </a:xfrm>
          <a:prstGeom prst="rect">
            <a:avLst/>
          </a:prstGeom>
          <a:noFill/>
        </p:spPr>
        <p:txBody>
          <a:bodyPr wrap="square" lIns="0" rIns="0" rtlCol="0">
            <a:spAutoFit/>
          </a:bodyPr>
          <a:lstStyle/>
          <a:p>
            <a:pPr>
              <a:lnSpc>
                <a:spcPct val="120000"/>
              </a:lnSpc>
            </a:pPr>
            <a:r>
              <a:rPr lang="en-US" sz="1100" dirty="0">
                <a:solidFill>
                  <a:schemeClr val="tx1">
                    <a:alpha val="80000"/>
                  </a:schemeClr>
                </a:solidFill>
              </a:rPr>
              <a:t>We decided to do our program in </a:t>
            </a:r>
            <a:r>
              <a:rPr lang="en-US" sz="1100" dirty="0" smtClean="0">
                <a:solidFill>
                  <a:schemeClr val="tx1">
                    <a:alpha val="80000"/>
                  </a:schemeClr>
                </a:solidFill>
              </a:rPr>
              <a:t>2 parts</a:t>
            </a:r>
            <a:r>
              <a:rPr lang="en-US" sz="1100" b="1" dirty="0">
                <a:solidFill>
                  <a:schemeClr val="tx1">
                    <a:alpha val="80000"/>
                  </a:schemeClr>
                </a:solidFill>
              </a:rPr>
              <a:t>: </a:t>
            </a:r>
            <a:r>
              <a:rPr lang="en-US" sz="1100" dirty="0">
                <a:solidFill>
                  <a:schemeClr val="tx1">
                    <a:alpha val="80000"/>
                  </a:schemeClr>
                </a:solidFill>
              </a:rPr>
              <a:t>the  </a:t>
            </a:r>
            <a:r>
              <a:rPr lang="en-US" sz="1100" dirty="0" smtClean="0">
                <a:solidFill>
                  <a:schemeClr val="tx1">
                    <a:alpha val="80000"/>
                  </a:schemeClr>
                </a:solidFill>
              </a:rPr>
              <a:t>web server </a:t>
            </a:r>
            <a:r>
              <a:rPr lang="en-US" sz="1100" dirty="0">
                <a:solidFill>
                  <a:schemeClr val="tx1">
                    <a:alpha val="80000"/>
                  </a:schemeClr>
                </a:solidFill>
              </a:rPr>
              <a:t>to interpret the graphic result and </a:t>
            </a:r>
            <a:r>
              <a:rPr lang="en-US" sz="1100" dirty="0" smtClean="0">
                <a:solidFill>
                  <a:schemeClr val="tx1">
                    <a:alpha val="80000"/>
                  </a:schemeClr>
                </a:solidFill>
              </a:rPr>
              <a:t>the python </a:t>
            </a:r>
            <a:r>
              <a:rPr lang="en-US" sz="1100" dirty="0">
                <a:solidFill>
                  <a:schemeClr val="tx1">
                    <a:alpha val="80000"/>
                  </a:schemeClr>
                </a:solidFill>
              </a:rPr>
              <a:t>code of our neural network to work with the dataset. As the web server backend, we will </a:t>
            </a:r>
            <a:r>
              <a:rPr lang="en-US" sz="1100" dirty="0" smtClean="0">
                <a:solidFill>
                  <a:schemeClr val="tx1">
                    <a:alpha val="80000"/>
                  </a:schemeClr>
                </a:solidFill>
              </a:rPr>
              <a:t>use </a:t>
            </a:r>
            <a:r>
              <a:rPr lang="en-US" sz="1100" dirty="0" err="1" smtClean="0">
                <a:solidFill>
                  <a:schemeClr val="tx1">
                    <a:alpha val="80000"/>
                  </a:schemeClr>
                </a:solidFill>
              </a:rPr>
              <a:t>Jupyter</a:t>
            </a:r>
            <a:r>
              <a:rPr lang="en-US" sz="1100" dirty="0" smtClean="0">
                <a:solidFill>
                  <a:schemeClr val="tx1">
                    <a:alpha val="80000"/>
                  </a:schemeClr>
                </a:solidFill>
              </a:rPr>
              <a:t> </a:t>
            </a:r>
            <a:r>
              <a:rPr lang="en-US" sz="1100" dirty="0">
                <a:solidFill>
                  <a:schemeClr val="tx1">
                    <a:alpha val="80000"/>
                  </a:schemeClr>
                </a:solidFill>
              </a:rPr>
              <a:t>Notebook engine, </a:t>
            </a:r>
            <a:r>
              <a:rPr lang="en-US" sz="1100" dirty="0" err="1" smtClean="0">
                <a:solidFill>
                  <a:schemeClr val="tx1">
                    <a:alpha val="80000"/>
                  </a:schemeClr>
                </a:solidFill>
              </a:rPr>
              <a:t>hich</a:t>
            </a:r>
            <a:r>
              <a:rPr lang="en-US" sz="1100" dirty="0" smtClean="0">
                <a:solidFill>
                  <a:schemeClr val="tx1">
                    <a:alpha val="80000"/>
                  </a:schemeClr>
                </a:solidFill>
              </a:rPr>
              <a:t> </a:t>
            </a:r>
            <a:r>
              <a:rPr lang="en-US" sz="1100" dirty="0">
                <a:solidFill>
                  <a:schemeClr val="tx1">
                    <a:alpha val="80000"/>
                  </a:schemeClr>
                </a:solidFill>
              </a:rPr>
              <a:t>will allow us </a:t>
            </a:r>
            <a:r>
              <a:rPr lang="en-US" sz="1100" dirty="0" smtClean="0">
                <a:solidFill>
                  <a:schemeClr val="tx1">
                    <a:alpha val="80000"/>
                  </a:schemeClr>
                </a:solidFill>
              </a:rPr>
              <a:t>to create </a:t>
            </a:r>
            <a:r>
              <a:rPr lang="en-US" sz="1100" dirty="0">
                <a:solidFill>
                  <a:schemeClr val="tx1">
                    <a:alpha val="80000"/>
                  </a:schemeClr>
                </a:solidFill>
              </a:rPr>
              <a:t>GUI environment for our python code of </a:t>
            </a:r>
            <a:r>
              <a:rPr lang="en-US" sz="1100" dirty="0" smtClean="0">
                <a:solidFill>
                  <a:schemeClr val="tx1">
                    <a:alpha val="80000"/>
                  </a:schemeClr>
                </a:solidFill>
              </a:rPr>
              <a:t>the program</a:t>
            </a:r>
            <a:r>
              <a:rPr lang="en-US" sz="1100" dirty="0">
                <a:solidFill>
                  <a:schemeClr val="tx1">
                    <a:alpha val="80000"/>
                  </a:schemeClr>
                </a:solidFill>
              </a:rPr>
              <a:t>. The </a:t>
            </a:r>
            <a:r>
              <a:rPr lang="en-US" sz="1100" dirty="0" err="1">
                <a:solidFill>
                  <a:schemeClr val="tx1">
                    <a:alpha val="80000"/>
                  </a:schemeClr>
                </a:solidFill>
              </a:rPr>
              <a:t>Jupyter</a:t>
            </a:r>
            <a:r>
              <a:rPr lang="en-US" sz="1100" dirty="0">
                <a:solidFill>
                  <a:schemeClr val="tx1">
                    <a:alpha val="80000"/>
                  </a:schemeClr>
                </a:solidFill>
              </a:rPr>
              <a:t> Notebook extends the console-based approach to interactive computing in </a:t>
            </a:r>
            <a:r>
              <a:rPr lang="en-US" sz="1100" dirty="0" smtClean="0">
                <a:solidFill>
                  <a:schemeClr val="tx1">
                    <a:alpha val="80000"/>
                  </a:schemeClr>
                </a:solidFill>
              </a:rPr>
              <a:t>a qualitatively </a:t>
            </a:r>
            <a:r>
              <a:rPr lang="en-US" sz="1100" dirty="0">
                <a:solidFill>
                  <a:schemeClr val="tx1">
                    <a:alpha val="80000"/>
                  </a:schemeClr>
                </a:solidFill>
              </a:rPr>
              <a:t>new direction, providing a </a:t>
            </a:r>
            <a:r>
              <a:rPr lang="en-US" sz="1100" dirty="0" smtClean="0">
                <a:solidFill>
                  <a:schemeClr val="tx1">
                    <a:alpha val="80000"/>
                  </a:schemeClr>
                </a:solidFill>
              </a:rPr>
              <a:t>web-based </a:t>
            </a:r>
            <a:r>
              <a:rPr lang="en-US" sz="1100" dirty="0">
                <a:solidFill>
                  <a:schemeClr val="tx1">
                    <a:alpha val="80000"/>
                  </a:schemeClr>
                </a:solidFill>
              </a:rPr>
              <a:t>application suitable for capturing the </a:t>
            </a:r>
            <a:r>
              <a:rPr lang="en-US" sz="1100" dirty="0" smtClean="0">
                <a:solidFill>
                  <a:schemeClr val="tx1">
                    <a:alpha val="80000"/>
                  </a:schemeClr>
                </a:solidFill>
              </a:rPr>
              <a:t>whole computation </a:t>
            </a:r>
            <a:r>
              <a:rPr lang="en-US" sz="1100" dirty="0">
                <a:solidFill>
                  <a:schemeClr val="tx1">
                    <a:alpha val="80000"/>
                  </a:schemeClr>
                </a:solidFill>
              </a:rPr>
              <a:t>process: </a:t>
            </a:r>
            <a:r>
              <a:rPr lang="en-US" sz="1100" dirty="0" smtClean="0">
                <a:solidFill>
                  <a:schemeClr val="tx1">
                    <a:alpha val="80000"/>
                  </a:schemeClr>
                </a:solidFill>
              </a:rPr>
              <a:t>developing, documenting</a:t>
            </a:r>
            <a:r>
              <a:rPr lang="en-US" sz="1100" dirty="0">
                <a:solidFill>
                  <a:schemeClr val="tx1">
                    <a:alpha val="80000"/>
                  </a:schemeClr>
                </a:solidFill>
              </a:rPr>
              <a:t>, and executing code, as well as </a:t>
            </a:r>
            <a:r>
              <a:rPr lang="en-US" sz="1100" dirty="0" smtClean="0">
                <a:solidFill>
                  <a:schemeClr val="tx1">
                    <a:alpha val="80000"/>
                  </a:schemeClr>
                </a:solidFill>
              </a:rPr>
              <a:t>communicating the results</a:t>
            </a:r>
            <a:r>
              <a:rPr lang="en-US" sz="1100" dirty="0">
                <a:solidFill>
                  <a:schemeClr val="tx1">
                    <a:alpha val="80000"/>
                  </a:schemeClr>
                </a:solidFill>
              </a:rPr>
              <a:t>. </a:t>
            </a:r>
            <a:endParaRPr lang="en-US" sz="1100" dirty="0">
              <a:solidFill>
                <a:schemeClr val="tx1">
                  <a:alpha val="80000"/>
                </a:schemeClr>
              </a:solidFill>
            </a:endParaRPr>
          </a:p>
        </p:txBody>
      </p:sp>
      <p:sp>
        <p:nvSpPr>
          <p:cNvPr id="7" name="Rectangle 6"/>
          <p:cNvSpPr/>
          <p:nvPr/>
        </p:nvSpPr>
        <p:spPr>
          <a:xfrm>
            <a:off x="6095998" y="1189338"/>
            <a:ext cx="5524501" cy="1945748"/>
          </a:xfrm>
          <a:prstGeom prst="rect">
            <a:avLst/>
          </a:prstGeom>
          <a:noFill/>
          <a:ln w="635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p:cNvSpPr txBox="1"/>
          <p:nvPr/>
        </p:nvSpPr>
        <p:spPr>
          <a:xfrm>
            <a:off x="6318422" y="1486366"/>
            <a:ext cx="5082746" cy="224357"/>
          </a:xfrm>
          <a:prstGeom prst="rect">
            <a:avLst/>
          </a:prstGeom>
          <a:noFill/>
        </p:spPr>
        <p:txBody>
          <a:bodyPr wrap="square" lIns="0" rIns="0" rtlCol="0">
            <a:spAutoFit/>
          </a:bodyPr>
          <a:lstStyle/>
          <a:p>
            <a:pPr>
              <a:lnSpc>
                <a:spcPct val="70000"/>
              </a:lnSpc>
            </a:pPr>
            <a:r>
              <a:rPr lang="en-US" sz="1200" b="1" dirty="0" smtClean="0">
                <a:solidFill>
                  <a:schemeClr val="accent2"/>
                </a:solidFill>
                <a:latin typeface="+mj-lt"/>
              </a:rPr>
              <a:t>A WEB APPLICATION</a:t>
            </a:r>
            <a:endParaRPr lang="en-US" sz="1200" b="1" dirty="0">
              <a:solidFill>
                <a:schemeClr val="accent2"/>
              </a:solidFill>
              <a:latin typeface="+mj-lt"/>
            </a:endParaRPr>
          </a:p>
        </p:txBody>
      </p:sp>
      <p:sp>
        <p:nvSpPr>
          <p:cNvPr id="10" name="TextBox 9"/>
          <p:cNvSpPr txBox="1"/>
          <p:nvPr/>
        </p:nvSpPr>
        <p:spPr>
          <a:xfrm>
            <a:off x="6318422" y="1729509"/>
            <a:ext cx="5082746" cy="736805"/>
          </a:xfrm>
          <a:prstGeom prst="rect">
            <a:avLst/>
          </a:prstGeom>
          <a:noFill/>
        </p:spPr>
        <p:txBody>
          <a:bodyPr wrap="square" lIns="0" rIns="0" rtlCol="0">
            <a:spAutoFit/>
          </a:bodyPr>
          <a:lstStyle/>
          <a:p>
            <a:pPr>
              <a:lnSpc>
                <a:spcPct val="120000"/>
              </a:lnSpc>
            </a:pPr>
            <a:r>
              <a:rPr lang="en-US" sz="1200" dirty="0">
                <a:solidFill>
                  <a:schemeClr val="tx1">
                    <a:alpha val="80000"/>
                  </a:schemeClr>
                </a:solidFill>
              </a:rPr>
              <a:t>There are many variations of passages of Lorem Ipsum available, but the majority have suffered alteration in some form, by injected </a:t>
            </a:r>
            <a:r>
              <a:rPr lang="en-US" sz="1200" dirty="0" err="1">
                <a:solidFill>
                  <a:schemeClr val="tx1">
                    <a:alpha val="80000"/>
                  </a:schemeClr>
                </a:solidFill>
              </a:rPr>
              <a:t>humour</a:t>
            </a:r>
            <a:r>
              <a:rPr lang="en-US" sz="1200" dirty="0">
                <a:solidFill>
                  <a:schemeClr val="tx1">
                    <a:alpha val="80000"/>
                  </a:schemeClr>
                </a:solidFill>
              </a:rPr>
              <a:t>, or </a:t>
            </a:r>
            <a:r>
              <a:rPr lang="en-US" sz="1200" dirty="0" err="1">
                <a:solidFill>
                  <a:schemeClr val="tx1">
                    <a:alpha val="80000"/>
                  </a:schemeClr>
                </a:solidFill>
              </a:rPr>
              <a:t>randomised</a:t>
            </a:r>
            <a:r>
              <a:rPr lang="en-US" sz="1200" dirty="0">
                <a:solidFill>
                  <a:schemeClr val="tx1">
                    <a:alpha val="80000"/>
                  </a:schemeClr>
                </a:solidFill>
              </a:rPr>
              <a:t> words which don't look even slightly believable. </a:t>
            </a:r>
          </a:p>
        </p:txBody>
      </p:sp>
      <p:sp>
        <p:nvSpPr>
          <p:cNvPr id="13" name="TextBox 12"/>
          <p:cNvSpPr txBox="1"/>
          <p:nvPr/>
        </p:nvSpPr>
        <p:spPr>
          <a:xfrm>
            <a:off x="6318422" y="4173375"/>
            <a:ext cx="5082746" cy="224357"/>
          </a:xfrm>
          <a:prstGeom prst="rect">
            <a:avLst/>
          </a:prstGeom>
          <a:noFill/>
        </p:spPr>
        <p:txBody>
          <a:bodyPr wrap="square" lIns="0" rIns="0" rtlCol="0">
            <a:spAutoFit/>
          </a:bodyPr>
          <a:lstStyle/>
          <a:p>
            <a:pPr>
              <a:lnSpc>
                <a:spcPct val="70000"/>
              </a:lnSpc>
            </a:pPr>
            <a:r>
              <a:rPr lang="en-US" sz="1200" b="1" dirty="0" smtClean="0">
                <a:solidFill>
                  <a:schemeClr val="accent2"/>
                </a:solidFill>
                <a:latin typeface="+mj-lt"/>
              </a:rPr>
              <a:t>NOTEBOOK DOCUMENTS</a:t>
            </a:r>
            <a:endParaRPr lang="en-US" sz="1200" b="1" dirty="0">
              <a:solidFill>
                <a:schemeClr val="accent2"/>
              </a:solidFill>
              <a:latin typeface="+mj-lt"/>
            </a:endParaRPr>
          </a:p>
        </p:txBody>
      </p:sp>
      <p:sp>
        <p:nvSpPr>
          <p:cNvPr id="14" name="TextBox 13"/>
          <p:cNvSpPr txBox="1"/>
          <p:nvPr/>
        </p:nvSpPr>
        <p:spPr>
          <a:xfrm>
            <a:off x="6318422" y="4408824"/>
            <a:ext cx="5082746" cy="736805"/>
          </a:xfrm>
          <a:prstGeom prst="rect">
            <a:avLst/>
          </a:prstGeom>
          <a:noFill/>
        </p:spPr>
        <p:txBody>
          <a:bodyPr wrap="square" lIns="0" rIns="0" rtlCol="0">
            <a:spAutoFit/>
          </a:bodyPr>
          <a:lstStyle/>
          <a:p>
            <a:pPr>
              <a:lnSpc>
                <a:spcPct val="120000"/>
              </a:lnSpc>
            </a:pPr>
            <a:r>
              <a:rPr lang="en-US" sz="1200" dirty="0">
                <a:solidFill>
                  <a:schemeClr val="tx1">
                    <a:alpha val="80000"/>
                  </a:schemeClr>
                </a:solidFill>
              </a:rPr>
              <a:t>There are many variations of passages of Lorem Ipsum available, but the majority have suffered alteration in some form, by injected </a:t>
            </a:r>
            <a:r>
              <a:rPr lang="en-US" sz="1200" dirty="0" err="1">
                <a:solidFill>
                  <a:schemeClr val="tx1">
                    <a:alpha val="80000"/>
                  </a:schemeClr>
                </a:solidFill>
              </a:rPr>
              <a:t>humour</a:t>
            </a:r>
            <a:r>
              <a:rPr lang="en-US" sz="1200" dirty="0">
                <a:solidFill>
                  <a:schemeClr val="tx1">
                    <a:alpha val="80000"/>
                  </a:schemeClr>
                </a:solidFill>
              </a:rPr>
              <a:t>, or </a:t>
            </a:r>
            <a:r>
              <a:rPr lang="en-US" sz="1200" dirty="0" err="1">
                <a:solidFill>
                  <a:schemeClr val="tx1">
                    <a:alpha val="80000"/>
                  </a:schemeClr>
                </a:solidFill>
              </a:rPr>
              <a:t>randomised</a:t>
            </a:r>
            <a:r>
              <a:rPr lang="en-US" sz="1200" dirty="0">
                <a:solidFill>
                  <a:schemeClr val="tx1">
                    <a:alpha val="80000"/>
                  </a:schemeClr>
                </a:solidFill>
              </a:rPr>
              <a:t> words which don't look even slightly believable. </a:t>
            </a:r>
          </a:p>
        </p:txBody>
      </p:sp>
      <p:sp>
        <p:nvSpPr>
          <p:cNvPr id="16" name="Right Triangle 15"/>
          <p:cNvSpPr/>
          <p:nvPr/>
        </p:nvSpPr>
        <p:spPr>
          <a:xfrm rot="5400000" flipV="1">
            <a:off x="5850036" y="5527477"/>
            <a:ext cx="270252" cy="221672"/>
          </a:xfrm>
          <a:prstGeom prst="rtTriangle">
            <a:avLst/>
          </a:prstGeom>
          <a:noFill/>
          <a:ln w="635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Rectangle 17"/>
          <p:cNvSpPr/>
          <p:nvPr/>
        </p:nvSpPr>
        <p:spPr>
          <a:xfrm>
            <a:off x="1866900" y="1188625"/>
            <a:ext cx="920328" cy="294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64008" rIns="0" rtlCol="0" anchor="ctr"/>
          <a:lstStyle/>
          <a:p>
            <a:pPr algn="ctr"/>
            <a:r>
              <a:rPr lang="en-US" sz="900" b="1" dirty="0" smtClean="0"/>
              <a:t>THE ‘’FORM’’</a:t>
            </a:r>
            <a:endParaRPr lang="en-US" sz="900" dirty="0">
              <a:latin typeface="Montserrat" charset="0"/>
              <a:ea typeface="Montserrat" charset="0"/>
              <a:cs typeface="Montserrat" charset="0"/>
            </a:endParaRPr>
          </a:p>
        </p:txBody>
      </p:sp>
      <p:sp>
        <p:nvSpPr>
          <p:cNvPr id="19" name="Right Triangle 18"/>
          <p:cNvSpPr/>
          <p:nvPr/>
        </p:nvSpPr>
        <p:spPr>
          <a:xfrm flipV="1">
            <a:off x="2633548" y="1482859"/>
            <a:ext cx="153680" cy="15368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Rectangle 6"/>
          <p:cNvSpPr/>
          <p:nvPr/>
        </p:nvSpPr>
        <p:spPr>
          <a:xfrm>
            <a:off x="6095997" y="3827691"/>
            <a:ext cx="5524501" cy="1945748"/>
          </a:xfrm>
          <a:prstGeom prst="rect">
            <a:avLst/>
          </a:prstGeom>
          <a:noFill/>
          <a:ln w="635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Right Triangle 15"/>
          <p:cNvSpPr/>
          <p:nvPr/>
        </p:nvSpPr>
        <p:spPr>
          <a:xfrm rot="5400000" flipV="1">
            <a:off x="5850035" y="2889124"/>
            <a:ext cx="270252" cy="221672"/>
          </a:xfrm>
          <a:prstGeom prst="rtTriangle">
            <a:avLst/>
          </a:prstGeom>
          <a:noFill/>
          <a:ln w="635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389357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8D877B3-D348-4611-9BDB-C5374591D951}" type="slidenum">
              <a:rPr lang="en-US" smtClean="0"/>
              <a:pPr/>
              <a:t>4</a:t>
            </a:fld>
            <a:endParaRPr lang="en-US" dirty="0" smtClean="0"/>
          </a:p>
        </p:txBody>
      </p:sp>
      <p:sp>
        <p:nvSpPr>
          <p:cNvPr id="3" name="Title 2"/>
          <p:cNvSpPr>
            <a:spLocks noGrp="1"/>
          </p:cNvSpPr>
          <p:nvPr>
            <p:ph type="title"/>
          </p:nvPr>
        </p:nvSpPr>
        <p:spPr/>
        <p:txBody>
          <a:bodyPr/>
          <a:lstStyle/>
          <a:p>
            <a:r>
              <a:rPr lang="en-US" dirty="0"/>
              <a:t>Main UI features of our web </a:t>
            </a:r>
            <a:r>
              <a:rPr lang="en-US" dirty="0" smtClean="0"/>
              <a:t>application</a:t>
            </a:r>
            <a:endParaRPr lang="en-US" dirty="0">
              <a:solidFill>
                <a:srgbClr val="FF0000"/>
              </a:solidFill>
            </a:endParaRPr>
          </a:p>
        </p:txBody>
      </p:sp>
      <p:sp>
        <p:nvSpPr>
          <p:cNvPr id="6" name="Oval 5"/>
          <p:cNvSpPr/>
          <p:nvPr/>
        </p:nvSpPr>
        <p:spPr>
          <a:xfrm>
            <a:off x="6091263" y="2035929"/>
            <a:ext cx="818319" cy="818319"/>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91440" rtlCol="0" anchor="ctr"/>
          <a:lstStyle/>
          <a:p>
            <a:pPr algn="ctr"/>
            <a:endParaRPr lang="en-US" sz="4400" dirty="0"/>
          </a:p>
        </p:txBody>
      </p:sp>
      <p:sp>
        <p:nvSpPr>
          <p:cNvPr id="9" name="Oval 8"/>
          <p:cNvSpPr/>
          <p:nvPr/>
        </p:nvSpPr>
        <p:spPr>
          <a:xfrm>
            <a:off x="6091261" y="3178496"/>
            <a:ext cx="818319" cy="818319"/>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91440" rtlCol="0" anchor="ctr"/>
          <a:lstStyle/>
          <a:p>
            <a:pPr algn="ctr"/>
            <a:endParaRPr lang="en-US" sz="4400" dirty="0"/>
          </a:p>
        </p:txBody>
      </p:sp>
      <p:sp>
        <p:nvSpPr>
          <p:cNvPr id="12" name="Oval 11"/>
          <p:cNvSpPr/>
          <p:nvPr/>
        </p:nvSpPr>
        <p:spPr>
          <a:xfrm>
            <a:off x="6091264" y="4298674"/>
            <a:ext cx="818319" cy="818319"/>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91440" rtlCol="0" anchor="ctr"/>
          <a:lstStyle/>
          <a:p>
            <a:pPr algn="ctr"/>
            <a:endParaRPr lang="en-US" sz="4400" dirty="0"/>
          </a:p>
        </p:txBody>
      </p:sp>
      <p:sp>
        <p:nvSpPr>
          <p:cNvPr id="15" name="Oval 14"/>
          <p:cNvSpPr/>
          <p:nvPr/>
        </p:nvSpPr>
        <p:spPr>
          <a:xfrm>
            <a:off x="6095999" y="5368000"/>
            <a:ext cx="818319" cy="818319"/>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91440" rtlCol="0" anchor="ctr"/>
          <a:lstStyle/>
          <a:p>
            <a:pPr algn="ctr"/>
            <a:endParaRPr lang="en-US" sz="4400" dirty="0"/>
          </a:p>
        </p:txBody>
      </p:sp>
      <p:sp>
        <p:nvSpPr>
          <p:cNvPr id="16" name="TextBox 15"/>
          <p:cNvSpPr txBox="1"/>
          <p:nvPr/>
        </p:nvSpPr>
        <p:spPr>
          <a:xfrm>
            <a:off x="7097356" y="1954471"/>
            <a:ext cx="3588617" cy="268279"/>
          </a:xfrm>
          <a:prstGeom prst="rect">
            <a:avLst/>
          </a:prstGeom>
          <a:noFill/>
        </p:spPr>
        <p:txBody>
          <a:bodyPr wrap="square" lIns="0" rIns="0" rtlCol="0">
            <a:spAutoFit/>
          </a:bodyPr>
          <a:lstStyle/>
          <a:p>
            <a:pPr>
              <a:lnSpc>
                <a:spcPct val="70000"/>
              </a:lnSpc>
            </a:pPr>
            <a:r>
              <a:rPr lang="en-US" sz="1600" dirty="0" smtClean="0">
                <a:solidFill>
                  <a:schemeClr val="accent2"/>
                </a:solidFill>
                <a:latin typeface="+mj-lt"/>
              </a:rPr>
              <a:t>USABILITY</a:t>
            </a:r>
            <a:endParaRPr lang="en-US" sz="1600" dirty="0">
              <a:solidFill>
                <a:schemeClr val="accent2"/>
              </a:solidFill>
              <a:latin typeface="+mj-lt"/>
            </a:endParaRPr>
          </a:p>
        </p:txBody>
      </p:sp>
      <p:sp>
        <p:nvSpPr>
          <p:cNvPr id="17" name="TextBox 16"/>
          <p:cNvSpPr txBox="1"/>
          <p:nvPr/>
        </p:nvSpPr>
        <p:spPr>
          <a:xfrm>
            <a:off x="7097351" y="2222751"/>
            <a:ext cx="3588617" cy="444674"/>
          </a:xfrm>
          <a:prstGeom prst="rect">
            <a:avLst/>
          </a:prstGeom>
          <a:noFill/>
        </p:spPr>
        <p:txBody>
          <a:bodyPr wrap="square" lIns="0" rIns="0" rtlCol="0">
            <a:spAutoFit/>
          </a:bodyPr>
          <a:lstStyle/>
          <a:p>
            <a:pPr>
              <a:lnSpc>
                <a:spcPct val="120000"/>
              </a:lnSpc>
            </a:pPr>
            <a:r>
              <a:rPr lang="en-US" sz="1000" dirty="0">
                <a:solidFill>
                  <a:schemeClr val="tx1">
                    <a:alpha val="80000"/>
                  </a:schemeClr>
                </a:solidFill>
              </a:rPr>
              <a:t>In-browser editing for code, with automatic syntax highlighting, indentation, and </a:t>
            </a:r>
            <a:r>
              <a:rPr lang="en-US" sz="1000" dirty="0" smtClean="0">
                <a:solidFill>
                  <a:schemeClr val="tx1">
                    <a:alpha val="80000"/>
                  </a:schemeClr>
                </a:solidFill>
              </a:rPr>
              <a:t>tab completion/introspection</a:t>
            </a:r>
            <a:r>
              <a:rPr lang="en-US" sz="1000" dirty="0">
                <a:solidFill>
                  <a:schemeClr val="tx1">
                    <a:alpha val="80000"/>
                  </a:schemeClr>
                </a:solidFill>
              </a:rPr>
              <a:t>.</a:t>
            </a:r>
          </a:p>
        </p:txBody>
      </p:sp>
      <p:sp>
        <p:nvSpPr>
          <p:cNvPr id="18" name="TextBox 17"/>
          <p:cNvSpPr txBox="1"/>
          <p:nvPr/>
        </p:nvSpPr>
        <p:spPr>
          <a:xfrm>
            <a:off x="7097352" y="3073820"/>
            <a:ext cx="3588617" cy="268279"/>
          </a:xfrm>
          <a:prstGeom prst="rect">
            <a:avLst/>
          </a:prstGeom>
          <a:noFill/>
        </p:spPr>
        <p:txBody>
          <a:bodyPr wrap="square" lIns="0" rIns="0" rtlCol="0">
            <a:spAutoFit/>
          </a:bodyPr>
          <a:lstStyle/>
          <a:p>
            <a:pPr>
              <a:lnSpc>
                <a:spcPct val="70000"/>
              </a:lnSpc>
            </a:pPr>
            <a:r>
              <a:rPr lang="en-US" sz="1600" dirty="0" smtClean="0">
                <a:solidFill>
                  <a:schemeClr val="accent2"/>
                </a:solidFill>
                <a:latin typeface="+mj-lt"/>
              </a:rPr>
              <a:t>FUNCTIONALITY</a:t>
            </a:r>
            <a:endParaRPr lang="en-US" sz="1600" dirty="0">
              <a:solidFill>
                <a:schemeClr val="accent2"/>
              </a:solidFill>
              <a:latin typeface="+mj-lt"/>
            </a:endParaRPr>
          </a:p>
        </p:txBody>
      </p:sp>
      <p:sp>
        <p:nvSpPr>
          <p:cNvPr id="19" name="TextBox 18"/>
          <p:cNvSpPr txBox="1"/>
          <p:nvPr/>
        </p:nvSpPr>
        <p:spPr>
          <a:xfrm>
            <a:off x="7097356" y="3393795"/>
            <a:ext cx="3588617" cy="461665"/>
          </a:xfrm>
          <a:prstGeom prst="rect">
            <a:avLst/>
          </a:prstGeom>
          <a:noFill/>
        </p:spPr>
        <p:txBody>
          <a:bodyPr wrap="square" lIns="0" rIns="0" rtlCol="0">
            <a:spAutoFit/>
          </a:bodyPr>
          <a:lstStyle/>
          <a:p>
            <a:pPr>
              <a:lnSpc>
                <a:spcPct val="120000"/>
              </a:lnSpc>
            </a:pPr>
            <a:r>
              <a:rPr lang="en-US" sz="1000" dirty="0">
                <a:solidFill>
                  <a:schemeClr val="tx1">
                    <a:alpha val="80000"/>
                  </a:schemeClr>
                </a:solidFill>
              </a:rPr>
              <a:t>The ability to execute code from the browser, with the results of computations attached </a:t>
            </a:r>
            <a:r>
              <a:rPr lang="en-US" sz="1000" dirty="0" smtClean="0">
                <a:solidFill>
                  <a:schemeClr val="tx1">
                    <a:alpha val="80000"/>
                  </a:schemeClr>
                </a:solidFill>
              </a:rPr>
              <a:t>to the </a:t>
            </a:r>
            <a:r>
              <a:rPr lang="en-US" sz="1000" dirty="0">
                <a:solidFill>
                  <a:schemeClr val="tx1">
                    <a:alpha val="80000"/>
                  </a:schemeClr>
                </a:solidFill>
              </a:rPr>
              <a:t>code which generated them.</a:t>
            </a:r>
          </a:p>
        </p:txBody>
      </p:sp>
      <p:sp>
        <p:nvSpPr>
          <p:cNvPr id="20" name="TextBox 19"/>
          <p:cNvSpPr txBox="1"/>
          <p:nvPr/>
        </p:nvSpPr>
        <p:spPr>
          <a:xfrm>
            <a:off x="7097355" y="5377863"/>
            <a:ext cx="3588617" cy="268279"/>
          </a:xfrm>
          <a:prstGeom prst="rect">
            <a:avLst/>
          </a:prstGeom>
          <a:noFill/>
        </p:spPr>
        <p:txBody>
          <a:bodyPr wrap="square" lIns="0" rIns="0" rtlCol="0">
            <a:spAutoFit/>
          </a:bodyPr>
          <a:lstStyle/>
          <a:p>
            <a:pPr>
              <a:lnSpc>
                <a:spcPct val="70000"/>
              </a:lnSpc>
            </a:pPr>
            <a:r>
              <a:rPr lang="en-US" sz="1600" dirty="0" smtClean="0">
                <a:solidFill>
                  <a:schemeClr val="accent2"/>
                </a:solidFill>
                <a:latin typeface="+mj-lt"/>
              </a:rPr>
              <a:t>UNIVERSALITY</a:t>
            </a:r>
            <a:endParaRPr lang="en-US" sz="1600" dirty="0">
              <a:solidFill>
                <a:schemeClr val="accent2"/>
              </a:solidFill>
              <a:latin typeface="+mj-lt"/>
            </a:endParaRPr>
          </a:p>
        </p:txBody>
      </p:sp>
      <p:sp>
        <p:nvSpPr>
          <p:cNvPr id="21" name="TextBox 20"/>
          <p:cNvSpPr txBox="1"/>
          <p:nvPr/>
        </p:nvSpPr>
        <p:spPr>
          <a:xfrm>
            <a:off x="7097353" y="5646142"/>
            <a:ext cx="3588617" cy="830997"/>
          </a:xfrm>
          <a:prstGeom prst="rect">
            <a:avLst/>
          </a:prstGeom>
          <a:noFill/>
        </p:spPr>
        <p:txBody>
          <a:bodyPr wrap="square" lIns="0" rIns="0" rtlCol="0">
            <a:spAutoFit/>
          </a:bodyPr>
          <a:lstStyle/>
          <a:p>
            <a:pPr>
              <a:lnSpc>
                <a:spcPct val="120000"/>
              </a:lnSpc>
            </a:pPr>
            <a:r>
              <a:rPr lang="en-US" sz="1000" dirty="0">
                <a:solidFill>
                  <a:schemeClr val="tx1">
                    <a:alpha val="80000"/>
                  </a:schemeClr>
                </a:solidFill>
              </a:rPr>
              <a:t>Displaying the result of computation using rich media representations, such as </a:t>
            </a:r>
            <a:r>
              <a:rPr lang="en-US" sz="1000" dirty="0" smtClean="0">
                <a:solidFill>
                  <a:schemeClr val="tx1">
                    <a:alpha val="80000"/>
                  </a:schemeClr>
                </a:solidFill>
              </a:rPr>
              <a:t>HTML, </a:t>
            </a:r>
            <a:r>
              <a:rPr lang="en-US" sz="1000" dirty="0" err="1" smtClean="0">
                <a:solidFill>
                  <a:schemeClr val="tx1">
                    <a:alpha val="80000"/>
                  </a:schemeClr>
                </a:solidFill>
              </a:rPr>
              <a:t>LaTeX</a:t>
            </a:r>
            <a:r>
              <a:rPr lang="en-US" sz="1000" dirty="0">
                <a:solidFill>
                  <a:schemeClr val="tx1">
                    <a:alpha val="80000"/>
                  </a:schemeClr>
                </a:solidFill>
              </a:rPr>
              <a:t>, PNG, SVG, etc. </a:t>
            </a:r>
            <a:r>
              <a:rPr lang="en-US" sz="1000" dirty="0" smtClean="0">
                <a:solidFill>
                  <a:schemeClr val="tx1">
                    <a:alpha val="80000"/>
                  </a:schemeClr>
                </a:solidFill>
              </a:rPr>
              <a:t>For example</a:t>
            </a:r>
            <a:r>
              <a:rPr lang="en-US" sz="1000" dirty="0">
                <a:solidFill>
                  <a:schemeClr val="tx1">
                    <a:alpha val="80000"/>
                  </a:schemeClr>
                </a:solidFill>
              </a:rPr>
              <a:t>, publication-quality figures rendered by the </a:t>
            </a:r>
            <a:r>
              <a:rPr lang="en-US" sz="1000" dirty="0" err="1">
                <a:solidFill>
                  <a:schemeClr val="tx1">
                    <a:alpha val="80000"/>
                  </a:schemeClr>
                </a:solidFill>
              </a:rPr>
              <a:t>matplotlib</a:t>
            </a:r>
            <a:endParaRPr lang="en-US" sz="1000" dirty="0">
              <a:solidFill>
                <a:schemeClr val="tx1">
                  <a:alpha val="80000"/>
                </a:schemeClr>
              </a:solidFill>
            </a:endParaRPr>
          </a:p>
          <a:p>
            <a:pPr>
              <a:lnSpc>
                <a:spcPct val="120000"/>
              </a:lnSpc>
            </a:pPr>
            <a:r>
              <a:rPr lang="en-US" sz="1000" dirty="0">
                <a:solidFill>
                  <a:schemeClr val="tx1">
                    <a:alpha val="80000"/>
                  </a:schemeClr>
                </a:solidFill>
              </a:rPr>
              <a:t>library, can be included inline.</a:t>
            </a:r>
          </a:p>
        </p:txBody>
      </p:sp>
      <p:sp>
        <p:nvSpPr>
          <p:cNvPr id="22" name="TextBox 21"/>
          <p:cNvSpPr txBox="1"/>
          <p:nvPr/>
        </p:nvSpPr>
        <p:spPr>
          <a:xfrm>
            <a:off x="7097356" y="4222739"/>
            <a:ext cx="3588617" cy="268279"/>
          </a:xfrm>
          <a:prstGeom prst="rect">
            <a:avLst/>
          </a:prstGeom>
          <a:noFill/>
        </p:spPr>
        <p:txBody>
          <a:bodyPr wrap="square" lIns="0" rIns="0" rtlCol="0">
            <a:spAutoFit/>
          </a:bodyPr>
          <a:lstStyle/>
          <a:p>
            <a:pPr>
              <a:lnSpc>
                <a:spcPct val="70000"/>
              </a:lnSpc>
            </a:pPr>
            <a:r>
              <a:rPr lang="en-US" sz="1600" dirty="0" smtClean="0">
                <a:solidFill>
                  <a:schemeClr val="accent2"/>
                </a:solidFill>
                <a:latin typeface="+mj-lt"/>
              </a:rPr>
              <a:t>UTILITY</a:t>
            </a:r>
          </a:p>
        </p:txBody>
      </p:sp>
      <p:sp>
        <p:nvSpPr>
          <p:cNvPr id="23" name="TextBox 22"/>
          <p:cNvSpPr txBox="1"/>
          <p:nvPr/>
        </p:nvSpPr>
        <p:spPr>
          <a:xfrm>
            <a:off x="7097356" y="4466295"/>
            <a:ext cx="3588617" cy="629339"/>
          </a:xfrm>
          <a:prstGeom prst="rect">
            <a:avLst/>
          </a:prstGeom>
          <a:noFill/>
        </p:spPr>
        <p:txBody>
          <a:bodyPr wrap="square" lIns="0" rIns="0" rtlCol="0">
            <a:spAutoFit/>
          </a:bodyPr>
          <a:lstStyle/>
          <a:p>
            <a:pPr>
              <a:lnSpc>
                <a:spcPct val="120000"/>
              </a:lnSpc>
            </a:pPr>
            <a:r>
              <a:rPr lang="en-US" sz="1000" dirty="0">
                <a:solidFill>
                  <a:schemeClr val="tx1">
                    <a:alpha val="80000"/>
                  </a:schemeClr>
                </a:solidFill>
              </a:rPr>
              <a:t>The ability to easily include mathematical notation within markdown cells using </a:t>
            </a:r>
            <a:r>
              <a:rPr lang="en-US" sz="1000" dirty="0" err="1">
                <a:solidFill>
                  <a:schemeClr val="tx1">
                    <a:alpha val="80000"/>
                  </a:schemeClr>
                </a:solidFill>
              </a:rPr>
              <a:t>LaTeX</a:t>
            </a:r>
            <a:r>
              <a:rPr lang="en-US" sz="1000" dirty="0">
                <a:solidFill>
                  <a:schemeClr val="tx1">
                    <a:alpha val="80000"/>
                  </a:schemeClr>
                </a:solidFill>
              </a:rPr>
              <a:t>, and</a:t>
            </a:r>
          </a:p>
          <a:p>
            <a:pPr>
              <a:lnSpc>
                <a:spcPct val="120000"/>
              </a:lnSpc>
            </a:pPr>
            <a:r>
              <a:rPr lang="en-US" sz="1000" dirty="0">
                <a:solidFill>
                  <a:schemeClr val="tx1">
                    <a:alpha val="80000"/>
                  </a:schemeClr>
                </a:solidFill>
              </a:rPr>
              <a:t>rendered natively by </a:t>
            </a:r>
            <a:r>
              <a:rPr lang="en-US" sz="1000" dirty="0" err="1">
                <a:solidFill>
                  <a:schemeClr val="tx1">
                    <a:alpha val="80000"/>
                  </a:schemeClr>
                </a:solidFill>
              </a:rPr>
              <a:t>MathJax</a:t>
            </a:r>
            <a:r>
              <a:rPr lang="en-US" sz="1000" dirty="0">
                <a:solidFill>
                  <a:schemeClr val="tx1">
                    <a:alpha val="80000"/>
                  </a:schemeClr>
                </a:solidFill>
              </a:rPr>
              <a:t>.</a:t>
            </a:r>
          </a:p>
        </p:txBody>
      </p:sp>
      <p:sp>
        <p:nvSpPr>
          <p:cNvPr id="24" name="Shape 3612"/>
          <p:cNvSpPr/>
          <p:nvPr/>
        </p:nvSpPr>
        <p:spPr>
          <a:xfrm>
            <a:off x="6367274" y="2349436"/>
            <a:ext cx="280580" cy="191304"/>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5"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25" name="Shape 3612"/>
          <p:cNvSpPr/>
          <p:nvPr/>
        </p:nvSpPr>
        <p:spPr>
          <a:xfrm>
            <a:off x="6360130" y="3528975"/>
            <a:ext cx="280580" cy="191304"/>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5"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tx1">
              <a:lumMod val="75000"/>
              <a:lumOff val="25000"/>
            </a:schemeClr>
          </a:solidFill>
          <a:ln w="12700">
            <a:miter lim="400000"/>
          </a:ln>
        </p:spPr>
        <p:txBody>
          <a:bodyPr lIns="38100" tIns="38100" rIns="38100" bIns="38100" anchor="ctr"/>
          <a:lstStyle/>
          <a:p>
            <a:endParaRPr>
              <a:solidFill>
                <a:schemeClr val="tx1">
                  <a:lumMod val="75000"/>
                  <a:lumOff val="25000"/>
                </a:schemeClr>
              </a:solidFill>
            </a:endParaRPr>
          </a:p>
        </p:txBody>
      </p:sp>
      <p:sp>
        <p:nvSpPr>
          <p:cNvPr id="26" name="Shape 3612"/>
          <p:cNvSpPr/>
          <p:nvPr/>
        </p:nvSpPr>
        <p:spPr>
          <a:xfrm>
            <a:off x="6364869" y="4612181"/>
            <a:ext cx="280580" cy="191304"/>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5"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27" name="Shape 3612"/>
          <p:cNvSpPr/>
          <p:nvPr/>
        </p:nvSpPr>
        <p:spPr>
          <a:xfrm>
            <a:off x="6360136" y="5681507"/>
            <a:ext cx="280580" cy="191304"/>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5"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28" name="Rectangle 27"/>
          <p:cNvSpPr/>
          <p:nvPr/>
        </p:nvSpPr>
        <p:spPr>
          <a:xfrm>
            <a:off x="1866900" y="1188625"/>
            <a:ext cx="1288192" cy="294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64008" rIns="0" rtlCol="0" anchor="ctr"/>
          <a:lstStyle/>
          <a:p>
            <a:pPr algn="ctr"/>
            <a:r>
              <a:rPr lang="en-US" sz="900" dirty="0" smtClean="0"/>
              <a:t>UI FEATURES</a:t>
            </a:r>
            <a:endParaRPr lang="en-US" sz="900" dirty="0">
              <a:latin typeface="Montserrat" charset="0"/>
              <a:ea typeface="Montserrat" charset="0"/>
              <a:cs typeface="Montserrat" charset="0"/>
            </a:endParaRPr>
          </a:p>
        </p:txBody>
      </p:sp>
      <p:sp>
        <p:nvSpPr>
          <p:cNvPr id="29" name="Right Triangle 28"/>
          <p:cNvSpPr/>
          <p:nvPr/>
        </p:nvSpPr>
        <p:spPr>
          <a:xfrm flipV="1">
            <a:off x="3001412" y="1482859"/>
            <a:ext cx="153680" cy="15368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TextBox 29"/>
          <p:cNvSpPr txBox="1"/>
          <p:nvPr/>
        </p:nvSpPr>
        <p:spPr>
          <a:xfrm>
            <a:off x="7097356" y="699843"/>
            <a:ext cx="3588617" cy="268279"/>
          </a:xfrm>
          <a:prstGeom prst="rect">
            <a:avLst/>
          </a:prstGeom>
          <a:noFill/>
        </p:spPr>
        <p:txBody>
          <a:bodyPr wrap="square" lIns="0" rIns="0" rtlCol="0">
            <a:spAutoFit/>
          </a:bodyPr>
          <a:lstStyle/>
          <a:p>
            <a:pPr>
              <a:lnSpc>
                <a:spcPct val="70000"/>
              </a:lnSpc>
            </a:pPr>
            <a:r>
              <a:rPr lang="en-US" sz="1600" dirty="0" smtClean="0">
                <a:solidFill>
                  <a:schemeClr val="accent2"/>
                </a:solidFill>
                <a:latin typeface="+mj-lt"/>
              </a:rPr>
              <a:t>AMPLE OPPRTUNITIES</a:t>
            </a:r>
            <a:endParaRPr lang="en-US" sz="1600" dirty="0">
              <a:solidFill>
                <a:schemeClr val="accent2"/>
              </a:solidFill>
              <a:latin typeface="+mj-lt"/>
            </a:endParaRPr>
          </a:p>
        </p:txBody>
      </p:sp>
      <p:sp>
        <p:nvSpPr>
          <p:cNvPr id="32" name="TextBox 31"/>
          <p:cNvSpPr txBox="1"/>
          <p:nvPr/>
        </p:nvSpPr>
        <p:spPr>
          <a:xfrm>
            <a:off x="7097356" y="992993"/>
            <a:ext cx="3588617" cy="629339"/>
          </a:xfrm>
          <a:prstGeom prst="rect">
            <a:avLst/>
          </a:prstGeom>
          <a:noFill/>
        </p:spPr>
        <p:txBody>
          <a:bodyPr wrap="square" lIns="0" rIns="0" rtlCol="0">
            <a:spAutoFit/>
          </a:bodyPr>
          <a:lstStyle/>
          <a:p>
            <a:pPr>
              <a:lnSpc>
                <a:spcPct val="120000"/>
              </a:lnSpc>
            </a:pPr>
            <a:r>
              <a:rPr lang="en-US" sz="1000" dirty="0">
                <a:solidFill>
                  <a:schemeClr val="tx1">
                    <a:alpha val="80000"/>
                  </a:schemeClr>
                </a:solidFill>
              </a:rPr>
              <a:t> In-browser editing for rich text using the Markdown markup language, which can provide</a:t>
            </a:r>
          </a:p>
          <a:p>
            <a:pPr>
              <a:lnSpc>
                <a:spcPct val="120000"/>
              </a:lnSpc>
            </a:pPr>
            <a:r>
              <a:rPr lang="en-US" sz="1000" dirty="0">
                <a:solidFill>
                  <a:schemeClr val="tx1">
                    <a:alpha val="80000"/>
                  </a:schemeClr>
                </a:solidFill>
              </a:rPr>
              <a:t>commentary for the code, is not limited to plain text.</a:t>
            </a:r>
          </a:p>
        </p:txBody>
      </p:sp>
      <p:sp>
        <p:nvSpPr>
          <p:cNvPr id="33" name="Oval 5"/>
          <p:cNvSpPr/>
          <p:nvPr/>
        </p:nvSpPr>
        <p:spPr>
          <a:xfrm>
            <a:off x="6091262" y="833983"/>
            <a:ext cx="818319" cy="818319"/>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91440" rtlCol="0" anchor="ctr"/>
          <a:lstStyle/>
          <a:p>
            <a:pPr algn="ctr"/>
            <a:endParaRPr lang="en-US" sz="4400" dirty="0"/>
          </a:p>
        </p:txBody>
      </p:sp>
      <p:sp>
        <p:nvSpPr>
          <p:cNvPr id="34" name="Shape 3612"/>
          <p:cNvSpPr/>
          <p:nvPr/>
        </p:nvSpPr>
        <p:spPr>
          <a:xfrm>
            <a:off x="6365416" y="1157416"/>
            <a:ext cx="280580" cy="191304"/>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5"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tx1"/>
          </a:solidFill>
          <a:ln w="12700">
            <a:miter lim="400000"/>
          </a:ln>
        </p:spPr>
        <p:txBody>
          <a:bodyPr lIns="38100" tIns="38100" rIns="38100" bIns="38100" anchor="ctr"/>
          <a:lstStyle/>
          <a:p>
            <a:endParaRPr>
              <a:solidFill>
                <a:prstClr val="black"/>
              </a:solidFill>
            </a:endParaRPr>
          </a:p>
        </p:txBody>
      </p:sp>
    </p:spTree>
    <p:extLst>
      <p:ext uri="{BB962C8B-B14F-4D97-AF65-F5344CB8AC3E}">
        <p14:creationId xmlns:p14="http://schemas.microsoft.com/office/powerpoint/2010/main" val="158224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8D877B3-D348-4611-9BDB-C5374591D951}" type="slidenum">
              <a:rPr lang="en-US" smtClean="0"/>
              <a:pPr/>
              <a:t>5</a:t>
            </a:fld>
            <a:endParaRPr lang="en-US" dirty="0" smtClean="0"/>
          </a:p>
        </p:txBody>
      </p:sp>
      <p:sp>
        <p:nvSpPr>
          <p:cNvPr id="3" name="Title 2"/>
          <p:cNvSpPr>
            <a:spLocks noGrp="1"/>
          </p:cNvSpPr>
          <p:nvPr>
            <p:ph type="title"/>
          </p:nvPr>
        </p:nvSpPr>
        <p:spPr/>
        <p:txBody>
          <a:bodyPr/>
          <a:lstStyle/>
          <a:p>
            <a:r>
              <a:rPr lang="en-US" dirty="0" smtClean="0"/>
              <a:t>Why our program is important?</a:t>
            </a:r>
            <a:endParaRPr lang="en-US" dirty="0">
              <a:solidFill>
                <a:schemeClr val="accent1"/>
              </a:solidFill>
            </a:endParaRPr>
          </a:p>
        </p:txBody>
      </p:sp>
      <p:sp>
        <p:nvSpPr>
          <p:cNvPr id="5" name="Rectangle 4"/>
          <p:cNvSpPr/>
          <p:nvPr/>
        </p:nvSpPr>
        <p:spPr>
          <a:xfrm>
            <a:off x="1866900" y="1188625"/>
            <a:ext cx="1288192" cy="294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64008" rIns="0" rtlCol="0" anchor="ctr"/>
          <a:lstStyle/>
          <a:p>
            <a:pPr algn="ctr"/>
            <a:r>
              <a:rPr lang="en-US" sz="900" dirty="0" smtClean="0">
                <a:latin typeface="Montserrat" charset="0"/>
                <a:ea typeface="Montserrat" charset="0"/>
                <a:cs typeface="Montserrat" charset="0"/>
              </a:rPr>
              <a:t>VALUE</a:t>
            </a:r>
            <a:endParaRPr lang="en-US" sz="900" dirty="0">
              <a:latin typeface="Montserrat" charset="0"/>
              <a:ea typeface="Montserrat" charset="0"/>
              <a:cs typeface="Montserrat" charset="0"/>
            </a:endParaRPr>
          </a:p>
        </p:txBody>
      </p:sp>
      <p:sp>
        <p:nvSpPr>
          <p:cNvPr id="6" name="Right Triangle 5"/>
          <p:cNvSpPr/>
          <p:nvPr/>
        </p:nvSpPr>
        <p:spPr>
          <a:xfrm flipV="1">
            <a:off x="3001412" y="1482859"/>
            <a:ext cx="153680" cy="15368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p:cNvSpPr/>
          <p:nvPr/>
        </p:nvSpPr>
        <p:spPr>
          <a:xfrm>
            <a:off x="9404437" y="4239809"/>
            <a:ext cx="1639847" cy="1639846"/>
          </a:xfrm>
          <a:prstGeom prst="ellipse">
            <a:avLst/>
          </a:prstGeom>
          <a:no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p:cNvSpPr/>
          <p:nvPr/>
        </p:nvSpPr>
        <p:spPr>
          <a:xfrm>
            <a:off x="6096000" y="1188625"/>
            <a:ext cx="1639847" cy="1639846"/>
          </a:xfrm>
          <a:prstGeom prst="ellipse">
            <a:avLst/>
          </a:prstGeom>
          <a:no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Shape 3620"/>
          <p:cNvSpPr/>
          <p:nvPr/>
        </p:nvSpPr>
        <p:spPr>
          <a:xfrm>
            <a:off x="6689984" y="1782609"/>
            <a:ext cx="451877" cy="451877"/>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4" name="Shape 3677"/>
          <p:cNvSpPr/>
          <p:nvPr/>
        </p:nvSpPr>
        <p:spPr>
          <a:xfrm>
            <a:off x="9998421" y="4874873"/>
            <a:ext cx="451877" cy="369717"/>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5" name="Oval 14"/>
          <p:cNvSpPr/>
          <p:nvPr/>
        </p:nvSpPr>
        <p:spPr>
          <a:xfrm>
            <a:off x="6095998" y="4239809"/>
            <a:ext cx="1639847" cy="1639846"/>
          </a:xfrm>
          <a:prstGeom prst="ellipse">
            <a:avLst/>
          </a:prstGeom>
          <a:no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p:cNvSpPr/>
          <p:nvPr/>
        </p:nvSpPr>
        <p:spPr>
          <a:xfrm>
            <a:off x="9404437" y="1188625"/>
            <a:ext cx="1639847" cy="1639846"/>
          </a:xfrm>
          <a:prstGeom prst="ellipse">
            <a:avLst/>
          </a:prstGeom>
          <a:no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Shape 3759"/>
          <p:cNvSpPr/>
          <p:nvPr/>
        </p:nvSpPr>
        <p:spPr>
          <a:xfrm>
            <a:off x="6689982" y="4833794"/>
            <a:ext cx="451877" cy="451877"/>
          </a:xfrm>
          <a:custGeom>
            <a:avLst/>
            <a:gdLst/>
            <a:ahLst/>
            <a:cxnLst>
              <a:cxn ang="0">
                <a:pos x="wd2" y="hd2"/>
              </a:cxn>
              <a:cxn ang="5400000">
                <a:pos x="wd2" y="hd2"/>
              </a:cxn>
              <a:cxn ang="10800000">
                <a:pos x="wd2" y="hd2"/>
              </a:cxn>
              <a:cxn ang="16200000">
                <a:pos x="wd2" y="hd2"/>
              </a:cxn>
            </a:cxnLst>
            <a:rect l="0" t="0" r="r" b="b"/>
            <a:pathLst>
              <a:path w="21600" h="21600" extrusionOk="0">
                <a:moveTo>
                  <a:pt x="20618" y="10309"/>
                </a:moveTo>
                <a:cubicBezTo>
                  <a:pt x="20618" y="10851"/>
                  <a:pt x="20179" y="11291"/>
                  <a:pt x="19636" y="11291"/>
                </a:cubicBezTo>
                <a:lnTo>
                  <a:pt x="19636" y="7364"/>
                </a:lnTo>
                <a:cubicBezTo>
                  <a:pt x="20179" y="7364"/>
                  <a:pt x="20618" y="7804"/>
                  <a:pt x="20618" y="8345"/>
                </a:cubicBezTo>
                <a:cubicBezTo>
                  <a:pt x="20618" y="8345"/>
                  <a:pt x="20618" y="10309"/>
                  <a:pt x="20618" y="10309"/>
                </a:cubicBezTo>
                <a:close/>
                <a:moveTo>
                  <a:pt x="18655" y="17182"/>
                </a:moveTo>
                <a:cubicBezTo>
                  <a:pt x="18655" y="17453"/>
                  <a:pt x="18434" y="17673"/>
                  <a:pt x="18164" y="17673"/>
                </a:cubicBezTo>
                <a:cubicBezTo>
                  <a:pt x="17893" y="17673"/>
                  <a:pt x="17673" y="17453"/>
                  <a:pt x="17673" y="17182"/>
                </a:cubicBezTo>
                <a:lnTo>
                  <a:pt x="17673" y="1473"/>
                </a:lnTo>
                <a:cubicBezTo>
                  <a:pt x="17673" y="1202"/>
                  <a:pt x="17893" y="982"/>
                  <a:pt x="18164" y="982"/>
                </a:cubicBezTo>
                <a:cubicBezTo>
                  <a:pt x="18434" y="982"/>
                  <a:pt x="18655" y="1202"/>
                  <a:pt x="18655" y="1473"/>
                </a:cubicBezTo>
                <a:cubicBezTo>
                  <a:pt x="18655" y="1473"/>
                  <a:pt x="18655" y="17182"/>
                  <a:pt x="18655" y="17182"/>
                </a:cubicBezTo>
                <a:close/>
                <a:moveTo>
                  <a:pt x="16691" y="15788"/>
                </a:moveTo>
                <a:lnTo>
                  <a:pt x="2945" y="11745"/>
                </a:lnTo>
                <a:lnTo>
                  <a:pt x="2945" y="6910"/>
                </a:lnTo>
                <a:lnTo>
                  <a:pt x="16691" y="2867"/>
                </a:lnTo>
                <a:cubicBezTo>
                  <a:pt x="16691" y="2867"/>
                  <a:pt x="16691" y="15788"/>
                  <a:pt x="16691" y="15788"/>
                </a:cubicBezTo>
                <a:close/>
                <a:moveTo>
                  <a:pt x="8251" y="18655"/>
                </a:moveTo>
                <a:lnTo>
                  <a:pt x="5357" y="18655"/>
                </a:lnTo>
                <a:lnTo>
                  <a:pt x="4126" y="13116"/>
                </a:lnTo>
                <a:lnTo>
                  <a:pt x="7167" y="14010"/>
                </a:lnTo>
                <a:cubicBezTo>
                  <a:pt x="7167" y="14010"/>
                  <a:pt x="8251" y="18655"/>
                  <a:pt x="8251" y="18655"/>
                </a:cubicBezTo>
                <a:close/>
                <a:moveTo>
                  <a:pt x="8709" y="20618"/>
                </a:moveTo>
                <a:lnTo>
                  <a:pt x="5794" y="20618"/>
                </a:lnTo>
                <a:lnTo>
                  <a:pt x="5576" y="19636"/>
                </a:lnTo>
                <a:lnTo>
                  <a:pt x="8479" y="19636"/>
                </a:lnTo>
                <a:cubicBezTo>
                  <a:pt x="8479" y="19636"/>
                  <a:pt x="8709" y="20618"/>
                  <a:pt x="8709" y="20618"/>
                </a:cubicBezTo>
                <a:close/>
                <a:moveTo>
                  <a:pt x="1964" y="11782"/>
                </a:moveTo>
                <a:lnTo>
                  <a:pt x="982" y="11782"/>
                </a:lnTo>
                <a:lnTo>
                  <a:pt x="982" y="6873"/>
                </a:lnTo>
                <a:lnTo>
                  <a:pt x="1964" y="6873"/>
                </a:lnTo>
                <a:cubicBezTo>
                  <a:pt x="1964" y="6873"/>
                  <a:pt x="1964" y="11782"/>
                  <a:pt x="1964" y="11782"/>
                </a:cubicBezTo>
                <a:close/>
                <a:moveTo>
                  <a:pt x="19636" y="6382"/>
                </a:moveTo>
                <a:lnTo>
                  <a:pt x="19636" y="1473"/>
                </a:lnTo>
                <a:cubicBezTo>
                  <a:pt x="19636" y="660"/>
                  <a:pt x="18977" y="0"/>
                  <a:pt x="18164" y="0"/>
                </a:cubicBezTo>
                <a:cubicBezTo>
                  <a:pt x="17350" y="0"/>
                  <a:pt x="16691" y="660"/>
                  <a:pt x="16691" y="1473"/>
                </a:cubicBezTo>
                <a:lnTo>
                  <a:pt x="16691" y="1844"/>
                </a:lnTo>
                <a:lnTo>
                  <a:pt x="2459" y="6030"/>
                </a:lnTo>
                <a:cubicBezTo>
                  <a:pt x="2313" y="5944"/>
                  <a:pt x="2145" y="5891"/>
                  <a:pt x="1964" y="5891"/>
                </a:cubicBezTo>
                <a:lnTo>
                  <a:pt x="982" y="5891"/>
                </a:lnTo>
                <a:cubicBezTo>
                  <a:pt x="440" y="5891"/>
                  <a:pt x="0" y="6331"/>
                  <a:pt x="0" y="6873"/>
                </a:cubicBezTo>
                <a:lnTo>
                  <a:pt x="0" y="11782"/>
                </a:lnTo>
                <a:cubicBezTo>
                  <a:pt x="0" y="12324"/>
                  <a:pt x="440" y="12764"/>
                  <a:pt x="982" y="12764"/>
                </a:cubicBezTo>
                <a:lnTo>
                  <a:pt x="1964" y="12764"/>
                </a:lnTo>
                <a:cubicBezTo>
                  <a:pt x="2145" y="12764"/>
                  <a:pt x="2313" y="12711"/>
                  <a:pt x="2458" y="12626"/>
                </a:cubicBezTo>
                <a:lnTo>
                  <a:pt x="3050" y="12799"/>
                </a:lnTo>
                <a:lnTo>
                  <a:pt x="4921" y="21216"/>
                </a:lnTo>
                <a:lnTo>
                  <a:pt x="4930" y="21214"/>
                </a:lnTo>
                <a:cubicBezTo>
                  <a:pt x="4980" y="21433"/>
                  <a:pt x="5166" y="21600"/>
                  <a:pt x="5400" y="21600"/>
                </a:cubicBezTo>
                <a:lnTo>
                  <a:pt x="9327" y="21600"/>
                </a:lnTo>
                <a:cubicBezTo>
                  <a:pt x="9598" y="21600"/>
                  <a:pt x="9818" y="21380"/>
                  <a:pt x="9818" y="21109"/>
                </a:cubicBezTo>
                <a:cubicBezTo>
                  <a:pt x="9818" y="21073"/>
                  <a:pt x="9805" y="21039"/>
                  <a:pt x="9797" y="21005"/>
                </a:cubicBezTo>
                <a:lnTo>
                  <a:pt x="9806" y="21003"/>
                </a:lnTo>
                <a:lnTo>
                  <a:pt x="8249" y="14329"/>
                </a:lnTo>
                <a:lnTo>
                  <a:pt x="16691" y="16812"/>
                </a:lnTo>
                <a:lnTo>
                  <a:pt x="16691" y="17182"/>
                </a:lnTo>
                <a:cubicBezTo>
                  <a:pt x="16691" y="17996"/>
                  <a:pt x="17350" y="18655"/>
                  <a:pt x="18164" y="18655"/>
                </a:cubicBezTo>
                <a:cubicBezTo>
                  <a:pt x="18977" y="18655"/>
                  <a:pt x="19636" y="17996"/>
                  <a:pt x="19636" y="17182"/>
                </a:cubicBezTo>
                <a:lnTo>
                  <a:pt x="19636" y="12273"/>
                </a:lnTo>
                <a:cubicBezTo>
                  <a:pt x="20721" y="12273"/>
                  <a:pt x="21600" y="11394"/>
                  <a:pt x="21600" y="10309"/>
                </a:cubicBezTo>
                <a:lnTo>
                  <a:pt x="21600" y="8345"/>
                </a:lnTo>
                <a:cubicBezTo>
                  <a:pt x="21600" y="7261"/>
                  <a:pt x="20721" y="6382"/>
                  <a:pt x="19636" y="6382"/>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8" name="Shape 3624"/>
          <p:cNvSpPr/>
          <p:nvPr/>
        </p:nvSpPr>
        <p:spPr>
          <a:xfrm>
            <a:off x="9998420" y="1782608"/>
            <a:ext cx="451877" cy="451877"/>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6"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7" name="TextBox 6"/>
          <p:cNvSpPr txBox="1"/>
          <p:nvPr/>
        </p:nvSpPr>
        <p:spPr>
          <a:xfrm>
            <a:off x="7381104" y="3143968"/>
            <a:ext cx="2408538" cy="1384995"/>
          </a:xfrm>
          <a:prstGeom prst="rect">
            <a:avLst/>
          </a:prstGeom>
          <a:noFill/>
        </p:spPr>
        <p:txBody>
          <a:bodyPr wrap="square" lIns="0" rIns="0" rtlCol="0">
            <a:spAutoFit/>
          </a:bodyPr>
          <a:lstStyle/>
          <a:p>
            <a:pPr algn="ctr"/>
            <a:r>
              <a:rPr lang="en-US" sz="1200" dirty="0" smtClean="0"/>
              <a:t>The </a:t>
            </a:r>
            <a:r>
              <a:rPr lang="en-US" sz="1200" dirty="0"/>
              <a:t>main use case of our software is the customer classification without regarding of company type. You can simply load the CSV file with the information of your company and the program will do it's work. </a:t>
            </a:r>
            <a:endParaRPr lang="en-US" sz="1200" dirty="0">
              <a:solidFill>
                <a:schemeClr val="accent1"/>
              </a:solidFill>
              <a:latin typeface="+mj-lt"/>
            </a:endParaRPr>
          </a:p>
        </p:txBody>
      </p:sp>
      <p:sp>
        <p:nvSpPr>
          <p:cNvPr id="8" name="Shape 3599"/>
          <p:cNvSpPr/>
          <p:nvPr/>
        </p:nvSpPr>
        <p:spPr>
          <a:xfrm>
            <a:off x="8359434" y="2373887"/>
            <a:ext cx="451877" cy="451877"/>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tx1"/>
          </a:solidFill>
          <a:ln w="12700">
            <a:miter lim="400000"/>
          </a:ln>
        </p:spPr>
        <p:txBody>
          <a:bodyPr lIns="38100" tIns="38100" rIns="38100" bIns="38100" anchor="ctr"/>
          <a:lstStyle/>
          <a:p>
            <a:pPr algn="ctr"/>
            <a:endParaRPr>
              <a:solidFill>
                <a:prstClr val="black"/>
              </a:solidFill>
            </a:endParaRPr>
          </a:p>
        </p:txBody>
      </p:sp>
      <p:sp>
        <p:nvSpPr>
          <p:cNvPr id="10" name="Oval 9"/>
          <p:cNvSpPr/>
          <p:nvPr/>
        </p:nvSpPr>
        <p:spPr>
          <a:xfrm>
            <a:off x="6988777" y="1937545"/>
            <a:ext cx="3193192" cy="319319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022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8D877B3-D348-4611-9BDB-C5374591D951}" type="slidenum">
              <a:rPr lang="en-US" smtClean="0"/>
              <a:pPr/>
              <a:t>6</a:t>
            </a:fld>
            <a:endParaRPr lang="en-US" dirty="0" smtClean="0"/>
          </a:p>
        </p:txBody>
      </p:sp>
      <p:sp>
        <p:nvSpPr>
          <p:cNvPr id="8" name="TextBox 7"/>
          <p:cNvSpPr txBox="1"/>
          <p:nvPr/>
        </p:nvSpPr>
        <p:spPr>
          <a:xfrm>
            <a:off x="1508166" y="3608939"/>
            <a:ext cx="3205617" cy="1754326"/>
          </a:xfrm>
          <a:prstGeom prst="rect">
            <a:avLst/>
          </a:prstGeom>
          <a:noFill/>
        </p:spPr>
        <p:txBody>
          <a:bodyPr wrap="square" lIns="0" rIns="0" rtlCol="0">
            <a:spAutoFit/>
          </a:bodyPr>
          <a:lstStyle/>
          <a:p>
            <a:pPr>
              <a:lnSpc>
                <a:spcPct val="120000"/>
              </a:lnSpc>
            </a:pPr>
            <a:r>
              <a:rPr lang="en-US" dirty="0">
                <a:solidFill>
                  <a:schemeClr val="tx1">
                    <a:alpha val="80000"/>
                  </a:schemeClr>
                </a:solidFill>
              </a:rPr>
              <a:t>We created new features from the dataset that was provided and formatted the data, so </a:t>
            </a:r>
            <a:r>
              <a:rPr lang="en-US" dirty="0" smtClean="0">
                <a:solidFill>
                  <a:schemeClr val="tx1">
                    <a:alpha val="80000"/>
                  </a:schemeClr>
                </a:solidFill>
              </a:rPr>
              <a:t>each observation </a:t>
            </a:r>
            <a:r>
              <a:rPr lang="en-US" dirty="0">
                <a:solidFill>
                  <a:schemeClr val="tx1">
                    <a:alpha val="80000"/>
                  </a:schemeClr>
                </a:solidFill>
              </a:rPr>
              <a:t>is associated with that customer.</a:t>
            </a:r>
            <a:endParaRPr lang="en-US" dirty="0">
              <a:solidFill>
                <a:schemeClr val="tx1">
                  <a:alpha val="80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7514" y="435778"/>
            <a:ext cx="6515100"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6380" y="3085756"/>
            <a:ext cx="6362700" cy="343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8120743" y="770737"/>
            <a:ext cx="3205617" cy="2160591"/>
          </a:xfrm>
          <a:prstGeom prst="rect">
            <a:avLst/>
          </a:prstGeom>
          <a:noFill/>
        </p:spPr>
        <p:txBody>
          <a:bodyPr wrap="square" lIns="0" rIns="0" rtlCol="0">
            <a:spAutoFit/>
          </a:bodyPr>
          <a:lstStyle/>
          <a:p>
            <a:pPr>
              <a:lnSpc>
                <a:spcPct val="120000"/>
              </a:lnSpc>
            </a:pPr>
            <a:r>
              <a:rPr lang="en-US" sz="1600" dirty="0">
                <a:solidFill>
                  <a:schemeClr val="tx1">
                    <a:alpha val="80000"/>
                  </a:schemeClr>
                </a:solidFill>
              </a:rPr>
              <a:t>The main use case of our software is the customer classification without regarding of company type.</a:t>
            </a:r>
          </a:p>
          <a:p>
            <a:pPr>
              <a:lnSpc>
                <a:spcPct val="120000"/>
              </a:lnSpc>
            </a:pPr>
            <a:r>
              <a:rPr lang="en-US" sz="1600" dirty="0">
                <a:solidFill>
                  <a:schemeClr val="tx1">
                    <a:alpha val="80000"/>
                  </a:schemeClr>
                </a:solidFill>
              </a:rPr>
              <a:t>You can simply load the CSV file with the information of your company and the program will </a:t>
            </a:r>
            <a:r>
              <a:rPr lang="en-US" sz="1600" dirty="0" smtClean="0">
                <a:solidFill>
                  <a:schemeClr val="tx1">
                    <a:alpha val="80000"/>
                  </a:schemeClr>
                </a:solidFill>
              </a:rPr>
              <a:t>do/ it's </a:t>
            </a:r>
            <a:r>
              <a:rPr lang="en-US" sz="1600" dirty="0">
                <a:solidFill>
                  <a:schemeClr val="tx1">
                    <a:alpha val="80000"/>
                  </a:schemeClr>
                </a:solidFill>
              </a:rPr>
              <a:t>work. </a:t>
            </a:r>
            <a:endParaRPr lang="en-US" sz="1600" dirty="0">
              <a:solidFill>
                <a:schemeClr val="tx1">
                  <a:alpha val="80000"/>
                </a:schemeClr>
              </a:solidFill>
            </a:endParaRPr>
          </a:p>
        </p:txBody>
      </p:sp>
    </p:spTree>
    <p:extLst>
      <p:ext uri="{BB962C8B-B14F-4D97-AF65-F5344CB8AC3E}">
        <p14:creationId xmlns:p14="http://schemas.microsoft.com/office/powerpoint/2010/main" val="16651322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alpha val="79000"/>
          </a:schemeClr>
        </a:solidFill>
        <a:effectLst/>
      </p:bgPr>
    </p:bg>
    <p:spTree>
      <p:nvGrpSpPr>
        <p:cNvPr id="1" name=""/>
        <p:cNvGrpSpPr/>
        <p:nvPr/>
      </p:nvGrpSpPr>
      <p:grpSpPr>
        <a:xfrm>
          <a:off x="0" y="0"/>
          <a:ext cx="0" cy="0"/>
          <a:chOff x="0" y="0"/>
          <a:chExt cx="0" cy="0"/>
        </a:xfrm>
      </p:grpSpPr>
      <p:sp>
        <p:nvSpPr>
          <p:cNvPr id="2" name="Номер слайда 1"/>
          <p:cNvSpPr>
            <a:spLocks noGrp="1"/>
          </p:cNvSpPr>
          <p:nvPr>
            <p:ph type="sldNum" sz="quarter" idx="10"/>
          </p:nvPr>
        </p:nvSpPr>
        <p:spPr/>
        <p:txBody>
          <a:bodyPr/>
          <a:lstStyle/>
          <a:p>
            <a:fld id="{D8D877B3-D348-4611-9BDB-C5374591D951}" type="slidenum">
              <a:rPr lang="en-US" smtClean="0"/>
              <a:pPr/>
              <a:t>7</a:t>
            </a:fld>
            <a:endParaRPr lang="en-US" dirty="0" smtClean="0"/>
          </a:p>
        </p:txBody>
      </p:sp>
      <p:sp>
        <p:nvSpPr>
          <p:cNvPr id="3" name="Овал 2"/>
          <p:cNvSpPr/>
          <p:nvPr/>
        </p:nvSpPr>
        <p:spPr>
          <a:xfrm>
            <a:off x="2430482" y="2470067"/>
            <a:ext cx="1805049" cy="18050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Овал 5"/>
          <p:cNvSpPr/>
          <p:nvPr/>
        </p:nvSpPr>
        <p:spPr>
          <a:xfrm>
            <a:off x="7728858" y="2470067"/>
            <a:ext cx="1805049" cy="18050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Овал 7"/>
          <p:cNvSpPr/>
          <p:nvPr/>
        </p:nvSpPr>
        <p:spPr>
          <a:xfrm>
            <a:off x="5126180" y="2470066"/>
            <a:ext cx="1805049" cy="18050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2512357" y="4797631"/>
            <a:ext cx="7032694" cy="369332"/>
          </a:xfrm>
          <a:prstGeom prst="rect">
            <a:avLst/>
          </a:prstGeom>
          <a:noFill/>
        </p:spPr>
        <p:txBody>
          <a:bodyPr wrap="none" rtlCol="0">
            <a:spAutoFit/>
          </a:bodyPr>
          <a:lstStyle/>
          <a:p>
            <a:r>
              <a:rPr lang="ru-RU" dirty="0" smtClean="0">
                <a:solidFill>
                  <a:schemeClr val="bg1"/>
                </a:solidFill>
              </a:rPr>
              <a:t>(</a:t>
            </a:r>
            <a:r>
              <a:rPr lang="en-US" dirty="0" smtClean="0">
                <a:solidFill>
                  <a:schemeClr val="bg1"/>
                </a:solidFill>
              </a:rPr>
              <a:t>The “DEMO” </a:t>
            </a:r>
            <a:r>
              <a:rPr lang="en-US" dirty="0">
                <a:solidFill>
                  <a:schemeClr val="bg1"/>
                </a:solidFill>
              </a:rPr>
              <a:t>visual part: showing the work of the program </a:t>
            </a:r>
            <a:r>
              <a:rPr lang="en-US" dirty="0" smtClean="0">
                <a:solidFill>
                  <a:schemeClr val="bg1"/>
                </a:solidFill>
              </a:rPr>
              <a:t>directly</a:t>
            </a:r>
            <a:r>
              <a:rPr lang="ru-RU" dirty="0">
                <a:solidFill>
                  <a:schemeClr val="bg1"/>
                </a:solidFill>
              </a:rPr>
              <a:t>)</a:t>
            </a:r>
          </a:p>
        </p:txBody>
      </p:sp>
    </p:spTree>
    <p:extLst>
      <p:ext uri="{BB962C8B-B14F-4D97-AF65-F5344CB8AC3E}">
        <p14:creationId xmlns:p14="http://schemas.microsoft.com/office/powerpoint/2010/main" val="15649239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8D877B3-D348-4611-9BDB-C5374591D951}" type="slidenum">
              <a:rPr lang="en-US" smtClean="0"/>
              <a:pPr/>
              <a:t>8</a:t>
            </a:fld>
            <a:endParaRPr lang="en-US" dirty="0" smtClean="0"/>
          </a:p>
        </p:txBody>
      </p:sp>
      <p:sp>
        <p:nvSpPr>
          <p:cNvPr id="3" name="Title 2"/>
          <p:cNvSpPr>
            <a:spLocks noGrp="1"/>
          </p:cNvSpPr>
          <p:nvPr>
            <p:ph type="title"/>
          </p:nvPr>
        </p:nvSpPr>
        <p:spPr>
          <a:xfrm>
            <a:off x="1866900" y="1415064"/>
            <a:ext cx="4229100" cy="1621619"/>
          </a:xfrm>
        </p:spPr>
        <p:txBody>
          <a:bodyPr/>
          <a:lstStyle/>
          <a:p>
            <a:r>
              <a:rPr lang="en-US" dirty="0" smtClean="0"/>
              <a:t>The</a:t>
            </a:r>
            <a:br>
              <a:rPr lang="en-US" dirty="0" smtClean="0"/>
            </a:br>
            <a:r>
              <a:rPr lang="en-US" dirty="0" smtClean="0"/>
              <a:t>optimized model and employed an early stop mechanism</a:t>
            </a:r>
            <a:endParaRPr lang="en-US" dirty="0">
              <a:solidFill>
                <a:schemeClr val="accent1"/>
              </a:solidFill>
            </a:endParaRPr>
          </a:p>
        </p:txBody>
      </p:sp>
      <p:sp>
        <p:nvSpPr>
          <p:cNvPr id="6" name="Rectangle 5"/>
          <p:cNvSpPr/>
          <p:nvPr/>
        </p:nvSpPr>
        <p:spPr>
          <a:xfrm>
            <a:off x="1866900" y="699631"/>
            <a:ext cx="1288192" cy="294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64008" rIns="0" rtlCol="0" anchor="ctr"/>
          <a:lstStyle/>
          <a:p>
            <a:pPr algn="ctr"/>
            <a:r>
              <a:rPr lang="en-US" sz="900" dirty="0"/>
              <a:t>EXECUTE </a:t>
            </a:r>
            <a:r>
              <a:rPr lang="en-US" sz="900" dirty="0" smtClean="0"/>
              <a:t> AND INTERPRET, PART1</a:t>
            </a:r>
          </a:p>
        </p:txBody>
      </p:sp>
      <p:sp>
        <p:nvSpPr>
          <p:cNvPr id="7" name="Right Triangle 6"/>
          <p:cNvSpPr/>
          <p:nvPr/>
        </p:nvSpPr>
        <p:spPr>
          <a:xfrm flipV="1">
            <a:off x="3001412" y="993865"/>
            <a:ext cx="153680" cy="15368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Picture Placeholder 3"/>
          <p:cNvSpPr>
            <a:spLocks noGrp="1"/>
          </p:cNvSpPr>
          <p:nvPr>
            <p:ph type="pic" sz="quarter" idx="11"/>
          </p:nvPr>
        </p:nvSpPr>
        <p:spPr/>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132798"/>
            <a:ext cx="6096000" cy="26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9" y="4132797"/>
            <a:ext cx="6143625" cy="26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590802" y="359860"/>
            <a:ext cx="5106389" cy="3194721"/>
          </a:xfrm>
          <a:prstGeom prst="rect">
            <a:avLst/>
          </a:prstGeom>
          <a:noFill/>
        </p:spPr>
        <p:txBody>
          <a:bodyPr wrap="square" rtlCol="0">
            <a:spAutoFit/>
          </a:bodyPr>
          <a:lstStyle/>
          <a:p>
            <a:pPr algn="just">
              <a:lnSpc>
                <a:spcPct val="120000"/>
              </a:lnSpc>
            </a:pPr>
            <a:r>
              <a:rPr lang="en-US" sz="1400" dirty="0"/>
              <a:t>Unseen holdout dataset consists of 36 (5%) of the original 713 observations. We executed the optimized model and employed an early stop mechanism.</a:t>
            </a:r>
            <a:endParaRPr lang="en-US" sz="1400" dirty="0" smtClean="0">
              <a:solidFill>
                <a:schemeClr val="tx1">
                  <a:lumMod val="90000"/>
                  <a:lumOff val="10000"/>
                </a:schemeClr>
              </a:solidFill>
            </a:endParaRPr>
          </a:p>
          <a:p>
            <a:pPr algn="just">
              <a:lnSpc>
                <a:spcPct val="120000"/>
              </a:lnSpc>
            </a:pPr>
            <a:r>
              <a:rPr lang="en-US" sz="1400" dirty="0" smtClean="0">
                <a:solidFill>
                  <a:schemeClr val="tx1">
                    <a:lumMod val="90000"/>
                    <a:lumOff val="10000"/>
                  </a:schemeClr>
                </a:solidFill>
              </a:rPr>
              <a:t>The </a:t>
            </a:r>
            <a:r>
              <a:rPr lang="en-US" sz="1400" dirty="0">
                <a:solidFill>
                  <a:schemeClr val="tx1">
                    <a:lumMod val="90000"/>
                    <a:lumOff val="10000"/>
                  </a:schemeClr>
                </a:solidFill>
              </a:rPr>
              <a:t>Bayesian optimized deep learning model is much better than the previous models and should be used on the client’s dataset. Another metric that should look at is the F1 score for selected model. F1 score is the harmonic mean of Precision and Recall. It provides a better measure of the incorrectly classified cases than the accuracy metric. The F1 score for the optimized model 84.6% (Precision: 75.9% and Recall: 95.7%). The F1 score is much higher than Logistic Regression model (79.7%). </a:t>
            </a:r>
            <a:endParaRPr lang="en-US" sz="1400" dirty="0">
              <a:solidFill>
                <a:schemeClr val="tx1">
                  <a:lumMod val="90000"/>
                  <a:lumOff val="10000"/>
                </a:schemeClr>
              </a:solidFill>
            </a:endParaRPr>
          </a:p>
        </p:txBody>
      </p:sp>
    </p:spTree>
    <p:extLst>
      <p:ext uri="{BB962C8B-B14F-4D97-AF65-F5344CB8AC3E}">
        <p14:creationId xmlns:p14="http://schemas.microsoft.com/office/powerpoint/2010/main" val="8586964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Рисунок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4429" y="1026605"/>
            <a:ext cx="1466063" cy="1466063"/>
          </a:xfrm>
          <a:prstGeom prst="rect">
            <a:avLst/>
          </a:prstGeom>
        </p:spPr>
      </p:pic>
      <p:sp>
        <p:nvSpPr>
          <p:cNvPr id="2" name="Slide Number Placeholder 1"/>
          <p:cNvSpPr>
            <a:spLocks noGrp="1"/>
          </p:cNvSpPr>
          <p:nvPr>
            <p:ph type="sldNum" sz="quarter" idx="10"/>
          </p:nvPr>
        </p:nvSpPr>
        <p:spPr/>
        <p:txBody>
          <a:bodyPr/>
          <a:lstStyle/>
          <a:p>
            <a:fld id="{D8D877B3-D348-4611-9BDB-C5374591D951}" type="slidenum">
              <a:rPr lang="en-US" smtClean="0"/>
              <a:pPr/>
              <a:t>9</a:t>
            </a:fld>
            <a:endParaRPr lang="en-US" dirty="0" smtClean="0"/>
          </a:p>
        </p:txBody>
      </p:sp>
      <p:sp>
        <p:nvSpPr>
          <p:cNvPr id="6" name="Title 2"/>
          <p:cNvSpPr txBox="1">
            <a:spLocks/>
          </p:cNvSpPr>
          <p:nvPr/>
        </p:nvSpPr>
        <p:spPr>
          <a:xfrm>
            <a:off x="1866899" y="3234728"/>
            <a:ext cx="6544070" cy="1412843"/>
          </a:xfrm>
          <a:prstGeom prst="rect">
            <a:avLst/>
          </a:prstGeom>
          <a:effectLst/>
        </p:spPr>
        <p:txBody>
          <a:bodyPr vert="horz" lIns="0" tIns="192024" rIns="0" bIns="0" rtlCol="0" anchor="t" anchorCtr="0">
            <a:noAutofit/>
          </a:bodyPr>
          <a:lstStyle>
            <a:lvl1pPr algn="l" defTabSz="914318" rtl="0" eaLnBrk="1" latinLnBrk="0" hangingPunct="1">
              <a:lnSpc>
                <a:spcPct val="80000"/>
              </a:lnSpc>
              <a:spcBef>
                <a:spcPct val="0"/>
              </a:spcBef>
              <a:buNone/>
              <a:defRPr sz="4400" kern="1200" spc="-151" baseline="0">
                <a:solidFill>
                  <a:schemeClr val="tx1"/>
                </a:solidFill>
                <a:latin typeface="+mj-lt"/>
                <a:ea typeface="+mj-ea"/>
                <a:cs typeface="+mj-cs"/>
              </a:defRPr>
            </a:lvl1pPr>
          </a:lstStyle>
          <a:p>
            <a:r>
              <a:rPr lang="en-US" sz="3600" dirty="0" smtClean="0">
                <a:solidFill>
                  <a:schemeClr val="bg1"/>
                </a:solidFill>
              </a:rPr>
              <a:t>JOHN DOE</a:t>
            </a:r>
            <a:br>
              <a:rPr lang="en-US" sz="3600" dirty="0" smtClean="0">
                <a:solidFill>
                  <a:schemeClr val="bg1"/>
                </a:solidFill>
              </a:rPr>
            </a:br>
            <a:r>
              <a:rPr lang="en-US" sz="3600" dirty="0" smtClean="0">
                <a:solidFill>
                  <a:schemeClr val="bg1"/>
                </a:solidFill>
              </a:rPr>
              <a:t>MR. KING</a:t>
            </a:r>
            <a:endParaRPr lang="en-US" sz="3600" dirty="0">
              <a:solidFill>
                <a:srgbClr val="FF0000"/>
              </a:solidFill>
            </a:endParaRPr>
          </a:p>
        </p:txBody>
      </p:sp>
      <p:grpSp>
        <p:nvGrpSpPr>
          <p:cNvPr id="13" name="Group 12"/>
          <p:cNvGrpSpPr/>
          <p:nvPr/>
        </p:nvGrpSpPr>
        <p:grpSpPr>
          <a:xfrm>
            <a:off x="8439368" y="1625519"/>
            <a:ext cx="1049497" cy="392900"/>
            <a:chOff x="9481457" y="1802129"/>
            <a:chExt cx="1049497" cy="392900"/>
          </a:xfrm>
        </p:grpSpPr>
        <p:sp>
          <p:nvSpPr>
            <p:cNvPr id="11" name="TextBox 10"/>
            <p:cNvSpPr txBox="1"/>
            <p:nvPr/>
          </p:nvSpPr>
          <p:spPr>
            <a:xfrm>
              <a:off x="9508147" y="1802129"/>
              <a:ext cx="1022807" cy="312330"/>
            </a:xfrm>
            <a:prstGeom prst="rect">
              <a:avLst/>
            </a:prstGeom>
            <a:noFill/>
          </p:spPr>
          <p:txBody>
            <a:bodyPr wrap="square" lIns="0" rIns="0" rtlCol="0">
              <a:spAutoFit/>
            </a:bodyPr>
            <a:lstStyle/>
            <a:p>
              <a:pPr algn="ctr">
                <a:lnSpc>
                  <a:spcPct val="70000"/>
                </a:lnSpc>
              </a:pPr>
              <a:r>
                <a:rPr lang="en-US" sz="2000" dirty="0" smtClean="0">
                  <a:latin typeface="+mj-lt"/>
                </a:rPr>
                <a:t>73.6%</a:t>
              </a:r>
              <a:endParaRPr lang="en-US" sz="2000" dirty="0">
                <a:solidFill>
                  <a:schemeClr val="accent1"/>
                </a:solidFill>
                <a:latin typeface="+mj-lt"/>
              </a:endParaRPr>
            </a:p>
          </p:txBody>
        </p:sp>
        <p:sp>
          <p:nvSpPr>
            <p:cNvPr id="12" name="TextBox 11"/>
            <p:cNvSpPr txBox="1"/>
            <p:nvPr/>
          </p:nvSpPr>
          <p:spPr>
            <a:xfrm>
              <a:off x="9481457" y="1965414"/>
              <a:ext cx="1022807" cy="229615"/>
            </a:xfrm>
            <a:prstGeom prst="rect">
              <a:avLst/>
            </a:prstGeom>
            <a:noFill/>
          </p:spPr>
          <p:txBody>
            <a:bodyPr wrap="square" lIns="0" rIns="0" rtlCol="0">
              <a:spAutoFit/>
            </a:bodyPr>
            <a:lstStyle/>
            <a:p>
              <a:pPr algn="ctr">
                <a:lnSpc>
                  <a:spcPct val="120000"/>
                </a:lnSpc>
              </a:pPr>
              <a:r>
                <a:rPr lang="en-US" sz="800" dirty="0">
                  <a:solidFill>
                    <a:schemeClr val="tx1">
                      <a:alpha val="80000"/>
                    </a:schemeClr>
                  </a:solidFill>
                </a:rPr>
                <a:t>Supervised Learning </a:t>
              </a:r>
              <a:endParaRPr lang="en-US" sz="800" dirty="0">
                <a:solidFill>
                  <a:schemeClr val="tx1">
                    <a:alpha val="80000"/>
                  </a:schemeClr>
                </a:solidFill>
              </a:endParaRPr>
            </a:p>
          </p:txBody>
        </p:sp>
      </p:grpSp>
      <p:grpSp>
        <p:nvGrpSpPr>
          <p:cNvPr id="14" name="Group 13"/>
          <p:cNvGrpSpPr/>
          <p:nvPr/>
        </p:nvGrpSpPr>
        <p:grpSpPr>
          <a:xfrm>
            <a:off x="8412678" y="3294147"/>
            <a:ext cx="1022807" cy="602097"/>
            <a:chOff x="9481457" y="1737522"/>
            <a:chExt cx="1022807" cy="602097"/>
          </a:xfrm>
        </p:grpSpPr>
        <p:sp>
          <p:nvSpPr>
            <p:cNvPr id="17" name="TextBox 16"/>
            <p:cNvSpPr txBox="1"/>
            <p:nvPr/>
          </p:nvSpPr>
          <p:spPr>
            <a:xfrm>
              <a:off x="9481457" y="1737522"/>
              <a:ext cx="1022807" cy="312330"/>
            </a:xfrm>
            <a:prstGeom prst="rect">
              <a:avLst/>
            </a:prstGeom>
            <a:noFill/>
          </p:spPr>
          <p:txBody>
            <a:bodyPr wrap="square" lIns="0" rIns="0" rtlCol="0">
              <a:spAutoFit/>
            </a:bodyPr>
            <a:lstStyle/>
            <a:p>
              <a:pPr algn="ctr">
                <a:lnSpc>
                  <a:spcPct val="70000"/>
                </a:lnSpc>
              </a:pPr>
              <a:r>
                <a:rPr lang="en-US" sz="2000" dirty="0" smtClean="0">
                  <a:latin typeface="+mj-lt"/>
                </a:rPr>
                <a:t>75%</a:t>
              </a:r>
              <a:endParaRPr lang="en-US" sz="2000" dirty="0">
                <a:solidFill>
                  <a:schemeClr val="accent1"/>
                </a:solidFill>
                <a:latin typeface="+mj-lt"/>
              </a:endParaRPr>
            </a:p>
          </p:txBody>
        </p:sp>
        <p:sp>
          <p:nvSpPr>
            <p:cNvPr id="18" name="TextBox 17"/>
            <p:cNvSpPr txBox="1"/>
            <p:nvPr/>
          </p:nvSpPr>
          <p:spPr>
            <a:xfrm>
              <a:off x="9481457" y="1965414"/>
              <a:ext cx="1022807" cy="374205"/>
            </a:xfrm>
            <a:prstGeom prst="rect">
              <a:avLst/>
            </a:prstGeom>
            <a:noFill/>
          </p:spPr>
          <p:txBody>
            <a:bodyPr wrap="square" lIns="0" rIns="0" rtlCol="0">
              <a:spAutoFit/>
            </a:bodyPr>
            <a:lstStyle/>
            <a:p>
              <a:pPr algn="ctr">
                <a:lnSpc>
                  <a:spcPct val="120000"/>
                </a:lnSpc>
              </a:pPr>
              <a:r>
                <a:rPr lang="en-US" sz="800" dirty="0">
                  <a:solidFill>
                    <a:schemeClr val="tx1">
                      <a:alpha val="80000"/>
                    </a:schemeClr>
                  </a:solidFill>
                </a:rPr>
                <a:t>Baseline Single-Layered NN</a:t>
              </a:r>
              <a:endParaRPr lang="en-US" sz="800" dirty="0">
                <a:solidFill>
                  <a:schemeClr val="tx1">
                    <a:alpha val="80000"/>
                  </a:schemeClr>
                </a:solidFill>
              </a:endParaRPr>
            </a:p>
          </p:txBody>
        </p:sp>
      </p:grpSp>
      <p:grpSp>
        <p:nvGrpSpPr>
          <p:cNvPr id="19" name="Group 18"/>
          <p:cNvGrpSpPr/>
          <p:nvPr/>
        </p:nvGrpSpPr>
        <p:grpSpPr>
          <a:xfrm>
            <a:off x="8188576" y="4470961"/>
            <a:ext cx="1466063" cy="1466063"/>
            <a:chOff x="9257355" y="1181100"/>
            <a:chExt cx="1466063" cy="1466063"/>
          </a:xfrm>
        </p:grpSpPr>
        <p:sp>
          <p:nvSpPr>
            <p:cNvPr id="20" name="Donut 19"/>
            <p:cNvSpPr/>
            <p:nvPr/>
          </p:nvSpPr>
          <p:spPr>
            <a:xfrm>
              <a:off x="9257355" y="1181100"/>
              <a:ext cx="1466063" cy="1466063"/>
            </a:xfrm>
            <a:prstGeom prst="donut">
              <a:avLst>
                <a:gd name="adj" fmla="val 240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Block Arc 20"/>
            <p:cNvSpPr/>
            <p:nvPr/>
          </p:nvSpPr>
          <p:spPr>
            <a:xfrm>
              <a:off x="9257355" y="1181100"/>
              <a:ext cx="1466063" cy="1466063"/>
            </a:xfrm>
            <a:prstGeom prst="blockArc">
              <a:avLst>
                <a:gd name="adj1" fmla="val 19187965"/>
                <a:gd name="adj2" fmla="val 16181312"/>
                <a:gd name="adj3" fmla="val 257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extBox 21"/>
            <p:cNvSpPr txBox="1"/>
            <p:nvPr/>
          </p:nvSpPr>
          <p:spPr>
            <a:xfrm>
              <a:off x="9481457" y="1653084"/>
              <a:ext cx="1022807" cy="312330"/>
            </a:xfrm>
            <a:prstGeom prst="rect">
              <a:avLst/>
            </a:prstGeom>
            <a:noFill/>
          </p:spPr>
          <p:txBody>
            <a:bodyPr wrap="square" lIns="0" rIns="0" rtlCol="0">
              <a:spAutoFit/>
            </a:bodyPr>
            <a:lstStyle/>
            <a:p>
              <a:pPr algn="ctr">
                <a:lnSpc>
                  <a:spcPct val="70000"/>
                </a:lnSpc>
              </a:pPr>
              <a:r>
                <a:rPr lang="en-US" sz="2000" dirty="0" smtClean="0">
                  <a:latin typeface="+mj-lt"/>
                </a:rPr>
                <a:t>77.8%</a:t>
              </a:r>
              <a:endParaRPr lang="en-US" sz="2000" dirty="0">
                <a:solidFill>
                  <a:schemeClr val="accent1"/>
                </a:solidFill>
                <a:latin typeface="+mj-lt"/>
              </a:endParaRPr>
            </a:p>
          </p:txBody>
        </p:sp>
        <p:sp>
          <p:nvSpPr>
            <p:cNvPr id="23" name="TextBox 22"/>
            <p:cNvSpPr txBox="1"/>
            <p:nvPr/>
          </p:nvSpPr>
          <p:spPr>
            <a:xfrm>
              <a:off x="9478982" y="1914131"/>
              <a:ext cx="1022807" cy="575607"/>
            </a:xfrm>
            <a:prstGeom prst="rect">
              <a:avLst/>
            </a:prstGeom>
            <a:noFill/>
          </p:spPr>
          <p:txBody>
            <a:bodyPr wrap="square" lIns="0" rIns="0" rtlCol="0">
              <a:spAutoFit/>
            </a:bodyPr>
            <a:lstStyle/>
            <a:p>
              <a:pPr algn="ctr">
                <a:lnSpc>
                  <a:spcPct val="120000"/>
                </a:lnSpc>
              </a:pPr>
              <a:r>
                <a:rPr lang="en-US" sz="900" dirty="0">
                  <a:solidFill>
                    <a:schemeClr val="tx1">
                      <a:alpha val="80000"/>
                    </a:schemeClr>
                  </a:solidFill>
                </a:rPr>
                <a:t> Bayesian Optimized Deep Learning NN</a:t>
              </a:r>
              <a:endParaRPr lang="en-US" sz="900" dirty="0">
                <a:solidFill>
                  <a:schemeClr val="tx1">
                    <a:alpha val="80000"/>
                  </a:schemeClr>
                </a:solidFill>
              </a:endParaRPr>
            </a:p>
          </p:txBody>
        </p:sp>
      </p:grpSp>
      <p:sp>
        <p:nvSpPr>
          <p:cNvPr id="29" name="Прямоугольник 28"/>
          <p:cNvSpPr/>
          <p:nvPr/>
        </p:nvSpPr>
        <p:spPr>
          <a:xfrm>
            <a:off x="2493818" y="2278484"/>
            <a:ext cx="4987637" cy="2585323"/>
          </a:xfrm>
          <a:prstGeom prst="rect">
            <a:avLst/>
          </a:prstGeom>
        </p:spPr>
        <p:txBody>
          <a:bodyPr wrap="square">
            <a:spAutoFit/>
          </a:bodyPr>
          <a:lstStyle/>
          <a:p>
            <a:r>
              <a:rPr lang="en-US" dirty="0">
                <a:solidFill>
                  <a:schemeClr val="tx1">
                    <a:lumMod val="90000"/>
                    <a:lumOff val="10000"/>
                  </a:schemeClr>
                </a:solidFill>
              </a:rPr>
              <a:t>The accuracy results from this optimized model using the unseen holdout dataset </a:t>
            </a:r>
            <a:endParaRPr lang="en-US" dirty="0" smtClean="0">
              <a:solidFill>
                <a:schemeClr val="tx1">
                  <a:lumMod val="90000"/>
                  <a:lumOff val="10000"/>
                </a:schemeClr>
              </a:solidFill>
            </a:endParaRPr>
          </a:p>
          <a:p>
            <a:r>
              <a:rPr lang="en-US" dirty="0" smtClean="0">
                <a:solidFill>
                  <a:schemeClr val="tx1">
                    <a:lumMod val="90000"/>
                    <a:lumOff val="10000"/>
                  </a:schemeClr>
                </a:solidFill>
              </a:rPr>
              <a:t>Below </a:t>
            </a:r>
            <a:r>
              <a:rPr lang="en-US" dirty="0">
                <a:solidFill>
                  <a:schemeClr val="tx1">
                    <a:lumMod val="90000"/>
                    <a:lumOff val="10000"/>
                  </a:schemeClr>
                </a:solidFill>
              </a:rPr>
              <a:t>is the summary of our accuracy results from the 3 models: </a:t>
            </a:r>
            <a:endParaRPr lang="en-US" dirty="0" smtClean="0">
              <a:solidFill>
                <a:schemeClr val="tx1">
                  <a:lumMod val="90000"/>
                  <a:lumOff val="10000"/>
                </a:schemeClr>
              </a:solidFill>
            </a:endParaRPr>
          </a:p>
          <a:p>
            <a:r>
              <a:rPr lang="en-US" dirty="0" smtClean="0">
                <a:solidFill>
                  <a:schemeClr val="tx1">
                    <a:lumMod val="90000"/>
                    <a:lumOff val="10000"/>
                  </a:schemeClr>
                </a:solidFill>
              </a:rPr>
              <a:t>• </a:t>
            </a:r>
            <a:r>
              <a:rPr lang="en-US" dirty="0">
                <a:solidFill>
                  <a:schemeClr val="tx1">
                    <a:lumMod val="90000"/>
                    <a:lumOff val="10000"/>
                  </a:schemeClr>
                </a:solidFill>
              </a:rPr>
              <a:t>Supervised Learning (Logistic Regression): 73.6% </a:t>
            </a:r>
            <a:endParaRPr lang="en-US" dirty="0" smtClean="0">
              <a:solidFill>
                <a:schemeClr val="tx1">
                  <a:lumMod val="90000"/>
                  <a:lumOff val="10000"/>
                </a:schemeClr>
              </a:solidFill>
            </a:endParaRPr>
          </a:p>
          <a:p>
            <a:r>
              <a:rPr lang="en-US" dirty="0" smtClean="0">
                <a:solidFill>
                  <a:schemeClr val="tx1">
                    <a:lumMod val="90000"/>
                    <a:lumOff val="10000"/>
                  </a:schemeClr>
                </a:solidFill>
              </a:rPr>
              <a:t>• </a:t>
            </a:r>
            <a:r>
              <a:rPr lang="en-US" dirty="0">
                <a:solidFill>
                  <a:schemeClr val="tx1">
                    <a:lumMod val="90000"/>
                    <a:lumOff val="10000"/>
                  </a:schemeClr>
                </a:solidFill>
              </a:rPr>
              <a:t>Baseline Single-Layered NN: 75% </a:t>
            </a:r>
            <a:endParaRPr lang="en-US" dirty="0" smtClean="0">
              <a:solidFill>
                <a:schemeClr val="tx1">
                  <a:lumMod val="90000"/>
                  <a:lumOff val="10000"/>
                </a:schemeClr>
              </a:solidFill>
            </a:endParaRPr>
          </a:p>
          <a:p>
            <a:r>
              <a:rPr lang="en-US" dirty="0" smtClean="0">
                <a:solidFill>
                  <a:schemeClr val="tx1">
                    <a:lumMod val="90000"/>
                    <a:lumOff val="10000"/>
                  </a:schemeClr>
                </a:solidFill>
              </a:rPr>
              <a:t>• </a:t>
            </a:r>
            <a:r>
              <a:rPr lang="en-US" dirty="0">
                <a:solidFill>
                  <a:schemeClr val="tx1">
                    <a:lumMod val="90000"/>
                    <a:lumOff val="10000"/>
                  </a:schemeClr>
                </a:solidFill>
              </a:rPr>
              <a:t>Bayesian Optimized Deep Learning NN: 77.8% </a:t>
            </a:r>
            <a:endParaRPr lang="ru-RU" dirty="0">
              <a:solidFill>
                <a:schemeClr val="tx1">
                  <a:lumMod val="90000"/>
                  <a:lumOff val="10000"/>
                </a:schemeClr>
              </a:solidFill>
            </a:endParaRPr>
          </a:p>
        </p:txBody>
      </p:sp>
      <p:pic>
        <p:nvPicPr>
          <p:cNvPr id="31" name="Рисунок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4705" y="2765138"/>
            <a:ext cx="1513801" cy="1513801"/>
          </a:xfrm>
          <a:prstGeom prst="rect">
            <a:avLst/>
          </a:prstGeom>
        </p:spPr>
      </p:pic>
      <p:sp>
        <p:nvSpPr>
          <p:cNvPr id="32" name="Rectangle 5"/>
          <p:cNvSpPr/>
          <p:nvPr/>
        </p:nvSpPr>
        <p:spPr>
          <a:xfrm>
            <a:off x="1866900" y="699631"/>
            <a:ext cx="1288192" cy="294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64008" rIns="0" rtlCol="0" anchor="ctr"/>
          <a:lstStyle/>
          <a:p>
            <a:pPr algn="ctr"/>
            <a:r>
              <a:rPr lang="en-US" sz="900" dirty="0"/>
              <a:t>EXECUTE </a:t>
            </a:r>
            <a:r>
              <a:rPr lang="en-US" sz="900" dirty="0" smtClean="0"/>
              <a:t> AND INTERPRET, PART2</a:t>
            </a:r>
          </a:p>
        </p:txBody>
      </p:sp>
      <p:sp>
        <p:nvSpPr>
          <p:cNvPr id="33" name="Right Triangle 6"/>
          <p:cNvSpPr/>
          <p:nvPr/>
        </p:nvSpPr>
        <p:spPr>
          <a:xfrm flipV="1">
            <a:off x="3001412" y="993865"/>
            <a:ext cx="153680" cy="15368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19719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B&amp;D-Powerpoint Template_16x9">
  <a:themeElements>
    <a:clrScheme name="Balance Color">
      <a:dk1>
        <a:srgbClr val="1F1F1F"/>
      </a:dk1>
      <a:lt1>
        <a:srgbClr val="FFFFFF"/>
      </a:lt1>
      <a:dk2>
        <a:srgbClr val="202020"/>
      </a:dk2>
      <a:lt2>
        <a:srgbClr val="FFFFFF"/>
      </a:lt2>
      <a:accent1>
        <a:srgbClr val="FE1C1D"/>
      </a:accent1>
      <a:accent2>
        <a:srgbClr val="FF5757"/>
      </a:accent2>
      <a:accent3>
        <a:srgbClr val="C9D2FD"/>
      </a:accent3>
      <a:accent4>
        <a:srgbClr val="5E78FA"/>
      </a:accent4>
      <a:accent5>
        <a:srgbClr val="0420AB"/>
      </a:accent5>
      <a:accent6>
        <a:srgbClr val="021572"/>
      </a:accent6>
      <a:hlink>
        <a:srgbClr val="FF5757"/>
      </a:hlink>
      <a:folHlink>
        <a:srgbClr val="BFBFBF"/>
      </a:folHlink>
    </a:clrScheme>
    <a:fontScheme name="Montserrat_OpenSans">
      <a:majorFont>
        <a:latin typeface="Montserrat-Bold"/>
        <a:ea typeface=""/>
        <a:cs typeface=""/>
      </a:majorFont>
      <a:minorFont>
        <a:latin typeface="Open Sans"/>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B&amp;D-Powerpoint Template_16x9" id="{D6003E70-2833-4847-828A-A182BBF6C8FF}" vid="{85D7DE89-D8E2-D743-952C-ED1FA0F184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B&amp;D-Powerpoint Template_16x9</Template>
  <TotalTime>2157</TotalTime>
  <Words>1036</Words>
  <Application>Microsoft Office PowerPoint</Application>
  <PresentationFormat>Произвольный</PresentationFormat>
  <Paragraphs>79</Paragraphs>
  <Slides>11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11</vt:i4>
      </vt:variant>
    </vt:vector>
  </HeadingPairs>
  <TitlesOfParts>
    <vt:vector size="12" baseType="lpstr">
      <vt:lpstr>B&amp;D-Powerpoint Template_16x9</vt:lpstr>
      <vt:lpstr>Презентация PowerPoint</vt:lpstr>
      <vt:lpstr>Why this topic? </vt:lpstr>
      <vt:lpstr>The Jupyter Notebook combines two components:</vt:lpstr>
      <vt:lpstr>Main UI features of our web application</vt:lpstr>
      <vt:lpstr>Why our program is important?</vt:lpstr>
      <vt:lpstr>Презентация PowerPoint</vt:lpstr>
      <vt:lpstr>Презентация PowerPoint</vt:lpstr>
      <vt:lpstr>The optimized model and employed an early stop mechanism</vt:lpstr>
      <vt:lpstr>Презентация PowerPoint</vt:lpstr>
      <vt:lpstr>In the matrix is the low precision  (high number of False Positives)</vt:lpstr>
      <vt:lpstr>OUR SERVICE &amp;CONCLUSION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Dublin_Design</dc:creator>
  <cp:lastModifiedBy>Анна</cp:lastModifiedBy>
  <cp:revision>229</cp:revision>
  <cp:lastPrinted>2017-03-09T03:48:56Z</cp:lastPrinted>
  <dcterms:created xsi:type="dcterms:W3CDTF">2016-11-10T06:07:03Z</dcterms:created>
  <dcterms:modified xsi:type="dcterms:W3CDTF">2021-12-28T17:55:31Z</dcterms:modified>
</cp:coreProperties>
</file>