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8" r:id="rId7"/>
    <p:sldId id="266" r:id="rId8"/>
    <p:sldId id="269" r:id="rId9"/>
    <p:sldId id="273" r:id="rId10"/>
    <p:sldId id="277" r:id="rId11"/>
    <p:sldId id="278" r:id="rId12"/>
    <p:sldId id="265" r:id="rId13"/>
    <p:sldId id="276" r:id="rId14"/>
  </p:sldIdLst>
  <p:sldSz cx="11612563" cy="6858000"/>
  <p:notesSz cx="6858000" cy="9144000"/>
  <p:defaultTextStyle>
    <a:defPPr>
      <a:defRPr lang="en-US"/>
    </a:defPPr>
    <a:lvl1pPr marL="0" algn="l" defTabSz="105526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7632" algn="l" defTabSz="105526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5267" algn="l" defTabSz="105526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2899" algn="l" defTabSz="105526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0532" algn="l" defTabSz="105526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8164" algn="l" defTabSz="105526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5799" algn="l" defTabSz="105526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3431" algn="l" defTabSz="105526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1064" algn="l" defTabSz="105526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846" y="-90"/>
      </p:cViewPr>
      <p:guideLst>
        <p:guide orient="horz" pos="2160"/>
        <p:guide pos="3658"/>
      </p:guideLst>
    </p:cSldViewPr>
  </p:slideViewPr>
  <p:outlineViewPr>
    <p:cViewPr>
      <p:scale>
        <a:sx n="33" d="100"/>
        <a:sy n="33" d="100"/>
      </p:scale>
      <p:origin x="36" y="45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281E1-0033-43DA-8ED7-F8C0CF93CA22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27050" y="685800"/>
            <a:ext cx="5803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1302F-6A55-4CC4-92BB-2164D98A0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89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526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7632" algn="l" defTabSz="105526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5267" algn="l" defTabSz="105526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82899" algn="l" defTabSz="105526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10532" algn="l" defTabSz="105526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38164" algn="l" defTabSz="105526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5799" algn="l" defTabSz="105526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3431" algn="l" defTabSz="105526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1064" algn="l" defTabSz="105526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1612563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528" tIns="52762" rIns="105528" bIns="52762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2947" y="69762"/>
            <a:ext cx="11446670" cy="669219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5528" tIns="52762" rIns="105528" bIns="5276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45114" y="3200400"/>
            <a:ext cx="8128794" cy="1600200"/>
          </a:xfrm>
        </p:spPr>
        <p:txBody>
          <a:bodyPr/>
          <a:lstStyle>
            <a:lvl1pPr marL="0" indent="0" algn="ctr">
              <a:buNone/>
              <a:defRPr sz="3000">
                <a:solidFill>
                  <a:schemeClr val="tx2"/>
                </a:solidFill>
              </a:defRPr>
            </a:lvl1pPr>
            <a:lvl2pPr marL="527632" indent="0" algn="ctr">
              <a:buNone/>
            </a:lvl2pPr>
            <a:lvl3pPr marL="1055267" indent="0" algn="ctr">
              <a:buNone/>
            </a:lvl3pPr>
            <a:lvl4pPr marL="1582899" indent="0" algn="ctr">
              <a:buNone/>
            </a:lvl4pPr>
            <a:lvl5pPr marL="2110532" indent="0" algn="ctr">
              <a:buNone/>
            </a:lvl5pPr>
            <a:lvl6pPr marL="2638164" indent="0" algn="ctr">
              <a:buNone/>
            </a:lvl6pPr>
            <a:lvl7pPr marL="3165799" indent="0" algn="ctr">
              <a:buNone/>
            </a:lvl7pPr>
            <a:lvl8pPr marL="3693431" indent="0" algn="ctr">
              <a:buNone/>
            </a:lvl8pPr>
            <a:lvl9pPr marL="4221064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192D-2ECD-4ACD-BE07-13BDCC5C382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fld id="{3F686EF9-8365-438F-9443-7B45E7AEFF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926" y="1449313"/>
            <a:ext cx="11457039" cy="1527353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5528" tIns="52762" rIns="105528" bIns="5276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79926" y="1396730"/>
            <a:ext cx="11457039" cy="120578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5528" tIns="52762" rIns="105528" bIns="5276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79926" y="2976647"/>
            <a:ext cx="11457039" cy="11053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5528" tIns="52762" rIns="105528" bIns="5276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80629" y="1505939"/>
            <a:ext cx="10451307" cy="1470023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192D-2ECD-4ACD-BE07-13BDCC5C382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6EF9-8365-438F-9443-7B45E7AEF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19110" y="274648"/>
            <a:ext cx="2554764" cy="585152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1256" y="274648"/>
            <a:ext cx="7064309" cy="585152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192D-2ECD-4ACD-BE07-13BDCC5C382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6EF9-8365-438F-9443-7B45E7AEF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192D-2ECD-4ACD-BE07-13BDCC5C382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6EF9-8365-438F-9443-7B45E7AEFF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161257" y="1447801"/>
            <a:ext cx="9870679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1612563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528" tIns="52762" rIns="105528" bIns="52762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2947" y="69762"/>
            <a:ext cx="11446670" cy="669219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5528" tIns="52762" rIns="105528" bIns="5276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314" y="952503"/>
            <a:ext cx="9870679" cy="1362075"/>
          </a:xfrm>
        </p:spPr>
        <p:txBody>
          <a:bodyPr anchor="b" anchorCtr="0"/>
          <a:lstStyle>
            <a:lvl1pPr algn="l">
              <a:buNone/>
              <a:defRPr sz="48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314" y="2547943"/>
            <a:ext cx="9870679" cy="1338263"/>
          </a:xfrm>
        </p:spPr>
        <p:txBody>
          <a:bodyPr anchor="t" anchorCtr="0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192D-2ECD-4ACD-BE07-13BDCC5C382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100" y="6172201"/>
            <a:ext cx="5080497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88157" y="2376834"/>
            <a:ext cx="11446851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5528" tIns="52762" rIns="105528" bIns="5276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7818" y="2341478"/>
            <a:ext cx="11447188" cy="4572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5528" tIns="52762" rIns="105528" bIns="5276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6752" y="2468881"/>
            <a:ext cx="1144825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5528" tIns="52762" rIns="105528" bIns="5276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5802" y="6208778"/>
            <a:ext cx="580628" cy="457200"/>
          </a:xfrm>
        </p:spPr>
        <p:txBody>
          <a:bodyPr/>
          <a:lstStyle/>
          <a:p>
            <a:fld id="{3F686EF9-8365-438F-9443-7B45E7AEFF3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192D-2ECD-4ACD-BE07-13BDCC5C382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6EF9-8365-438F-9443-7B45E7AEFF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161257" y="1447801"/>
            <a:ext cx="4761151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265946" y="1447801"/>
            <a:ext cx="4761151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57" y="273053"/>
            <a:ext cx="9870679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256" y="1447801"/>
            <a:ext cx="4741796" cy="762000"/>
          </a:xfrm>
          <a:noFill/>
          <a:ln w="12700" cap="sq" cmpd="sng" algn="ctr">
            <a:noFill/>
            <a:prstDash val="solid"/>
          </a:ln>
        </p:spPr>
        <p:txBody>
          <a:bodyPr lIns="105528" anchor="b" anchorCtr="0">
            <a:no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0140" y="1447801"/>
            <a:ext cx="4741796" cy="762000"/>
          </a:xfrm>
          <a:noFill/>
          <a:ln w="12700" cap="sq" cmpd="sng" algn="ctr">
            <a:noFill/>
            <a:prstDash val="solid"/>
          </a:ln>
        </p:spPr>
        <p:txBody>
          <a:bodyPr lIns="105528" anchor="b" anchorCtr="0">
            <a:no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192D-2ECD-4ACD-BE07-13BDCC5C382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6EF9-8365-438F-9443-7B45E7AEFF3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161256" y="2247901"/>
            <a:ext cx="4741796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290140" y="2247901"/>
            <a:ext cx="4741796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192D-2ECD-4ACD-BE07-13BDCC5C382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6EF9-8365-438F-9443-7B45E7AEF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192D-2ECD-4ACD-BE07-13BDCC5C382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6EF9-8365-438F-9443-7B45E7AEF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1612563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5528" tIns="52762" rIns="105528" bIns="52762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1289" y="69761"/>
            <a:ext cx="11446670" cy="6693405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5528" tIns="52762" rIns="105528" bIns="5276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57" y="273053"/>
            <a:ext cx="9870679" cy="1143000"/>
          </a:xfrm>
        </p:spPr>
        <p:txBody>
          <a:bodyPr anchor="b" anchorCtr="0"/>
          <a:lstStyle>
            <a:lvl1pPr algn="l">
              <a:buNone/>
              <a:defRPr sz="4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61256" y="1600200"/>
            <a:ext cx="2419284" cy="4495800"/>
          </a:xfrm>
        </p:spPr>
        <p:txBody>
          <a:bodyPr/>
          <a:lstStyle>
            <a:lvl1pPr marL="0" indent="0">
              <a:buNone/>
              <a:defRPr sz="21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192D-2ECD-4ACD-BE07-13BDCC5C382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6EF9-8365-438F-9443-7B45E7AEFF3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774085" y="1600200"/>
            <a:ext cx="7257852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57" y="4900556"/>
            <a:ext cx="9290050" cy="522285"/>
          </a:xfrm>
        </p:spPr>
        <p:txBody>
          <a:bodyPr anchor="ctr">
            <a:noAutofit/>
          </a:bodyPr>
          <a:lstStyle>
            <a:lvl1pPr algn="l">
              <a:buNone/>
              <a:defRPr sz="3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1257" y="5445825"/>
            <a:ext cx="9290050" cy="685800"/>
          </a:xfrm>
        </p:spPr>
        <p:txBody>
          <a:bodyPr/>
          <a:lstStyle>
            <a:lvl1pPr marL="0" indent="0">
              <a:buFontTx/>
              <a:buNone/>
              <a:defRPr sz="18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192D-2ECD-4ACD-BE07-13BDCC5C382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61258" y="6172201"/>
            <a:ext cx="49353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5802" y="6208778"/>
            <a:ext cx="580628" cy="457200"/>
          </a:xfrm>
        </p:spPr>
        <p:txBody>
          <a:bodyPr/>
          <a:lstStyle/>
          <a:p>
            <a:fld id="{3F686EF9-8365-438F-9443-7B45E7AEFF3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86748" y="4683555"/>
            <a:ext cx="1143837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5528" tIns="52762" rIns="105528" bIns="5276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87009" y="4650473"/>
            <a:ext cx="11438120" cy="4572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5528" tIns="52762" rIns="105528" bIns="5276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87011" y="4773225"/>
            <a:ext cx="11438118" cy="4881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5528" tIns="52762" rIns="105528" bIns="5276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756" y="66678"/>
            <a:ext cx="1143206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8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1612563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528" tIns="52762" rIns="105528" bIns="52762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1289" y="69761"/>
            <a:ext cx="11446670" cy="6693405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5528" tIns="52762" rIns="105528" bIns="5276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161257" y="274635"/>
            <a:ext cx="9870679" cy="1143000"/>
          </a:xfrm>
          <a:prstGeom prst="rect">
            <a:avLst/>
          </a:prstGeom>
        </p:spPr>
        <p:txBody>
          <a:bodyPr lIns="105528" tIns="52762" rIns="105528" bIns="105528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161257" y="1447801"/>
            <a:ext cx="9870679" cy="4572000"/>
          </a:xfrm>
          <a:prstGeom prst="rect">
            <a:avLst/>
          </a:prstGeom>
        </p:spPr>
        <p:txBody>
          <a:bodyPr lIns="105528" tIns="52762" rIns="105528" bIns="52762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838481" y="6191251"/>
            <a:ext cx="3145069" cy="476250"/>
          </a:xfrm>
          <a:prstGeom prst="rect">
            <a:avLst/>
          </a:prstGeom>
        </p:spPr>
        <p:txBody>
          <a:bodyPr lIns="105528" tIns="52762" rIns="105528" bIns="52762" anchor="ctr" anchorCtr="0"/>
          <a:lstStyle>
            <a:lvl1pPr algn="r" eaLnBrk="1" latinLnBrk="0" hangingPunct="1">
              <a:defRPr kumimoji="0" sz="1600">
                <a:solidFill>
                  <a:schemeClr val="tx2"/>
                </a:solidFill>
              </a:defRPr>
            </a:lvl1pPr>
          </a:lstStyle>
          <a:p>
            <a:fld id="{DDB7192D-2ECD-4ACD-BE07-13BDCC5C382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161257" y="6172201"/>
            <a:ext cx="5032111" cy="457200"/>
          </a:xfrm>
          <a:prstGeom prst="rect">
            <a:avLst/>
          </a:prstGeom>
        </p:spPr>
        <p:txBody>
          <a:bodyPr lIns="105528" tIns="52762" rIns="105528" bIns="52762" anchor="ctr" anchorCtr="0"/>
          <a:lstStyle>
            <a:lvl1pPr eaLnBrk="1" latinLnBrk="0" hangingPunct="1">
              <a:defRPr kumimoji="0"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85802" y="6210301"/>
            <a:ext cx="580628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F686EF9-8365-438F-9443-7B45E7AEFF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16581" indent="-316581" algn="l" rtl="0" eaLnBrk="1" latinLnBrk="0" hangingPunct="1">
        <a:spcBef>
          <a:spcPts val="671"/>
        </a:spcBef>
        <a:buClr>
          <a:schemeClr val="accent1"/>
        </a:buClr>
        <a:buSzPct val="85000"/>
        <a:buFont typeface="Wingdings 2"/>
        <a:buChar char="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58" indent="-263817" algn="l" rtl="0" eaLnBrk="1" latinLnBrk="0" hangingPunct="1">
        <a:spcBef>
          <a:spcPts val="428"/>
        </a:spcBef>
        <a:buClr>
          <a:schemeClr val="accent2"/>
        </a:buClr>
        <a:buSzPct val="85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49739" indent="-263817" algn="l" rtl="0" eaLnBrk="1" latinLnBrk="0" hangingPunct="1">
        <a:spcBef>
          <a:spcPts val="428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66319" indent="-263817" algn="l" rtl="0" eaLnBrk="1" latinLnBrk="0" hangingPunct="1">
        <a:spcBef>
          <a:spcPts val="428"/>
        </a:spcBef>
        <a:buClr>
          <a:schemeClr val="accent3"/>
        </a:buClr>
        <a:buSzPct val="80000"/>
        <a:buFont typeface="Wingdings 2"/>
        <a:buChar char="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582899" indent="-263817" algn="l" rtl="0" eaLnBrk="1" latinLnBrk="0" hangingPunct="1">
        <a:spcBef>
          <a:spcPts val="428"/>
        </a:spcBef>
        <a:buClr>
          <a:schemeClr val="accent3"/>
        </a:buClr>
        <a:buFontTx/>
        <a:buChar char="o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1899479" indent="-263817" algn="l" rtl="0" eaLnBrk="1" latinLnBrk="0" hangingPunct="1">
        <a:spcBef>
          <a:spcPts val="428"/>
        </a:spcBef>
        <a:buClr>
          <a:schemeClr val="accent3"/>
        </a:buClr>
        <a:buChar char="•"/>
        <a:defRPr kumimoji="0" sz="21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16059" indent="-263817" algn="l" rtl="0" eaLnBrk="1" latinLnBrk="0" hangingPunct="1">
        <a:spcBef>
          <a:spcPts val="428"/>
        </a:spcBef>
        <a:buClr>
          <a:schemeClr val="accent2"/>
        </a:buClr>
        <a:buChar char="•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2532639" indent="-263817" algn="l" rtl="0" eaLnBrk="1" latinLnBrk="0" hangingPunct="1">
        <a:spcBef>
          <a:spcPts val="428"/>
        </a:spcBef>
        <a:buClr>
          <a:schemeClr val="accent1">
            <a:tint val="60000"/>
          </a:schemeClr>
        </a:buClr>
        <a:buChar char="•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2849217" indent="-263817" algn="l" rtl="0" eaLnBrk="1" latinLnBrk="0" hangingPunct="1">
        <a:spcBef>
          <a:spcPts val="428"/>
        </a:spcBef>
        <a:buClr>
          <a:schemeClr val="accent2">
            <a:tint val="60000"/>
          </a:schemeClr>
        </a:buClr>
        <a:buChar char="•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276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5526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828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1105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6381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657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934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2210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ethodology_doc.pdf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  <a:endParaRPr lang="en-US" dirty="0"/>
          </a:p>
          <a:p>
            <a:r>
              <a:rPr lang="en-US" dirty="0" smtClean="0"/>
              <a:t>             Hetal Khanapure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Insights from Airbnb Analysis from Pre-COVID Period</a:t>
            </a:r>
          </a:p>
        </p:txBody>
      </p:sp>
    </p:spTree>
    <p:extLst>
      <p:ext uri="{BB962C8B-B14F-4D97-AF65-F5344CB8AC3E}">
        <p14:creationId xmlns:p14="http://schemas.microsoft.com/office/powerpoint/2010/main" val="245500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Appendix – Data Source</a:t>
            </a:r>
            <a:endParaRPr lang="en-US" u="sng" dirty="0"/>
          </a:p>
        </p:txBody>
      </p:sp>
      <p:sp>
        <p:nvSpPr>
          <p:cNvPr id="3" name="Rectangle 2"/>
          <p:cNvSpPr/>
          <p:nvPr/>
        </p:nvSpPr>
        <p:spPr>
          <a:xfrm>
            <a:off x="870942" y="1676407"/>
            <a:ext cx="10160993" cy="3276653"/>
          </a:xfrm>
          <a:prstGeom prst="rect">
            <a:avLst/>
          </a:prstGeom>
        </p:spPr>
        <p:txBody>
          <a:bodyPr wrap="square" lIns="105528" tIns="52762" rIns="105528" bIns="52762">
            <a:spAutoFit/>
          </a:bodyPr>
          <a:lstStyle/>
          <a:p>
            <a:pPr marL="316581" indent="-316581">
              <a:lnSpc>
                <a:spcPct val="110000"/>
              </a:lnSpc>
              <a:spcBef>
                <a:spcPts val="671"/>
              </a:spcBef>
              <a:spcAft>
                <a:spcPts val="460"/>
              </a:spcAft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Data source : New York </a:t>
            </a:r>
            <a:r>
              <a:rPr lang="en-US" sz="3200" dirty="0" err="1"/>
              <a:t>Airbnbs</a:t>
            </a:r>
            <a:r>
              <a:rPr lang="en-US" sz="3200" dirty="0"/>
              <a:t> Dataset provided.</a:t>
            </a:r>
          </a:p>
          <a:p>
            <a:pPr marL="316581" indent="-316581">
              <a:lnSpc>
                <a:spcPct val="110000"/>
              </a:lnSpc>
              <a:spcBef>
                <a:spcPts val="671"/>
              </a:spcBef>
              <a:spcAft>
                <a:spcPts val="460"/>
              </a:spcAft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Comprises of 48895 records with 16 columns.</a:t>
            </a:r>
          </a:p>
          <a:p>
            <a:pPr marL="316581" indent="-316581">
              <a:lnSpc>
                <a:spcPct val="110000"/>
              </a:lnSpc>
              <a:spcBef>
                <a:spcPts val="671"/>
              </a:spcBef>
              <a:spcAft>
                <a:spcPts val="460"/>
              </a:spcAft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Categorical columns – 3; Numerical columns:6 ; Location variables:2;    Time variable:1</a:t>
            </a:r>
          </a:p>
          <a:p>
            <a:pPr marL="316581" indent="-316581">
              <a:lnSpc>
                <a:spcPct val="110000"/>
              </a:lnSpc>
              <a:spcBef>
                <a:spcPts val="671"/>
              </a:spcBef>
              <a:spcAft>
                <a:spcPts val="460"/>
              </a:spcAft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 Binned variable:1 (Price column binned to categorical column.</a:t>
            </a:r>
          </a:p>
        </p:txBody>
      </p:sp>
    </p:spTree>
    <p:extLst>
      <p:ext uri="{BB962C8B-B14F-4D97-AF65-F5344CB8AC3E}">
        <p14:creationId xmlns:p14="http://schemas.microsoft.com/office/powerpoint/2010/main" val="381285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57" y="274637"/>
            <a:ext cx="9870679" cy="792163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Appendix - Methodology</a:t>
            </a:r>
            <a:endParaRPr lang="en-US" u="sng" dirty="0"/>
          </a:p>
        </p:txBody>
      </p:sp>
      <p:sp>
        <p:nvSpPr>
          <p:cNvPr id="3" name="Rectangle 2"/>
          <p:cNvSpPr/>
          <p:nvPr/>
        </p:nvSpPr>
        <p:spPr>
          <a:xfrm>
            <a:off x="396081" y="1447800"/>
            <a:ext cx="10896600" cy="4513915"/>
          </a:xfrm>
          <a:prstGeom prst="rect">
            <a:avLst/>
          </a:prstGeom>
        </p:spPr>
        <p:txBody>
          <a:bodyPr wrap="square" lIns="105528" tIns="52762" rIns="105528" bIns="52762">
            <a:spAutoFit/>
          </a:bodyPr>
          <a:lstStyle/>
          <a:p>
            <a:pPr marL="316581" indent="-316581">
              <a:lnSpc>
                <a:spcPct val="110000"/>
              </a:lnSpc>
              <a:spcBef>
                <a:spcPts val="671"/>
              </a:spcBef>
              <a:spcAft>
                <a:spcPts val="460"/>
              </a:spcAft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800" dirty="0"/>
              <a:t>I have performed thorough Analysis of Airbnb Data using the tools Tableau(Data visualization),Python(Statistical Analysis) and Microsoft Excel.</a:t>
            </a:r>
          </a:p>
          <a:p>
            <a:pPr marL="316581" indent="-316581">
              <a:lnSpc>
                <a:spcPct val="110000"/>
              </a:lnSpc>
              <a:spcBef>
                <a:spcPts val="671"/>
              </a:spcBef>
              <a:spcAft>
                <a:spcPts val="460"/>
              </a:spcAft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800" dirty="0"/>
              <a:t>I have created calculated fields in Tableau to find Total Revenue using price and Number of Reviews(assumed Number of Reviews = Number of </a:t>
            </a:r>
            <a:r>
              <a:rPr lang="en-US" sz="2800" dirty="0" smtClean="0"/>
              <a:t>bookings)</a:t>
            </a:r>
            <a:endParaRPr lang="en-US" sz="2800" dirty="0"/>
          </a:p>
          <a:p>
            <a:pPr marL="316581" indent="-316581">
              <a:lnSpc>
                <a:spcPct val="110000"/>
              </a:lnSpc>
              <a:spcBef>
                <a:spcPts val="671"/>
              </a:spcBef>
              <a:spcAft>
                <a:spcPts val="460"/>
              </a:spcAft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800" dirty="0"/>
              <a:t>Price Range: Created bin for price column for the better categorization</a:t>
            </a:r>
            <a:r>
              <a:rPr lang="en-US" sz="2800" dirty="0" smtClean="0"/>
              <a:t>.</a:t>
            </a:r>
          </a:p>
          <a:p>
            <a:pPr marL="316581" indent="-316581">
              <a:lnSpc>
                <a:spcPct val="110000"/>
              </a:lnSpc>
              <a:spcBef>
                <a:spcPts val="671"/>
              </a:spcBef>
              <a:spcAft>
                <a:spcPts val="460"/>
              </a:spcAft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800" dirty="0"/>
              <a:t>For more detail methodological document is </a:t>
            </a:r>
            <a:r>
              <a:rPr lang="en-US" sz="2800" dirty="0" smtClean="0"/>
              <a:t>provided here. </a:t>
            </a:r>
            <a:r>
              <a:rPr lang="en-US" sz="2800" dirty="0" smtClean="0">
                <a:hlinkClick r:id="rId2" action="ppaction://hlinkfile"/>
              </a:rPr>
              <a:t>methodology_doc.pdf</a:t>
            </a:r>
            <a:endParaRPr lang="en-US" sz="2800" dirty="0"/>
          </a:p>
          <a:p>
            <a:pPr marL="316581" indent="-316581">
              <a:lnSpc>
                <a:spcPct val="110000"/>
              </a:lnSpc>
              <a:spcBef>
                <a:spcPts val="671"/>
              </a:spcBef>
              <a:spcAft>
                <a:spcPts val="460"/>
              </a:spcAft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201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57" y="274638"/>
            <a:ext cx="9870679" cy="944565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 smtClean="0"/>
              <a:t>Appendix-Data Assumption</a:t>
            </a:r>
            <a:endParaRPr lang="en-US" sz="4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4485" y="1447801"/>
            <a:ext cx="9870679" cy="45720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460"/>
              </a:spcAft>
            </a:pPr>
            <a:r>
              <a:rPr lang="en-US" sz="3400" dirty="0"/>
              <a:t>We assumed the data prior to the COVID – 19 period was achieving the desired revenue.</a:t>
            </a:r>
          </a:p>
          <a:p>
            <a:pPr>
              <a:spcAft>
                <a:spcPts val="460"/>
              </a:spcAft>
            </a:pPr>
            <a:r>
              <a:rPr lang="en-US" sz="3400" dirty="0"/>
              <a:t>The company’s strategies are decided considering the travel will be increased in the post COVID period.</a:t>
            </a:r>
          </a:p>
          <a:p>
            <a:pPr>
              <a:spcAft>
                <a:spcPts val="460"/>
              </a:spcAft>
            </a:pPr>
            <a:r>
              <a:rPr lang="en-US" sz="3400" dirty="0"/>
              <a:t>We assume that number of reviews means that many times at least the property is booked, or more than that. But not less than that.</a:t>
            </a:r>
          </a:p>
          <a:p>
            <a:pPr>
              <a:spcAft>
                <a:spcPts val="460"/>
              </a:spcAft>
            </a:pPr>
            <a:r>
              <a:rPr lang="en-US" sz="3400" dirty="0"/>
              <a:t>We assume that if availability 365 is  0 , means that property is fully booked or delisted.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37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57" y="274638"/>
            <a:ext cx="9870679" cy="944565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/>
              <a:t>Appendix – Other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Aft>
                <a:spcPts val="460"/>
              </a:spcAft>
            </a:pPr>
            <a:r>
              <a:rPr lang="en-US" sz="3200" dirty="0"/>
              <a:t>The host who get maximum reviews are of having private room and from Manhattan , Brooklyn or Queens.</a:t>
            </a:r>
          </a:p>
          <a:p>
            <a:pPr>
              <a:spcAft>
                <a:spcPts val="460"/>
              </a:spcAft>
            </a:pPr>
            <a:r>
              <a:rPr lang="en-US" sz="3200" dirty="0"/>
              <a:t>highest estimated earning is from Manhattan($73M) and Brooklyn($59M).</a:t>
            </a:r>
          </a:p>
          <a:p>
            <a:pPr>
              <a:spcAft>
                <a:spcPts val="460"/>
              </a:spcAft>
            </a:pPr>
            <a:r>
              <a:rPr lang="en-US" sz="3200" dirty="0"/>
              <a:t>The words like cozy, spacious, sunny, beautiful </a:t>
            </a:r>
            <a:r>
              <a:rPr lang="en-US" sz="3200" dirty="0" err="1"/>
              <a:t>etc</a:t>
            </a:r>
            <a:r>
              <a:rPr lang="en-US" sz="3200" dirty="0"/>
              <a:t> can be use to describe property name can get more visibility. </a:t>
            </a:r>
          </a:p>
          <a:p>
            <a:pPr>
              <a:spcAft>
                <a:spcPts val="460"/>
              </a:spcAft>
            </a:pPr>
            <a:r>
              <a:rPr lang="en-US" sz="3200" dirty="0"/>
              <a:t>Most of the listing have available through out the year have got maximum bookings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9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57" y="274638"/>
            <a:ext cx="9870679" cy="944565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 smtClean="0"/>
              <a:t>Agenda</a:t>
            </a:r>
            <a:endParaRPr lang="en-US" sz="4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Key findings</a:t>
            </a:r>
          </a:p>
          <a:p>
            <a:r>
              <a:rPr lang="en-US" dirty="0" smtClean="0"/>
              <a:t>Recommendations</a:t>
            </a:r>
          </a:p>
          <a:p>
            <a:r>
              <a:rPr lang="en-US" dirty="0" smtClean="0"/>
              <a:t>Appendix:</a:t>
            </a:r>
          </a:p>
          <a:p>
            <a:pPr lvl="1"/>
            <a:r>
              <a:rPr lang="en-US" dirty="0" smtClean="0"/>
              <a:t>Data Source</a:t>
            </a:r>
          </a:p>
          <a:p>
            <a:pPr lvl="1"/>
            <a:r>
              <a:rPr lang="en-US" dirty="0" smtClean="0"/>
              <a:t>Data model assumptions</a:t>
            </a:r>
          </a:p>
          <a:p>
            <a:pPr lvl="1"/>
            <a:r>
              <a:rPr lang="en-US" dirty="0"/>
              <a:t>Other insights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0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57" y="274635"/>
            <a:ext cx="9870679" cy="944565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 smtClean="0"/>
              <a:t>Background</a:t>
            </a:r>
            <a:endParaRPr lang="en-US" sz="4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29481" y="1981200"/>
            <a:ext cx="10005683" cy="2667000"/>
          </a:xfrm>
          <a:ln cap="rnd">
            <a:noFill/>
          </a:ln>
        </p:spPr>
        <p:txBody>
          <a:bodyPr>
            <a:normAutofit fontScale="92500" lnSpcReduction="10000"/>
          </a:bodyPr>
          <a:lstStyle/>
          <a:p>
            <a:pPr>
              <a:spcBef>
                <a:spcPts val="460"/>
              </a:spcBef>
              <a:spcAft>
                <a:spcPts val="460"/>
              </a:spcAft>
              <a:buClr>
                <a:srgbClr val="EE283C"/>
              </a:buClr>
              <a:buSzPct val="99000"/>
            </a:pPr>
            <a:r>
              <a:rPr lang="en-US" sz="3400" dirty="0"/>
              <a:t>The COVID-19 pandemic affected Airbnb business due to travel restrictions. </a:t>
            </a:r>
          </a:p>
          <a:p>
            <a:pPr>
              <a:spcBef>
                <a:spcPts val="460"/>
              </a:spcBef>
              <a:spcAft>
                <a:spcPts val="460"/>
              </a:spcAft>
              <a:buClr>
                <a:srgbClr val="EE283C"/>
              </a:buClr>
            </a:pPr>
            <a:r>
              <a:rPr lang="en-US" sz="3400" dirty="0"/>
              <a:t>The revenue took the largest hit in NYC in the Q2 of 2020.</a:t>
            </a:r>
          </a:p>
          <a:p>
            <a:pPr>
              <a:spcBef>
                <a:spcPts val="460"/>
              </a:spcBef>
              <a:spcAft>
                <a:spcPts val="460"/>
              </a:spcAft>
              <a:buClr>
                <a:srgbClr val="EE283C"/>
              </a:buClr>
            </a:pPr>
            <a:r>
              <a:rPr lang="en-US" sz="3400" dirty="0"/>
              <a:t>Now that the travel restrictions are lifted, the business should be operated to recover the loss.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171" y="609603"/>
            <a:ext cx="10257764" cy="792165"/>
          </a:xfrm>
        </p:spPr>
        <p:txBody>
          <a:bodyPr anchor="t">
            <a:noAutofit/>
          </a:bodyPr>
          <a:lstStyle/>
          <a:p>
            <a:pPr algn="ctr"/>
            <a:r>
              <a:rPr lang="en-US" sz="4400" u="sng" dirty="0"/>
              <a:t>Objectives of the analysis of Airbnb data</a:t>
            </a:r>
            <a:endParaRPr lang="en-US" sz="4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61257" y="2209801"/>
            <a:ext cx="9870679" cy="2971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Customer preferences and ratings of different hosts of Airbnb </a:t>
            </a:r>
            <a:r>
              <a:rPr lang="en-US" dirty="0" smtClean="0"/>
              <a:t>were analyzed</a:t>
            </a:r>
          </a:p>
          <a:p>
            <a:r>
              <a:rPr lang="en-US" dirty="0"/>
              <a:t>The data was analyzed to derive key insights from the Pre-COVID </a:t>
            </a:r>
            <a:r>
              <a:rPr lang="en-US" dirty="0" smtClean="0"/>
              <a:t>period</a:t>
            </a:r>
          </a:p>
          <a:p>
            <a:r>
              <a:rPr lang="en-US" dirty="0"/>
              <a:t>The insights will be used to take decisions for the NYC Airbnb business for travel in post-COVID period.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1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57" y="274637"/>
            <a:ext cx="9870679" cy="868365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/>
              <a:t>Data Preparation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4485" y="1981200"/>
            <a:ext cx="9870679" cy="3657600"/>
          </a:xfrm>
        </p:spPr>
        <p:txBody>
          <a:bodyPr/>
          <a:lstStyle/>
          <a:p>
            <a:pPr lvl="0"/>
            <a:r>
              <a:rPr lang="en-US" dirty="0"/>
              <a:t>Missing values have been identified for </a:t>
            </a:r>
            <a:r>
              <a:rPr lang="en-US" i="1" dirty="0"/>
              <a:t>name,hostname,last_review</a:t>
            </a:r>
            <a:r>
              <a:rPr lang="en-US" dirty="0"/>
              <a:t> and </a:t>
            </a:r>
            <a:r>
              <a:rPr lang="en-US" i="1" dirty="0"/>
              <a:t>reviews per month</a:t>
            </a:r>
            <a:r>
              <a:rPr lang="en-US" dirty="0"/>
              <a:t> columns in the data. </a:t>
            </a:r>
            <a:r>
              <a:rPr lang="en-US" dirty="0" smtClean="0"/>
              <a:t>Percentage of missing value is less than 20% so kept as it is.</a:t>
            </a:r>
            <a:endParaRPr lang="en-US" dirty="0"/>
          </a:p>
          <a:p>
            <a:r>
              <a:rPr lang="en-US" dirty="0" smtClean="0"/>
              <a:t>Outliers removed from </a:t>
            </a:r>
            <a:r>
              <a:rPr lang="en-US" i="1" dirty="0" smtClean="0"/>
              <a:t>price</a:t>
            </a:r>
            <a:r>
              <a:rPr lang="en-US" dirty="0" smtClean="0"/>
              <a:t> and </a:t>
            </a:r>
            <a:r>
              <a:rPr lang="en-US" i="1" dirty="0" err="1" smtClean="0"/>
              <a:t>minimum_nights</a:t>
            </a:r>
            <a:r>
              <a:rPr lang="en-US" i="1" dirty="0" smtClean="0"/>
              <a:t>  </a:t>
            </a:r>
            <a:r>
              <a:rPr lang="en-US" dirty="0"/>
              <a:t>as the </a:t>
            </a:r>
            <a:r>
              <a:rPr lang="en-US" dirty="0" smtClean="0"/>
              <a:t>same </a:t>
            </a:r>
            <a:r>
              <a:rPr lang="en-US" dirty="0"/>
              <a:t>insights could be identified without Outliers.</a:t>
            </a:r>
            <a:endParaRPr lang="en-US" dirty="0" smtClean="0"/>
          </a:p>
          <a:p>
            <a:r>
              <a:rPr lang="en-US" dirty="0" smtClean="0"/>
              <a:t>The visualization were derived using Tableau tool to understand key inferences from the analysis.</a:t>
            </a:r>
            <a:endParaRPr lang="en-US" dirty="0"/>
          </a:p>
          <a:p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7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57" y="152400"/>
            <a:ext cx="9870679" cy="12954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Properties having least minimum night are likely to get more bookings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90316" y="1485900"/>
            <a:ext cx="2806370" cy="4953000"/>
          </a:xfrm>
        </p:spPr>
        <p:txBody>
          <a:bodyPr>
            <a:normAutofit fontScale="25000" lnSpcReduction="20000"/>
          </a:bodyPr>
          <a:lstStyle/>
          <a:p>
            <a:pPr marL="316581" indent="-316581">
              <a:buFont typeface="Wingdings 2"/>
              <a:buChar char=""/>
            </a:pPr>
            <a:r>
              <a:rPr lang="en-US" sz="9600" dirty="0"/>
              <a:t>Most of the bookings are made for minimum night stay as 1,2,3 and 30 days. </a:t>
            </a:r>
          </a:p>
          <a:p>
            <a:pPr marL="316581" indent="-316581">
              <a:buFont typeface="Wingdings 2"/>
              <a:buChar char=""/>
            </a:pPr>
            <a:r>
              <a:rPr lang="en-US" sz="9600" dirty="0"/>
              <a:t>Interestingly, those who booked for Private Room and Entire home got the maximum revenue for minimum stay 1 night.</a:t>
            </a:r>
          </a:p>
          <a:p>
            <a:pPr marL="316581" indent="-316581">
              <a:buFont typeface="Wingdings 2"/>
              <a:buChar char=""/>
            </a:pPr>
            <a:r>
              <a:rPr lang="en-US" sz="9600" dirty="0"/>
              <a:t> Overall we should focus more on properties having 1,2,3 and 30 minimum night stay.</a:t>
            </a: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55252620"/>
              </p:ext>
            </p:extLst>
          </p:nvPr>
        </p:nvGraphicFramePr>
        <p:xfrm>
          <a:off x="8806194" y="1828802"/>
          <a:ext cx="2612826" cy="4870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413"/>
                <a:gridCol w="1306413"/>
              </a:tblGrid>
              <a:tr h="907935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Min nights</a:t>
                      </a:r>
                      <a:endParaRPr lang="en-US" sz="1500" dirty="0"/>
                    </a:p>
                  </a:txBody>
                  <a:tcPr marL="116126" marR="11612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No</a:t>
                      </a:r>
                      <a:r>
                        <a:rPr lang="en-US" sz="1500" baseline="0" dirty="0" smtClean="0"/>
                        <a:t> of Booking</a:t>
                      </a:r>
                      <a:endParaRPr lang="en-US" sz="1500" dirty="0"/>
                    </a:p>
                  </a:txBody>
                  <a:tcPr marL="116126" marR="116126"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116126" marR="11612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370K</a:t>
                      </a:r>
                      <a:endParaRPr lang="en-US" sz="1500" dirty="0"/>
                    </a:p>
                  </a:txBody>
                  <a:tcPr marL="116126" marR="116126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116126" marR="11612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350K</a:t>
                      </a:r>
                      <a:endParaRPr lang="en-US" sz="1500" dirty="0"/>
                    </a:p>
                  </a:txBody>
                  <a:tcPr marL="116126" marR="116126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116126" marR="11612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208K</a:t>
                      </a:r>
                      <a:endParaRPr lang="en-US" sz="1500" dirty="0"/>
                    </a:p>
                  </a:txBody>
                  <a:tcPr marL="116126" marR="116126"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4-7</a:t>
                      </a:r>
                      <a:endParaRPr lang="en-US" sz="1500" dirty="0"/>
                    </a:p>
                  </a:txBody>
                  <a:tcPr marL="116126" marR="11612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149K</a:t>
                      </a:r>
                      <a:endParaRPr lang="en-US" sz="1500" dirty="0"/>
                    </a:p>
                  </a:txBody>
                  <a:tcPr marL="116126" marR="116126"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5-29</a:t>
                      </a:r>
                      <a:endParaRPr lang="en-US" sz="1500" dirty="0"/>
                    </a:p>
                  </a:txBody>
                  <a:tcPr marL="116126" marR="11612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21K</a:t>
                      </a:r>
                      <a:endParaRPr lang="en-US" sz="1500" dirty="0"/>
                    </a:p>
                  </a:txBody>
                  <a:tcPr marL="116126" marR="116126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30</a:t>
                      </a:r>
                      <a:endParaRPr lang="en-US" sz="1500" dirty="0"/>
                    </a:p>
                  </a:txBody>
                  <a:tcPr marL="116126" marR="11612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29K</a:t>
                      </a:r>
                      <a:endParaRPr lang="en-US" sz="1500" dirty="0"/>
                    </a:p>
                  </a:txBody>
                  <a:tcPr marL="116126" marR="116126"/>
                </a:tc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607" y="1905000"/>
            <a:ext cx="5419196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685" y="4419603"/>
            <a:ext cx="5419196" cy="2168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5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91" y="152400"/>
            <a:ext cx="10840495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/>
              <a:t/>
            </a:r>
            <a:br>
              <a:rPr lang="en-US" u="sng" dirty="0"/>
            </a:b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 smtClean="0"/>
              <a:t>Entire </a:t>
            </a:r>
            <a:r>
              <a:rPr lang="en-US" u="sng" dirty="0"/>
              <a:t>home and Private room to get more bookings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670" y="3988470"/>
            <a:ext cx="6870767" cy="2617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7085" y="1371600"/>
            <a:ext cx="10741621" cy="2991960"/>
          </a:xfrm>
          <a:prstGeom prst="rect">
            <a:avLst/>
          </a:prstGeom>
        </p:spPr>
        <p:txBody>
          <a:bodyPr wrap="square" lIns="105528" tIns="52762" rIns="105528" bIns="52762">
            <a:spAutoFit/>
          </a:bodyPr>
          <a:lstStyle/>
          <a:p>
            <a:pPr marL="316581" indent="-316581">
              <a:spcBef>
                <a:spcPts val="671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800" dirty="0"/>
              <a:t>Most of the bookings are for </a:t>
            </a:r>
            <a:r>
              <a:rPr lang="en-US" sz="2800" b="1" dirty="0">
                <a:solidFill>
                  <a:srgbClr val="FF0000"/>
                </a:solidFill>
              </a:rPr>
              <a:t>Entire Home/Private room </a:t>
            </a:r>
            <a:r>
              <a:rPr lang="en-US" sz="2800" dirty="0"/>
              <a:t>across all the locations.</a:t>
            </a:r>
          </a:p>
          <a:p>
            <a:pPr marL="316581" indent="-316581">
              <a:spcBef>
                <a:spcPts val="671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800" dirty="0"/>
              <a:t>Interestingly the highest listings are of Entire Home /apt in Manhattan (</a:t>
            </a:r>
            <a:r>
              <a:rPr lang="en-US" sz="2800" b="1" dirty="0">
                <a:solidFill>
                  <a:srgbClr val="FF0000"/>
                </a:solidFill>
              </a:rPr>
              <a:t>61%</a:t>
            </a:r>
            <a:r>
              <a:rPr lang="en-US" sz="2800" dirty="0"/>
              <a:t>) whereas Private Room has the highest listings in other neighborhoods.</a:t>
            </a:r>
          </a:p>
          <a:p>
            <a:pPr marL="316581" indent="-316581">
              <a:spcBef>
                <a:spcPts val="671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800" dirty="0"/>
              <a:t>Customers prefer </a:t>
            </a:r>
            <a:r>
              <a:rPr lang="en-US" sz="2800" b="1" dirty="0">
                <a:solidFill>
                  <a:srgbClr val="FF0000"/>
                </a:solidFill>
              </a:rPr>
              <a:t>Private rooms </a:t>
            </a:r>
            <a:r>
              <a:rPr lang="en-US" sz="2800" dirty="0"/>
              <a:t>mostly in the price range </a:t>
            </a:r>
            <a:r>
              <a:rPr lang="en-US" sz="2800" b="1" dirty="0">
                <a:solidFill>
                  <a:srgbClr val="FF0000"/>
                </a:solidFill>
              </a:rPr>
              <a:t>50$ to 100$.</a:t>
            </a:r>
          </a:p>
          <a:p>
            <a:pPr marL="316581" indent="-316581">
              <a:spcBef>
                <a:spcPts val="671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3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91" y="4114802"/>
            <a:ext cx="3870856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53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316" y="1"/>
            <a:ext cx="11322249" cy="13716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Properties in Bronx likely to get more customers due to high price in Manhattan 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6772" y="1295400"/>
            <a:ext cx="5225653" cy="5410200"/>
          </a:xfrm>
        </p:spPr>
        <p:txBody>
          <a:bodyPr>
            <a:noAutofit/>
          </a:bodyPr>
          <a:lstStyle/>
          <a:p>
            <a:pPr marL="395726" indent="-395726">
              <a:buFont typeface="Arial" pitchFamily="34" charset="0"/>
              <a:buChar char="•"/>
            </a:pPr>
            <a:r>
              <a:rPr lang="en-US" sz="2800" dirty="0"/>
              <a:t>Properties in Bronx has the least price and should target acquiring properties from Bronx.</a:t>
            </a:r>
          </a:p>
          <a:p>
            <a:pPr marL="395726" indent="-395726">
              <a:buFont typeface="Arial" pitchFamily="34" charset="0"/>
              <a:buChar char="•"/>
            </a:pPr>
            <a:r>
              <a:rPr lang="en-US" sz="2800" dirty="0"/>
              <a:t>Due to high price in Manhattan, people prefer less priced locations such as Queens and Bronx.</a:t>
            </a:r>
          </a:p>
          <a:p>
            <a:pPr marL="395726" indent="-395726">
              <a:buFont typeface="Arial" pitchFamily="34" charset="0"/>
              <a:buChar char="•"/>
            </a:pPr>
            <a:r>
              <a:rPr lang="en-US" sz="2800" dirty="0"/>
              <a:t>Queens has the decent price and airport is located in the same borough(Neighborhood group) can be one reason to get more customers.</a:t>
            </a:r>
          </a:p>
          <a:p>
            <a:pPr marL="395726" indent="-395726">
              <a:buFont typeface="Arial" pitchFamily="34" charset="0"/>
              <a:buChar char="•"/>
            </a:pPr>
            <a:endParaRPr lang="en-US" sz="3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72413883"/>
              </p:ext>
            </p:extLst>
          </p:nvPr>
        </p:nvGraphicFramePr>
        <p:xfrm>
          <a:off x="5322428" y="4350331"/>
          <a:ext cx="6096591" cy="2279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197"/>
                <a:gridCol w="2032197"/>
                <a:gridCol w="2032197"/>
              </a:tblGrid>
              <a:tr h="590869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Borough</a:t>
                      </a:r>
                      <a:endParaRPr lang="en-US" sz="1500" dirty="0"/>
                    </a:p>
                  </a:txBody>
                  <a:tcPr marL="116126" marR="11612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Average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dirty="0" smtClean="0"/>
                        <a:t>Price</a:t>
                      </a:r>
                      <a:endParaRPr lang="en-US" sz="1500" dirty="0"/>
                    </a:p>
                  </a:txBody>
                  <a:tcPr marL="116126" marR="11612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No.</a:t>
                      </a:r>
                      <a:r>
                        <a:rPr lang="en-US" sz="1500" baseline="0" dirty="0" smtClean="0"/>
                        <a:t> of Bookings</a:t>
                      </a:r>
                      <a:endParaRPr lang="en-US" sz="1500" dirty="0"/>
                    </a:p>
                  </a:txBody>
                  <a:tcPr marL="116126" marR="116126"/>
                </a:tc>
              </a:tr>
              <a:tr h="337640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Manhattan</a:t>
                      </a:r>
                      <a:endParaRPr lang="en-US" sz="1500" b="1" dirty="0"/>
                    </a:p>
                  </a:txBody>
                  <a:tcPr marL="116126" marR="116126"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$197</a:t>
                      </a:r>
                      <a:endParaRPr lang="en-US" sz="1500" b="1" dirty="0"/>
                    </a:p>
                  </a:txBody>
                  <a:tcPr marL="116126" marR="116126"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455 K</a:t>
                      </a:r>
                      <a:endParaRPr lang="en-US" sz="1500" b="1" dirty="0"/>
                    </a:p>
                  </a:txBody>
                  <a:tcPr marL="116126" marR="116126"/>
                </a:tc>
              </a:tr>
              <a:tr h="337640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Brooklyn</a:t>
                      </a:r>
                      <a:endParaRPr lang="en-US" sz="1500" b="1" dirty="0"/>
                    </a:p>
                  </a:txBody>
                  <a:tcPr marL="116126" marR="116126"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$124</a:t>
                      </a:r>
                      <a:endParaRPr lang="en-US" sz="1500" b="1" dirty="0"/>
                    </a:p>
                  </a:txBody>
                  <a:tcPr marL="116126" marR="116126"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487 K</a:t>
                      </a:r>
                      <a:endParaRPr lang="en-US" sz="1500" b="1" dirty="0"/>
                    </a:p>
                  </a:txBody>
                  <a:tcPr marL="116126" marR="116126"/>
                </a:tc>
              </a:tr>
              <a:tr h="337640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Queens</a:t>
                      </a:r>
                      <a:endParaRPr lang="en-US" sz="1500" b="1" dirty="0"/>
                    </a:p>
                  </a:txBody>
                  <a:tcPr marL="116126" marR="116126"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$100</a:t>
                      </a:r>
                      <a:endParaRPr lang="en-US" sz="1500" b="1" dirty="0"/>
                    </a:p>
                  </a:txBody>
                  <a:tcPr marL="116126" marR="116126"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157 K</a:t>
                      </a:r>
                      <a:endParaRPr lang="en-US" sz="1500" b="1" dirty="0"/>
                    </a:p>
                  </a:txBody>
                  <a:tcPr marL="116126" marR="116126"/>
                </a:tc>
              </a:tr>
              <a:tr h="337640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Bronx</a:t>
                      </a:r>
                      <a:endParaRPr lang="en-US" sz="1500" b="1" dirty="0"/>
                    </a:p>
                  </a:txBody>
                  <a:tcPr marL="116126" marR="116126"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$89</a:t>
                      </a:r>
                      <a:endParaRPr lang="en-US" sz="1500" b="1" dirty="0"/>
                    </a:p>
                  </a:txBody>
                  <a:tcPr marL="116126" marR="116126"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28 K</a:t>
                      </a:r>
                      <a:endParaRPr lang="en-US" sz="1500" b="1" dirty="0"/>
                    </a:p>
                  </a:txBody>
                  <a:tcPr marL="116126" marR="116126"/>
                </a:tc>
              </a:tr>
              <a:tr h="337640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Staten </a:t>
                      </a:r>
                      <a:r>
                        <a:rPr lang="en-US" sz="1500" b="1" dirty="0" err="1" smtClean="0"/>
                        <a:t>Isalnd</a:t>
                      </a:r>
                      <a:endParaRPr lang="en-US" sz="1500" b="1" dirty="0"/>
                    </a:p>
                  </a:txBody>
                  <a:tcPr marL="116126" marR="116126"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$115</a:t>
                      </a:r>
                      <a:endParaRPr lang="en-US" sz="1500" b="1" dirty="0"/>
                    </a:p>
                  </a:txBody>
                  <a:tcPr marL="116126" marR="116126"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12K</a:t>
                      </a:r>
                      <a:endParaRPr lang="en-US" sz="1500" b="1" dirty="0"/>
                    </a:p>
                  </a:txBody>
                  <a:tcPr marL="116126" marR="116126"/>
                </a:tc>
              </a:tr>
            </a:tbl>
          </a:graphicData>
        </a:graphic>
      </p:graphicFrame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425" y="1295401"/>
            <a:ext cx="6096596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55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57" y="274638"/>
            <a:ext cx="9870679" cy="792165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Recommendations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61257" y="1143002"/>
            <a:ext cx="9870679" cy="48768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460"/>
              </a:spcAft>
            </a:pPr>
            <a:r>
              <a:rPr lang="en-US" sz="3200" dirty="0"/>
              <a:t>Focus efforts on </a:t>
            </a:r>
            <a:r>
              <a:rPr lang="en-US" sz="3200" b="1" dirty="0">
                <a:solidFill>
                  <a:srgbClr val="FF0000"/>
                </a:solidFill>
              </a:rPr>
              <a:t>private room or entire home/apt </a:t>
            </a:r>
            <a:r>
              <a:rPr lang="en-US" sz="3200" dirty="0"/>
              <a:t>within price range of </a:t>
            </a:r>
            <a:r>
              <a:rPr lang="en-US" sz="3200" b="1" dirty="0">
                <a:solidFill>
                  <a:srgbClr val="FF0000"/>
                </a:solidFill>
              </a:rPr>
              <a:t>$50 to $100</a:t>
            </a:r>
            <a:r>
              <a:rPr lang="en-US" sz="3200" dirty="0"/>
              <a:t> for minimum night stay 1 or 2or 3 </a:t>
            </a:r>
            <a:r>
              <a:rPr lang="en-US" sz="3200" dirty="0" smtClean="0"/>
              <a:t>days</a:t>
            </a:r>
          </a:p>
          <a:p>
            <a:pPr>
              <a:lnSpc>
                <a:spcPct val="110000"/>
              </a:lnSpc>
              <a:spcAft>
                <a:spcPts val="460"/>
              </a:spcAft>
            </a:pPr>
            <a:r>
              <a:rPr lang="en-US" sz="3200" dirty="0"/>
              <a:t>Target the host from Bronx </a:t>
            </a:r>
            <a:r>
              <a:rPr lang="en-US" sz="3200" dirty="0" smtClean="0"/>
              <a:t>borough in </a:t>
            </a:r>
            <a:r>
              <a:rPr lang="en-US" sz="3200" dirty="0"/>
              <a:t>future Locations: Kingsbridge, Bronx; Astoria, Queens</a:t>
            </a:r>
          </a:p>
          <a:p>
            <a:pPr>
              <a:lnSpc>
                <a:spcPct val="110000"/>
              </a:lnSpc>
              <a:spcAft>
                <a:spcPts val="460"/>
              </a:spcAft>
            </a:pPr>
            <a:r>
              <a:rPr lang="en-US" sz="3200" dirty="0" smtClean="0"/>
              <a:t>Focus on </a:t>
            </a:r>
            <a:r>
              <a:rPr lang="en-US" sz="3200" dirty="0"/>
              <a:t>the host </a:t>
            </a:r>
            <a:r>
              <a:rPr lang="en-US" sz="3200" dirty="0" smtClean="0"/>
              <a:t>whose property is </a:t>
            </a:r>
            <a:r>
              <a:rPr lang="en-US" sz="3200" dirty="0"/>
              <a:t>available through out 365 days/year.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6168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1182</TotalTime>
  <Words>752</Words>
  <Application>Microsoft Office PowerPoint</Application>
  <PresentationFormat>Custom</PresentationFormat>
  <Paragraphs>94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Equity</vt:lpstr>
      <vt:lpstr>Insights from Airbnb Analysis from Pre-COVID Period</vt:lpstr>
      <vt:lpstr>Agenda</vt:lpstr>
      <vt:lpstr>Background</vt:lpstr>
      <vt:lpstr>Objectives of the analysis of Airbnb data</vt:lpstr>
      <vt:lpstr>Data Preparation </vt:lpstr>
      <vt:lpstr>Properties having least minimum night are likely to get more bookings</vt:lpstr>
      <vt:lpstr>    Entire home and Private room to get more bookings</vt:lpstr>
      <vt:lpstr>Properties in Bronx likely to get more customers due to high price in Manhattan </vt:lpstr>
      <vt:lpstr>Recommendations</vt:lpstr>
      <vt:lpstr>Appendix – Data Source</vt:lpstr>
      <vt:lpstr>Appendix - Methodology</vt:lpstr>
      <vt:lpstr>Appendix-Data Assumption</vt:lpstr>
      <vt:lpstr>Appendix – Other insights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from Airbnb Analysis</dc:title>
  <dc:creator>Admin</dc:creator>
  <cp:lastModifiedBy>Admin</cp:lastModifiedBy>
  <cp:revision>153</cp:revision>
  <dcterms:created xsi:type="dcterms:W3CDTF">2021-10-15T16:10:57Z</dcterms:created>
  <dcterms:modified xsi:type="dcterms:W3CDTF">2021-10-28T04:31:54Z</dcterms:modified>
</cp:coreProperties>
</file>