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7830800" cy="10240963"/>
  <p:notesSz cx="6858000" cy="9144000"/>
  <p:defaultTextStyle>
    <a:defPPr>
      <a:defRPr lang="en-US"/>
    </a:defPPr>
    <a:lvl1pPr marL="0" algn="l" defTabSz="9578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10" algn="l" defTabSz="9578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20" algn="l" defTabSz="9578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30" algn="l" defTabSz="9578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40" algn="l" defTabSz="9578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50" algn="l" defTabSz="9578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60" algn="l" defTabSz="9578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371" algn="l" defTabSz="9578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280" algn="l" defTabSz="9578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>
      <p:cViewPr varScale="1">
        <p:scale>
          <a:sx n="46" d="100"/>
          <a:sy n="46" d="100"/>
        </p:scale>
        <p:origin x="894" y="48"/>
      </p:cViewPr>
      <p:guideLst>
        <p:guide orient="horz" pos="3226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0" y="2844719"/>
            <a:ext cx="14710410" cy="3873549"/>
          </a:xfrm>
        </p:spPr>
        <p:txBody>
          <a:bodyPr anchor="b"/>
          <a:lstStyle>
            <a:lvl1pPr>
              <a:defRPr sz="69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310" y="6827310"/>
            <a:ext cx="12600432" cy="1593039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7331" y="410119"/>
            <a:ext cx="3417570" cy="8738007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410119"/>
            <a:ext cx="11738610" cy="8738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513" y="8192771"/>
            <a:ext cx="14936389" cy="1744757"/>
          </a:xfrm>
        </p:spPr>
        <p:txBody>
          <a:bodyPr anchor="t"/>
          <a:lstStyle>
            <a:lvl1pPr algn="l">
              <a:defRPr sz="3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8513" y="5753433"/>
            <a:ext cx="11964588" cy="243934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3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2293976"/>
            <a:ext cx="7132320" cy="685461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8220" y="2293976"/>
            <a:ext cx="7132320" cy="685461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2292365"/>
            <a:ext cx="7132320" cy="955348"/>
          </a:xfrm>
        </p:spPr>
        <p:txBody>
          <a:bodyPr anchor="b">
            <a:noAutofit/>
          </a:bodyPr>
          <a:lstStyle>
            <a:lvl1pPr marL="0" indent="0" algn="ctr">
              <a:buNone/>
              <a:defRPr sz="2100" b="1">
                <a:solidFill>
                  <a:schemeClr val="tx2"/>
                </a:solidFill>
              </a:defRPr>
            </a:lvl1pPr>
            <a:lvl2pPr marL="478910" indent="0">
              <a:buNone/>
              <a:defRPr sz="2100" b="1"/>
            </a:lvl2pPr>
            <a:lvl3pPr marL="957820" indent="0">
              <a:buNone/>
              <a:defRPr sz="1900" b="1"/>
            </a:lvl3pPr>
            <a:lvl4pPr marL="1436730" indent="0">
              <a:buNone/>
              <a:defRPr sz="1700" b="1"/>
            </a:lvl4pPr>
            <a:lvl5pPr marL="1915640" indent="0">
              <a:buNone/>
              <a:defRPr sz="1700" b="1"/>
            </a:lvl5pPr>
            <a:lvl6pPr marL="2394550" indent="0">
              <a:buNone/>
              <a:defRPr sz="1700" b="1"/>
            </a:lvl6pPr>
            <a:lvl7pPr marL="2873460" indent="0">
              <a:buNone/>
              <a:defRPr sz="1700" b="1"/>
            </a:lvl7pPr>
            <a:lvl8pPr marL="3352371" indent="0">
              <a:buNone/>
              <a:defRPr sz="1700" b="1"/>
            </a:lvl8pPr>
            <a:lvl9pPr marL="3831280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3247714"/>
            <a:ext cx="7132320" cy="59004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18220" y="2292365"/>
            <a:ext cx="7132320" cy="955348"/>
          </a:xfrm>
        </p:spPr>
        <p:txBody>
          <a:bodyPr anchor="b">
            <a:noAutofit/>
          </a:bodyPr>
          <a:lstStyle>
            <a:lvl1pPr marL="0" indent="0" algn="ctr">
              <a:buNone/>
              <a:defRPr sz="2100" b="1">
                <a:solidFill>
                  <a:schemeClr val="tx2"/>
                </a:solidFill>
              </a:defRPr>
            </a:lvl1pPr>
            <a:lvl2pPr marL="478910" indent="0">
              <a:buNone/>
              <a:defRPr sz="2100" b="1"/>
            </a:lvl2pPr>
            <a:lvl3pPr marL="957820" indent="0">
              <a:buNone/>
              <a:defRPr sz="1900" b="1"/>
            </a:lvl3pPr>
            <a:lvl4pPr marL="1436730" indent="0">
              <a:buNone/>
              <a:defRPr sz="1700" b="1"/>
            </a:lvl4pPr>
            <a:lvl5pPr marL="1915640" indent="0">
              <a:buNone/>
              <a:defRPr sz="1700" b="1"/>
            </a:lvl5pPr>
            <a:lvl6pPr marL="2394550" indent="0">
              <a:buNone/>
              <a:defRPr sz="1700" b="1"/>
            </a:lvl6pPr>
            <a:lvl7pPr marL="2873460" indent="0">
              <a:buNone/>
              <a:defRPr sz="1700" b="1"/>
            </a:lvl7pPr>
            <a:lvl8pPr marL="3352371" indent="0">
              <a:buNone/>
              <a:defRPr sz="1700" b="1"/>
            </a:lvl8pPr>
            <a:lvl9pPr marL="3831280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18220" y="3247714"/>
            <a:ext cx="7132320" cy="59004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8206425"/>
            <a:ext cx="15156180" cy="887550"/>
          </a:xfrm>
        </p:spPr>
        <p:txBody>
          <a:bodyPr anchor="b"/>
          <a:lstStyle>
            <a:lvl1pPr algn="ctr">
              <a:defRPr sz="23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4" y="9103078"/>
            <a:ext cx="15156181" cy="910308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78910" indent="0">
              <a:buNone/>
              <a:defRPr sz="1200"/>
            </a:lvl2pPr>
            <a:lvl3pPr marL="957820" indent="0">
              <a:buNone/>
              <a:defRPr sz="1100"/>
            </a:lvl3pPr>
            <a:lvl4pPr marL="1436730" indent="0">
              <a:buNone/>
              <a:defRPr sz="1000"/>
            </a:lvl4pPr>
            <a:lvl5pPr marL="1915640" indent="0">
              <a:buNone/>
              <a:defRPr sz="1000"/>
            </a:lvl5pPr>
            <a:lvl6pPr marL="2394550" indent="0">
              <a:buNone/>
              <a:defRPr sz="1000"/>
            </a:lvl6pPr>
            <a:lvl7pPr marL="2873460" indent="0">
              <a:buNone/>
              <a:defRPr sz="1000"/>
            </a:lvl7pPr>
            <a:lvl8pPr marL="3352371" indent="0">
              <a:buNone/>
              <a:defRPr sz="1000"/>
            </a:lvl8pPr>
            <a:lvl9pPr marL="383128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94360" y="568944"/>
            <a:ext cx="15156180" cy="73810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17" y="8206028"/>
            <a:ext cx="15156180" cy="887948"/>
          </a:xfrm>
        </p:spPr>
        <p:txBody>
          <a:bodyPr anchor="b"/>
          <a:lstStyle>
            <a:lvl1pPr algn="ctr">
              <a:defRPr sz="23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6493490" cy="8192770"/>
          </a:xfrm>
        </p:spPr>
        <p:txBody>
          <a:bodyPr/>
          <a:lstStyle>
            <a:lvl1pPr marL="0" indent="0">
              <a:buNone/>
              <a:defRPr sz="3400"/>
            </a:lvl1pPr>
            <a:lvl2pPr marL="478910" indent="0">
              <a:buNone/>
              <a:defRPr sz="2900"/>
            </a:lvl2pPr>
            <a:lvl3pPr marL="957820" indent="0">
              <a:buNone/>
              <a:defRPr sz="2500"/>
            </a:lvl3pPr>
            <a:lvl4pPr marL="1436730" indent="0">
              <a:buNone/>
              <a:defRPr sz="2100"/>
            </a:lvl4pPr>
            <a:lvl5pPr marL="1915640" indent="0">
              <a:buNone/>
              <a:defRPr sz="2100"/>
            </a:lvl5pPr>
            <a:lvl6pPr marL="2394550" indent="0">
              <a:buNone/>
              <a:defRPr sz="2100"/>
            </a:lvl6pPr>
            <a:lvl7pPr marL="2873460" indent="0">
              <a:buNone/>
              <a:defRPr sz="2100"/>
            </a:lvl7pPr>
            <a:lvl8pPr marL="3352371" indent="0">
              <a:buNone/>
              <a:defRPr sz="2100"/>
            </a:lvl8pPr>
            <a:lvl9pPr marL="38312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417" y="9103078"/>
            <a:ext cx="15156180" cy="914860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78910" indent="0">
              <a:buNone/>
              <a:defRPr sz="1200"/>
            </a:lvl2pPr>
            <a:lvl3pPr marL="957820" indent="0">
              <a:buNone/>
              <a:defRPr sz="1100"/>
            </a:lvl3pPr>
            <a:lvl4pPr marL="1436730" indent="0">
              <a:buNone/>
              <a:defRPr sz="1000"/>
            </a:lvl4pPr>
            <a:lvl5pPr marL="1915640" indent="0">
              <a:buNone/>
              <a:defRPr sz="1000"/>
            </a:lvl5pPr>
            <a:lvl6pPr marL="2394550" indent="0">
              <a:buNone/>
              <a:defRPr sz="1000"/>
            </a:lvl6pPr>
            <a:lvl7pPr marL="2873460" indent="0">
              <a:buNone/>
              <a:defRPr sz="1000"/>
            </a:lvl7pPr>
            <a:lvl8pPr marL="3352371" indent="0">
              <a:buNone/>
              <a:defRPr sz="1000"/>
            </a:lvl8pPr>
            <a:lvl9pPr marL="383128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1" y="410115"/>
            <a:ext cx="14859000" cy="1706827"/>
          </a:xfrm>
          <a:prstGeom prst="rect">
            <a:avLst/>
          </a:prstGeom>
        </p:spPr>
        <p:txBody>
          <a:bodyPr vert="horz" lIns="95782" tIns="47891" rIns="95782" bIns="4789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1" y="2389558"/>
            <a:ext cx="14859000" cy="7168674"/>
          </a:xfrm>
          <a:prstGeom prst="rect">
            <a:avLst/>
          </a:prstGeom>
        </p:spPr>
        <p:txBody>
          <a:bodyPr vert="horz" lIns="95782" tIns="47891" rIns="95782" bIns="478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493490" y="0"/>
            <a:ext cx="1337310" cy="1024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93490" y="8192771"/>
            <a:ext cx="1337310" cy="102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2" tIns="47891" rIns="95782" bIns="4789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636988" y="8435519"/>
            <a:ext cx="1069849" cy="5917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900">
                <a:solidFill>
                  <a:srgbClr val="FFFFFF"/>
                </a:solidFill>
              </a:defRPr>
            </a:lvl1pPr>
          </a:lstStyle>
          <a:p>
            <a:fld id="{C7AB7B21-91F3-4552-B179-ADCFC60930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5335064" y="5962438"/>
            <a:ext cx="3535031" cy="713232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5281964" y="2374308"/>
            <a:ext cx="3641229" cy="713232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56CC838-6C68-45B6-8D14-E731C15863D4}" type="datetimeFigureOut">
              <a:rPr lang="en-US" smtClean="0"/>
              <a:t>12/18/2021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20" rtl="0" eaLnBrk="1" latinLnBrk="0" hangingPunct="1">
        <a:spcBef>
          <a:spcPct val="0"/>
        </a:spcBef>
        <a:buNone/>
        <a:defRPr sz="4800" kern="1200" cap="none" spc="-104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59183" indent="-239455" algn="l" defTabSz="9578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70474" indent="-239455" algn="l" defTabSz="9578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603" indent="-239455" algn="l" defTabSz="9578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40948" indent="-239455" algn="l" defTabSz="9578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294" indent="-239455" algn="l" defTabSz="95782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19858" indent="-191564" algn="l" defTabSz="9578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11422" indent="-191564" algn="l" defTabSz="95782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202986" indent="-191564" algn="l" defTabSz="95782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94550" indent="-191564" algn="l" defTabSz="95782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0" algn="l" defTabSz="9578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20" algn="l" defTabSz="9578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30" algn="l" defTabSz="9578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40" algn="l" defTabSz="9578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50" algn="l" defTabSz="9578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60" algn="l" defTabSz="9578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71" algn="l" defTabSz="9578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80" algn="l" defTabSz="9578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0" y="4510881"/>
            <a:ext cx="14710410" cy="2207387"/>
          </a:xfrm>
        </p:spPr>
        <p:txBody>
          <a:bodyPr/>
          <a:lstStyle/>
          <a:p>
            <a:r>
              <a:rPr lang="en-US" dirty="0"/>
              <a:t>Sentiment Analysis of U.S. Cellphone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									</a:t>
            </a:r>
            <a:r>
              <a:rPr lang="en-US" sz="3600" dirty="0" err="1"/>
              <a:t>Hetal</a:t>
            </a:r>
            <a:r>
              <a:rPr lang="en-US" sz="3600" dirty="0"/>
              <a:t> Khanapure</a:t>
            </a:r>
          </a:p>
        </p:txBody>
      </p:sp>
    </p:spTree>
    <p:extLst>
      <p:ext uri="{BB962C8B-B14F-4D97-AF65-F5344CB8AC3E}">
        <p14:creationId xmlns:p14="http://schemas.microsoft.com/office/powerpoint/2010/main" val="120585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1" y="410116"/>
            <a:ext cx="14859000" cy="1281366"/>
          </a:xfrm>
        </p:spPr>
        <p:txBody>
          <a:bodyPr/>
          <a:lstStyle/>
          <a:p>
            <a:pPr algn="ctr"/>
            <a:r>
              <a:rPr lang="en-US" dirty="0"/>
              <a:t>Appendix : Other Insights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0600" y="2148681"/>
            <a:ext cx="14706600" cy="6248400"/>
          </a:xfrm>
          <a:prstGeom prst="roundRect">
            <a:avLst>
              <a:gd name="adj" fmla="val 12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The price spread of Samsung brand is wider compared to other brands.</a:t>
            </a:r>
          </a:p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Positive reviews are more verbose (having more content) than the negative reviews.</a:t>
            </a:r>
          </a:p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For </a:t>
            </a:r>
            <a:r>
              <a:rPr lang="en-US" sz="3600" dirty="0" err="1">
                <a:solidFill>
                  <a:schemeClr val="tx1"/>
                </a:solidFill>
              </a:rPr>
              <a:t>samsung</a:t>
            </a:r>
            <a:r>
              <a:rPr lang="en-US" sz="3600" dirty="0">
                <a:solidFill>
                  <a:schemeClr val="tx1"/>
                </a:solidFill>
              </a:rPr>
              <a:t>, Blue, LG and Nokia positive reviews are slightly more than negative reviews. Wherein for other brands it is at same level.</a:t>
            </a:r>
          </a:p>
        </p:txBody>
      </p:sp>
    </p:spTree>
    <p:extLst>
      <p:ext uri="{BB962C8B-B14F-4D97-AF65-F5344CB8AC3E}">
        <p14:creationId xmlns:p14="http://schemas.microsoft.com/office/powerpoint/2010/main" val="183203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 : Data Model Assumption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19200" y="2377281"/>
            <a:ext cx="13563600" cy="5943600"/>
          </a:xfrm>
          <a:prstGeom prst="roundRect">
            <a:avLst>
              <a:gd name="adj" fmla="val 124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The popularity of the brand is proportional to the number of reviews</a:t>
            </a:r>
          </a:p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Blank value in </a:t>
            </a:r>
            <a:r>
              <a:rPr lang="en-US" sz="3600" i="1" dirty="0" err="1">
                <a:solidFill>
                  <a:schemeClr val="tx1"/>
                </a:solidFill>
              </a:rPr>
              <a:t>Also_View</a:t>
            </a:r>
            <a:r>
              <a:rPr lang="en-US" sz="3600" dirty="0">
                <a:solidFill>
                  <a:schemeClr val="tx1"/>
                </a:solidFill>
              </a:rPr>
              <a:t> columns means customer didn’t viewed any other items while buying the cellphone.</a:t>
            </a:r>
          </a:p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Missing price of item is imputed with average price of that brand.</a:t>
            </a:r>
          </a:p>
        </p:txBody>
      </p:sp>
    </p:spTree>
    <p:extLst>
      <p:ext uri="{BB962C8B-B14F-4D97-AF65-F5344CB8AC3E}">
        <p14:creationId xmlns:p14="http://schemas.microsoft.com/office/powerpoint/2010/main" val="140254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1" y="410116"/>
            <a:ext cx="14859000" cy="1357566"/>
          </a:xfrm>
        </p:spPr>
        <p:txBody>
          <a:bodyPr/>
          <a:lstStyle/>
          <a:p>
            <a:pPr algn="ctr"/>
            <a:r>
              <a:rPr lang="en-US" dirty="0"/>
              <a:t>APPENDIX : Model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38200" y="1920081"/>
            <a:ext cx="15011400" cy="7696200"/>
          </a:xfrm>
          <a:prstGeom prst="roundRect">
            <a:avLst>
              <a:gd name="adj" fmla="val 123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Build naïve bays model for given data set .</a:t>
            </a:r>
          </a:p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Model has evaluated on base of following matrix</a:t>
            </a:r>
          </a:p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  <a:p>
            <a:pPr marL="1529320" lvl="2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accuracy(86%),sensitivity (95%),specificity(59%)</a:t>
            </a:r>
          </a:p>
          <a:p>
            <a:pPr marL="1529320" lvl="2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precision(87%),recall (95%),F1 score(91%)</a:t>
            </a:r>
          </a:p>
          <a:p>
            <a:pPr>
              <a:buClr>
                <a:schemeClr val="tx2"/>
              </a:buClr>
            </a:pPr>
            <a:r>
              <a:rPr lang="en-US" sz="3600" dirty="0">
                <a:solidFill>
                  <a:schemeClr val="tx1"/>
                </a:solidFill>
              </a:rPr>
              <a:t>	</a:t>
            </a:r>
          </a:p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The matrix shows that the model can identify positive and negative reviews  correctly.</a:t>
            </a:r>
          </a:p>
        </p:txBody>
      </p:sp>
    </p:spTree>
    <p:extLst>
      <p:ext uri="{BB962C8B-B14F-4D97-AF65-F5344CB8AC3E}">
        <p14:creationId xmlns:p14="http://schemas.microsoft.com/office/powerpoint/2010/main" val="169242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2541-3D22-4BF5-83E6-BCE76B7DA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chemeClr val="tx1"/>
                </a:solidFill>
              </a:rPr>
              <a:t>THANK YOU</a:t>
            </a:r>
            <a:endParaRPr lang="en-I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7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1" y="410116"/>
            <a:ext cx="14859000" cy="1052766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0600" y="1843881"/>
            <a:ext cx="14401800" cy="7086600"/>
          </a:xfrm>
          <a:prstGeom prst="roundRect">
            <a:avLst>
              <a:gd name="adj" fmla="val 10215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Objective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Background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Key findings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Recommendations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Appendix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Data Source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Data model assumptions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Other insights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25883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1" y="410116"/>
            <a:ext cx="14859000" cy="1052766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0600" y="1843881"/>
            <a:ext cx="14401800" cy="7086600"/>
          </a:xfrm>
          <a:prstGeom prst="roundRect">
            <a:avLst>
              <a:gd name="adj" fmla="val 10215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To understand competitors and preferences of cellphone users which would help to design new products optimally.</a:t>
            </a:r>
          </a:p>
          <a:p>
            <a:pPr marL="571500" indent="-5715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Provide features to customers that adds value and close the demand-supply gap</a:t>
            </a:r>
          </a:p>
          <a:p>
            <a:pPr marL="571500" indent="-5715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Increase the market share as well as the brand value.</a:t>
            </a:r>
          </a:p>
          <a:p>
            <a:pPr marL="571500" indent="-5715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1" y="410116"/>
            <a:ext cx="14859000" cy="1052766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0600" y="1843881"/>
            <a:ext cx="14401800" cy="7086600"/>
          </a:xfrm>
          <a:prstGeom prst="roundRect">
            <a:avLst>
              <a:gd name="adj" fmla="val 10215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Company entered in the market 3 years ago. They are new entrant in this sector, so they want to understand about user preferences.</a:t>
            </a:r>
          </a:p>
          <a:p>
            <a:pPr marL="571500" indent="-5715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In the world of digitization, industries are trying to fine-tune their strategies to suit the consumer needs based on the insights available from their choices and selections during their online presence. </a:t>
            </a:r>
          </a:p>
          <a:p>
            <a:pPr marL="571500" indent="-5715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681"/>
            <a:ext cx="15925800" cy="1447799"/>
          </a:xfrm>
        </p:spPr>
        <p:txBody>
          <a:bodyPr/>
          <a:lstStyle/>
          <a:p>
            <a:r>
              <a:rPr lang="en-US" u="sng" dirty="0"/>
              <a:t>Customers prefers good screen , camera and battery in cellphone with price range $40-$100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499" y="1920081"/>
            <a:ext cx="16135205" cy="2870128"/>
          </a:xfrm>
          <a:prstGeom prst="roundRect">
            <a:avLst>
              <a:gd name="adj" fmla="val 126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Most talked features in positive and negative reviews are battery, screen and camera which shows that customer are more incline towards good battery , HD screen display and high-resolution camera.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Customers prefer price between $40-$60 or $80-$100 .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108286"/>
            <a:ext cx="8077200" cy="486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02585"/>
            <a:ext cx="7735887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8" y="5098761"/>
            <a:ext cx="7735887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67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1" y="410116"/>
            <a:ext cx="14859000" cy="1052766"/>
          </a:xfrm>
        </p:spPr>
        <p:txBody>
          <a:bodyPr/>
          <a:lstStyle/>
          <a:p>
            <a:r>
              <a:rPr lang="en-US" u="sng" dirty="0"/>
              <a:t>Samsung brand have highest market share for all years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33400" y="1615281"/>
            <a:ext cx="15773399" cy="3352800"/>
          </a:xfrm>
          <a:prstGeom prst="roundRect">
            <a:avLst>
              <a:gd name="adj" fmla="val 128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Samsung have highest market share(29%)  followed by </a:t>
            </a:r>
            <a:r>
              <a:rPr lang="en-US" sz="3600" dirty="0" err="1">
                <a:solidFill>
                  <a:schemeClr val="tx1"/>
                </a:solidFill>
              </a:rPr>
              <a:t>Blu</a:t>
            </a:r>
            <a:r>
              <a:rPr lang="en-US" sz="3600" dirty="0">
                <a:solidFill>
                  <a:schemeClr val="tx1"/>
                </a:solidFill>
              </a:rPr>
              <a:t>(17%)  and LG (12%)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Samsung got highest reviews (16K) for all years, followed by Blue (9K) and LG(7K)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86" y="5122141"/>
            <a:ext cx="7745413" cy="4876800"/>
          </a:xfrm>
          <a:prstGeom prst="rect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51077"/>
            <a:ext cx="7745413" cy="487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6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1" y="319881"/>
            <a:ext cx="14859000" cy="1219201"/>
          </a:xfrm>
        </p:spPr>
        <p:txBody>
          <a:bodyPr/>
          <a:lstStyle/>
          <a:p>
            <a:r>
              <a:rPr lang="en-US" u="sng" dirty="0"/>
              <a:t>Apple and Samsung have customers who are loyal to the brand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62000" y="1767681"/>
            <a:ext cx="15240000" cy="3657600"/>
          </a:xfrm>
          <a:prstGeom prst="roundRect">
            <a:avLst>
              <a:gd name="adj" fmla="val 128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Customers who buys cellphone of Apple or Samsung prefers only that brand products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While for other brands, customer looks for top 10 brands(Nokia, Blu, </a:t>
            </a:r>
            <a:r>
              <a:rPr lang="en-US" sz="3600" dirty="0" err="1">
                <a:solidFill>
                  <a:schemeClr val="tx1"/>
                </a:solidFill>
              </a:rPr>
              <a:t>Motorolla</a:t>
            </a:r>
            <a:r>
              <a:rPr lang="en-US" sz="3600" dirty="0">
                <a:solidFill>
                  <a:schemeClr val="tx1"/>
                </a:solidFill>
              </a:rPr>
              <a:t>, LG, Sony, Samsung) before they decide to buy a cellphone.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Other brand customer never look for Apple Brand products.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620471"/>
            <a:ext cx="9269413" cy="437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75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1" y="410116"/>
            <a:ext cx="14859000" cy="1433766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5800" y="2072481"/>
            <a:ext cx="15240000" cy="5943600"/>
          </a:xfrm>
          <a:prstGeom prst="roundRect">
            <a:avLst>
              <a:gd name="adj" fmla="val 128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Company should focus on features like long lasting battery, High resolution</a:t>
            </a:r>
          </a:p>
          <a:p>
            <a:pPr>
              <a:buClr>
                <a:schemeClr val="tx2"/>
              </a:buClr>
            </a:pPr>
            <a:r>
              <a:rPr lang="en-US" sz="3600" dirty="0">
                <a:solidFill>
                  <a:schemeClr val="tx1"/>
                </a:solidFill>
              </a:rPr>
              <a:t>  camera and HD display .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Price range for cell phone should be in range $40-$60 or $80-$100</a:t>
            </a: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To capture the market which is dominated by top ten brands, company should enter with a strategy to provide similar features at lower price along with some distinct features developed in house.</a:t>
            </a:r>
          </a:p>
        </p:txBody>
      </p:sp>
    </p:spTree>
    <p:extLst>
      <p:ext uri="{BB962C8B-B14F-4D97-AF65-F5344CB8AC3E}">
        <p14:creationId xmlns:p14="http://schemas.microsoft.com/office/powerpoint/2010/main" val="304526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1" y="410116"/>
            <a:ext cx="14859000" cy="1281366"/>
          </a:xfrm>
        </p:spPr>
        <p:txBody>
          <a:bodyPr/>
          <a:lstStyle/>
          <a:p>
            <a:pPr algn="ctr"/>
            <a:r>
              <a:rPr lang="en-US" dirty="0"/>
              <a:t>APPENDIX : Data Source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19200" y="2302307"/>
            <a:ext cx="14249400" cy="6705600"/>
          </a:xfrm>
          <a:prstGeom prst="roundRect">
            <a:avLst>
              <a:gd name="adj" fmla="val 12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Data source</a:t>
            </a:r>
          </a:p>
          <a:p>
            <a:pPr marL="1050410" lvl="1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Data is collected from amazon between 1996 and 2018 for cellphone reviews and metadata.</a:t>
            </a:r>
          </a:p>
          <a:p>
            <a:pPr marL="1050410" lvl="1" indent="-571500">
              <a:buClr>
                <a:schemeClr val="tx2"/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  <a:p>
            <a:pPr marL="571500" lvl="1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Data dictionary </a:t>
            </a:r>
          </a:p>
          <a:p>
            <a:pPr marL="1050410" lvl="2" indent="-571500">
              <a:buClr>
                <a:schemeClr val="tx2"/>
              </a:buClr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Data contains important information about cell phone  like </a:t>
            </a:r>
            <a:r>
              <a:rPr lang="en-US" sz="3600" dirty="0" err="1">
                <a:solidFill>
                  <a:schemeClr val="tx1"/>
                </a:solidFill>
              </a:rPr>
              <a:t>asin</a:t>
            </a:r>
            <a:r>
              <a:rPr lang="en-US" sz="3600" dirty="0">
                <a:solidFill>
                  <a:schemeClr val="tx1"/>
                </a:solidFill>
              </a:rPr>
              <a:t> , brand, also view, price, review text </a:t>
            </a:r>
          </a:p>
          <a:p>
            <a:pPr marL="1529320" lvl="2" indent="-571500">
              <a:buClr>
                <a:schemeClr val="tx2"/>
              </a:buClr>
              <a:buFont typeface="Wingdings" pitchFamily="2" charset="2"/>
              <a:buChar char="q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9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1106</TotalTime>
  <Words>615</Words>
  <Application>Microsoft Office PowerPoint</Application>
  <PresentationFormat>Custom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Wingdings</vt:lpstr>
      <vt:lpstr>Adjacency</vt:lpstr>
      <vt:lpstr>Sentiment Analysis of U.S. Cellphone Market</vt:lpstr>
      <vt:lpstr>AGENDA</vt:lpstr>
      <vt:lpstr>OBJECTIVE</vt:lpstr>
      <vt:lpstr>BACKGROUND</vt:lpstr>
      <vt:lpstr>Customers prefers good screen , camera and battery in cellphone with price range $40-$100</vt:lpstr>
      <vt:lpstr>Samsung brand have highest market share for all years</vt:lpstr>
      <vt:lpstr>Apple and Samsung have customers who are loyal to the brand</vt:lpstr>
      <vt:lpstr>Recommendations</vt:lpstr>
      <vt:lpstr>APPENDIX : Data Source</vt:lpstr>
      <vt:lpstr>Appendix : Other Insights</vt:lpstr>
      <vt:lpstr>APPENDIX : Data Model Assumption</vt:lpstr>
      <vt:lpstr>APPENDIX :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Abhijeet Khanapure</cp:lastModifiedBy>
  <cp:revision>60</cp:revision>
  <dcterms:created xsi:type="dcterms:W3CDTF">2021-12-15T10:27:05Z</dcterms:created>
  <dcterms:modified xsi:type="dcterms:W3CDTF">2021-12-18T18:02:48Z</dcterms:modified>
</cp:coreProperties>
</file>