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57" r:id="rId5"/>
    <p:sldId id="260" r:id="rId6"/>
    <p:sldId id="261" r:id="rId7"/>
    <p:sldId id="267" r:id="rId8"/>
    <p:sldId id="268" r:id="rId9"/>
    <p:sldId id="280" r:id="rId10"/>
    <p:sldId id="269" r:id="rId11"/>
    <p:sldId id="275" r:id="rId12"/>
    <p:sldId id="281" r:id="rId13"/>
    <p:sldId id="282" r:id="rId14"/>
    <p:sldId id="283" r:id="rId15"/>
    <p:sldId id="284" r:id="rId16"/>
    <p:sldId id="277"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6" d="100"/>
          <a:sy n="66" d="100"/>
        </p:scale>
        <p:origin x="64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3E82F-D377-4563-ACC2-F4E24A073F4B}" type="datetimeFigureOut">
              <a:rPr lang="en-IN" smtClean="0"/>
              <a:t>02-09-2025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7E176-C17D-4266-B8CB-85EFEF8BD9A9}" type="slidenum">
              <a:rPr lang="en-IN" smtClean="0"/>
              <a:t>‹#›</a:t>
            </a:fld>
            <a:endParaRPr lang="en-IN"/>
          </a:p>
        </p:txBody>
      </p:sp>
    </p:spTree>
    <p:extLst>
      <p:ext uri="{BB962C8B-B14F-4D97-AF65-F5344CB8AC3E}">
        <p14:creationId xmlns:p14="http://schemas.microsoft.com/office/powerpoint/2010/main" val="315274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B7E176-C17D-4266-B8CB-85EFEF8BD9A9}" type="slidenum">
              <a:rPr lang="en-IN" smtClean="0"/>
              <a:t>2</a:t>
            </a:fld>
            <a:endParaRPr lang="en-IN"/>
          </a:p>
        </p:txBody>
      </p:sp>
    </p:spTree>
    <p:extLst>
      <p:ext uri="{BB962C8B-B14F-4D97-AF65-F5344CB8AC3E}">
        <p14:creationId xmlns:p14="http://schemas.microsoft.com/office/powerpoint/2010/main" val="557831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4475-E68C-2DF0-0763-6A1332CA49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779774-80DD-65A9-06F2-D092A20B64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897198-C683-66DE-7DE8-98EA62BB83F2}"/>
              </a:ext>
            </a:extLst>
          </p:cNvPr>
          <p:cNvSpPr>
            <a:spLocks noGrp="1"/>
          </p:cNvSpPr>
          <p:nvPr>
            <p:ph type="dt" sz="half" idx="10"/>
          </p:nvPr>
        </p:nvSpPr>
        <p:spPr/>
        <p:txBody>
          <a:bodyPr/>
          <a:lstStyle/>
          <a:p>
            <a:fld id="{F9445D54-58CD-4171-9D6D-CDFCA9E07B43}" type="datetimeFigureOut">
              <a:rPr lang="en-IN" smtClean="0"/>
              <a:t>02-09-2025</a:t>
            </a:fld>
            <a:endParaRPr lang="en-IN"/>
          </a:p>
        </p:txBody>
      </p:sp>
      <p:sp>
        <p:nvSpPr>
          <p:cNvPr id="5" name="Footer Placeholder 4">
            <a:extLst>
              <a:ext uri="{FF2B5EF4-FFF2-40B4-BE49-F238E27FC236}">
                <a16:creationId xmlns:a16="http://schemas.microsoft.com/office/drawing/2014/main" id="{BFF5B6B0-007A-1BCE-D18B-D6681E238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F01C6D-42AC-5B9E-D086-A073B78EB39E}"/>
              </a:ext>
            </a:extLst>
          </p:cNvPr>
          <p:cNvSpPr>
            <a:spLocks noGrp="1"/>
          </p:cNvSpPr>
          <p:nvPr>
            <p:ph type="sldNum" sz="quarter" idx="12"/>
          </p:nvPr>
        </p:nvSpPr>
        <p:spPr/>
        <p:txBody>
          <a:bodyPr/>
          <a:lstStyle/>
          <a:p>
            <a:fld id="{B3279584-BA4F-4767-BB12-0B0FD06198D5}" type="slidenum">
              <a:rPr lang="en-IN" smtClean="0"/>
              <a:t>‹#›</a:t>
            </a:fld>
            <a:endParaRPr lang="en-IN"/>
          </a:p>
        </p:txBody>
      </p:sp>
    </p:spTree>
    <p:extLst>
      <p:ext uri="{BB962C8B-B14F-4D97-AF65-F5344CB8AC3E}">
        <p14:creationId xmlns:p14="http://schemas.microsoft.com/office/powerpoint/2010/main" val="42493299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0306-A80C-9387-E2A7-0AE3D86C35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E17055-22DB-8319-A071-8C87D357E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0E079-2EBA-DB47-F407-0157E38E509C}"/>
              </a:ext>
            </a:extLst>
          </p:cNvPr>
          <p:cNvSpPr>
            <a:spLocks noGrp="1"/>
          </p:cNvSpPr>
          <p:nvPr>
            <p:ph type="dt" sz="half" idx="10"/>
          </p:nvPr>
        </p:nvSpPr>
        <p:spPr/>
        <p:txBody>
          <a:bodyPr/>
          <a:lstStyle/>
          <a:p>
            <a:fld id="{F9445D54-58CD-4171-9D6D-CDFCA9E07B43}" type="datetimeFigureOut">
              <a:rPr lang="en-IN" smtClean="0"/>
              <a:t>02-09-2025</a:t>
            </a:fld>
            <a:endParaRPr lang="en-IN"/>
          </a:p>
        </p:txBody>
      </p:sp>
      <p:sp>
        <p:nvSpPr>
          <p:cNvPr id="5" name="Footer Placeholder 4">
            <a:extLst>
              <a:ext uri="{FF2B5EF4-FFF2-40B4-BE49-F238E27FC236}">
                <a16:creationId xmlns:a16="http://schemas.microsoft.com/office/drawing/2014/main" id="{B7C64F1E-D651-E027-4657-0F4C4FDA8A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03010-ED54-4F84-25E3-6BFA0CCB33C5}"/>
              </a:ext>
            </a:extLst>
          </p:cNvPr>
          <p:cNvSpPr>
            <a:spLocks noGrp="1"/>
          </p:cNvSpPr>
          <p:nvPr>
            <p:ph type="sldNum" sz="quarter" idx="12"/>
          </p:nvPr>
        </p:nvSpPr>
        <p:spPr/>
        <p:txBody>
          <a:bodyPr/>
          <a:lstStyle/>
          <a:p>
            <a:fld id="{B3279584-BA4F-4767-BB12-0B0FD06198D5}" type="slidenum">
              <a:rPr lang="en-IN" smtClean="0"/>
              <a:t>‹#›</a:t>
            </a:fld>
            <a:endParaRPr lang="en-IN"/>
          </a:p>
        </p:txBody>
      </p:sp>
    </p:spTree>
    <p:extLst>
      <p:ext uri="{BB962C8B-B14F-4D97-AF65-F5344CB8AC3E}">
        <p14:creationId xmlns:p14="http://schemas.microsoft.com/office/powerpoint/2010/main" val="24817539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3D03B8-036F-C874-AC3C-2D108487F7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7DD72F-542E-95E8-8222-BD02BDC761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C4C0FF-B774-A920-5F17-92A063122822}"/>
              </a:ext>
            </a:extLst>
          </p:cNvPr>
          <p:cNvSpPr>
            <a:spLocks noGrp="1"/>
          </p:cNvSpPr>
          <p:nvPr>
            <p:ph type="dt" sz="half" idx="10"/>
          </p:nvPr>
        </p:nvSpPr>
        <p:spPr/>
        <p:txBody>
          <a:bodyPr/>
          <a:lstStyle/>
          <a:p>
            <a:fld id="{F9445D54-58CD-4171-9D6D-CDFCA9E07B43}" type="datetimeFigureOut">
              <a:rPr lang="en-IN" smtClean="0"/>
              <a:t>02-09-2025</a:t>
            </a:fld>
            <a:endParaRPr lang="en-IN"/>
          </a:p>
        </p:txBody>
      </p:sp>
      <p:sp>
        <p:nvSpPr>
          <p:cNvPr id="5" name="Footer Placeholder 4">
            <a:extLst>
              <a:ext uri="{FF2B5EF4-FFF2-40B4-BE49-F238E27FC236}">
                <a16:creationId xmlns:a16="http://schemas.microsoft.com/office/drawing/2014/main" id="{9B230DEF-C702-08A3-50E1-4075E303BE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162D7-D2F1-EA4B-A105-1A75F211AB8F}"/>
              </a:ext>
            </a:extLst>
          </p:cNvPr>
          <p:cNvSpPr>
            <a:spLocks noGrp="1"/>
          </p:cNvSpPr>
          <p:nvPr>
            <p:ph type="sldNum" sz="quarter" idx="12"/>
          </p:nvPr>
        </p:nvSpPr>
        <p:spPr/>
        <p:txBody>
          <a:bodyPr/>
          <a:lstStyle/>
          <a:p>
            <a:fld id="{B3279584-BA4F-4767-BB12-0B0FD06198D5}" type="slidenum">
              <a:rPr lang="en-IN" smtClean="0"/>
              <a:t>‹#›</a:t>
            </a:fld>
            <a:endParaRPr lang="en-IN"/>
          </a:p>
        </p:txBody>
      </p:sp>
    </p:spTree>
    <p:extLst>
      <p:ext uri="{BB962C8B-B14F-4D97-AF65-F5344CB8AC3E}">
        <p14:creationId xmlns:p14="http://schemas.microsoft.com/office/powerpoint/2010/main" val="130027911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BF91D-34DB-6F79-90AB-B0107E30A8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93EDB5-BBD4-4138-3E3E-553A5F4632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620809-0D60-D737-7F49-F5D12917E3BA}"/>
              </a:ext>
            </a:extLst>
          </p:cNvPr>
          <p:cNvSpPr>
            <a:spLocks noGrp="1"/>
          </p:cNvSpPr>
          <p:nvPr>
            <p:ph type="dt" sz="half" idx="10"/>
          </p:nvPr>
        </p:nvSpPr>
        <p:spPr/>
        <p:txBody>
          <a:bodyPr/>
          <a:lstStyle/>
          <a:p>
            <a:fld id="{F9445D54-58CD-4171-9D6D-CDFCA9E07B43}" type="datetimeFigureOut">
              <a:rPr lang="en-IN" smtClean="0"/>
              <a:t>02-09-2025</a:t>
            </a:fld>
            <a:endParaRPr lang="en-IN"/>
          </a:p>
        </p:txBody>
      </p:sp>
      <p:sp>
        <p:nvSpPr>
          <p:cNvPr id="5" name="Footer Placeholder 4">
            <a:extLst>
              <a:ext uri="{FF2B5EF4-FFF2-40B4-BE49-F238E27FC236}">
                <a16:creationId xmlns:a16="http://schemas.microsoft.com/office/drawing/2014/main" id="{A53FDAE5-4C88-B0FE-24C8-27D9BA880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FC2562-1CB2-A0C9-480E-202ED0D97616}"/>
              </a:ext>
            </a:extLst>
          </p:cNvPr>
          <p:cNvSpPr>
            <a:spLocks noGrp="1"/>
          </p:cNvSpPr>
          <p:nvPr>
            <p:ph type="sldNum" sz="quarter" idx="12"/>
          </p:nvPr>
        </p:nvSpPr>
        <p:spPr/>
        <p:txBody>
          <a:bodyPr/>
          <a:lstStyle/>
          <a:p>
            <a:fld id="{B3279584-BA4F-4767-BB12-0B0FD06198D5}" type="slidenum">
              <a:rPr lang="en-IN" smtClean="0"/>
              <a:t>‹#›</a:t>
            </a:fld>
            <a:endParaRPr lang="en-IN"/>
          </a:p>
        </p:txBody>
      </p:sp>
    </p:spTree>
    <p:extLst>
      <p:ext uri="{BB962C8B-B14F-4D97-AF65-F5344CB8AC3E}">
        <p14:creationId xmlns:p14="http://schemas.microsoft.com/office/powerpoint/2010/main" val="37844458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0B3F-D2CA-7632-A46F-C9DBB11BE0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30F861-BA71-C2C6-B07E-B3AC44FF3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FA8C60-AE90-10DD-2F6D-86C91525B1C4}"/>
              </a:ext>
            </a:extLst>
          </p:cNvPr>
          <p:cNvSpPr>
            <a:spLocks noGrp="1"/>
          </p:cNvSpPr>
          <p:nvPr>
            <p:ph type="dt" sz="half" idx="10"/>
          </p:nvPr>
        </p:nvSpPr>
        <p:spPr/>
        <p:txBody>
          <a:bodyPr/>
          <a:lstStyle/>
          <a:p>
            <a:fld id="{F9445D54-58CD-4171-9D6D-CDFCA9E07B43}" type="datetimeFigureOut">
              <a:rPr lang="en-IN" smtClean="0"/>
              <a:t>02-09-2025</a:t>
            </a:fld>
            <a:endParaRPr lang="en-IN"/>
          </a:p>
        </p:txBody>
      </p:sp>
      <p:sp>
        <p:nvSpPr>
          <p:cNvPr id="5" name="Footer Placeholder 4">
            <a:extLst>
              <a:ext uri="{FF2B5EF4-FFF2-40B4-BE49-F238E27FC236}">
                <a16:creationId xmlns:a16="http://schemas.microsoft.com/office/drawing/2014/main" id="{9249E65C-13E3-BF7E-6B15-8C110F4773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713EED-930D-D9E1-AB8D-AC54DDED7AFB}"/>
              </a:ext>
            </a:extLst>
          </p:cNvPr>
          <p:cNvSpPr>
            <a:spLocks noGrp="1"/>
          </p:cNvSpPr>
          <p:nvPr>
            <p:ph type="sldNum" sz="quarter" idx="12"/>
          </p:nvPr>
        </p:nvSpPr>
        <p:spPr/>
        <p:txBody>
          <a:bodyPr/>
          <a:lstStyle/>
          <a:p>
            <a:fld id="{B3279584-BA4F-4767-BB12-0B0FD06198D5}" type="slidenum">
              <a:rPr lang="en-IN" smtClean="0"/>
              <a:t>‹#›</a:t>
            </a:fld>
            <a:endParaRPr lang="en-IN"/>
          </a:p>
        </p:txBody>
      </p:sp>
    </p:spTree>
    <p:extLst>
      <p:ext uri="{BB962C8B-B14F-4D97-AF65-F5344CB8AC3E}">
        <p14:creationId xmlns:p14="http://schemas.microsoft.com/office/powerpoint/2010/main" val="20646442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2EBD-25EF-7B67-630A-36ACDCCD99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A0389C-7482-38F7-6A86-3C7146F26F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CC25ED-BF03-F4D3-5978-F415A92335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598E4A-A1A2-3522-0C29-65B7D56095EA}"/>
              </a:ext>
            </a:extLst>
          </p:cNvPr>
          <p:cNvSpPr>
            <a:spLocks noGrp="1"/>
          </p:cNvSpPr>
          <p:nvPr>
            <p:ph type="dt" sz="half" idx="10"/>
          </p:nvPr>
        </p:nvSpPr>
        <p:spPr/>
        <p:txBody>
          <a:bodyPr/>
          <a:lstStyle/>
          <a:p>
            <a:fld id="{F9445D54-58CD-4171-9D6D-CDFCA9E07B43}" type="datetimeFigureOut">
              <a:rPr lang="en-IN" smtClean="0"/>
              <a:t>02-09-2025</a:t>
            </a:fld>
            <a:endParaRPr lang="en-IN"/>
          </a:p>
        </p:txBody>
      </p:sp>
      <p:sp>
        <p:nvSpPr>
          <p:cNvPr id="6" name="Footer Placeholder 5">
            <a:extLst>
              <a:ext uri="{FF2B5EF4-FFF2-40B4-BE49-F238E27FC236}">
                <a16:creationId xmlns:a16="http://schemas.microsoft.com/office/drawing/2014/main" id="{AC9A3C1D-C8EC-D622-EDEF-9AB739108C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B98AC6-22D1-2B9E-B7EC-F6CA4FAB815A}"/>
              </a:ext>
            </a:extLst>
          </p:cNvPr>
          <p:cNvSpPr>
            <a:spLocks noGrp="1"/>
          </p:cNvSpPr>
          <p:nvPr>
            <p:ph type="sldNum" sz="quarter" idx="12"/>
          </p:nvPr>
        </p:nvSpPr>
        <p:spPr/>
        <p:txBody>
          <a:bodyPr/>
          <a:lstStyle/>
          <a:p>
            <a:fld id="{B3279584-BA4F-4767-BB12-0B0FD06198D5}" type="slidenum">
              <a:rPr lang="en-IN" smtClean="0"/>
              <a:t>‹#›</a:t>
            </a:fld>
            <a:endParaRPr lang="en-IN"/>
          </a:p>
        </p:txBody>
      </p:sp>
    </p:spTree>
    <p:extLst>
      <p:ext uri="{BB962C8B-B14F-4D97-AF65-F5344CB8AC3E}">
        <p14:creationId xmlns:p14="http://schemas.microsoft.com/office/powerpoint/2010/main" val="28704796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5C98-1454-6BFC-570A-0C72ADFD80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6FFC04-B6AD-84DA-BC19-6CF410650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BDD26-121D-6525-6C7E-2F5C227356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8BECD1-6920-932E-BFBA-2FAF8BC8D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53F44-F4CD-7921-DC92-82B1310837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B29398-27A4-927D-E983-1702AFE27B3B}"/>
              </a:ext>
            </a:extLst>
          </p:cNvPr>
          <p:cNvSpPr>
            <a:spLocks noGrp="1"/>
          </p:cNvSpPr>
          <p:nvPr>
            <p:ph type="dt" sz="half" idx="10"/>
          </p:nvPr>
        </p:nvSpPr>
        <p:spPr/>
        <p:txBody>
          <a:bodyPr/>
          <a:lstStyle/>
          <a:p>
            <a:fld id="{F9445D54-58CD-4171-9D6D-CDFCA9E07B43}" type="datetimeFigureOut">
              <a:rPr lang="en-IN" smtClean="0"/>
              <a:t>02-09-2025</a:t>
            </a:fld>
            <a:endParaRPr lang="en-IN"/>
          </a:p>
        </p:txBody>
      </p:sp>
      <p:sp>
        <p:nvSpPr>
          <p:cNvPr id="8" name="Footer Placeholder 7">
            <a:extLst>
              <a:ext uri="{FF2B5EF4-FFF2-40B4-BE49-F238E27FC236}">
                <a16:creationId xmlns:a16="http://schemas.microsoft.com/office/drawing/2014/main" id="{0394BDC1-2BD2-A2AC-1E68-903B17F0E1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F9C074-CE2D-41B8-916B-5E6A2C595A20}"/>
              </a:ext>
            </a:extLst>
          </p:cNvPr>
          <p:cNvSpPr>
            <a:spLocks noGrp="1"/>
          </p:cNvSpPr>
          <p:nvPr>
            <p:ph type="sldNum" sz="quarter" idx="12"/>
          </p:nvPr>
        </p:nvSpPr>
        <p:spPr/>
        <p:txBody>
          <a:bodyPr/>
          <a:lstStyle/>
          <a:p>
            <a:fld id="{B3279584-BA4F-4767-BB12-0B0FD06198D5}" type="slidenum">
              <a:rPr lang="en-IN" smtClean="0"/>
              <a:t>‹#›</a:t>
            </a:fld>
            <a:endParaRPr lang="en-IN"/>
          </a:p>
        </p:txBody>
      </p:sp>
    </p:spTree>
    <p:extLst>
      <p:ext uri="{BB962C8B-B14F-4D97-AF65-F5344CB8AC3E}">
        <p14:creationId xmlns:p14="http://schemas.microsoft.com/office/powerpoint/2010/main" val="938821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132B-F506-EC73-A086-FD98CD09A0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9D4C96-BBD2-6232-CA0C-7D44C1D92D8F}"/>
              </a:ext>
            </a:extLst>
          </p:cNvPr>
          <p:cNvSpPr>
            <a:spLocks noGrp="1"/>
          </p:cNvSpPr>
          <p:nvPr>
            <p:ph type="dt" sz="half" idx="10"/>
          </p:nvPr>
        </p:nvSpPr>
        <p:spPr/>
        <p:txBody>
          <a:bodyPr/>
          <a:lstStyle/>
          <a:p>
            <a:fld id="{F9445D54-58CD-4171-9D6D-CDFCA9E07B43}" type="datetimeFigureOut">
              <a:rPr lang="en-IN" smtClean="0"/>
              <a:t>02-09-2025</a:t>
            </a:fld>
            <a:endParaRPr lang="en-IN"/>
          </a:p>
        </p:txBody>
      </p:sp>
      <p:sp>
        <p:nvSpPr>
          <p:cNvPr id="4" name="Footer Placeholder 3">
            <a:extLst>
              <a:ext uri="{FF2B5EF4-FFF2-40B4-BE49-F238E27FC236}">
                <a16:creationId xmlns:a16="http://schemas.microsoft.com/office/drawing/2014/main" id="{8FBB6C57-2A33-448C-B7C6-E01D395519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3A085B-ABFF-C085-749B-D4ED1E4B2C6E}"/>
              </a:ext>
            </a:extLst>
          </p:cNvPr>
          <p:cNvSpPr>
            <a:spLocks noGrp="1"/>
          </p:cNvSpPr>
          <p:nvPr>
            <p:ph type="sldNum" sz="quarter" idx="12"/>
          </p:nvPr>
        </p:nvSpPr>
        <p:spPr/>
        <p:txBody>
          <a:bodyPr/>
          <a:lstStyle/>
          <a:p>
            <a:fld id="{B3279584-BA4F-4767-BB12-0B0FD06198D5}" type="slidenum">
              <a:rPr lang="en-IN" smtClean="0"/>
              <a:t>‹#›</a:t>
            </a:fld>
            <a:endParaRPr lang="en-IN"/>
          </a:p>
        </p:txBody>
      </p:sp>
    </p:spTree>
    <p:extLst>
      <p:ext uri="{BB962C8B-B14F-4D97-AF65-F5344CB8AC3E}">
        <p14:creationId xmlns:p14="http://schemas.microsoft.com/office/powerpoint/2010/main" val="38612145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21BD8-0D79-C40D-4354-8706F44C378A}"/>
              </a:ext>
            </a:extLst>
          </p:cNvPr>
          <p:cNvSpPr>
            <a:spLocks noGrp="1"/>
          </p:cNvSpPr>
          <p:nvPr>
            <p:ph type="dt" sz="half" idx="10"/>
          </p:nvPr>
        </p:nvSpPr>
        <p:spPr/>
        <p:txBody>
          <a:bodyPr/>
          <a:lstStyle/>
          <a:p>
            <a:fld id="{F9445D54-58CD-4171-9D6D-CDFCA9E07B43}" type="datetimeFigureOut">
              <a:rPr lang="en-IN" smtClean="0"/>
              <a:t>02-09-2025</a:t>
            </a:fld>
            <a:endParaRPr lang="en-IN"/>
          </a:p>
        </p:txBody>
      </p:sp>
      <p:sp>
        <p:nvSpPr>
          <p:cNvPr id="3" name="Footer Placeholder 2">
            <a:extLst>
              <a:ext uri="{FF2B5EF4-FFF2-40B4-BE49-F238E27FC236}">
                <a16:creationId xmlns:a16="http://schemas.microsoft.com/office/drawing/2014/main" id="{B68F75DA-4FB6-E8E1-478E-50BC27040F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A1E3CE-168D-461D-483F-80362A53919A}"/>
              </a:ext>
            </a:extLst>
          </p:cNvPr>
          <p:cNvSpPr>
            <a:spLocks noGrp="1"/>
          </p:cNvSpPr>
          <p:nvPr>
            <p:ph type="sldNum" sz="quarter" idx="12"/>
          </p:nvPr>
        </p:nvSpPr>
        <p:spPr/>
        <p:txBody>
          <a:bodyPr/>
          <a:lstStyle/>
          <a:p>
            <a:fld id="{B3279584-BA4F-4767-BB12-0B0FD06198D5}" type="slidenum">
              <a:rPr lang="en-IN" smtClean="0"/>
              <a:t>‹#›</a:t>
            </a:fld>
            <a:endParaRPr lang="en-IN"/>
          </a:p>
        </p:txBody>
      </p:sp>
    </p:spTree>
    <p:extLst>
      <p:ext uri="{BB962C8B-B14F-4D97-AF65-F5344CB8AC3E}">
        <p14:creationId xmlns:p14="http://schemas.microsoft.com/office/powerpoint/2010/main" val="25452380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4A61-D71C-A55E-9A51-A2F61ACDD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98A335-94EA-9526-975A-1ED8E67EA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EB3902-4E5E-9B2E-B050-FD1234389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1973B-28B2-E1CF-CB03-2A7F9D42316E}"/>
              </a:ext>
            </a:extLst>
          </p:cNvPr>
          <p:cNvSpPr>
            <a:spLocks noGrp="1"/>
          </p:cNvSpPr>
          <p:nvPr>
            <p:ph type="dt" sz="half" idx="10"/>
          </p:nvPr>
        </p:nvSpPr>
        <p:spPr/>
        <p:txBody>
          <a:bodyPr/>
          <a:lstStyle/>
          <a:p>
            <a:fld id="{F9445D54-58CD-4171-9D6D-CDFCA9E07B43}" type="datetimeFigureOut">
              <a:rPr lang="en-IN" smtClean="0"/>
              <a:t>02-09-2025</a:t>
            </a:fld>
            <a:endParaRPr lang="en-IN"/>
          </a:p>
        </p:txBody>
      </p:sp>
      <p:sp>
        <p:nvSpPr>
          <p:cNvPr id="6" name="Footer Placeholder 5">
            <a:extLst>
              <a:ext uri="{FF2B5EF4-FFF2-40B4-BE49-F238E27FC236}">
                <a16:creationId xmlns:a16="http://schemas.microsoft.com/office/drawing/2014/main" id="{506AE021-7095-4664-CC88-1D053B692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2BBDE1-31D2-8605-643E-13F067102192}"/>
              </a:ext>
            </a:extLst>
          </p:cNvPr>
          <p:cNvSpPr>
            <a:spLocks noGrp="1"/>
          </p:cNvSpPr>
          <p:nvPr>
            <p:ph type="sldNum" sz="quarter" idx="12"/>
          </p:nvPr>
        </p:nvSpPr>
        <p:spPr/>
        <p:txBody>
          <a:bodyPr/>
          <a:lstStyle/>
          <a:p>
            <a:fld id="{B3279584-BA4F-4767-BB12-0B0FD06198D5}" type="slidenum">
              <a:rPr lang="en-IN" smtClean="0"/>
              <a:t>‹#›</a:t>
            </a:fld>
            <a:endParaRPr lang="en-IN"/>
          </a:p>
        </p:txBody>
      </p:sp>
    </p:spTree>
    <p:extLst>
      <p:ext uri="{BB962C8B-B14F-4D97-AF65-F5344CB8AC3E}">
        <p14:creationId xmlns:p14="http://schemas.microsoft.com/office/powerpoint/2010/main" val="2822660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8BB0F-28A2-05DB-4637-59F51062C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BE35AC-6ADA-A2DA-79AB-A1AB927937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19738C-7764-4C7D-496D-A88494CE1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FB8F8-FB01-EF04-A6A4-F98920B6B131}"/>
              </a:ext>
            </a:extLst>
          </p:cNvPr>
          <p:cNvSpPr>
            <a:spLocks noGrp="1"/>
          </p:cNvSpPr>
          <p:nvPr>
            <p:ph type="dt" sz="half" idx="10"/>
          </p:nvPr>
        </p:nvSpPr>
        <p:spPr/>
        <p:txBody>
          <a:bodyPr/>
          <a:lstStyle/>
          <a:p>
            <a:fld id="{F9445D54-58CD-4171-9D6D-CDFCA9E07B43}" type="datetimeFigureOut">
              <a:rPr lang="en-IN" smtClean="0"/>
              <a:t>02-09-2025</a:t>
            </a:fld>
            <a:endParaRPr lang="en-IN"/>
          </a:p>
        </p:txBody>
      </p:sp>
      <p:sp>
        <p:nvSpPr>
          <p:cNvPr id="6" name="Footer Placeholder 5">
            <a:extLst>
              <a:ext uri="{FF2B5EF4-FFF2-40B4-BE49-F238E27FC236}">
                <a16:creationId xmlns:a16="http://schemas.microsoft.com/office/drawing/2014/main" id="{799E18BE-CBA9-1A75-0176-D99BC06B36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E5AE9-DEDA-7ED7-BE93-0EA8C1BB5905}"/>
              </a:ext>
            </a:extLst>
          </p:cNvPr>
          <p:cNvSpPr>
            <a:spLocks noGrp="1"/>
          </p:cNvSpPr>
          <p:nvPr>
            <p:ph type="sldNum" sz="quarter" idx="12"/>
          </p:nvPr>
        </p:nvSpPr>
        <p:spPr/>
        <p:txBody>
          <a:bodyPr/>
          <a:lstStyle/>
          <a:p>
            <a:fld id="{B3279584-BA4F-4767-BB12-0B0FD06198D5}" type="slidenum">
              <a:rPr lang="en-IN" smtClean="0"/>
              <a:t>‹#›</a:t>
            </a:fld>
            <a:endParaRPr lang="en-IN"/>
          </a:p>
        </p:txBody>
      </p:sp>
    </p:spTree>
    <p:extLst>
      <p:ext uri="{BB962C8B-B14F-4D97-AF65-F5344CB8AC3E}">
        <p14:creationId xmlns:p14="http://schemas.microsoft.com/office/powerpoint/2010/main" val="20240337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3AB326-7D3A-3EB8-F48E-1706CD1FB6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5CB440-2DA5-4C1C-1D06-494233E095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DDE11-F5E5-9632-C002-D9C62DC886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45D54-58CD-4171-9D6D-CDFCA9E07B43}" type="datetimeFigureOut">
              <a:rPr lang="en-IN" smtClean="0"/>
              <a:t>02-09-2025</a:t>
            </a:fld>
            <a:endParaRPr lang="en-IN"/>
          </a:p>
        </p:txBody>
      </p:sp>
      <p:sp>
        <p:nvSpPr>
          <p:cNvPr id="5" name="Footer Placeholder 4">
            <a:extLst>
              <a:ext uri="{FF2B5EF4-FFF2-40B4-BE49-F238E27FC236}">
                <a16:creationId xmlns:a16="http://schemas.microsoft.com/office/drawing/2014/main" id="{9077FC32-B9C1-8F16-0691-637D04F97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71110C-B68B-EE90-6E1E-3F538914E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79584-BA4F-4767-BB12-0B0FD06198D5}" type="slidenum">
              <a:rPr lang="en-IN" smtClean="0"/>
              <a:t>‹#›</a:t>
            </a:fld>
            <a:endParaRPr lang="en-IN"/>
          </a:p>
        </p:txBody>
      </p:sp>
    </p:spTree>
    <p:extLst>
      <p:ext uri="{BB962C8B-B14F-4D97-AF65-F5344CB8AC3E}">
        <p14:creationId xmlns:p14="http://schemas.microsoft.com/office/powerpoint/2010/main" val="1460905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ieeexplore.ieee.org/document/8307772" TargetMode="External"/><Relationship Id="rId3" Type="http://schemas.openxmlformats.org/officeDocument/2006/relationships/hyperlink" Target="https://ieeexplore.ieee.org/abstract/document/10452298" TargetMode="External"/><Relationship Id="rId7" Type="http://schemas.openxmlformats.org/officeDocument/2006/relationships/hyperlink" Target="https://ieeexplore.ieee.org/document/10489924" TargetMode="External"/><Relationship Id="rId2" Type="http://schemas.openxmlformats.org/officeDocument/2006/relationships/hyperlink" Target="https://ieeexplore.ieee.org/document/10509741" TargetMode="External"/><Relationship Id="rId1" Type="http://schemas.openxmlformats.org/officeDocument/2006/relationships/slideLayout" Target="../slideLayouts/slideLayout7.xml"/><Relationship Id="rId6" Type="http://schemas.openxmlformats.org/officeDocument/2006/relationships/hyperlink" Target="https://ieeexplore.ieee.org/document/5993515" TargetMode="External"/><Relationship Id="rId11" Type="http://schemas.openxmlformats.org/officeDocument/2006/relationships/hyperlink" Target="https://www.researchgate.net/publication/356996116_Metal_cracks_detection_based_on_circular_patch_microstrip_antenna" TargetMode="External"/><Relationship Id="rId5" Type="http://schemas.openxmlformats.org/officeDocument/2006/relationships/hyperlink" Target="https://ieeexplore.ieee.org/document/7468505" TargetMode="External"/><Relationship Id="rId10" Type="http://schemas.openxmlformats.org/officeDocument/2006/relationships/hyperlink" Target="https://onlinelibrary.wiley.com/doi/10.1155/2022/4663488" TargetMode="External"/><Relationship Id="rId4" Type="http://schemas.openxmlformats.org/officeDocument/2006/relationships/hyperlink" Target="https://ieeexplore.ieee.org/document/10416204" TargetMode="External"/><Relationship Id="rId9" Type="http://schemas.openxmlformats.org/officeDocument/2006/relationships/hyperlink" Target="https://onlinelibrary.wiley.com/doi/10.1155/2022/966309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B8F1-1E70-4E1C-CE94-9DDB5EAF5622}"/>
              </a:ext>
            </a:extLst>
          </p:cNvPr>
          <p:cNvSpPr>
            <a:spLocks noGrp="1"/>
          </p:cNvSpPr>
          <p:nvPr>
            <p:ph type="ctrTitle"/>
          </p:nvPr>
        </p:nvSpPr>
        <p:spPr>
          <a:xfrm>
            <a:off x="1718345" y="1642837"/>
            <a:ext cx="8755310" cy="2381935"/>
          </a:xfrm>
        </p:spPr>
        <p:txBody>
          <a:bodyPr>
            <a:normAutofit fontScale="90000"/>
          </a:bodyPr>
          <a:lstStyle/>
          <a:p>
            <a:r>
              <a:rPr lang="en-US" b="1" dirty="0"/>
              <a:t>Crack Growth Monitoring and Expansion Joints Monitoring of Concrete using RF Sensors </a:t>
            </a:r>
            <a:endParaRPr lang="en-IN" b="1" dirty="0"/>
          </a:p>
        </p:txBody>
      </p:sp>
      <p:sp>
        <p:nvSpPr>
          <p:cNvPr id="3" name="Subtitle 2">
            <a:extLst>
              <a:ext uri="{FF2B5EF4-FFF2-40B4-BE49-F238E27FC236}">
                <a16:creationId xmlns:a16="http://schemas.microsoft.com/office/drawing/2014/main" id="{51924DA3-AB8F-9D7F-8E97-F10681F69AAD}"/>
              </a:ext>
            </a:extLst>
          </p:cNvPr>
          <p:cNvSpPr>
            <a:spLocks noGrp="1"/>
          </p:cNvSpPr>
          <p:nvPr>
            <p:ph type="subTitle" idx="1"/>
          </p:nvPr>
        </p:nvSpPr>
        <p:spPr>
          <a:xfrm>
            <a:off x="5079166" y="4522036"/>
            <a:ext cx="2033668" cy="983615"/>
          </a:xfrm>
        </p:spPr>
        <p:txBody>
          <a:bodyPr anchor="t">
            <a:normAutofit/>
          </a:bodyPr>
          <a:lstStyle/>
          <a:p>
            <a:r>
              <a:rPr lang="en-IN" b="1" dirty="0"/>
              <a:t>By:-</a:t>
            </a:r>
          </a:p>
          <a:p>
            <a:r>
              <a:rPr lang="en-IN" dirty="0"/>
              <a:t>Hetansh Patel</a:t>
            </a:r>
          </a:p>
        </p:txBody>
      </p:sp>
    </p:spTree>
    <p:extLst>
      <p:ext uri="{BB962C8B-B14F-4D97-AF65-F5344CB8AC3E}">
        <p14:creationId xmlns:p14="http://schemas.microsoft.com/office/powerpoint/2010/main" val="34823138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F7CB-478F-9312-A58F-91801F40650B}"/>
              </a:ext>
            </a:extLst>
          </p:cNvPr>
          <p:cNvSpPr>
            <a:spLocks noGrp="1"/>
          </p:cNvSpPr>
          <p:nvPr>
            <p:ph type="title"/>
          </p:nvPr>
        </p:nvSpPr>
        <p:spPr/>
        <p:txBody>
          <a:bodyPr/>
          <a:lstStyle/>
          <a:p>
            <a:br>
              <a:rPr lang="en-US" b="1" dirty="0"/>
            </a:br>
            <a:endParaRPr lang="en-IN" dirty="0"/>
          </a:p>
        </p:txBody>
      </p:sp>
      <p:pic>
        <p:nvPicPr>
          <p:cNvPr id="3" name="Picture 2">
            <a:extLst>
              <a:ext uri="{FF2B5EF4-FFF2-40B4-BE49-F238E27FC236}">
                <a16:creationId xmlns:a16="http://schemas.microsoft.com/office/drawing/2014/main" id="{E26AF956-081D-AE0A-13A7-22C2259F526E}"/>
              </a:ext>
            </a:extLst>
          </p:cNvPr>
          <p:cNvPicPr>
            <a:picLocks noChangeAspect="1"/>
          </p:cNvPicPr>
          <p:nvPr/>
        </p:nvPicPr>
        <p:blipFill>
          <a:blip r:embed="rId2"/>
          <a:srcRect t="4276" b="7195"/>
          <a:stretch/>
        </p:blipFill>
        <p:spPr>
          <a:xfrm>
            <a:off x="6880559" y="1154795"/>
            <a:ext cx="4905611" cy="2041064"/>
          </a:xfrm>
          <a:prstGeom prst="rect">
            <a:avLst/>
          </a:prstGeom>
          <a:ln>
            <a:solidFill>
              <a:schemeClr val="tx1"/>
            </a:solidFill>
          </a:ln>
        </p:spPr>
      </p:pic>
      <p:pic>
        <p:nvPicPr>
          <p:cNvPr id="4" name="Picture 3">
            <a:extLst>
              <a:ext uri="{FF2B5EF4-FFF2-40B4-BE49-F238E27FC236}">
                <a16:creationId xmlns:a16="http://schemas.microsoft.com/office/drawing/2014/main" id="{C1D93AE4-0BCD-63E1-624F-CAF398178322}"/>
              </a:ext>
            </a:extLst>
          </p:cNvPr>
          <p:cNvPicPr>
            <a:picLocks noChangeAspect="1"/>
          </p:cNvPicPr>
          <p:nvPr/>
        </p:nvPicPr>
        <p:blipFill>
          <a:blip r:embed="rId3"/>
          <a:srcRect l="3468" r="3395"/>
          <a:stretch/>
        </p:blipFill>
        <p:spPr>
          <a:xfrm>
            <a:off x="7143617" y="3662142"/>
            <a:ext cx="4379494" cy="2605325"/>
          </a:xfrm>
          <a:prstGeom prst="rect">
            <a:avLst/>
          </a:prstGeom>
          <a:ln>
            <a:solidFill>
              <a:schemeClr val="tx1"/>
            </a:solidFill>
          </a:ln>
        </p:spPr>
      </p:pic>
      <p:sp>
        <p:nvSpPr>
          <p:cNvPr id="8" name="TextBox 7">
            <a:extLst>
              <a:ext uri="{FF2B5EF4-FFF2-40B4-BE49-F238E27FC236}">
                <a16:creationId xmlns:a16="http://schemas.microsoft.com/office/drawing/2014/main" id="{4B1362C1-9A10-E59D-611E-70EEC2B25418}"/>
              </a:ext>
            </a:extLst>
          </p:cNvPr>
          <p:cNvSpPr txBox="1"/>
          <p:nvPr/>
        </p:nvSpPr>
        <p:spPr>
          <a:xfrm>
            <a:off x="269739" y="1589590"/>
            <a:ext cx="5826261" cy="4524315"/>
          </a:xfrm>
          <a:prstGeom prst="rect">
            <a:avLst/>
          </a:prstGeom>
          <a:noFill/>
        </p:spPr>
        <p:txBody>
          <a:bodyPr wrap="square">
            <a:spAutoFit/>
          </a:bodyPr>
          <a:lstStyle/>
          <a:p>
            <a:r>
              <a:rPr lang="en-IN" sz="2400" b="1" u="sng" dirty="0"/>
              <a:t>3) Dual Antenna Design and Implementation</a:t>
            </a:r>
          </a:p>
          <a:p>
            <a:endParaRPr lang="en-IN" sz="2400" b="1" u="sng" dirty="0"/>
          </a:p>
          <a:p>
            <a:pPr marL="342900" indent="-342900">
              <a:buFont typeface="Arial" panose="020B0604020202020204" pitchFamily="34" charset="0"/>
              <a:buChar char="•"/>
            </a:pPr>
            <a:r>
              <a:rPr lang="en-US" sz="2400" dirty="0"/>
              <a:t>The next step in the design procedure is to take two antennas of the same specifications and placing them side by side. This creates a dual antenna system.</a:t>
            </a:r>
          </a:p>
          <a:p>
            <a:pPr marL="342900" indent="-342900">
              <a:buFont typeface="Arial" panose="020B0604020202020204" pitchFamily="34" charset="0"/>
              <a:buChar char="•"/>
            </a:pPr>
            <a:endParaRPr lang="en-IN" sz="2400" b="1" u="sng" dirty="0"/>
          </a:p>
          <a:p>
            <a:pPr marL="342900" indent="-342900">
              <a:buFont typeface="Arial" panose="020B0604020202020204" pitchFamily="34" charset="0"/>
              <a:buChar char="•"/>
            </a:pPr>
            <a:r>
              <a:rPr lang="en-US" sz="2400" dirty="0"/>
              <a:t>The final step is to mount the dual antenna system on a concrete slabs. The separation between the slabs simulate the condition where crack is present on the slab.</a:t>
            </a:r>
            <a:endParaRPr lang="en-IN" sz="2400" dirty="0"/>
          </a:p>
        </p:txBody>
      </p:sp>
      <p:sp>
        <p:nvSpPr>
          <p:cNvPr id="5" name="Title 1">
            <a:extLst>
              <a:ext uri="{FF2B5EF4-FFF2-40B4-BE49-F238E27FC236}">
                <a16:creationId xmlns:a16="http://schemas.microsoft.com/office/drawing/2014/main" id="{28447DD2-253B-D0AA-4E48-8850F37BAA5F}"/>
              </a:ext>
            </a:extLst>
          </p:cNvPr>
          <p:cNvSpPr txBox="1">
            <a:spLocks/>
          </p:cNvSpPr>
          <p:nvPr/>
        </p:nvSpPr>
        <p:spPr>
          <a:xfrm>
            <a:off x="409006" y="188316"/>
            <a:ext cx="10893408" cy="7896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t>Explanation of all the Modules of the System</a:t>
            </a:r>
          </a:p>
        </p:txBody>
      </p:sp>
      <p:sp>
        <p:nvSpPr>
          <p:cNvPr id="6" name="TextBox 5">
            <a:extLst>
              <a:ext uri="{FF2B5EF4-FFF2-40B4-BE49-F238E27FC236}">
                <a16:creationId xmlns:a16="http://schemas.microsoft.com/office/drawing/2014/main" id="{1A7B2314-6964-C994-649C-2F887C199D58}"/>
              </a:ext>
            </a:extLst>
          </p:cNvPr>
          <p:cNvSpPr txBox="1"/>
          <p:nvPr/>
        </p:nvSpPr>
        <p:spPr>
          <a:xfrm>
            <a:off x="8227294" y="3188002"/>
            <a:ext cx="2212139" cy="369332"/>
          </a:xfrm>
          <a:prstGeom prst="rect">
            <a:avLst/>
          </a:prstGeom>
          <a:noFill/>
        </p:spPr>
        <p:txBody>
          <a:bodyPr wrap="square" rtlCol="0">
            <a:spAutoFit/>
          </a:bodyPr>
          <a:lstStyle/>
          <a:p>
            <a:r>
              <a:rPr lang="en-IN" i="1" dirty="0"/>
              <a:t>Dual Antenna System</a:t>
            </a:r>
          </a:p>
        </p:txBody>
      </p:sp>
      <p:sp>
        <p:nvSpPr>
          <p:cNvPr id="7" name="TextBox 6">
            <a:extLst>
              <a:ext uri="{FF2B5EF4-FFF2-40B4-BE49-F238E27FC236}">
                <a16:creationId xmlns:a16="http://schemas.microsoft.com/office/drawing/2014/main" id="{2455CF49-2ADD-5DE3-1FD3-1A5B9C9A63C0}"/>
              </a:ext>
            </a:extLst>
          </p:cNvPr>
          <p:cNvSpPr txBox="1"/>
          <p:nvPr/>
        </p:nvSpPr>
        <p:spPr>
          <a:xfrm>
            <a:off x="7397531" y="6267467"/>
            <a:ext cx="3871663" cy="369332"/>
          </a:xfrm>
          <a:prstGeom prst="rect">
            <a:avLst/>
          </a:prstGeom>
          <a:noFill/>
        </p:spPr>
        <p:txBody>
          <a:bodyPr wrap="square" rtlCol="0">
            <a:spAutoFit/>
          </a:bodyPr>
          <a:lstStyle/>
          <a:p>
            <a:r>
              <a:rPr lang="en-IN" i="1" dirty="0"/>
              <a:t>Dual Antenna System on Concrete Slabs</a:t>
            </a:r>
          </a:p>
        </p:txBody>
      </p:sp>
    </p:spTree>
    <p:extLst>
      <p:ext uri="{BB962C8B-B14F-4D97-AF65-F5344CB8AC3E}">
        <p14:creationId xmlns:p14="http://schemas.microsoft.com/office/powerpoint/2010/main" val="38176044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BB97F81-C1C6-DD3C-813A-CEBD6A8B49C5}"/>
              </a:ext>
            </a:extLst>
          </p:cNvPr>
          <p:cNvPicPr>
            <a:picLocks noChangeAspect="1"/>
          </p:cNvPicPr>
          <p:nvPr/>
        </p:nvPicPr>
        <p:blipFill>
          <a:blip r:embed="rId2"/>
          <a:srcRect l="3181" t="10694" r="1755" b="3169"/>
          <a:stretch/>
        </p:blipFill>
        <p:spPr>
          <a:xfrm>
            <a:off x="6317381" y="4453099"/>
            <a:ext cx="5476774" cy="1915427"/>
          </a:xfrm>
          <a:prstGeom prst="rect">
            <a:avLst/>
          </a:prstGeom>
          <a:ln>
            <a:solidFill>
              <a:schemeClr val="tx1"/>
            </a:solidFill>
          </a:ln>
        </p:spPr>
      </p:pic>
      <p:sp>
        <p:nvSpPr>
          <p:cNvPr id="2" name="Title 1">
            <a:extLst>
              <a:ext uri="{FF2B5EF4-FFF2-40B4-BE49-F238E27FC236}">
                <a16:creationId xmlns:a16="http://schemas.microsoft.com/office/drawing/2014/main" id="{2AE7836F-1601-A2A5-868A-F2446F1EB7FB}"/>
              </a:ext>
            </a:extLst>
          </p:cNvPr>
          <p:cNvSpPr txBox="1">
            <a:spLocks/>
          </p:cNvSpPr>
          <p:nvPr/>
        </p:nvSpPr>
        <p:spPr>
          <a:xfrm>
            <a:off x="409006" y="188316"/>
            <a:ext cx="10893408" cy="7896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t>Simulation Results &amp; </a:t>
            </a:r>
            <a:r>
              <a:rPr lang="en-IN" sz="4000" b="1" dirty="0" err="1"/>
              <a:t>Anslysis</a:t>
            </a:r>
            <a:endParaRPr lang="en-IN" sz="4000" b="1" dirty="0"/>
          </a:p>
        </p:txBody>
      </p:sp>
      <p:pic>
        <p:nvPicPr>
          <p:cNvPr id="3" name="Picture 2">
            <a:extLst>
              <a:ext uri="{FF2B5EF4-FFF2-40B4-BE49-F238E27FC236}">
                <a16:creationId xmlns:a16="http://schemas.microsoft.com/office/drawing/2014/main" id="{E1E426A0-50EA-45BB-480A-5452B25CAA91}"/>
              </a:ext>
            </a:extLst>
          </p:cNvPr>
          <p:cNvPicPr>
            <a:picLocks noChangeAspect="1"/>
          </p:cNvPicPr>
          <p:nvPr/>
        </p:nvPicPr>
        <p:blipFill>
          <a:blip r:embed="rId3"/>
          <a:stretch>
            <a:fillRect/>
          </a:stretch>
        </p:blipFill>
        <p:spPr>
          <a:xfrm>
            <a:off x="6917413" y="489474"/>
            <a:ext cx="4276710" cy="3307230"/>
          </a:xfrm>
          <a:prstGeom prst="rect">
            <a:avLst/>
          </a:prstGeom>
          <a:ln>
            <a:solidFill>
              <a:schemeClr val="tx1"/>
            </a:solidFill>
          </a:ln>
        </p:spPr>
      </p:pic>
      <p:sp>
        <p:nvSpPr>
          <p:cNvPr id="7" name="TextBox 6">
            <a:extLst>
              <a:ext uri="{FF2B5EF4-FFF2-40B4-BE49-F238E27FC236}">
                <a16:creationId xmlns:a16="http://schemas.microsoft.com/office/drawing/2014/main" id="{25336488-D3F4-C46F-3EBC-F38F868D6BEE}"/>
              </a:ext>
            </a:extLst>
          </p:cNvPr>
          <p:cNvSpPr txBox="1"/>
          <p:nvPr/>
        </p:nvSpPr>
        <p:spPr>
          <a:xfrm>
            <a:off x="7917379" y="3796704"/>
            <a:ext cx="2276777" cy="369332"/>
          </a:xfrm>
          <a:prstGeom prst="rect">
            <a:avLst/>
          </a:prstGeom>
          <a:noFill/>
        </p:spPr>
        <p:txBody>
          <a:bodyPr wrap="none" rtlCol="0">
            <a:spAutoFit/>
          </a:bodyPr>
          <a:lstStyle/>
          <a:p>
            <a:r>
              <a:rPr lang="en-IN" i="1" dirty="0"/>
              <a:t>Single Antenna Design</a:t>
            </a:r>
          </a:p>
        </p:txBody>
      </p:sp>
      <p:sp>
        <p:nvSpPr>
          <p:cNvPr id="10" name="TextBox 9">
            <a:extLst>
              <a:ext uri="{FF2B5EF4-FFF2-40B4-BE49-F238E27FC236}">
                <a16:creationId xmlns:a16="http://schemas.microsoft.com/office/drawing/2014/main" id="{206F8E1E-29D6-9340-634E-76B97A4D6B7B}"/>
              </a:ext>
            </a:extLst>
          </p:cNvPr>
          <p:cNvSpPr txBox="1"/>
          <p:nvPr/>
        </p:nvSpPr>
        <p:spPr>
          <a:xfrm>
            <a:off x="270223" y="1634381"/>
            <a:ext cx="5697669" cy="4524315"/>
          </a:xfrm>
          <a:prstGeom prst="rect">
            <a:avLst/>
          </a:prstGeom>
          <a:noFill/>
        </p:spPr>
        <p:txBody>
          <a:bodyPr wrap="square">
            <a:spAutoFit/>
          </a:bodyPr>
          <a:lstStyle/>
          <a:p>
            <a:r>
              <a:rPr lang="en-IN" sz="2400" b="1" u="sng" dirty="0"/>
              <a:t>1) Single Antenna Design</a:t>
            </a:r>
          </a:p>
          <a:p>
            <a:endParaRPr lang="en-IN" sz="2400" b="1" u="sng" dirty="0"/>
          </a:p>
          <a:p>
            <a:pPr marL="285750" indent="-285750">
              <a:buFont typeface="Arial" panose="020B0604020202020204" pitchFamily="34" charset="0"/>
              <a:buChar char="•"/>
            </a:pPr>
            <a:r>
              <a:rPr lang="en-IN" sz="2400" dirty="0"/>
              <a:t>After finishing the design in the software, the analysis can be performed.</a:t>
            </a:r>
          </a:p>
          <a:p>
            <a:pPr marL="285750" indent="-285750">
              <a:buFont typeface="Arial" panose="020B0604020202020204" pitchFamily="34" charset="0"/>
              <a:buChar char="•"/>
            </a:pPr>
            <a:r>
              <a:rPr lang="en-IN" sz="2400" dirty="0"/>
              <a:t>The isolated antenna demonstrates a resonant frequency around 2.43 GHz.</a:t>
            </a:r>
          </a:p>
          <a:p>
            <a:pPr marL="285750" indent="-285750">
              <a:buFont typeface="Arial" panose="020B0604020202020204" pitchFamily="34" charset="0"/>
              <a:buChar char="•"/>
            </a:pPr>
            <a:r>
              <a:rPr lang="en-IN" sz="2400" dirty="0"/>
              <a:t>At this frequency the S11 parameter is found to be -29.86 dB</a:t>
            </a:r>
          </a:p>
          <a:p>
            <a:pPr marL="285750" indent="-285750">
              <a:buFont typeface="Arial" panose="020B0604020202020204" pitchFamily="34" charset="0"/>
              <a:buChar char="•"/>
            </a:pPr>
            <a:r>
              <a:rPr lang="en-IN" sz="2400" dirty="0"/>
              <a:t>This depicts efficient power radiation and good impedance matching of the antenna.</a:t>
            </a:r>
          </a:p>
          <a:p>
            <a:endParaRPr lang="en-IN" sz="2400" dirty="0"/>
          </a:p>
        </p:txBody>
      </p:sp>
    </p:spTree>
    <p:extLst>
      <p:ext uri="{BB962C8B-B14F-4D97-AF65-F5344CB8AC3E}">
        <p14:creationId xmlns:p14="http://schemas.microsoft.com/office/powerpoint/2010/main" val="1971127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5C1B-5BB0-E6B4-1F06-F8E37648A109}"/>
              </a:ext>
            </a:extLst>
          </p:cNvPr>
          <p:cNvPicPr>
            <a:picLocks noChangeAspect="1"/>
          </p:cNvPicPr>
          <p:nvPr/>
        </p:nvPicPr>
        <p:blipFill>
          <a:blip r:embed="rId2"/>
          <a:srcRect l="-1130" t="-2001" r="2895" b="2001"/>
          <a:stretch/>
        </p:blipFill>
        <p:spPr>
          <a:xfrm>
            <a:off x="6506610" y="3867808"/>
            <a:ext cx="5486400" cy="2261703"/>
          </a:xfrm>
          <a:prstGeom prst="rect">
            <a:avLst/>
          </a:prstGeom>
          <a:ln>
            <a:solidFill>
              <a:schemeClr val="tx1"/>
            </a:solidFill>
          </a:ln>
        </p:spPr>
      </p:pic>
      <p:sp>
        <p:nvSpPr>
          <p:cNvPr id="3" name="Title 1">
            <a:extLst>
              <a:ext uri="{FF2B5EF4-FFF2-40B4-BE49-F238E27FC236}">
                <a16:creationId xmlns:a16="http://schemas.microsoft.com/office/drawing/2014/main" id="{4D6D3CBA-0B6F-B32A-2E2B-A20BA34E848E}"/>
              </a:ext>
            </a:extLst>
          </p:cNvPr>
          <p:cNvSpPr txBox="1">
            <a:spLocks/>
          </p:cNvSpPr>
          <p:nvPr/>
        </p:nvSpPr>
        <p:spPr>
          <a:xfrm>
            <a:off x="409006" y="188316"/>
            <a:ext cx="10893408" cy="7896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t>Simulation Results &amp; </a:t>
            </a:r>
            <a:r>
              <a:rPr lang="en-IN" sz="4000" b="1" dirty="0" err="1"/>
              <a:t>Anslysis</a:t>
            </a:r>
            <a:endParaRPr lang="en-IN" sz="4000" b="1" dirty="0"/>
          </a:p>
        </p:txBody>
      </p:sp>
      <p:sp>
        <p:nvSpPr>
          <p:cNvPr id="5" name="TextBox 4">
            <a:extLst>
              <a:ext uri="{FF2B5EF4-FFF2-40B4-BE49-F238E27FC236}">
                <a16:creationId xmlns:a16="http://schemas.microsoft.com/office/drawing/2014/main" id="{CF99114F-5B61-C503-19FF-D6024C71BFF3}"/>
              </a:ext>
            </a:extLst>
          </p:cNvPr>
          <p:cNvSpPr txBox="1"/>
          <p:nvPr/>
        </p:nvSpPr>
        <p:spPr>
          <a:xfrm>
            <a:off x="247309" y="1536173"/>
            <a:ext cx="5897010" cy="3785652"/>
          </a:xfrm>
          <a:prstGeom prst="rect">
            <a:avLst/>
          </a:prstGeom>
          <a:noFill/>
        </p:spPr>
        <p:txBody>
          <a:bodyPr wrap="square">
            <a:spAutoFit/>
          </a:bodyPr>
          <a:lstStyle/>
          <a:p>
            <a:r>
              <a:rPr lang="en-IN" sz="2400" b="1" u="sng" dirty="0"/>
              <a:t>2) Single Antenna Design on a Concrete Slab</a:t>
            </a:r>
          </a:p>
          <a:p>
            <a:endParaRPr lang="en-IN" sz="2400" b="1" u="sng" dirty="0"/>
          </a:p>
          <a:p>
            <a:pPr marL="285750" indent="-285750">
              <a:buFont typeface="Arial" panose="020B0604020202020204" pitchFamily="34" charset="0"/>
              <a:buChar char="•"/>
            </a:pPr>
            <a:r>
              <a:rPr lang="en-IN" sz="2400" dirty="0"/>
              <a:t>After designing the antenna on a concrete slab, the analysis can be performed.</a:t>
            </a:r>
          </a:p>
          <a:p>
            <a:pPr marL="285750" indent="-285750">
              <a:buFont typeface="Arial" panose="020B0604020202020204" pitchFamily="34" charset="0"/>
              <a:buChar char="•"/>
            </a:pPr>
            <a:r>
              <a:rPr lang="en-IN" sz="2400" dirty="0"/>
              <a:t>The single antenna mounted on a concrete slab resonates at around 2.422 GHz. </a:t>
            </a:r>
          </a:p>
          <a:p>
            <a:pPr marL="285750" indent="-285750">
              <a:buFont typeface="Arial" panose="020B0604020202020204" pitchFamily="34" charset="0"/>
              <a:buChar char="•"/>
            </a:pPr>
            <a:r>
              <a:rPr lang="en-IN" sz="2400" dirty="0"/>
              <a:t>At that frequency, the value of the S11 parameter is found to be -20.002168 </a:t>
            </a:r>
            <a:r>
              <a:rPr lang="en-IN" sz="2400" dirty="0" err="1"/>
              <a:t>dB.</a:t>
            </a:r>
            <a:endParaRPr lang="en-IN" sz="2400" dirty="0"/>
          </a:p>
          <a:p>
            <a:pPr marL="285750" indent="-285750">
              <a:buFont typeface="Arial" panose="020B0604020202020204" pitchFamily="34" charset="0"/>
              <a:buChar char="•"/>
            </a:pPr>
            <a:r>
              <a:rPr lang="en-IN" sz="2400" dirty="0"/>
              <a:t>This indicates good power radiation for the antenna.</a:t>
            </a:r>
          </a:p>
        </p:txBody>
      </p:sp>
      <p:pic>
        <p:nvPicPr>
          <p:cNvPr id="6" name="Picture 5">
            <a:extLst>
              <a:ext uri="{FF2B5EF4-FFF2-40B4-BE49-F238E27FC236}">
                <a16:creationId xmlns:a16="http://schemas.microsoft.com/office/drawing/2014/main" id="{68FCB6F0-7ACB-D72F-BB7A-56EADB44FDC6}"/>
              </a:ext>
            </a:extLst>
          </p:cNvPr>
          <p:cNvPicPr>
            <a:picLocks noChangeAspect="1"/>
          </p:cNvPicPr>
          <p:nvPr/>
        </p:nvPicPr>
        <p:blipFill>
          <a:blip r:embed="rId3"/>
          <a:srcRect l="3594" t="3882" r="5889" b="7764"/>
          <a:stretch/>
        </p:blipFill>
        <p:spPr>
          <a:xfrm>
            <a:off x="7030599" y="728489"/>
            <a:ext cx="4438422" cy="2572687"/>
          </a:xfrm>
          <a:prstGeom prst="rect">
            <a:avLst/>
          </a:prstGeom>
          <a:ln>
            <a:solidFill>
              <a:schemeClr val="tx1"/>
            </a:solidFill>
          </a:ln>
        </p:spPr>
      </p:pic>
      <p:sp>
        <p:nvSpPr>
          <p:cNvPr id="7" name="TextBox 6">
            <a:extLst>
              <a:ext uri="{FF2B5EF4-FFF2-40B4-BE49-F238E27FC236}">
                <a16:creationId xmlns:a16="http://schemas.microsoft.com/office/drawing/2014/main" id="{429D4D9A-FF8C-380B-EFA9-4CF72A888723}"/>
              </a:ext>
            </a:extLst>
          </p:cNvPr>
          <p:cNvSpPr txBox="1"/>
          <p:nvPr/>
        </p:nvSpPr>
        <p:spPr>
          <a:xfrm>
            <a:off x="7209892" y="3244333"/>
            <a:ext cx="4079835" cy="369332"/>
          </a:xfrm>
          <a:prstGeom prst="rect">
            <a:avLst/>
          </a:prstGeom>
          <a:noFill/>
        </p:spPr>
        <p:txBody>
          <a:bodyPr wrap="none" rtlCol="0">
            <a:spAutoFit/>
          </a:bodyPr>
          <a:lstStyle/>
          <a:p>
            <a:r>
              <a:rPr lang="en-IN" i="1" dirty="0"/>
              <a:t>Single Antenna Design on a Concrete Slab</a:t>
            </a:r>
          </a:p>
        </p:txBody>
      </p:sp>
    </p:spTree>
    <p:extLst>
      <p:ext uri="{BB962C8B-B14F-4D97-AF65-F5344CB8AC3E}">
        <p14:creationId xmlns:p14="http://schemas.microsoft.com/office/powerpoint/2010/main" val="29779668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CDD4ED-83C6-8FDC-6945-78A81D23A25C}"/>
              </a:ext>
            </a:extLst>
          </p:cNvPr>
          <p:cNvPicPr>
            <a:picLocks noChangeAspect="1"/>
          </p:cNvPicPr>
          <p:nvPr/>
        </p:nvPicPr>
        <p:blipFill>
          <a:blip r:embed="rId2"/>
          <a:srcRect l="12328" t="4939" r="4233" b="2539"/>
          <a:stretch/>
        </p:blipFill>
        <p:spPr>
          <a:xfrm>
            <a:off x="6714798" y="2699329"/>
            <a:ext cx="5351645" cy="4038357"/>
          </a:xfrm>
          <a:prstGeom prst="rect">
            <a:avLst/>
          </a:prstGeom>
          <a:ln>
            <a:solidFill>
              <a:schemeClr val="tx1"/>
            </a:solidFill>
          </a:ln>
        </p:spPr>
      </p:pic>
      <p:sp>
        <p:nvSpPr>
          <p:cNvPr id="2" name="Title 1">
            <a:extLst>
              <a:ext uri="{FF2B5EF4-FFF2-40B4-BE49-F238E27FC236}">
                <a16:creationId xmlns:a16="http://schemas.microsoft.com/office/drawing/2014/main" id="{CFBF1D31-F6C8-A19C-2782-897DF6B488AF}"/>
              </a:ext>
            </a:extLst>
          </p:cNvPr>
          <p:cNvSpPr txBox="1">
            <a:spLocks/>
          </p:cNvSpPr>
          <p:nvPr/>
        </p:nvSpPr>
        <p:spPr>
          <a:xfrm>
            <a:off x="409006" y="188316"/>
            <a:ext cx="10893408" cy="7896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t>Simulation Results &amp; </a:t>
            </a:r>
            <a:r>
              <a:rPr lang="en-IN" sz="4000" b="1" dirty="0" err="1"/>
              <a:t>Anslysis</a:t>
            </a:r>
            <a:endParaRPr lang="en-IN" sz="4000" b="1" dirty="0"/>
          </a:p>
        </p:txBody>
      </p:sp>
      <p:sp>
        <p:nvSpPr>
          <p:cNvPr id="6" name="TextBox 5">
            <a:extLst>
              <a:ext uri="{FF2B5EF4-FFF2-40B4-BE49-F238E27FC236}">
                <a16:creationId xmlns:a16="http://schemas.microsoft.com/office/drawing/2014/main" id="{C560F953-3E59-F629-C04E-CA8C83FDCAED}"/>
              </a:ext>
            </a:extLst>
          </p:cNvPr>
          <p:cNvSpPr txBox="1"/>
          <p:nvPr/>
        </p:nvSpPr>
        <p:spPr>
          <a:xfrm>
            <a:off x="7961285" y="2257748"/>
            <a:ext cx="2858668" cy="369332"/>
          </a:xfrm>
          <a:prstGeom prst="rect">
            <a:avLst/>
          </a:prstGeom>
          <a:noFill/>
        </p:spPr>
        <p:txBody>
          <a:bodyPr wrap="none" rtlCol="0">
            <a:spAutoFit/>
          </a:bodyPr>
          <a:lstStyle/>
          <a:p>
            <a:r>
              <a:rPr lang="en-IN" i="1" dirty="0"/>
              <a:t>Dual Antenna System Design</a:t>
            </a:r>
          </a:p>
        </p:txBody>
      </p:sp>
      <p:sp>
        <p:nvSpPr>
          <p:cNvPr id="8" name="TextBox 7">
            <a:extLst>
              <a:ext uri="{FF2B5EF4-FFF2-40B4-BE49-F238E27FC236}">
                <a16:creationId xmlns:a16="http://schemas.microsoft.com/office/drawing/2014/main" id="{C06CB238-D637-80CE-7248-77D13B2A75AF}"/>
              </a:ext>
            </a:extLst>
          </p:cNvPr>
          <p:cNvSpPr txBox="1"/>
          <p:nvPr/>
        </p:nvSpPr>
        <p:spPr>
          <a:xfrm>
            <a:off x="409006" y="1536174"/>
            <a:ext cx="6097604" cy="4893647"/>
          </a:xfrm>
          <a:prstGeom prst="rect">
            <a:avLst/>
          </a:prstGeom>
          <a:noFill/>
        </p:spPr>
        <p:txBody>
          <a:bodyPr wrap="square">
            <a:spAutoFit/>
          </a:bodyPr>
          <a:lstStyle/>
          <a:p>
            <a:r>
              <a:rPr lang="en-IN" sz="2400" b="1" u="sng" dirty="0"/>
              <a:t>3) The Dual Antenna System</a:t>
            </a:r>
          </a:p>
          <a:p>
            <a:endParaRPr lang="en-IN" sz="2400" b="1" u="sng" dirty="0"/>
          </a:p>
          <a:p>
            <a:pPr marL="342900" indent="-342900">
              <a:buFont typeface="Arial" panose="020B0604020202020204" pitchFamily="34" charset="0"/>
              <a:buChar char="•"/>
            </a:pPr>
            <a:r>
              <a:rPr lang="en-IN" sz="2400" dirty="0"/>
              <a:t>The antenna for each design is in resonance of around 2.43 GHz. </a:t>
            </a:r>
          </a:p>
          <a:p>
            <a:pPr marL="342900" indent="-342900">
              <a:buFont typeface="Arial" panose="020B0604020202020204" pitchFamily="34" charset="0"/>
              <a:buChar char="•"/>
            </a:pPr>
            <a:r>
              <a:rPr lang="en-IN" sz="2400" dirty="0"/>
              <a:t>The distance (d) between antennas impacts the mutual coupling (S21) and reflection coefficient (S11) for the system.</a:t>
            </a:r>
          </a:p>
          <a:p>
            <a:pPr marL="342900" indent="-342900">
              <a:buFont typeface="Arial" panose="020B0604020202020204" pitchFamily="34" charset="0"/>
              <a:buChar char="•"/>
            </a:pPr>
            <a:r>
              <a:rPr lang="en-IN" sz="2400" dirty="0"/>
              <a:t>Larger d leads to increase in the mutual coupling between the antennas which is clearly demonstrated in the simulation graphs shown.</a:t>
            </a:r>
          </a:p>
          <a:p>
            <a:pPr marL="342900" indent="-342900">
              <a:buFont typeface="Arial" panose="020B0604020202020204" pitchFamily="34" charset="0"/>
              <a:buChar char="•"/>
            </a:pPr>
            <a:r>
              <a:rPr lang="en-IN" sz="2400" dirty="0"/>
              <a:t>This leads to increased efficiency of transmission.</a:t>
            </a:r>
          </a:p>
        </p:txBody>
      </p:sp>
      <p:pic>
        <p:nvPicPr>
          <p:cNvPr id="11" name="Picture 10">
            <a:extLst>
              <a:ext uri="{FF2B5EF4-FFF2-40B4-BE49-F238E27FC236}">
                <a16:creationId xmlns:a16="http://schemas.microsoft.com/office/drawing/2014/main" id="{5F710695-B494-A51D-5700-A5166F795157}"/>
              </a:ext>
            </a:extLst>
          </p:cNvPr>
          <p:cNvPicPr>
            <a:picLocks noChangeAspect="1"/>
          </p:cNvPicPr>
          <p:nvPr/>
        </p:nvPicPr>
        <p:blipFill>
          <a:blip r:embed="rId3"/>
          <a:srcRect l="1410" t="6519" r="2194" b="11498"/>
          <a:stretch/>
        </p:blipFill>
        <p:spPr>
          <a:xfrm>
            <a:off x="6714797" y="118627"/>
            <a:ext cx="5351645" cy="2139121"/>
          </a:xfrm>
          <a:prstGeom prst="rect">
            <a:avLst/>
          </a:prstGeom>
          <a:ln>
            <a:solidFill>
              <a:schemeClr val="tx1"/>
            </a:solidFill>
          </a:ln>
        </p:spPr>
      </p:pic>
    </p:spTree>
    <p:extLst>
      <p:ext uri="{BB962C8B-B14F-4D97-AF65-F5344CB8AC3E}">
        <p14:creationId xmlns:p14="http://schemas.microsoft.com/office/powerpoint/2010/main" val="27947695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EE2C28-2F83-B02D-405E-E0A9630C4F72}"/>
              </a:ext>
            </a:extLst>
          </p:cNvPr>
          <p:cNvPicPr>
            <a:picLocks noChangeAspect="1"/>
          </p:cNvPicPr>
          <p:nvPr/>
        </p:nvPicPr>
        <p:blipFill>
          <a:blip r:embed="rId2"/>
          <a:srcRect l="3602" t="6093" r="8759" b="15972"/>
          <a:stretch/>
        </p:blipFill>
        <p:spPr>
          <a:xfrm>
            <a:off x="6290215" y="3994486"/>
            <a:ext cx="5544152" cy="2185798"/>
          </a:xfrm>
          <a:prstGeom prst="rect">
            <a:avLst/>
          </a:prstGeom>
          <a:ln>
            <a:solidFill>
              <a:schemeClr val="tx1"/>
            </a:solidFill>
          </a:ln>
        </p:spPr>
      </p:pic>
      <p:sp>
        <p:nvSpPr>
          <p:cNvPr id="2" name="Title 1">
            <a:extLst>
              <a:ext uri="{FF2B5EF4-FFF2-40B4-BE49-F238E27FC236}">
                <a16:creationId xmlns:a16="http://schemas.microsoft.com/office/drawing/2014/main" id="{DBD592A2-61CA-0B0E-6232-B1284A75536B}"/>
              </a:ext>
            </a:extLst>
          </p:cNvPr>
          <p:cNvSpPr txBox="1">
            <a:spLocks/>
          </p:cNvSpPr>
          <p:nvPr/>
        </p:nvSpPr>
        <p:spPr>
          <a:xfrm>
            <a:off x="409006" y="188316"/>
            <a:ext cx="10893408" cy="7896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t>Simulation Results &amp; </a:t>
            </a:r>
            <a:r>
              <a:rPr lang="en-IN" sz="4000" b="1" dirty="0" err="1"/>
              <a:t>Anslysis</a:t>
            </a:r>
            <a:endParaRPr lang="en-IN" sz="4000" b="1" dirty="0"/>
          </a:p>
        </p:txBody>
      </p:sp>
      <p:pic>
        <p:nvPicPr>
          <p:cNvPr id="4" name="Picture 3">
            <a:extLst>
              <a:ext uri="{FF2B5EF4-FFF2-40B4-BE49-F238E27FC236}">
                <a16:creationId xmlns:a16="http://schemas.microsoft.com/office/drawing/2014/main" id="{A94DEF0B-97D9-ABCF-BADE-DBFFC07ADFE4}"/>
              </a:ext>
            </a:extLst>
          </p:cNvPr>
          <p:cNvPicPr>
            <a:picLocks noChangeAspect="1"/>
          </p:cNvPicPr>
          <p:nvPr/>
        </p:nvPicPr>
        <p:blipFill>
          <a:blip r:embed="rId3"/>
          <a:srcRect l="1746" t="2501" r="1522" b="10719"/>
          <a:stretch/>
        </p:blipFill>
        <p:spPr>
          <a:xfrm>
            <a:off x="6290215" y="1145406"/>
            <a:ext cx="5544152" cy="2184936"/>
          </a:xfrm>
          <a:prstGeom prst="rect">
            <a:avLst/>
          </a:prstGeom>
          <a:ln>
            <a:solidFill>
              <a:schemeClr val="tx1"/>
            </a:solidFill>
          </a:ln>
        </p:spPr>
      </p:pic>
      <p:sp>
        <p:nvSpPr>
          <p:cNvPr id="6" name="TextBox 5">
            <a:extLst>
              <a:ext uri="{FF2B5EF4-FFF2-40B4-BE49-F238E27FC236}">
                <a16:creationId xmlns:a16="http://schemas.microsoft.com/office/drawing/2014/main" id="{FCE17DF8-E0D2-DAC7-2022-E1BF652FEAEF}"/>
              </a:ext>
            </a:extLst>
          </p:cNvPr>
          <p:cNvSpPr txBox="1"/>
          <p:nvPr/>
        </p:nvSpPr>
        <p:spPr>
          <a:xfrm>
            <a:off x="7107300" y="3342993"/>
            <a:ext cx="3909981" cy="369332"/>
          </a:xfrm>
          <a:prstGeom prst="rect">
            <a:avLst/>
          </a:prstGeom>
          <a:noFill/>
        </p:spPr>
        <p:txBody>
          <a:bodyPr wrap="none" rtlCol="0">
            <a:spAutoFit/>
          </a:bodyPr>
          <a:lstStyle/>
          <a:p>
            <a:r>
              <a:rPr lang="en-IN" i="1" dirty="0"/>
              <a:t>Dual Antenna System on Concrete Slabs</a:t>
            </a:r>
          </a:p>
        </p:txBody>
      </p:sp>
      <p:sp>
        <p:nvSpPr>
          <p:cNvPr id="11" name="TextBox 10">
            <a:extLst>
              <a:ext uri="{FF2B5EF4-FFF2-40B4-BE49-F238E27FC236}">
                <a16:creationId xmlns:a16="http://schemas.microsoft.com/office/drawing/2014/main" id="{D9689903-FA6A-73B5-2A92-6A8B176DF4A1}"/>
              </a:ext>
            </a:extLst>
          </p:cNvPr>
          <p:cNvSpPr txBox="1"/>
          <p:nvPr/>
        </p:nvSpPr>
        <p:spPr>
          <a:xfrm>
            <a:off x="357633" y="1215591"/>
            <a:ext cx="5738367" cy="4893647"/>
          </a:xfrm>
          <a:prstGeom prst="rect">
            <a:avLst/>
          </a:prstGeom>
          <a:noFill/>
        </p:spPr>
        <p:txBody>
          <a:bodyPr wrap="square">
            <a:spAutoFit/>
          </a:bodyPr>
          <a:lstStyle/>
          <a:p>
            <a:r>
              <a:rPr lang="en-IN" sz="2400" b="1" u="sng" dirty="0"/>
              <a:t>4) Dual Antenna System on Concrete Slabs</a:t>
            </a:r>
          </a:p>
          <a:p>
            <a:endParaRPr lang="en-IN" sz="2400" b="1" u="sng" dirty="0"/>
          </a:p>
          <a:p>
            <a:pPr marL="342900" indent="-342900">
              <a:buFont typeface="Arial" panose="020B0604020202020204" pitchFamily="34" charset="0"/>
              <a:buChar char="•"/>
            </a:pPr>
            <a:r>
              <a:rPr lang="en-IN" sz="2400" dirty="0"/>
              <a:t>Each antenna is resonating at about 2.43 GHz. </a:t>
            </a:r>
          </a:p>
          <a:p>
            <a:pPr marL="342900" indent="-342900">
              <a:buFont typeface="Arial" panose="020B0604020202020204" pitchFamily="34" charset="0"/>
              <a:buChar char="•"/>
            </a:pPr>
            <a:r>
              <a:rPr lang="en-IN" sz="2400" dirty="0"/>
              <a:t>The concrete slab impacts the effective wavelength and thus causes a small shift in the resonant frequency. </a:t>
            </a:r>
          </a:p>
          <a:p>
            <a:pPr marL="342900" indent="-342900">
              <a:buFont typeface="Arial" panose="020B0604020202020204" pitchFamily="34" charset="0"/>
              <a:buChar char="•"/>
            </a:pPr>
            <a:r>
              <a:rPr lang="en-IN" sz="2400" dirty="0"/>
              <a:t>When two antennas are mounted on the slab, the mutual coupling (S21) is determined by the distance (d).</a:t>
            </a:r>
          </a:p>
          <a:p>
            <a:pPr marL="342900" indent="-342900">
              <a:buFont typeface="Arial" panose="020B0604020202020204" pitchFamily="34" charset="0"/>
              <a:buChar char="•"/>
            </a:pPr>
            <a:r>
              <a:rPr lang="en-IN" sz="2400" dirty="0"/>
              <a:t>Smaller d leads to stronger coupling, whereas cracks increasing the d weakens the coupling.</a:t>
            </a:r>
          </a:p>
        </p:txBody>
      </p:sp>
    </p:spTree>
    <p:extLst>
      <p:ext uri="{BB962C8B-B14F-4D97-AF65-F5344CB8AC3E}">
        <p14:creationId xmlns:p14="http://schemas.microsoft.com/office/powerpoint/2010/main" val="262987994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3A6BCE-B4DC-590C-65A2-62E22F03631D}"/>
              </a:ext>
            </a:extLst>
          </p:cNvPr>
          <p:cNvPicPr>
            <a:picLocks noChangeAspect="1"/>
          </p:cNvPicPr>
          <p:nvPr/>
        </p:nvPicPr>
        <p:blipFill>
          <a:blip r:embed="rId2"/>
          <a:srcRect l="7385" t="3957" r="3369"/>
          <a:stretch/>
        </p:blipFill>
        <p:spPr>
          <a:xfrm>
            <a:off x="7365843" y="342977"/>
            <a:ext cx="4569483" cy="2168791"/>
          </a:xfrm>
          <a:prstGeom prst="rect">
            <a:avLst/>
          </a:prstGeom>
          <a:ln>
            <a:solidFill>
              <a:schemeClr val="tx1"/>
            </a:solidFill>
          </a:ln>
        </p:spPr>
      </p:pic>
      <p:pic>
        <p:nvPicPr>
          <p:cNvPr id="5" name="Picture 4">
            <a:extLst>
              <a:ext uri="{FF2B5EF4-FFF2-40B4-BE49-F238E27FC236}">
                <a16:creationId xmlns:a16="http://schemas.microsoft.com/office/drawing/2014/main" id="{49ED2BEF-24C8-ED17-7CBC-4CEC1C9B7C75}"/>
              </a:ext>
            </a:extLst>
          </p:cNvPr>
          <p:cNvPicPr>
            <a:picLocks noChangeAspect="1"/>
          </p:cNvPicPr>
          <p:nvPr/>
        </p:nvPicPr>
        <p:blipFill>
          <a:blip r:embed="rId3"/>
          <a:srcRect l="27241" t="17069" r="26553"/>
          <a:stretch/>
        </p:blipFill>
        <p:spPr>
          <a:xfrm>
            <a:off x="7912047" y="2712928"/>
            <a:ext cx="3477075" cy="3956756"/>
          </a:xfrm>
          <a:prstGeom prst="rect">
            <a:avLst/>
          </a:prstGeom>
          <a:ln>
            <a:solidFill>
              <a:schemeClr val="tx1"/>
            </a:solidFill>
          </a:ln>
        </p:spPr>
      </p:pic>
      <p:sp>
        <p:nvSpPr>
          <p:cNvPr id="7" name="TextBox 6">
            <a:extLst>
              <a:ext uri="{FF2B5EF4-FFF2-40B4-BE49-F238E27FC236}">
                <a16:creationId xmlns:a16="http://schemas.microsoft.com/office/drawing/2014/main" id="{3AC45137-875D-CD3A-A209-4C48CF1720F5}"/>
              </a:ext>
            </a:extLst>
          </p:cNvPr>
          <p:cNvSpPr txBox="1"/>
          <p:nvPr/>
        </p:nvSpPr>
        <p:spPr>
          <a:xfrm>
            <a:off x="256674" y="1037373"/>
            <a:ext cx="6971119" cy="5632311"/>
          </a:xfrm>
          <a:prstGeom prst="rect">
            <a:avLst/>
          </a:prstGeom>
          <a:noFill/>
        </p:spPr>
        <p:txBody>
          <a:bodyPr wrap="square">
            <a:spAutoFit/>
          </a:bodyPr>
          <a:lstStyle/>
          <a:p>
            <a:pPr marL="285750" indent="-285750">
              <a:buFont typeface="Arial" panose="020B0604020202020204" pitchFamily="34" charset="0"/>
              <a:buChar char="•"/>
            </a:pPr>
            <a:r>
              <a:rPr lang="en-US" sz="2400" dirty="0"/>
              <a:t>The Change in the mutual coupling parameter S21 can be traced with the table. The table gives an idea of the behavior of the S21 parameter against distance (d) between antennas.</a:t>
            </a:r>
          </a:p>
          <a:p>
            <a:pPr marL="285750" indent="-285750">
              <a:buFont typeface="Arial" panose="020B0604020202020204" pitchFamily="34" charset="0"/>
              <a:buChar char="•"/>
            </a:pPr>
            <a:r>
              <a:rPr lang="en-US" sz="2400" dirty="0"/>
              <a:t>As the d between the antennas increases, the mutual coupling (S21) decreases, giving a good opportunity to measure crack progression.</a:t>
            </a:r>
          </a:p>
          <a:p>
            <a:pPr marL="342900" indent="-342900">
              <a:buFont typeface="Arial" panose="020B0604020202020204" pitchFamily="34" charset="0"/>
              <a:buChar char="•"/>
            </a:pPr>
            <a:r>
              <a:rPr lang="en-US" sz="2400" dirty="0"/>
              <a:t>The resonant frequency (f) remains stable for d ≥2 mm, thus it guarantees constant performance monitoring on changes.</a:t>
            </a:r>
          </a:p>
          <a:p>
            <a:pPr marL="342900" indent="-342900">
              <a:buFont typeface="Arial" panose="020B0604020202020204" pitchFamily="34" charset="0"/>
              <a:buChar char="•"/>
            </a:pPr>
            <a:r>
              <a:rPr lang="en-US" sz="2400" dirty="0"/>
              <a:t>The analysis indicate increase in isolation ensuring the system focuses on significant structural changes. </a:t>
            </a:r>
          </a:p>
          <a:p>
            <a:pPr marL="342900" indent="-342900">
              <a:buFont typeface="Arial" panose="020B0604020202020204" pitchFamily="34" charset="0"/>
              <a:buChar char="•"/>
            </a:pPr>
            <a:r>
              <a:rPr lang="en-IN" sz="2400" dirty="0"/>
              <a:t>Larger cracks are associated with more visible changes to the S21 Parameter.</a:t>
            </a:r>
            <a:endParaRPr lang="en-US" sz="2400" dirty="0"/>
          </a:p>
        </p:txBody>
      </p:sp>
      <p:sp>
        <p:nvSpPr>
          <p:cNvPr id="2" name="Title 1">
            <a:extLst>
              <a:ext uri="{FF2B5EF4-FFF2-40B4-BE49-F238E27FC236}">
                <a16:creationId xmlns:a16="http://schemas.microsoft.com/office/drawing/2014/main" id="{04CCFB65-6F26-56BB-ABF4-E5EBD0CD961A}"/>
              </a:ext>
            </a:extLst>
          </p:cNvPr>
          <p:cNvSpPr txBox="1">
            <a:spLocks/>
          </p:cNvSpPr>
          <p:nvPr/>
        </p:nvSpPr>
        <p:spPr>
          <a:xfrm>
            <a:off x="409006" y="188316"/>
            <a:ext cx="10893408" cy="7896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t>Simulation Results &amp; </a:t>
            </a:r>
            <a:r>
              <a:rPr lang="en-IN" sz="4000" b="1" dirty="0" err="1"/>
              <a:t>Anslysis</a:t>
            </a:r>
            <a:endParaRPr lang="en-IN" sz="4000" b="1" dirty="0"/>
          </a:p>
        </p:txBody>
      </p:sp>
    </p:spTree>
    <p:extLst>
      <p:ext uri="{BB962C8B-B14F-4D97-AF65-F5344CB8AC3E}">
        <p14:creationId xmlns:p14="http://schemas.microsoft.com/office/powerpoint/2010/main" val="25329135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E139B1F-607E-429E-A096-4FE78A921828}"/>
              </a:ext>
            </a:extLst>
          </p:cNvPr>
          <p:cNvSpPr txBox="1">
            <a:spLocks/>
          </p:cNvSpPr>
          <p:nvPr/>
        </p:nvSpPr>
        <p:spPr>
          <a:xfrm>
            <a:off x="649295" y="582952"/>
            <a:ext cx="10893408" cy="7896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t>Conclusion</a:t>
            </a:r>
          </a:p>
        </p:txBody>
      </p:sp>
      <p:sp>
        <p:nvSpPr>
          <p:cNvPr id="10" name="TextBox 9">
            <a:extLst>
              <a:ext uri="{FF2B5EF4-FFF2-40B4-BE49-F238E27FC236}">
                <a16:creationId xmlns:a16="http://schemas.microsoft.com/office/drawing/2014/main" id="{75B44D36-B0E2-25D0-134C-9232007C7EC5}"/>
              </a:ext>
            </a:extLst>
          </p:cNvPr>
          <p:cNvSpPr txBox="1"/>
          <p:nvPr/>
        </p:nvSpPr>
        <p:spPr>
          <a:xfrm>
            <a:off x="649295" y="1905506"/>
            <a:ext cx="10893407" cy="3046988"/>
          </a:xfrm>
          <a:prstGeom prst="rect">
            <a:avLst/>
          </a:prstGeom>
          <a:noFill/>
        </p:spPr>
        <p:txBody>
          <a:bodyPr wrap="square">
            <a:spAutoFit/>
          </a:bodyPr>
          <a:lstStyle/>
          <a:p>
            <a:pPr marL="342900" indent="-342900">
              <a:buFont typeface="Arial" panose="020B0604020202020204" pitchFamily="34" charset="0"/>
              <a:buChar char="•"/>
            </a:pPr>
            <a:r>
              <a:rPr lang="en-IN" sz="2400" dirty="0"/>
              <a:t>We have demonstrated experimentally how the two antenna system  is effectively used for crack detection and monitoring.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As the formation of a crack may separate the moving apart of the antennas, it also changes their isolation coefficient and mutual coupling between the two antennas.</a:t>
            </a:r>
          </a:p>
          <a:p>
            <a:endParaRPr lang="en-IN" sz="2400" dirty="0"/>
          </a:p>
          <a:p>
            <a:pPr marL="342900" indent="-342900">
              <a:buFont typeface="Arial" panose="020B0604020202020204" pitchFamily="34" charset="0"/>
              <a:buChar char="•"/>
            </a:pPr>
            <a:r>
              <a:rPr lang="en-IN" sz="2400" dirty="0"/>
              <a:t>Hence, the design has been performed successfully and its outcome is well shown by the S21 parameter marking the appearance of cracks on the concrete surface.</a:t>
            </a:r>
          </a:p>
        </p:txBody>
      </p:sp>
    </p:spTree>
    <p:extLst>
      <p:ext uri="{BB962C8B-B14F-4D97-AF65-F5344CB8AC3E}">
        <p14:creationId xmlns:p14="http://schemas.microsoft.com/office/powerpoint/2010/main" val="18412288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BE6F-21CB-AE91-0922-18C58A1D1D13}"/>
              </a:ext>
            </a:extLst>
          </p:cNvPr>
          <p:cNvSpPr>
            <a:spLocks noGrp="1"/>
          </p:cNvSpPr>
          <p:nvPr/>
        </p:nvSpPr>
        <p:spPr>
          <a:xfrm>
            <a:off x="838200"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4000" b="1" dirty="0">
                <a:ea typeface="Calibri Light"/>
                <a:cs typeface="Calibri Light"/>
              </a:rPr>
              <a:t>References </a:t>
            </a:r>
            <a:endParaRPr lang="en-US" sz="4000" b="1" dirty="0"/>
          </a:p>
        </p:txBody>
      </p:sp>
      <p:sp>
        <p:nvSpPr>
          <p:cNvPr id="3" name="Content Placeholder 2">
            <a:extLst>
              <a:ext uri="{FF2B5EF4-FFF2-40B4-BE49-F238E27FC236}">
                <a16:creationId xmlns:a16="http://schemas.microsoft.com/office/drawing/2014/main" id="{81554CA5-3627-54DC-BB8C-EDBA94CEAC26}"/>
              </a:ext>
            </a:extLst>
          </p:cNvPr>
          <p:cNvSpPr>
            <a:spLocks noGrp="1"/>
          </p:cNvSpPr>
          <p:nvPr/>
        </p:nvSpPr>
        <p:spPr>
          <a:xfrm>
            <a:off x="838200" y="1983581"/>
            <a:ext cx="10515600" cy="4351338"/>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arenR"/>
            </a:pPr>
            <a:r>
              <a:rPr lang="en-IN" sz="2000" dirty="0">
                <a:hlinkClick r:id="rId2"/>
              </a:rPr>
              <a:t>Stub-Loaded Patch Antenna for Development of High Sensitivity Crack Monitoring Sensor</a:t>
            </a:r>
            <a:endParaRPr lang="en-IN" sz="2000" dirty="0"/>
          </a:p>
          <a:p>
            <a:pPr marL="457200" indent="-457200">
              <a:buFont typeface="+mj-lt"/>
              <a:buAutoNum type="arabicParenR"/>
            </a:pPr>
            <a:r>
              <a:rPr lang="en-IN" sz="2000" dirty="0">
                <a:hlinkClick r:id="rId3"/>
              </a:rPr>
              <a:t>A Compact, </a:t>
            </a:r>
            <a:r>
              <a:rPr lang="en-IN" sz="2000" dirty="0" err="1">
                <a:hlinkClick r:id="rId3"/>
              </a:rPr>
              <a:t>Batteryless</a:t>
            </a:r>
            <a:r>
              <a:rPr lang="en-IN" sz="2000" dirty="0">
                <a:hlinkClick r:id="rId3"/>
              </a:rPr>
              <a:t>, and </a:t>
            </a:r>
            <a:r>
              <a:rPr lang="en-IN" sz="2000" dirty="0" err="1">
                <a:hlinkClick r:id="rId3"/>
              </a:rPr>
              <a:t>Chipless</a:t>
            </a:r>
            <a:r>
              <a:rPr lang="en-IN" sz="2000" dirty="0">
                <a:hlinkClick r:id="rId3"/>
              </a:rPr>
              <a:t> Intermodulation Sensor for Wireless Crack Detection</a:t>
            </a:r>
            <a:endParaRPr lang="en-IN" sz="2000" dirty="0"/>
          </a:p>
          <a:p>
            <a:pPr marL="457200" indent="-457200">
              <a:buFont typeface="+mj-lt"/>
              <a:buAutoNum type="arabicParenR"/>
            </a:pPr>
            <a:r>
              <a:rPr lang="en-IN" sz="2000" dirty="0">
                <a:hlinkClick r:id="rId4"/>
              </a:rPr>
              <a:t>A Phase Shift-Based and Quadrant-Distinguishable Passive Microstrip Antenna Sensor for Metal Crack Detection </a:t>
            </a:r>
            <a:endParaRPr lang="en-IN" sz="2000" dirty="0"/>
          </a:p>
          <a:p>
            <a:pPr marL="457200" indent="-457200">
              <a:buFont typeface="+mj-lt"/>
              <a:buAutoNum type="arabicParenR"/>
            </a:pPr>
            <a:r>
              <a:rPr lang="en-IN" sz="2000" dirty="0">
                <a:hlinkClick r:id="rId5"/>
              </a:rPr>
              <a:t>Passive Wireless Frequency Doubling Antenna Sensor for Strain and Crack Sensing</a:t>
            </a:r>
            <a:endParaRPr lang="en-IN" sz="2000" dirty="0"/>
          </a:p>
          <a:p>
            <a:pPr marL="457200" indent="-457200">
              <a:buFont typeface="+mj-lt"/>
              <a:buAutoNum type="arabicParenR"/>
            </a:pPr>
            <a:r>
              <a:rPr lang="en-IN" sz="2000" dirty="0">
                <a:hlinkClick r:id="rId6"/>
              </a:rPr>
              <a:t>Passive RFID Strain-Sensor Based on Meander-Line Antennas</a:t>
            </a:r>
            <a:endParaRPr lang="en-IN" sz="2000" dirty="0">
              <a:ea typeface="+mn-lt"/>
              <a:cs typeface="+mn-lt"/>
              <a:hlinkClick r:id="rId7"/>
            </a:endParaRPr>
          </a:p>
          <a:p>
            <a:pPr marL="457200" indent="-457200">
              <a:buFont typeface="+mj-lt"/>
              <a:buAutoNum type="arabicParenR"/>
            </a:pPr>
            <a:r>
              <a:rPr lang="en-IN" sz="2000" dirty="0">
                <a:ea typeface="+mn-lt"/>
                <a:cs typeface="+mn-lt"/>
                <a:hlinkClick r:id="rId7"/>
              </a:rPr>
              <a:t>A Method for Damage Detecting of Large Reflector Antennas Wheel-Rail Based on Electromagnetic Ultrasonic Technology</a:t>
            </a:r>
            <a:endParaRPr lang="en-IN" sz="2000" dirty="0">
              <a:ea typeface="+mn-lt"/>
              <a:cs typeface="+mn-lt"/>
            </a:endParaRPr>
          </a:p>
          <a:p>
            <a:pPr marL="457200" indent="-457200">
              <a:buFont typeface="+mj-lt"/>
              <a:buAutoNum type="arabicParenR"/>
            </a:pPr>
            <a:r>
              <a:rPr lang="en-IN" sz="2000" dirty="0" err="1">
                <a:solidFill>
                  <a:srgbClr val="333333"/>
                </a:solidFill>
                <a:hlinkClick r:id="rId8"/>
              </a:rPr>
              <a:t>Chipless</a:t>
            </a:r>
            <a:r>
              <a:rPr lang="en-IN" sz="2000" dirty="0">
                <a:solidFill>
                  <a:srgbClr val="333333"/>
                </a:solidFill>
                <a:hlinkClick r:id="rId8"/>
              </a:rPr>
              <a:t> RFID Sensor Tag for Metal Crack Detection and Characterization</a:t>
            </a:r>
            <a:endParaRPr lang="en-IN" sz="2000" dirty="0">
              <a:solidFill>
                <a:srgbClr val="333333"/>
              </a:solidFill>
            </a:endParaRPr>
          </a:p>
          <a:p>
            <a:pPr marL="457200" indent="-457200">
              <a:buFont typeface="+mj-lt"/>
              <a:buAutoNum type="arabicParenR"/>
            </a:pPr>
            <a:r>
              <a:rPr lang="en-US" sz="2000" dirty="0">
                <a:solidFill>
                  <a:srgbClr val="111111"/>
                </a:solidFill>
                <a:latin typeface="Calibri"/>
                <a:ea typeface="Roboto"/>
                <a:cs typeface="Roboto"/>
                <a:hlinkClick r:id="rId9"/>
              </a:rPr>
              <a:t>Metal cracks detection based on circular patch microstrip antenna</a:t>
            </a:r>
            <a:endParaRPr lang="en-US" sz="2000" dirty="0">
              <a:latin typeface="Calibri"/>
              <a:ea typeface="+mn-lt"/>
              <a:cs typeface="+mn-lt"/>
            </a:endParaRPr>
          </a:p>
          <a:p>
            <a:pPr marL="457200" indent="-457200">
              <a:buFont typeface="+mj-lt"/>
              <a:buAutoNum type="arabicParenR"/>
            </a:pPr>
            <a:r>
              <a:rPr lang="en-US" sz="2000" dirty="0">
                <a:solidFill>
                  <a:srgbClr val="1C1D1E"/>
                </a:solidFill>
                <a:latin typeface="Calibri"/>
                <a:ea typeface="Open Sans"/>
                <a:cs typeface="Open Sans"/>
                <a:hlinkClick r:id="rId10"/>
              </a:rPr>
              <a:t>Research of Crack Defect Detection in Metal Pipes Based on Microwave Antenna Array </a:t>
            </a:r>
            <a:endParaRPr lang="en-US" sz="2000" dirty="0">
              <a:solidFill>
                <a:srgbClr val="1C1D1E"/>
              </a:solidFill>
              <a:latin typeface="Calibri"/>
              <a:ea typeface="Open Sans"/>
              <a:cs typeface="Open Sans"/>
            </a:endParaRPr>
          </a:p>
          <a:p>
            <a:pPr marL="457200" indent="-457200">
              <a:buFont typeface="+mj-lt"/>
              <a:buAutoNum type="arabicParenR"/>
            </a:pPr>
            <a:r>
              <a:rPr lang="en-IN" sz="2000" dirty="0">
                <a:ea typeface="Calibri"/>
                <a:cs typeface="Calibri"/>
                <a:hlinkClick r:id="rId11"/>
              </a:rPr>
              <a:t>Design and Development of Planar Monopole Antenna for Bone Crack/Void Detection</a:t>
            </a:r>
            <a:endParaRPr lang="en-IN" sz="2000" dirty="0">
              <a:ea typeface="Calibri"/>
              <a:cs typeface="Calibri"/>
            </a:endParaRPr>
          </a:p>
          <a:p>
            <a:pPr marL="0" indent="0">
              <a:buNone/>
            </a:pPr>
            <a:endParaRPr lang="en-IN" sz="2000" dirty="0">
              <a:ea typeface="+mn-lt"/>
              <a:cs typeface="+mn-lt"/>
            </a:endParaRPr>
          </a:p>
        </p:txBody>
      </p:sp>
    </p:spTree>
    <p:extLst>
      <p:ext uri="{BB962C8B-B14F-4D97-AF65-F5344CB8AC3E}">
        <p14:creationId xmlns:p14="http://schemas.microsoft.com/office/powerpoint/2010/main" val="29931387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C290-8ADB-625A-0044-D89ADBC84BC4}"/>
              </a:ext>
            </a:extLst>
          </p:cNvPr>
          <p:cNvSpPr>
            <a:spLocks noGrp="1"/>
          </p:cNvSpPr>
          <p:nvPr>
            <p:ph type="title"/>
          </p:nvPr>
        </p:nvSpPr>
        <p:spPr>
          <a:xfrm>
            <a:off x="838199" y="338533"/>
            <a:ext cx="10515600" cy="1325563"/>
          </a:xfrm>
        </p:spPr>
        <p:txBody>
          <a:bodyPr anchor="ctr">
            <a:normAutofit/>
          </a:bodyPr>
          <a:lstStyle/>
          <a:p>
            <a:r>
              <a:rPr lang="en-IN" sz="4000" b="1" dirty="0"/>
              <a:t>Literature Survey</a:t>
            </a:r>
          </a:p>
        </p:txBody>
      </p:sp>
      <p:graphicFrame>
        <p:nvGraphicFramePr>
          <p:cNvPr id="4" name="Content Placeholder 3">
            <a:extLst>
              <a:ext uri="{FF2B5EF4-FFF2-40B4-BE49-F238E27FC236}">
                <a16:creationId xmlns:a16="http://schemas.microsoft.com/office/drawing/2014/main" id="{3DECE6BE-5996-5B63-8334-583DE16142F8}"/>
              </a:ext>
            </a:extLst>
          </p:cNvPr>
          <p:cNvGraphicFramePr>
            <a:graphicFrameLocks noGrp="1"/>
          </p:cNvGraphicFramePr>
          <p:nvPr>
            <p:ph idx="1"/>
            <p:extLst>
              <p:ext uri="{D42A27DB-BD31-4B8C-83A1-F6EECF244321}">
                <p14:modId xmlns:p14="http://schemas.microsoft.com/office/powerpoint/2010/main" val="1576236277"/>
              </p:ext>
            </p:extLst>
          </p:nvPr>
        </p:nvGraphicFramePr>
        <p:xfrm>
          <a:off x="617019" y="1419012"/>
          <a:ext cx="10957961" cy="4437673"/>
        </p:xfrm>
        <a:graphic>
          <a:graphicData uri="http://schemas.openxmlformats.org/drawingml/2006/table">
            <a:tbl>
              <a:tblPr firstRow="1" bandRow="1">
                <a:tableStyleId>{5C22544A-7EE6-4342-B048-85BDC9FD1C3A}</a:tableStyleId>
              </a:tblPr>
              <a:tblGrid>
                <a:gridCol w="1720561">
                  <a:extLst>
                    <a:ext uri="{9D8B030D-6E8A-4147-A177-3AD203B41FA5}">
                      <a16:colId xmlns:a16="http://schemas.microsoft.com/office/drawing/2014/main" val="3731227877"/>
                    </a:ext>
                  </a:extLst>
                </a:gridCol>
                <a:gridCol w="2604496">
                  <a:extLst>
                    <a:ext uri="{9D8B030D-6E8A-4147-A177-3AD203B41FA5}">
                      <a16:colId xmlns:a16="http://schemas.microsoft.com/office/drawing/2014/main" val="2273512299"/>
                    </a:ext>
                  </a:extLst>
                </a:gridCol>
                <a:gridCol w="2009697">
                  <a:extLst>
                    <a:ext uri="{9D8B030D-6E8A-4147-A177-3AD203B41FA5}">
                      <a16:colId xmlns:a16="http://schemas.microsoft.com/office/drawing/2014/main" val="3016193543"/>
                    </a:ext>
                  </a:extLst>
                </a:gridCol>
                <a:gridCol w="1869089">
                  <a:extLst>
                    <a:ext uri="{9D8B030D-6E8A-4147-A177-3AD203B41FA5}">
                      <a16:colId xmlns:a16="http://schemas.microsoft.com/office/drawing/2014/main" val="3894826219"/>
                    </a:ext>
                  </a:extLst>
                </a:gridCol>
                <a:gridCol w="1032807">
                  <a:extLst>
                    <a:ext uri="{9D8B030D-6E8A-4147-A177-3AD203B41FA5}">
                      <a16:colId xmlns:a16="http://schemas.microsoft.com/office/drawing/2014/main" val="4141003905"/>
                    </a:ext>
                  </a:extLst>
                </a:gridCol>
                <a:gridCol w="1721311">
                  <a:extLst>
                    <a:ext uri="{9D8B030D-6E8A-4147-A177-3AD203B41FA5}">
                      <a16:colId xmlns:a16="http://schemas.microsoft.com/office/drawing/2014/main" val="1973326207"/>
                    </a:ext>
                  </a:extLst>
                </a:gridCol>
              </a:tblGrid>
              <a:tr h="589378">
                <a:tc>
                  <a:txBody>
                    <a:bodyPr/>
                    <a:lstStyle/>
                    <a:p>
                      <a:r>
                        <a:rPr lang="en-IN" sz="1400" dirty="0"/>
                        <a:t>Journal </a:t>
                      </a:r>
                      <a:r>
                        <a:rPr lang="en-IN" sz="1400" b="1" dirty="0"/>
                        <a:t>Name &amp; Year</a:t>
                      </a:r>
                      <a:endParaRPr lang="en-IN" sz="1400" dirty="0"/>
                    </a:p>
                  </a:txBody>
                  <a:tcPr anchor="ctr"/>
                </a:tc>
                <a:tc>
                  <a:txBody>
                    <a:bodyPr/>
                    <a:lstStyle/>
                    <a:p>
                      <a:r>
                        <a:rPr lang="en-IN" sz="1400" dirty="0"/>
                        <a:t>Title of the Papers</a:t>
                      </a:r>
                    </a:p>
                  </a:txBody>
                  <a:tcPr anchor="ctr"/>
                </a:tc>
                <a:tc>
                  <a:txBody>
                    <a:bodyPr/>
                    <a:lstStyle/>
                    <a:p>
                      <a:r>
                        <a:rPr lang="en-IN" sz="1400" dirty="0"/>
                        <a:t>Design &amp; Geometry</a:t>
                      </a:r>
                    </a:p>
                  </a:txBody>
                  <a:tcPr anchor="ctr"/>
                </a:tc>
                <a:tc>
                  <a:txBody>
                    <a:bodyPr/>
                    <a:lstStyle/>
                    <a:p>
                      <a:r>
                        <a:rPr lang="en-IN" sz="1400" dirty="0"/>
                        <a:t>Structure</a:t>
                      </a:r>
                    </a:p>
                  </a:txBody>
                  <a:tcPr anchor="ctr"/>
                </a:tc>
                <a:tc>
                  <a:txBody>
                    <a:bodyPr/>
                    <a:lstStyle/>
                    <a:p>
                      <a:r>
                        <a:rPr lang="en-IN" sz="1400" dirty="0"/>
                        <a:t>Frequency</a:t>
                      </a:r>
                    </a:p>
                  </a:txBody>
                  <a:tcPr anchor="ctr"/>
                </a:tc>
                <a:tc>
                  <a:txBody>
                    <a:bodyPr/>
                    <a:lstStyle/>
                    <a:p>
                      <a:r>
                        <a:rPr lang="en-IN" sz="1400" dirty="0"/>
                        <a:t>Sensitivity Parameters</a:t>
                      </a:r>
                    </a:p>
                  </a:txBody>
                  <a:tcPr anchor="ctr"/>
                </a:tc>
                <a:extLst>
                  <a:ext uri="{0D108BD9-81ED-4DB2-BD59-A6C34878D82A}">
                    <a16:rowId xmlns:a16="http://schemas.microsoft.com/office/drawing/2014/main" val="3606634510"/>
                  </a:ext>
                </a:extLst>
              </a:tr>
              <a:tr h="1317435">
                <a:tc>
                  <a:txBody>
                    <a:bodyPr/>
                    <a:lstStyle/>
                    <a:p>
                      <a:r>
                        <a:rPr lang="en-IN" sz="1400" dirty="0"/>
                        <a:t>IEEE Journal of Selected Areas in Sensors (Vol.: 1) - 2024</a:t>
                      </a:r>
                    </a:p>
                  </a:txBody>
                  <a:tcPr anchor="ctr"/>
                </a:tc>
                <a:tc>
                  <a:txBody>
                    <a:bodyPr/>
                    <a:lstStyle/>
                    <a:p>
                      <a:r>
                        <a:rPr lang="en-IN" sz="1400" dirty="0"/>
                        <a:t>Stub-Loaded Patch Antenna for Development of</a:t>
                      </a:r>
                    </a:p>
                    <a:p>
                      <a:r>
                        <a:rPr lang="en-IN" sz="1400" dirty="0"/>
                        <a:t>High Sensitivity Crack Monitoring Sensor</a:t>
                      </a:r>
                    </a:p>
                  </a:txBody>
                  <a:tcPr anchor="ctr"/>
                </a:tc>
                <a:tc>
                  <a:txBody>
                    <a:bodyPr/>
                    <a:lstStyle/>
                    <a:p>
                      <a:r>
                        <a:rPr lang="en-IN" sz="1400" strike="noStrike" dirty="0"/>
                        <a:t>The design includes a Microstrip-fed patch antenna with a shunt open-circuited stub on FR4 substrate.</a:t>
                      </a:r>
                    </a:p>
                  </a:txBody>
                  <a:tcPr anchor="ctr"/>
                </a:tc>
                <a:tc>
                  <a:txBody>
                    <a:bodyPr/>
                    <a:lstStyle/>
                    <a:p>
                      <a:endParaRPr lang="en-IN" sz="1400" strike="noStrike" dirty="0"/>
                    </a:p>
                  </a:txBody>
                  <a:tcPr anchor="ctr"/>
                </a:tc>
                <a:tc>
                  <a:txBody>
                    <a:bodyPr/>
                    <a:lstStyle/>
                    <a:p>
                      <a:r>
                        <a:rPr lang="en-IN" sz="1400" dirty="0"/>
                        <a:t>4 GHz</a:t>
                      </a:r>
                    </a:p>
                  </a:txBody>
                  <a:tcPr anchor="ctr"/>
                </a:tc>
                <a:tc>
                  <a:txBody>
                    <a:bodyPr/>
                    <a:lstStyle/>
                    <a:p>
                      <a:r>
                        <a:rPr lang="en-IN" sz="1400" dirty="0"/>
                        <a:t>Detects up to 2 mm crack expansion with a 110 MHz frequency downshift.</a:t>
                      </a:r>
                    </a:p>
                  </a:txBody>
                  <a:tcPr anchor="ctr"/>
                </a:tc>
                <a:extLst>
                  <a:ext uri="{0D108BD9-81ED-4DB2-BD59-A6C34878D82A}">
                    <a16:rowId xmlns:a16="http://schemas.microsoft.com/office/drawing/2014/main" val="2401893406"/>
                  </a:ext>
                </a:extLst>
              </a:tr>
              <a:tr h="2530860">
                <a:tc>
                  <a:txBody>
                    <a:bodyPr/>
                    <a:lstStyle/>
                    <a:p>
                      <a:r>
                        <a:rPr lang="fr-FR" sz="1400" dirty="0"/>
                        <a:t>IEEE </a:t>
                      </a:r>
                      <a:r>
                        <a:rPr lang="fr-FR" sz="1400" dirty="0" err="1"/>
                        <a:t>Sensors</a:t>
                      </a:r>
                      <a:r>
                        <a:rPr lang="fr-FR" sz="1400" dirty="0"/>
                        <a:t> Journal (Vol.: 24) - 2024</a:t>
                      </a:r>
                      <a:endParaRPr lang="en-IN" sz="1400" dirty="0"/>
                    </a:p>
                  </a:txBody>
                  <a:tcPr anchor="ctr"/>
                </a:tc>
                <a:tc>
                  <a:txBody>
                    <a:bodyPr/>
                    <a:lstStyle/>
                    <a:p>
                      <a:r>
                        <a:rPr lang="en-IN" sz="1400" dirty="0"/>
                        <a:t>A Compact, </a:t>
                      </a:r>
                      <a:r>
                        <a:rPr lang="en-IN" sz="1400" dirty="0" err="1"/>
                        <a:t>Batteryless</a:t>
                      </a:r>
                      <a:r>
                        <a:rPr lang="en-IN" sz="1400" dirty="0"/>
                        <a:t>, and </a:t>
                      </a:r>
                      <a:r>
                        <a:rPr lang="en-IN" sz="1400" dirty="0" err="1"/>
                        <a:t>Chipless</a:t>
                      </a:r>
                      <a:r>
                        <a:rPr lang="en-IN" sz="1400" dirty="0"/>
                        <a:t> Intermodulation Sensor for Wireless</a:t>
                      </a:r>
                    </a:p>
                    <a:p>
                      <a:r>
                        <a:rPr lang="en-IN" sz="1400" dirty="0"/>
                        <a:t>Crack Detection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strike="noStrike" dirty="0"/>
                        <a:t>The sensor design features a microstrip patch antenna printed on a Rogers RO4003C substrate with a dielectric constant of 3.55. The copper patch has dimensions of 41.8 mm by 38.5 mm.</a:t>
                      </a:r>
                    </a:p>
                    <a:p>
                      <a:endParaRPr lang="en-IN" sz="1400" strike="noStrike" dirty="0"/>
                    </a:p>
                  </a:txBody>
                  <a:tcPr anchor="ctr"/>
                </a:tc>
                <a:tc>
                  <a:txBody>
                    <a:bodyPr/>
                    <a:lstStyle/>
                    <a:p>
                      <a:endParaRPr lang="en-IN" sz="1400" strike="noStrike"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2.3-2.5 GHz</a:t>
                      </a:r>
                    </a:p>
                    <a:p>
                      <a:endParaRPr lang="en-IN"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Detects shifts in the antenna's resonance frequency, which changes with surface cracks.</a:t>
                      </a:r>
                    </a:p>
                    <a:p>
                      <a:endParaRPr lang="en-IN" sz="1400" dirty="0"/>
                    </a:p>
                  </a:txBody>
                  <a:tcPr anchor="ctr"/>
                </a:tc>
                <a:extLst>
                  <a:ext uri="{0D108BD9-81ED-4DB2-BD59-A6C34878D82A}">
                    <a16:rowId xmlns:a16="http://schemas.microsoft.com/office/drawing/2014/main" val="1756819386"/>
                  </a:ext>
                </a:extLst>
              </a:tr>
            </a:tbl>
          </a:graphicData>
        </a:graphic>
      </p:graphicFrame>
      <p:pic>
        <p:nvPicPr>
          <p:cNvPr id="15" name="Picture 14">
            <a:extLst>
              <a:ext uri="{FF2B5EF4-FFF2-40B4-BE49-F238E27FC236}">
                <a16:creationId xmlns:a16="http://schemas.microsoft.com/office/drawing/2014/main" id="{F054FB82-DC19-69DC-B307-C9F5DF8DFBF1}"/>
              </a:ext>
            </a:extLst>
          </p:cNvPr>
          <p:cNvPicPr>
            <a:picLocks noChangeAspect="1"/>
          </p:cNvPicPr>
          <p:nvPr/>
        </p:nvPicPr>
        <p:blipFill rotWithShape="1">
          <a:blip r:embed="rId3"/>
          <a:srcRect l="1212" t="2043" r="15843"/>
          <a:stretch/>
        </p:blipFill>
        <p:spPr>
          <a:xfrm>
            <a:off x="7036067" y="2267861"/>
            <a:ext cx="1697068" cy="792815"/>
          </a:xfrm>
          <a:prstGeom prst="rect">
            <a:avLst/>
          </a:prstGeom>
        </p:spPr>
      </p:pic>
      <p:pic>
        <p:nvPicPr>
          <p:cNvPr id="17" name="Picture 16">
            <a:extLst>
              <a:ext uri="{FF2B5EF4-FFF2-40B4-BE49-F238E27FC236}">
                <a16:creationId xmlns:a16="http://schemas.microsoft.com/office/drawing/2014/main" id="{B97BD0D1-43A8-832F-DB7F-0EBA31F71958}"/>
              </a:ext>
            </a:extLst>
          </p:cNvPr>
          <p:cNvPicPr>
            <a:picLocks noChangeAspect="1"/>
          </p:cNvPicPr>
          <p:nvPr/>
        </p:nvPicPr>
        <p:blipFill rotWithShape="1">
          <a:blip r:embed="rId4"/>
          <a:srcRect l="2961" t="9757" r="53639" b="16772"/>
          <a:stretch/>
        </p:blipFill>
        <p:spPr>
          <a:xfrm>
            <a:off x="7036067" y="3637849"/>
            <a:ext cx="1673005" cy="1529463"/>
          </a:xfrm>
          <a:prstGeom prst="rect">
            <a:avLst/>
          </a:prstGeom>
        </p:spPr>
      </p:pic>
    </p:spTree>
    <p:extLst>
      <p:ext uri="{BB962C8B-B14F-4D97-AF65-F5344CB8AC3E}">
        <p14:creationId xmlns:p14="http://schemas.microsoft.com/office/powerpoint/2010/main" val="32554921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34589F51-D311-6D88-D29C-04ECEF6F1E51}"/>
              </a:ext>
            </a:extLst>
          </p:cNvPr>
          <p:cNvGraphicFramePr>
            <a:graphicFrameLocks noGrp="1"/>
          </p:cNvGraphicFramePr>
          <p:nvPr>
            <p:ph idx="1"/>
            <p:extLst>
              <p:ext uri="{D42A27DB-BD31-4B8C-83A1-F6EECF244321}">
                <p14:modId xmlns:p14="http://schemas.microsoft.com/office/powerpoint/2010/main" val="325388472"/>
              </p:ext>
            </p:extLst>
          </p:nvPr>
        </p:nvGraphicFramePr>
        <p:xfrm>
          <a:off x="652914" y="1529117"/>
          <a:ext cx="10886172" cy="4828674"/>
        </p:xfrm>
        <a:graphic>
          <a:graphicData uri="http://schemas.openxmlformats.org/drawingml/2006/table">
            <a:tbl>
              <a:tblPr firstRow="1" bandRow="1">
                <a:tableStyleId>{5C22544A-7EE6-4342-B048-85BDC9FD1C3A}</a:tableStyleId>
              </a:tblPr>
              <a:tblGrid>
                <a:gridCol w="1852981">
                  <a:extLst>
                    <a:ext uri="{9D8B030D-6E8A-4147-A177-3AD203B41FA5}">
                      <a16:colId xmlns:a16="http://schemas.microsoft.com/office/drawing/2014/main" val="3731227877"/>
                    </a:ext>
                  </a:extLst>
                </a:gridCol>
                <a:gridCol w="2118479">
                  <a:extLst>
                    <a:ext uri="{9D8B030D-6E8A-4147-A177-3AD203B41FA5}">
                      <a16:colId xmlns:a16="http://schemas.microsoft.com/office/drawing/2014/main" val="2273512299"/>
                    </a:ext>
                  </a:extLst>
                </a:gridCol>
                <a:gridCol w="1845395">
                  <a:extLst>
                    <a:ext uri="{9D8B030D-6E8A-4147-A177-3AD203B41FA5}">
                      <a16:colId xmlns:a16="http://schemas.microsoft.com/office/drawing/2014/main" val="3016193543"/>
                    </a:ext>
                  </a:extLst>
                </a:gridCol>
                <a:gridCol w="1825056">
                  <a:extLst>
                    <a:ext uri="{9D8B030D-6E8A-4147-A177-3AD203B41FA5}">
                      <a16:colId xmlns:a16="http://schemas.microsoft.com/office/drawing/2014/main" val="155112250"/>
                    </a:ext>
                  </a:extLst>
                </a:gridCol>
                <a:gridCol w="1026339">
                  <a:extLst>
                    <a:ext uri="{9D8B030D-6E8A-4147-A177-3AD203B41FA5}">
                      <a16:colId xmlns:a16="http://schemas.microsoft.com/office/drawing/2014/main" val="4141003905"/>
                    </a:ext>
                  </a:extLst>
                </a:gridCol>
                <a:gridCol w="2217922">
                  <a:extLst>
                    <a:ext uri="{9D8B030D-6E8A-4147-A177-3AD203B41FA5}">
                      <a16:colId xmlns:a16="http://schemas.microsoft.com/office/drawing/2014/main" val="1973326207"/>
                    </a:ext>
                  </a:extLst>
                </a:gridCol>
              </a:tblGrid>
              <a:tr h="500514">
                <a:tc>
                  <a:txBody>
                    <a:bodyPr/>
                    <a:lstStyle/>
                    <a:p>
                      <a:r>
                        <a:rPr lang="en-IN" sz="1400" dirty="0"/>
                        <a:t>Journal </a:t>
                      </a:r>
                      <a:r>
                        <a:rPr lang="en-IN" sz="1400" b="1" dirty="0"/>
                        <a:t>Name &amp; Year</a:t>
                      </a:r>
                      <a:endParaRPr lang="en-IN" sz="1400" dirty="0"/>
                    </a:p>
                  </a:txBody>
                  <a:tcPr anchor="ctr"/>
                </a:tc>
                <a:tc>
                  <a:txBody>
                    <a:bodyPr/>
                    <a:lstStyle/>
                    <a:p>
                      <a:r>
                        <a:rPr lang="en-IN" sz="1400" dirty="0"/>
                        <a:t>Title of the Papers</a:t>
                      </a:r>
                    </a:p>
                  </a:txBody>
                  <a:tcPr anchor="ctr"/>
                </a:tc>
                <a:tc>
                  <a:txBody>
                    <a:bodyPr/>
                    <a:lstStyle/>
                    <a:p>
                      <a:r>
                        <a:rPr lang="en-IN" sz="1400" dirty="0"/>
                        <a:t>Design &amp; Geometry</a:t>
                      </a:r>
                    </a:p>
                  </a:txBody>
                  <a:tcPr anchor="ctr"/>
                </a:tc>
                <a:tc>
                  <a:txBody>
                    <a:bodyPr/>
                    <a:lstStyle/>
                    <a:p>
                      <a:r>
                        <a:rPr lang="en-IN" sz="1400" dirty="0"/>
                        <a:t>Structure</a:t>
                      </a:r>
                    </a:p>
                  </a:txBody>
                  <a:tcPr anchor="ctr"/>
                </a:tc>
                <a:tc>
                  <a:txBody>
                    <a:bodyPr/>
                    <a:lstStyle/>
                    <a:p>
                      <a:r>
                        <a:rPr lang="en-IN" sz="1400" dirty="0"/>
                        <a:t>Frequency</a:t>
                      </a:r>
                    </a:p>
                  </a:txBody>
                  <a:tcPr anchor="ctr"/>
                </a:tc>
                <a:tc>
                  <a:txBody>
                    <a:bodyPr/>
                    <a:lstStyle/>
                    <a:p>
                      <a:r>
                        <a:rPr lang="en-IN" sz="1400" dirty="0"/>
                        <a:t>Sensitivity Parameters</a:t>
                      </a:r>
                    </a:p>
                  </a:txBody>
                  <a:tcPr anchor="ctr"/>
                </a:tc>
                <a:extLst>
                  <a:ext uri="{0D108BD9-81ED-4DB2-BD59-A6C34878D82A}">
                    <a16:rowId xmlns:a16="http://schemas.microsoft.com/office/drawing/2014/main" val="3606634510"/>
                  </a:ext>
                </a:extLst>
              </a:tr>
              <a:tr h="523937">
                <a:tc>
                  <a:txBody>
                    <a:bodyPr/>
                    <a:lstStyle/>
                    <a:p>
                      <a:r>
                        <a:rPr lang="en-IN" sz="1400" dirty="0"/>
                        <a:t>IEEE Sensors Journal (Vol.: 24) - 2024</a:t>
                      </a:r>
                    </a:p>
                  </a:txBody>
                  <a:tcPr anchor="ctr"/>
                </a:tc>
                <a:tc>
                  <a:txBody>
                    <a:bodyPr/>
                    <a:lstStyle/>
                    <a:p>
                      <a:r>
                        <a:rPr lang="en-IN" sz="1400" dirty="0"/>
                        <a:t>A Phase Shift-Based and</a:t>
                      </a:r>
                    </a:p>
                    <a:p>
                      <a:r>
                        <a:rPr lang="en-IN" sz="1400" dirty="0"/>
                        <a:t>Quadrant-Distinguishable Passive Microstrip</a:t>
                      </a:r>
                    </a:p>
                    <a:p>
                      <a:r>
                        <a:rPr lang="en-IN" sz="1400" dirty="0"/>
                        <a:t>Antenna Sensor for Metal Crack Detection</a:t>
                      </a:r>
                    </a:p>
                  </a:txBody>
                  <a:tcPr anchor="ctr"/>
                </a:tc>
                <a:tc>
                  <a:txBody>
                    <a:bodyPr/>
                    <a:lstStyle/>
                    <a:p>
                      <a:r>
                        <a:rPr lang="en-IN" sz="1400" dirty="0"/>
                        <a:t>The PMA sensor features two comb-shaped and two spiral-shaped structures connected to a one-to-four power divider.</a:t>
                      </a:r>
                    </a:p>
                  </a:txBody>
                  <a:tcPr anchor="ctr"/>
                </a:tc>
                <a:tc>
                  <a:txBody>
                    <a:bodyPr/>
                    <a:lstStyle/>
                    <a:p>
                      <a:endParaRPr lang="en-IN" sz="1400" dirty="0"/>
                    </a:p>
                  </a:txBody>
                  <a:tcPr anchor="ctr"/>
                </a:tc>
                <a:tc>
                  <a:txBody>
                    <a:bodyPr/>
                    <a:lstStyle/>
                    <a:p>
                      <a:r>
                        <a:rPr lang="en-IN" sz="1400" dirty="0"/>
                        <a:t>2.83 GHz</a:t>
                      </a:r>
                    </a:p>
                  </a:txBody>
                  <a:tcPr anchor="ctr"/>
                </a:tc>
                <a:tc>
                  <a:txBody>
                    <a:bodyPr/>
                    <a:lstStyle/>
                    <a:p>
                      <a:r>
                        <a:rPr lang="en-IN" sz="1400" dirty="0"/>
                        <a:t>Crack Length: 16.08° phase delay per mm.</a:t>
                      </a:r>
                    </a:p>
                    <a:p>
                      <a:r>
                        <a:rPr lang="en-IN" sz="1400" dirty="0"/>
                        <a:t>Crack Width: 626° phase delay per mm.</a:t>
                      </a:r>
                    </a:p>
                    <a:p>
                      <a:r>
                        <a:rPr lang="en-IN" sz="1400" dirty="0"/>
                        <a:t>Crack Depth: 24.9° phase delay per mm</a:t>
                      </a:r>
                    </a:p>
                  </a:txBody>
                  <a:tcPr anchor="ctr"/>
                </a:tc>
                <a:extLst>
                  <a:ext uri="{0D108BD9-81ED-4DB2-BD59-A6C34878D82A}">
                    <a16:rowId xmlns:a16="http://schemas.microsoft.com/office/drawing/2014/main" val="2401893406"/>
                  </a:ext>
                </a:extLst>
              </a:tr>
              <a:tr h="896754">
                <a:tc>
                  <a:txBody>
                    <a:bodyPr/>
                    <a:lstStyle/>
                    <a:p>
                      <a:r>
                        <a:rPr lang="en-IN" sz="1400" dirty="0"/>
                        <a:t>IEEE Sensors Journal (Vol.: 16) - 2016</a:t>
                      </a:r>
                    </a:p>
                  </a:txBody>
                  <a:tcPr anchor="ctr"/>
                </a:tc>
                <a:tc>
                  <a:txBody>
                    <a:bodyPr/>
                    <a:lstStyle/>
                    <a:p>
                      <a:r>
                        <a:rPr lang="en-IN" sz="1400" dirty="0"/>
                        <a:t>Passive Wireless Frequency Doubling Antenna</a:t>
                      </a:r>
                    </a:p>
                    <a:p>
                      <a:r>
                        <a:rPr lang="en-IN" sz="1400" dirty="0"/>
                        <a:t>Sensor for Strain and Crack Sensing</a:t>
                      </a:r>
                    </a:p>
                  </a:txBody>
                  <a:tcPr anchor="ctr"/>
                </a:tc>
                <a:tc>
                  <a:txBody>
                    <a:bodyPr/>
                    <a:lstStyle/>
                    <a:p>
                      <a:r>
                        <a:rPr lang="en-IN" sz="1400" dirty="0"/>
                        <a:t>The sensor includes a receiving antenna, a sending antenna, and a diode-integrated matching network.</a:t>
                      </a:r>
                    </a:p>
                  </a:txBody>
                  <a:tcPr anchor="ctr"/>
                </a:tc>
                <a:tc>
                  <a:txBody>
                    <a:bodyPr/>
                    <a:lstStyle/>
                    <a:p>
                      <a:endParaRPr lang="en-IN" sz="1400" dirty="0"/>
                    </a:p>
                  </a:txBody>
                  <a:tcPr anchor="ctr"/>
                </a:tc>
                <a:tc>
                  <a:txBody>
                    <a:bodyPr/>
                    <a:lstStyle/>
                    <a:p>
                      <a:r>
                        <a:rPr lang="en-IN" sz="1400" dirty="0"/>
                        <a:t>2.9-5.8 GHz</a:t>
                      </a:r>
                    </a:p>
                  </a:txBody>
                  <a:tcPr anchor="ctr"/>
                </a:tc>
                <a:tc>
                  <a:txBody>
                    <a:bodyPr/>
                    <a:lstStyle/>
                    <a:p>
                      <a:r>
                        <a:rPr lang="en-IN" sz="1400" dirty="0"/>
                        <a:t>The Strain Sensitivity is −5.232 kHz per µε, which detects small strain changes and crack growth.</a:t>
                      </a:r>
                    </a:p>
                  </a:txBody>
                  <a:tcPr anchor="ctr"/>
                </a:tc>
                <a:extLst>
                  <a:ext uri="{0D108BD9-81ED-4DB2-BD59-A6C34878D82A}">
                    <a16:rowId xmlns:a16="http://schemas.microsoft.com/office/drawing/2014/main" val="1756819386"/>
                  </a:ext>
                </a:extLst>
              </a:tr>
              <a:tr h="896754">
                <a:tc>
                  <a:txBody>
                    <a:bodyPr/>
                    <a:lstStyle/>
                    <a:p>
                      <a:r>
                        <a:rPr lang="en-IN" sz="1400" dirty="0"/>
                        <a:t>IEEE Transactions on Antennas and Propagation (Vol.: 59) - 2011</a:t>
                      </a:r>
                    </a:p>
                  </a:txBody>
                  <a:tcPr anchor="ctr"/>
                </a:tc>
                <a:tc>
                  <a:txBody>
                    <a:bodyPr/>
                    <a:lstStyle/>
                    <a:p>
                      <a:r>
                        <a:rPr lang="en-IN" sz="1400" dirty="0"/>
                        <a:t>Passive RFID Strain-Sensor Based on Meander-Line</a:t>
                      </a:r>
                    </a:p>
                    <a:p>
                      <a:r>
                        <a:rPr lang="en-IN" sz="1400" dirty="0"/>
                        <a:t>Antennas</a:t>
                      </a:r>
                    </a:p>
                  </a:txBody>
                  <a:tcPr anchor="ctr"/>
                </a:tc>
                <a:tc>
                  <a:txBody>
                    <a:bodyPr/>
                    <a:lstStyle/>
                    <a:p>
                      <a:r>
                        <a:rPr lang="en-IN" sz="1400" dirty="0"/>
                        <a:t>The MLA sensor changes shape &amp; radiation perf. with strain. It features a folded copper wire connected to a T-match section on a substrate.</a:t>
                      </a:r>
                    </a:p>
                  </a:txBody>
                  <a:tcPr anchor="ctr"/>
                </a:tc>
                <a:tc>
                  <a:txBody>
                    <a:bodyPr/>
                    <a:lstStyle/>
                    <a:p>
                      <a:endParaRPr lang="en-IN" sz="1400" dirty="0"/>
                    </a:p>
                  </a:txBody>
                  <a:tcPr anchor="ctr"/>
                </a:tc>
                <a:tc>
                  <a:txBody>
                    <a:bodyPr/>
                    <a:lstStyle/>
                    <a:p>
                      <a:r>
                        <a:rPr lang="en-IN" sz="1400" dirty="0"/>
                        <a:t>870 MHz</a:t>
                      </a:r>
                    </a:p>
                  </a:txBody>
                  <a:tcPr anchor="ctr"/>
                </a:tc>
                <a:tc>
                  <a:txBody>
                    <a:bodyPr/>
                    <a:lstStyle/>
                    <a:p>
                      <a:r>
                        <a:rPr lang="en-IN" sz="1400" dirty="0"/>
                        <a:t>Strain Sensitivity: 10% power change per 0.43 mm elongation.</a:t>
                      </a:r>
                    </a:p>
                    <a:p>
                      <a:r>
                        <a:rPr lang="en-IN" sz="1400" dirty="0"/>
                        <a:t>Dynamic Range: Up to 6% strain.</a:t>
                      </a:r>
                    </a:p>
                  </a:txBody>
                  <a:tcPr anchor="ctr"/>
                </a:tc>
                <a:extLst>
                  <a:ext uri="{0D108BD9-81ED-4DB2-BD59-A6C34878D82A}">
                    <a16:rowId xmlns:a16="http://schemas.microsoft.com/office/drawing/2014/main" val="2573473950"/>
                  </a:ext>
                </a:extLst>
              </a:tr>
            </a:tbl>
          </a:graphicData>
        </a:graphic>
      </p:graphicFrame>
      <p:pic>
        <p:nvPicPr>
          <p:cNvPr id="3" name="Picture 2">
            <a:extLst>
              <a:ext uri="{FF2B5EF4-FFF2-40B4-BE49-F238E27FC236}">
                <a16:creationId xmlns:a16="http://schemas.microsoft.com/office/drawing/2014/main" id="{FCA4E0A1-82C4-C14A-7ACE-9E34AA099D0D}"/>
              </a:ext>
            </a:extLst>
          </p:cNvPr>
          <p:cNvPicPr>
            <a:picLocks noChangeAspect="1"/>
          </p:cNvPicPr>
          <p:nvPr/>
        </p:nvPicPr>
        <p:blipFill>
          <a:blip r:embed="rId2"/>
          <a:stretch>
            <a:fillRect/>
          </a:stretch>
        </p:blipFill>
        <p:spPr>
          <a:xfrm>
            <a:off x="6521166" y="2097485"/>
            <a:ext cx="1714666" cy="1135591"/>
          </a:xfrm>
          <a:prstGeom prst="rect">
            <a:avLst/>
          </a:prstGeom>
        </p:spPr>
      </p:pic>
      <p:pic>
        <p:nvPicPr>
          <p:cNvPr id="5" name="Picture 4">
            <a:extLst>
              <a:ext uri="{FF2B5EF4-FFF2-40B4-BE49-F238E27FC236}">
                <a16:creationId xmlns:a16="http://schemas.microsoft.com/office/drawing/2014/main" id="{AE234A45-0D41-BF2B-E88F-9AE5F5974EAE}"/>
              </a:ext>
            </a:extLst>
          </p:cNvPr>
          <p:cNvPicPr>
            <a:picLocks noChangeAspect="1"/>
          </p:cNvPicPr>
          <p:nvPr/>
        </p:nvPicPr>
        <p:blipFill>
          <a:blip r:embed="rId3"/>
          <a:stretch>
            <a:fillRect/>
          </a:stretch>
        </p:blipFill>
        <p:spPr>
          <a:xfrm>
            <a:off x="6521166" y="3447086"/>
            <a:ext cx="1647288" cy="992736"/>
          </a:xfrm>
          <a:prstGeom prst="rect">
            <a:avLst/>
          </a:prstGeom>
        </p:spPr>
      </p:pic>
      <p:pic>
        <p:nvPicPr>
          <p:cNvPr id="9" name="Picture 8">
            <a:extLst>
              <a:ext uri="{FF2B5EF4-FFF2-40B4-BE49-F238E27FC236}">
                <a16:creationId xmlns:a16="http://schemas.microsoft.com/office/drawing/2014/main" id="{637789A0-3DF9-2A89-719A-C983C215400B}"/>
              </a:ext>
            </a:extLst>
          </p:cNvPr>
          <p:cNvPicPr>
            <a:picLocks noChangeAspect="1"/>
          </p:cNvPicPr>
          <p:nvPr/>
        </p:nvPicPr>
        <p:blipFill>
          <a:blip r:embed="rId4"/>
          <a:stretch>
            <a:fillRect/>
          </a:stretch>
        </p:blipFill>
        <p:spPr>
          <a:xfrm>
            <a:off x="6589224" y="4653832"/>
            <a:ext cx="1511172" cy="1511172"/>
          </a:xfrm>
          <a:prstGeom prst="rect">
            <a:avLst/>
          </a:prstGeom>
        </p:spPr>
      </p:pic>
      <p:sp>
        <p:nvSpPr>
          <p:cNvPr id="11" name="Title 1">
            <a:extLst>
              <a:ext uri="{FF2B5EF4-FFF2-40B4-BE49-F238E27FC236}">
                <a16:creationId xmlns:a16="http://schemas.microsoft.com/office/drawing/2014/main" id="{71ECA002-8920-CA1A-43C5-30A3C428D2E1}"/>
              </a:ext>
            </a:extLst>
          </p:cNvPr>
          <p:cNvSpPr>
            <a:spLocks noGrp="1"/>
          </p:cNvSpPr>
          <p:nvPr>
            <p:ph type="title"/>
          </p:nvPr>
        </p:nvSpPr>
        <p:spPr>
          <a:xfrm>
            <a:off x="838199" y="338533"/>
            <a:ext cx="10515600" cy="1325563"/>
          </a:xfrm>
        </p:spPr>
        <p:txBody>
          <a:bodyPr anchor="ctr">
            <a:normAutofit/>
          </a:bodyPr>
          <a:lstStyle/>
          <a:p>
            <a:r>
              <a:rPr lang="en-IN" sz="4000" b="1" dirty="0"/>
              <a:t>Literature Survey</a:t>
            </a:r>
          </a:p>
        </p:txBody>
      </p:sp>
    </p:spTree>
    <p:extLst>
      <p:ext uri="{BB962C8B-B14F-4D97-AF65-F5344CB8AC3E}">
        <p14:creationId xmlns:p14="http://schemas.microsoft.com/office/powerpoint/2010/main" val="20604968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9E29-8C1F-91A6-E597-526B0017DF06}"/>
              </a:ext>
            </a:extLst>
          </p:cNvPr>
          <p:cNvSpPr>
            <a:spLocks noGrp="1"/>
          </p:cNvSpPr>
          <p:nvPr>
            <p:ph type="title"/>
          </p:nvPr>
        </p:nvSpPr>
        <p:spPr/>
        <p:txBody>
          <a:bodyPr>
            <a:normAutofit/>
          </a:bodyPr>
          <a:lstStyle/>
          <a:p>
            <a:r>
              <a:rPr lang="en-IN" sz="4000" b="1" dirty="0"/>
              <a:t>Problem Statement</a:t>
            </a:r>
          </a:p>
        </p:txBody>
      </p:sp>
      <p:sp>
        <p:nvSpPr>
          <p:cNvPr id="3" name="Content Placeholder 2">
            <a:extLst>
              <a:ext uri="{FF2B5EF4-FFF2-40B4-BE49-F238E27FC236}">
                <a16:creationId xmlns:a16="http://schemas.microsoft.com/office/drawing/2014/main" id="{27A62001-E836-13E7-B7EF-772119C64FF3}"/>
              </a:ext>
            </a:extLst>
          </p:cNvPr>
          <p:cNvSpPr>
            <a:spLocks noGrp="1"/>
          </p:cNvSpPr>
          <p:nvPr>
            <p:ph idx="1"/>
          </p:nvPr>
        </p:nvSpPr>
        <p:spPr>
          <a:xfrm>
            <a:off x="838200" y="1352021"/>
            <a:ext cx="10515600" cy="4351338"/>
          </a:xfrm>
        </p:spPr>
        <p:txBody>
          <a:bodyPr anchor="ctr">
            <a:normAutofit/>
          </a:bodyPr>
          <a:lstStyle/>
          <a:p>
            <a:pPr algn="just">
              <a:spcBef>
                <a:spcPts val="1800"/>
              </a:spcBef>
            </a:pPr>
            <a:r>
              <a:rPr lang="en-IN" sz="2400" dirty="0"/>
              <a:t>Crack monitoring refers to the process of detecting and tracking the growth of cracks in order to prevent structural failures.</a:t>
            </a:r>
          </a:p>
          <a:p>
            <a:pPr algn="just">
              <a:spcBef>
                <a:spcPts val="1800"/>
              </a:spcBef>
            </a:pPr>
            <a:r>
              <a:rPr lang="en-IN" sz="2400" dirty="0"/>
              <a:t>The existing crack detection methods often require lengthy cable connections, are costly, have limited sensing perimeters, short sensing distances, small frequency deviations, and can cause structural damage or deformation. </a:t>
            </a:r>
          </a:p>
          <a:p>
            <a:pPr algn="just">
              <a:spcBef>
                <a:spcPts val="1800"/>
              </a:spcBef>
            </a:pPr>
            <a:r>
              <a:rPr lang="en-IN" sz="2400" dirty="0"/>
              <a:t>Hence, it is necessary to overcome these shortcomings and provide an improved Crack monitoring system.</a:t>
            </a:r>
          </a:p>
        </p:txBody>
      </p:sp>
    </p:spTree>
    <p:extLst>
      <p:ext uri="{BB962C8B-B14F-4D97-AF65-F5344CB8AC3E}">
        <p14:creationId xmlns:p14="http://schemas.microsoft.com/office/powerpoint/2010/main" val="36023051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B05A-5608-FE94-0494-4CC40111CE4C}"/>
              </a:ext>
            </a:extLst>
          </p:cNvPr>
          <p:cNvSpPr>
            <a:spLocks noGrp="1"/>
          </p:cNvSpPr>
          <p:nvPr>
            <p:ph type="title"/>
          </p:nvPr>
        </p:nvSpPr>
        <p:spPr>
          <a:xfrm>
            <a:off x="838200" y="278498"/>
            <a:ext cx="10515600" cy="1325563"/>
          </a:xfrm>
        </p:spPr>
        <p:txBody>
          <a:bodyPr anchor="ctr">
            <a:normAutofit/>
          </a:bodyPr>
          <a:lstStyle/>
          <a:p>
            <a:r>
              <a:rPr lang="en-IN" sz="4000" b="1" dirty="0"/>
              <a:t>Objective</a:t>
            </a:r>
          </a:p>
        </p:txBody>
      </p:sp>
      <p:sp>
        <p:nvSpPr>
          <p:cNvPr id="3" name="Content Placeholder 2">
            <a:extLst>
              <a:ext uri="{FF2B5EF4-FFF2-40B4-BE49-F238E27FC236}">
                <a16:creationId xmlns:a16="http://schemas.microsoft.com/office/drawing/2014/main" id="{7139645A-E1B2-A301-B273-1B068203F434}"/>
              </a:ext>
            </a:extLst>
          </p:cNvPr>
          <p:cNvSpPr>
            <a:spLocks noGrp="1"/>
          </p:cNvSpPr>
          <p:nvPr>
            <p:ph idx="1"/>
          </p:nvPr>
        </p:nvSpPr>
        <p:spPr>
          <a:xfrm>
            <a:off x="838200" y="1786940"/>
            <a:ext cx="10515600" cy="4351338"/>
          </a:xfrm>
        </p:spPr>
        <p:txBody>
          <a:bodyPr anchor="t">
            <a:noAutofit/>
          </a:bodyPr>
          <a:lstStyle/>
          <a:p>
            <a:pPr>
              <a:lnSpc>
                <a:spcPct val="100000"/>
              </a:lnSpc>
              <a:spcBef>
                <a:spcPts val="1200"/>
              </a:spcBef>
            </a:pPr>
            <a:r>
              <a:rPr lang="en-US" sz="2400" b="0" i="0" dirty="0">
                <a:solidFill>
                  <a:srgbClr val="000000"/>
                </a:solidFill>
                <a:effectLst/>
                <a:latin typeface="Calibri (Body)"/>
              </a:rPr>
              <a:t>To develop antenna based RF sensor using microstrip antennas</a:t>
            </a:r>
          </a:p>
          <a:p>
            <a:pPr>
              <a:lnSpc>
                <a:spcPct val="100000"/>
              </a:lnSpc>
              <a:spcBef>
                <a:spcPts val="1200"/>
              </a:spcBef>
            </a:pPr>
            <a:r>
              <a:rPr lang="en-US" sz="2400" b="0" i="0" dirty="0">
                <a:solidFill>
                  <a:srgbClr val="000000"/>
                </a:solidFill>
                <a:effectLst/>
                <a:latin typeface="Calibri (Body)"/>
              </a:rPr>
              <a:t>To enable</a:t>
            </a:r>
            <a:r>
              <a:rPr lang="en-US" sz="2400" dirty="0">
                <a:solidFill>
                  <a:srgbClr val="000000"/>
                </a:solidFill>
                <a:latin typeface="Calibri (Body)"/>
              </a:rPr>
              <a:t> </a:t>
            </a:r>
            <a:r>
              <a:rPr lang="en-US" sz="2400" i="0" dirty="0">
                <a:solidFill>
                  <a:srgbClr val="000000"/>
                </a:solidFill>
                <a:effectLst/>
                <a:latin typeface="Calibri (Body)"/>
                <a:ea typeface="Calibri"/>
                <a:cs typeface="Calibri"/>
              </a:rPr>
              <a:t>High Sensitivity Detection with reusability</a:t>
            </a:r>
            <a:endParaRPr lang="en-IN" sz="2400" dirty="0">
              <a:latin typeface="Calibri (Body)"/>
              <a:ea typeface="Open Sans"/>
              <a:cs typeface="Open Sans"/>
            </a:endParaRPr>
          </a:p>
        </p:txBody>
      </p:sp>
    </p:spTree>
    <p:extLst>
      <p:ext uri="{BB962C8B-B14F-4D97-AF65-F5344CB8AC3E}">
        <p14:creationId xmlns:p14="http://schemas.microsoft.com/office/powerpoint/2010/main" val="490486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B60D-6CA4-DEF6-1612-15650DD022CF}"/>
              </a:ext>
            </a:extLst>
          </p:cNvPr>
          <p:cNvSpPr>
            <a:spLocks noGrp="1"/>
          </p:cNvSpPr>
          <p:nvPr/>
        </p:nvSpPr>
        <p:spPr>
          <a:xfrm>
            <a:off x="574726" y="576871"/>
            <a:ext cx="10277213" cy="8470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i="0" dirty="0">
                <a:solidFill>
                  <a:srgbClr val="222222"/>
                </a:solidFill>
                <a:effectLst/>
              </a:rPr>
              <a:t>Proposed System </a:t>
            </a:r>
            <a:r>
              <a:rPr lang="en-IN" sz="4000" b="1" dirty="0">
                <a:solidFill>
                  <a:srgbClr val="222222"/>
                </a:solidFill>
              </a:rPr>
              <a:t>Introduction</a:t>
            </a:r>
            <a:endParaRPr lang="en-IN" sz="4000" b="1" dirty="0"/>
          </a:p>
        </p:txBody>
      </p:sp>
      <p:sp>
        <p:nvSpPr>
          <p:cNvPr id="3" name="Content Placeholder 2">
            <a:extLst>
              <a:ext uri="{FF2B5EF4-FFF2-40B4-BE49-F238E27FC236}">
                <a16:creationId xmlns:a16="http://schemas.microsoft.com/office/drawing/2014/main" id="{56CF49B4-18E6-2D12-C0C4-3116133717DF}"/>
              </a:ext>
            </a:extLst>
          </p:cNvPr>
          <p:cNvSpPr>
            <a:spLocks noGrp="1"/>
          </p:cNvSpPr>
          <p:nvPr/>
        </p:nvSpPr>
        <p:spPr>
          <a:xfrm>
            <a:off x="285968" y="1793227"/>
            <a:ext cx="6461341" cy="555541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pPr>
            <a:r>
              <a:rPr lang="en-US" sz="2400" dirty="0"/>
              <a:t>The proposed system aims to monitor cracks in concrete as accurately as possible. </a:t>
            </a:r>
          </a:p>
          <a:p>
            <a:pPr>
              <a:spcBef>
                <a:spcPts val="1200"/>
              </a:spcBef>
            </a:pPr>
            <a:r>
              <a:rPr lang="en-US" sz="2400" dirty="0"/>
              <a:t>The system will consist of a two Microstrip Patch Antennas placed side by side. </a:t>
            </a:r>
          </a:p>
          <a:p>
            <a:pPr>
              <a:spcBef>
                <a:spcPts val="1200"/>
              </a:spcBef>
            </a:pPr>
            <a:r>
              <a:rPr lang="en-IN" sz="2400" dirty="0"/>
              <a:t>Each antenna in the system will be judiciously positioned to provide coverage for an extended area to be monitored. </a:t>
            </a:r>
          </a:p>
          <a:p>
            <a:pPr>
              <a:spcBef>
                <a:spcPts val="1200"/>
              </a:spcBef>
            </a:pPr>
            <a:r>
              <a:rPr lang="en-IN" sz="2400" dirty="0"/>
              <a:t>The antennas will shift as the cracks propagate. This will be detected and measured in real time for information relative to the degree of crack processes. </a:t>
            </a:r>
          </a:p>
        </p:txBody>
      </p:sp>
      <p:pic>
        <p:nvPicPr>
          <p:cNvPr id="4" name="Picture 3">
            <a:extLst>
              <a:ext uri="{FF2B5EF4-FFF2-40B4-BE49-F238E27FC236}">
                <a16:creationId xmlns:a16="http://schemas.microsoft.com/office/drawing/2014/main" id="{C5C09A98-6EDE-0559-A09A-5BF7CBBA5173}"/>
              </a:ext>
            </a:extLst>
          </p:cNvPr>
          <p:cNvPicPr>
            <a:picLocks noChangeAspect="1"/>
          </p:cNvPicPr>
          <p:nvPr/>
        </p:nvPicPr>
        <p:blipFill>
          <a:blip r:embed="rId2"/>
          <a:stretch>
            <a:fillRect/>
          </a:stretch>
        </p:blipFill>
        <p:spPr>
          <a:xfrm>
            <a:off x="7046495" y="2287068"/>
            <a:ext cx="4859537" cy="2283864"/>
          </a:xfrm>
          <a:prstGeom prst="rect">
            <a:avLst/>
          </a:prstGeom>
          <a:ln>
            <a:solidFill>
              <a:schemeClr val="tx1"/>
            </a:solidFill>
          </a:ln>
        </p:spPr>
      </p:pic>
      <p:sp>
        <p:nvSpPr>
          <p:cNvPr id="5" name="TextBox 4">
            <a:extLst>
              <a:ext uri="{FF2B5EF4-FFF2-40B4-BE49-F238E27FC236}">
                <a16:creationId xmlns:a16="http://schemas.microsoft.com/office/drawing/2014/main" id="{0936572B-AE24-B967-B11A-BFFD76CEBD2B}"/>
              </a:ext>
            </a:extLst>
          </p:cNvPr>
          <p:cNvSpPr txBox="1"/>
          <p:nvPr/>
        </p:nvSpPr>
        <p:spPr>
          <a:xfrm>
            <a:off x="8390599" y="4570932"/>
            <a:ext cx="2172582" cy="369332"/>
          </a:xfrm>
          <a:prstGeom prst="rect">
            <a:avLst/>
          </a:prstGeom>
          <a:noFill/>
        </p:spPr>
        <p:txBody>
          <a:bodyPr wrap="none" rtlCol="0">
            <a:spAutoFit/>
          </a:bodyPr>
          <a:lstStyle/>
          <a:p>
            <a:r>
              <a:rPr lang="en-IN" i="1" dirty="0"/>
              <a:t>Dual Antenna System</a:t>
            </a:r>
          </a:p>
        </p:txBody>
      </p:sp>
    </p:spTree>
    <p:extLst>
      <p:ext uri="{BB962C8B-B14F-4D97-AF65-F5344CB8AC3E}">
        <p14:creationId xmlns:p14="http://schemas.microsoft.com/office/powerpoint/2010/main" val="31916229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7656-0E6D-3375-DD22-86F256CF364E}"/>
              </a:ext>
            </a:extLst>
          </p:cNvPr>
          <p:cNvSpPr>
            <a:spLocks noGrp="1"/>
          </p:cNvSpPr>
          <p:nvPr>
            <p:ph type="title"/>
          </p:nvPr>
        </p:nvSpPr>
        <p:spPr>
          <a:xfrm>
            <a:off x="782037" y="289240"/>
            <a:ext cx="10200124" cy="721453"/>
          </a:xfrm>
        </p:spPr>
        <p:txBody>
          <a:bodyPr>
            <a:normAutofit/>
          </a:bodyPr>
          <a:lstStyle/>
          <a:p>
            <a:r>
              <a:rPr lang="en-IN" sz="4000" b="1" dirty="0"/>
              <a:t>Proposed System Diagram</a:t>
            </a:r>
          </a:p>
        </p:txBody>
      </p:sp>
      <p:sp>
        <p:nvSpPr>
          <p:cNvPr id="7" name="TextBox 6">
            <a:extLst>
              <a:ext uri="{FF2B5EF4-FFF2-40B4-BE49-F238E27FC236}">
                <a16:creationId xmlns:a16="http://schemas.microsoft.com/office/drawing/2014/main" id="{B85A838A-F761-0A8A-E480-D97138FCBC83}"/>
              </a:ext>
            </a:extLst>
          </p:cNvPr>
          <p:cNvSpPr txBox="1"/>
          <p:nvPr/>
        </p:nvSpPr>
        <p:spPr>
          <a:xfrm>
            <a:off x="391426" y="1225852"/>
            <a:ext cx="6375134" cy="5262979"/>
          </a:xfrm>
          <a:prstGeom prst="rect">
            <a:avLst/>
          </a:prstGeom>
          <a:noFill/>
        </p:spPr>
        <p:txBody>
          <a:bodyPr wrap="square">
            <a:spAutoFit/>
          </a:bodyPr>
          <a:lstStyle/>
          <a:p>
            <a:pPr marL="342900" indent="-342900">
              <a:buFont typeface="Arial" panose="020B0604020202020204" pitchFamily="34" charset="0"/>
              <a:buChar char="•"/>
            </a:pPr>
            <a:r>
              <a:rPr lang="en-US" sz="2400" dirty="0"/>
              <a:t>This project demonstrates the design and analysis of two microstrip patch antennas arranged side by side; designed for monitoring concrete crack in structures.</a:t>
            </a:r>
          </a:p>
          <a:p>
            <a:endParaRPr lang="en-US" sz="2400" dirty="0"/>
          </a:p>
          <a:p>
            <a:pPr marL="342900" indent="-342900">
              <a:buFont typeface="Arial" panose="020B0604020202020204" pitchFamily="34" charset="0"/>
              <a:buChar char="•"/>
            </a:pPr>
            <a:r>
              <a:rPr lang="en-US" sz="2400" dirty="0"/>
              <a:t>The proposed design is a dual-antenna system working at a frequency of 2.44 GHz. It’s performance parameters such as reflection coefficient (S11) and transmission coefficient (S12) are varying based on variations caused by the cracks.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this report, the study finds out how crack formation has impacted this set of parameters. </a:t>
            </a:r>
          </a:p>
        </p:txBody>
      </p:sp>
      <p:pic>
        <p:nvPicPr>
          <p:cNvPr id="3" name="Picture 2">
            <a:extLst>
              <a:ext uri="{FF2B5EF4-FFF2-40B4-BE49-F238E27FC236}">
                <a16:creationId xmlns:a16="http://schemas.microsoft.com/office/drawing/2014/main" id="{F4C2AA3A-EAAE-159B-EB58-C310FFA21D88}"/>
              </a:ext>
            </a:extLst>
          </p:cNvPr>
          <p:cNvPicPr>
            <a:picLocks noChangeAspect="1"/>
          </p:cNvPicPr>
          <p:nvPr/>
        </p:nvPicPr>
        <p:blipFill>
          <a:blip r:embed="rId2"/>
          <a:srcRect l="4500" r="4607"/>
          <a:stretch/>
        </p:blipFill>
        <p:spPr>
          <a:xfrm>
            <a:off x="6949440" y="2128525"/>
            <a:ext cx="4851134" cy="2957118"/>
          </a:xfrm>
          <a:prstGeom prst="rect">
            <a:avLst/>
          </a:prstGeom>
          <a:ln>
            <a:solidFill>
              <a:schemeClr val="tx1"/>
            </a:solidFill>
          </a:ln>
        </p:spPr>
      </p:pic>
      <p:sp>
        <p:nvSpPr>
          <p:cNvPr id="8" name="TextBox 7">
            <a:extLst>
              <a:ext uri="{FF2B5EF4-FFF2-40B4-BE49-F238E27FC236}">
                <a16:creationId xmlns:a16="http://schemas.microsoft.com/office/drawing/2014/main" id="{83DC02C8-CD8B-D827-E260-B85161A03BF1}"/>
              </a:ext>
            </a:extLst>
          </p:cNvPr>
          <p:cNvSpPr txBox="1"/>
          <p:nvPr/>
        </p:nvSpPr>
        <p:spPr>
          <a:xfrm>
            <a:off x="8136976" y="5085643"/>
            <a:ext cx="2476062" cy="369332"/>
          </a:xfrm>
          <a:prstGeom prst="rect">
            <a:avLst/>
          </a:prstGeom>
          <a:noFill/>
        </p:spPr>
        <p:txBody>
          <a:bodyPr wrap="none" rtlCol="0">
            <a:spAutoFit/>
          </a:bodyPr>
          <a:lstStyle/>
          <a:p>
            <a:r>
              <a:rPr lang="en-IN" i="1" dirty="0"/>
              <a:t>Proposed System Design</a:t>
            </a:r>
          </a:p>
        </p:txBody>
      </p:sp>
    </p:spTree>
    <p:extLst>
      <p:ext uri="{BB962C8B-B14F-4D97-AF65-F5344CB8AC3E}">
        <p14:creationId xmlns:p14="http://schemas.microsoft.com/office/powerpoint/2010/main" val="9920033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604A-FE68-9094-ED21-C1A235793190}"/>
              </a:ext>
            </a:extLst>
          </p:cNvPr>
          <p:cNvSpPr>
            <a:spLocks noGrp="1"/>
          </p:cNvSpPr>
          <p:nvPr>
            <p:ph type="title"/>
          </p:nvPr>
        </p:nvSpPr>
        <p:spPr>
          <a:xfrm>
            <a:off x="216501" y="192507"/>
            <a:ext cx="10893408" cy="789670"/>
          </a:xfrm>
        </p:spPr>
        <p:txBody>
          <a:bodyPr>
            <a:noAutofit/>
          </a:bodyPr>
          <a:lstStyle/>
          <a:p>
            <a:r>
              <a:rPr lang="en-IN" sz="4000" b="1" dirty="0"/>
              <a:t>Explanation of all the Modules of the System</a:t>
            </a:r>
          </a:p>
        </p:txBody>
      </p:sp>
      <p:sp>
        <p:nvSpPr>
          <p:cNvPr id="4" name="Text Placeholder 3">
            <a:extLst>
              <a:ext uri="{FF2B5EF4-FFF2-40B4-BE49-F238E27FC236}">
                <a16:creationId xmlns:a16="http://schemas.microsoft.com/office/drawing/2014/main" id="{7C2DD915-FD12-D6BC-7885-BCA6AF4977D2}"/>
              </a:ext>
            </a:extLst>
          </p:cNvPr>
          <p:cNvSpPr>
            <a:spLocks noGrp="1"/>
          </p:cNvSpPr>
          <p:nvPr>
            <p:ph type="body" sz="half" idx="2"/>
          </p:nvPr>
        </p:nvSpPr>
        <p:spPr/>
        <p:txBody>
          <a:bodyPr/>
          <a:lstStyle/>
          <a:p>
            <a:endParaRPr lang="en-US" sz="1600" b="1" dirty="0"/>
          </a:p>
          <a:p>
            <a:endParaRPr lang="en-US" sz="1600" b="1" dirty="0"/>
          </a:p>
          <a:p>
            <a:endParaRPr lang="en-IN" dirty="0"/>
          </a:p>
        </p:txBody>
      </p:sp>
      <p:sp>
        <p:nvSpPr>
          <p:cNvPr id="8" name="TextBox 7">
            <a:extLst>
              <a:ext uri="{FF2B5EF4-FFF2-40B4-BE49-F238E27FC236}">
                <a16:creationId xmlns:a16="http://schemas.microsoft.com/office/drawing/2014/main" id="{945837A2-61E4-7F19-7C5B-BA456233A6B1}"/>
              </a:ext>
            </a:extLst>
          </p:cNvPr>
          <p:cNvSpPr txBox="1"/>
          <p:nvPr/>
        </p:nvSpPr>
        <p:spPr>
          <a:xfrm>
            <a:off x="216501" y="1118543"/>
            <a:ext cx="6848441" cy="5632311"/>
          </a:xfrm>
          <a:prstGeom prst="rect">
            <a:avLst/>
          </a:prstGeom>
          <a:noFill/>
        </p:spPr>
        <p:txBody>
          <a:bodyPr wrap="square">
            <a:spAutoFit/>
          </a:bodyPr>
          <a:lstStyle/>
          <a:p>
            <a:r>
              <a:rPr lang="en-US" sz="2400" b="1" u="sng" dirty="0"/>
              <a:t>1) Single Antenna Design</a:t>
            </a:r>
          </a:p>
          <a:p>
            <a:r>
              <a:rPr lang="en-US" sz="2400" dirty="0"/>
              <a:t>The first step is to design a single antenna and calibrate it according to the calculated specifications.</a:t>
            </a:r>
          </a:p>
          <a:p>
            <a:r>
              <a:rPr lang="en-IN" sz="2400" b="1" dirty="0"/>
              <a:t>Patch Dimensions:</a:t>
            </a:r>
          </a:p>
          <a:p>
            <a:r>
              <a:rPr lang="en-IN" sz="2400" dirty="0"/>
              <a:t>• Patch Length (L) = 37.93 mm </a:t>
            </a:r>
          </a:p>
          <a:p>
            <a:r>
              <a:rPr lang="en-IN" sz="2400" dirty="0"/>
              <a:t>• Patch Width (W) = 28.61 mm </a:t>
            </a:r>
          </a:p>
          <a:p>
            <a:r>
              <a:rPr lang="en-IN" sz="2400" dirty="0"/>
              <a:t>• Feed Width = 2.5 mm </a:t>
            </a:r>
          </a:p>
          <a:p>
            <a:r>
              <a:rPr lang="en-IN" sz="2400" dirty="0"/>
              <a:t>• Slot Length = 10.7 mm</a:t>
            </a:r>
          </a:p>
          <a:p>
            <a:r>
              <a:rPr lang="en-IN" sz="2400" dirty="0"/>
              <a:t>• Slot Width = 2.9 mm </a:t>
            </a:r>
          </a:p>
          <a:p>
            <a:r>
              <a:rPr lang="en-IN" sz="2400" dirty="0"/>
              <a:t>• Thickness of Copper Conductor = 0.035 mm </a:t>
            </a:r>
          </a:p>
          <a:p>
            <a:r>
              <a:rPr lang="en-IN" sz="2400" b="1" dirty="0"/>
              <a:t>Substrate Dimensions:</a:t>
            </a:r>
          </a:p>
          <a:p>
            <a:r>
              <a:rPr lang="en-IN" sz="2400" dirty="0"/>
              <a:t>• Substrate Length (Ls) = 75.85 mm</a:t>
            </a:r>
          </a:p>
          <a:p>
            <a:r>
              <a:rPr lang="en-IN" sz="2400" dirty="0"/>
              <a:t>• Substrate Width (</a:t>
            </a:r>
            <a:r>
              <a:rPr lang="en-IN" sz="2400" dirty="0" err="1"/>
              <a:t>Ws</a:t>
            </a:r>
            <a:r>
              <a:rPr lang="en-IN" sz="2400" dirty="0"/>
              <a:t>) = 57.23 mm</a:t>
            </a:r>
          </a:p>
          <a:p>
            <a:r>
              <a:rPr lang="en-IN" sz="2400" dirty="0"/>
              <a:t>• Substrate Height (h) = 1.6 mm</a:t>
            </a:r>
            <a:endParaRPr lang="en-US" sz="2400" dirty="0"/>
          </a:p>
          <a:p>
            <a:endParaRPr lang="en-US" sz="2400" dirty="0"/>
          </a:p>
        </p:txBody>
      </p:sp>
      <p:sp>
        <p:nvSpPr>
          <p:cNvPr id="10" name="TextBox 9">
            <a:extLst>
              <a:ext uri="{FF2B5EF4-FFF2-40B4-BE49-F238E27FC236}">
                <a16:creationId xmlns:a16="http://schemas.microsoft.com/office/drawing/2014/main" id="{4E408A03-BD34-9009-12D7-BC68EAE478AA}"/>
              </a:ext>
            </a:extLst>
          </p:cNvPr>
          <p:cNvSpPr txBox="1"/>
          <p:nvPr/>
        </p:nvSpPr>
        <p:spPr>
          <a:xfrm>
            <a:off x="8304911" y="2257480"/>
            <a:ext cx="6094602" cy="307777"/>
          </a:xfrm>
          <a:prstGeom prst="rect">
            <a:avLst/>
          </a:prstGeom>
          <a:noFill/>
        </p:spPr>
        <p:txBody>
          <a:bodyPr wrap="square">
            <a:spAutoFit/>
          </a:bodyPr>
          <a:lstStyle/>
          <a:p>
            <a:r>
              <a:rPr lang="en-US" sz="1400" dirty="0"/>
              <a:t> </a:t>
            </a:r>
          </a:p>
        </p:txBody>
      </p:sp>
      <p:pic>
        <p:nvPicPr>
          <p:cNvPr id="6" name="Picture 5">
            <a:extLst>
              <a:ext uri="{FF2B5EF4-FFF2-40B4-BE49-F238E27FC236}">
                <a16:creationId xmlns:a16="http://schemas.microsoft.com/office/drawing/2014/main" id="{D79AE07A-C416-3F80-1F32-FC52AEB029A6}"/>
              </a:ext>
            </a:extLst>
          </p:cNvPr>
          <p:cNvPicPr>
            <a:picLocks noChangeAspect="1"/>
          </p:cNvPicPr>
          <p:nvPr/>
        </p:nvPicPr>
        <p:blipFill>
          <a:blip r:embed="rId2"/>
          <a:stretch>
            <a:fillRect/>
          </a:stretch>
        </p:blipFill>
        <p:spPr>
          <a:xfrm>
            <a:off x="7222411" y="1984747"/>
            <a:ext cx="4601530" cy="3558417"/>
          </a:xfrm>
          <a:prstGeom prst="rect">
            <a:avLst/>
          </a:prstGeom>
          <a:ln>
            <a:solidFill>
              <a:schemeClr val="tx1"/>
            </a:solidFill>
          </a:ln>
        </p:spPr>
      </p:pic>
      <p:sp>
        <p:nvSpPr>
          <p:cNvPr id="11" name="TextBox 10">
            <a:extLst>
              <a:ext uri="{FF2B5EF4-FFF2-40B4-BE49-F238E27FC236}">
                <a16:creationId xmlns:a16="http://schemas.microsoft.com/office/drawing/2014/main" id="{63AFC9C9-5F23-5A70-6F2D-041DDD968E40}"/>
              </a:ext>
            </a:extLst>
          </p:cNvPr>
          <p:cNvSpPr txBox="1"/>
          <p:nvPr/>
        </p:nvSpPr>
        <p:spPr>
          <a:xfrm>
            <a:off x="8392207" y="5543164"/>
            <a:ext cx="2261937" cy="369332"/>
          </a:xfrm>
          <a:prstGeom prst="rect">
            <a:avLst/>
          </a:prstGeom>
          <a:noFill/>
        </p:spPr>
        <p:txBody>
          <a:bodyPr wrap="square" rtlCol="0">
            <a:spAutoFit/>
          </a:bodyPr>
          <a:lstStyle/>
          <a:p>
            <a:r>
              <a:rPr lang="en-IN" i="1" dirty="0"/>
              <a:t>Single Antenna Design</a:t>
            </a:r>
          </a:p>
        </p:txBody>
      </p:sp>
    </p:spTree>
    <p:extLst>
      <p:ext uri="{BB962C8B-B14F-4D97-AF65-F5344CB8AC3E}">
        <p14:creationId xmlns:p14="http://schemas.microsoft.com/office/powerpoint/2010/main" val="641301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17FEA3-6271-1696-E744-E9B1FB4E753E}"/>
              </a:ext>
            </a:extLst>
          </p:cNvPr>
          <p:cNvPicPr>
            <a:picLocks noChangeAspect="1"/>
          </p:cNvPicPr>
          <p:nvPr/>
        </p:nvPicPr>
        <p:blipFill>
          <a:blip r:embed="rId2"/>
          <a:srcRect l="4012" r="718"/>
          <a:stretch/>
        </p:blipFill>
        <p:spPr>
          <a:xfrm>
            <a:off x="7159824" y="2190543"/>
            <a:ext cx="4142590" cy="3331080"/>
          </a:xfrm>
          <a:prstGeom prst="rect">
            <a:avLst/>
          </a:prstGeom>
          <a:ln>
            <a:solidFill>
              <a:schemeClr val="tx1"/>
            </a:solidFill>
          </a:ln>
        </p:spPr>
      </p:pic>
      <p:sp>
        <p:nvSpPr>
          <p:cNvPr id="7" name="TextBox 6">
            <a:extLst>
              <a:ext uri="{FF2B5EF4-FFF2-40B4-BE49-F238E27FC236}">
                <a16:creationId xmlns:a16="http://schemas.microsoft.com/office/drawing/2014/main" id="{C229A3E4-6030-3751-2E12-D071F208735E}"/>
              </a:ext>
            </a:extLst>
          </p:cNvPr>
          <p:cNvSpPr txBox="1"/>
          <p:nvPr/>
        </p:nvSpPr>
        <p:spPr>
          <a:xfrm>
            <a:off x="486008" y="1409259"/>
            <a:ext cx="6351872" cy="4893647"/>
          </a:xfrm>
          <a:prstGeom prst="rect">
            <a:avLst/>
          </a:prstGeom>
          <a:noFill/>
        </p:spPr>
        <p:txBody>
          <a:bodyPr wrap="square">
            <a:spAutoFit/>
          </a:bodyPr>
          <a:lstStyle/>
          <a:p>
            <a:r>
              <a:rPr lang="en-US" sz="2400" b="1" u="sng" dirty="0"/>
              <a:t>2) Single Antenna Design on a Concrete Slab</a:t>
            </a:r>
          </a:p>
          <a:p>
            <a:r>
              <a:rPr lang="en-US" sz="2400" dirty="0"/>
              <a:t>The second step is to mount the designed antenna on a concrete slab which is constructed for the calculated parameters.</a:t>
            </a:r>
          </a:p>
          <a:p>
            <a:endParaRPr lang="en-US" sz="2400" dirty="0"/>
          </a:p>
          <a:p>
            <a:r>
              <a:rPr lang="en-IN" sz="2400" b="1" dirty="0"/>
              <a:t>Concrete Dimensions:</a:t>
            </a:r>
          </a:p>
          <a:p>
            <a:pPr marL="342900" indent="-342900">
              <a:buFont typeface="Arial" panose="020B0604020202020204" pitchFamily="34" charset="0"/>
              <a:buChar char="•"/>
            </a:pPr>
            <a:r>
              <a:rPr lang="en-IN" sz="2400" dirty="0"/>
              <a:t>Length (Lc) = 140mm</a:t>
            </a:r>
          </a:p>
          <a:p>
            <a:pPr marL="342900" indent="-342900">
              <a:buFont typeface="Arial" panose="020B0604020202020204" pitchFamily="34" charset="0"/>
              <a:buChar char="•"/>
            </a:pPr>
            <a:r>
              <a:rPr lang="en-IN" sz="2400" dirty="0"/>
              <a:t>Width (</a:t>
            </a:r>
            <a:r>
              <a:rPr lang="en-IN" sz="2400" dirty="0" err="1"/>
              <a:t>Wc</a:t>
            </a:r>
            <a:r>
              <a:rPr lang="en-IN" sz="2400" dirty="0"/>
              <a:t>) = 80mm</a:t>
            </a:r>
          </a:p>
          <a:p>
            <a:pPr marL="342900" indent="-342900">
              <a:buFont typeface="Arial" panose="020B0604020202020204" pitchFamily="34" charset="0"/>
              <a:buChar char="•"/>
            </a:pPr>
            <a:r>
              <a:rPr lang="en-IN" sz="2400" dirty="0"/>
              <a:t>Height (</a:t>
            </a:r>
            <a:r>
              <a:rPr lang="en-IN" sz="2400" dirty="0" err="1"/>
              <a:t>hc</a:t>
            </a:r>
            <a:r>
              <a:rPr lang="en-IN" sz="2400" dirty="0"/>
              <a:t>) = 40mm</a:t>
            </a:r>
          </a:p>
          <a:p>
            <a:endParaRPr lang="en-IN" sz="2400" dirty="0"/>
          </a:p>
          <a:p>
            <a:r>
              <a:rPr lang="en-IN" sz="2400" b="1" dirty="0"/>
              <a:t>Concrete Properties: </a:t>
            </a:r>
          </a:p>
          <a:p>
            <a:pPr marL="342900" indent="-342900">
              <a:buFont typeface="Arial" panose="020B0604020202020204" pitchFamily="34" charset="0"/>
              <a:buChar char="•"/>
            </a:pPr>
            <a:r>
              <a:rPr lang="en-IN" sz="2400" dirty="0"/>
              <a:t>Dielectric Constant (</a:t>
            </a:r>
            <a:r>
              <a:rPr lang="el-GR" sz="2400" dirty="0"/>
              <a:t>ε</a:t>
            </a:r>
            <a:r>
              <a:rPr lang="en-IN" sz="2400" dirty="0"/>
              <a:t>r) = 4.5 </a:t>
            </a:r>
          </a:p>
          <a:p>
            <a:pPr marL="342900" indent="-342900">
              <a:buFont typeface="Arial" panose="020B0604020202020204" pitchFamily="34" charset="0"/>
              <a:buChar char="•"/>
            </a:pPr>
            <a:r>
              <a:rPr lang="en-IN" sz="2400" dirty="0"/>
              <a:t>Loss Tangent = 0.0111 </a:t>
            </a:r>
          </a:p>
        </p:txBody>
      </p:sp>
      <p:sp>
        <p:nvSpPr>
          <p:cNvPr id="6" name="Title 1">
            <a:extLst>
              <a:ext uri="{FF2B5EF4-FFF2-40B4-BE49-F238E27FC236}">
                <a16:creationId xmlns:a16="http://schemas.microsoft.com/office/drawing/2014/main" id="{8C69119A-4078-4ADF-6F11-B6E7D9AF0DFE}"/>
              </a:ext>
            </a:extLst>
          </p:cNvPr>
          <p:cNvSpPr txBox="1">
            <a:spLocks/>
          </p:cNvSpPr>
          <p:nvPr/>
        </p:nvSpPr>
        <p:spPr>
          <a:xfrm>
            <a:off x="409006" y="188316"/>
            <a:ext cx="10893408" cy="7896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err="1"/>
              <a:t>Explanaton</a:t>
            </a:r>
            <a:r>
              <a:rPr lang="en-IN" sz="4000" b="1" dirty="0"/>
              <a:t> of all the Modules of the System</a:t>
            </a:r>
          </a:p>
        </p:txBody>
      </p:sp>
      <p:sp>
        <p:nvSpPr>
          <p:cNvPr id="11" name="TextBox 10">
            <a:extLst>
              <a:ext uri="{FF2B5EF4-FFF2-40B4-BE49-F238E27FC236}">
                <a16:creationId xmlns:a16="http://schemas.microsoft.com/office/drawing/2014/main" id="{6A3E923D-463E-D6D9-F594-B02E9D382F71}"/>
              </a:ext>
            </a:extLst>
          </p:cNvPr>
          <p:cNvSpPr txBox="1"/>
          <p:nvPr/>
        </p:nvSpPr>
        <p:spPr>
          <a:xfrm>
            <a:off x="7395712" y="5521623"/>
            <a:ext cx="3670813" cy="369332"/>
          </a:xfrm>
          <a:prstGeom prst="rect">
            <a:avLst/>
          </a:prstGeom>
          <a:noFill/>
        </p:spPr>
        <p:txBody>
          <a:bodyPr wrap="none" rtlCol="0">
            <a:spAutoFit/>
          </a:bodyPr>
          <a:lstStyle/>
          <a:p>
            <a:r>
              <a:rPr lang="en-IN" i="1" dirty="0"/>
              <a:t>Antenna Mounted on a Concrete Slab</a:t>
            </a:r>
          </a:p>
        </p:txBody>
      </p:sp>
    </p:spTree>
    <p:extLst>
      <p:ext uri="{BB962C8B-B14F-4D97-AF65-F5344CB8AC3E}">
        <p14:creationId xmlns:p14="http://schemas.microsoft.com/office/powerpoint/2010/main" val="22146203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1534</Words>
  <Application>Microsoft Office PowerPoint</Application>
  <PresentationFormat>Widescreen</PresentationFormat>
  <Paragraphs>166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(Body)</vt:lpstr>
      <vt:lpstr>Calibri Light</vt:lpstr>
      <vt:lpstr>Office Theme</vt:lpstr>
      <vt:lpstr>Crack Growth Monitoring and Expansion Joints Monitoring of Concrete using RF Sensors </vt:lpstr>
      <vt:lpstr>Literature Survey</vt:lpstr>
      <vt:lpstr>Literature Survey</vt:lpstr>
      <vt:lpstr>Problem Statement</vt:lpstr>
      <vt:lpstr>Objective</vt:lpstr>
      <vt:lpstr>PowerPoint Presentation</vt:lpstr>
      <vt:lpstr>Proposed System Diagram</vt:lpstr>
      <vt:lpstr>Explanation of all the Modules of the System</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Crack Monitoring of Concrete using RF sensor</dc:title>
  <dc:creator>Hetansh Patel</dc:creator>
  <cp:lastModifiedBy>Hetansh Patel</cp:lastModifiedBy>
  <cp:revision>18</cp:revision>
  <dcterms:created xsi:type="dcterms:W3CDTF">2024-09-02T15:23:00Z</dcterms:created>
  <dcterms:modified xsi:type="dcterms:W3CDTF">2025-09-02T11:13:38Z</dcterms:modified>
</cp:coreProperties>
</file>