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  <p:embeddedFont>
      <p:font typeface="Helvetica Neue 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7Zt3cbywNFmw5jvnjTIecdHZN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2" Type="http://schemas.openxmlformats.org/officeDocument/2006/relationships/font" Target="fonts/HelveticaNeueLight-regular.fntdata"/><Relationship Id="rId21" Type="http://schemas.openxmlformats.org/officeDocument/2006/relationships/font" Target="fonts/HelveticaNeue-boldItalic.fntdata"/><Relationship Id="rId24" Type="http://schemas.openxmlformats.org/officeDocument/2006/relationships/font" Target="fonts/HelveticaNeueLight-italic.fntdata"/><Relationship Id="rId23" Type="http://schemas.openxmlformats.org/officeDocument/2006/relationships/font" Target="fonts/HelveticaNeueL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HelveticaNeue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bf0b847a6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38bf0b847a6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bf0b847a6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38bf0b847a6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bf0b847a6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g38bf0b847a6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bf0b847a6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8bf0b847a6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8bf0b847a6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bf0b847a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38bf0b847a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bf0b847a6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8bf0b847a6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bf0b847a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38bf0b847a6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bf0b847a6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g38bf0b847a6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bf0b847a6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bf0b847a6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8bf0b847a6_2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bf0b847a6_2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bf0b847a6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8bf0b847a6_2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solidFill>
          <a:srgbClr val="801B19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844150" y="3874808"/>
            <a:ext cx="10515600" cy="83541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Helvetica Neue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" name="Google Shape;20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42932" y="1479396"/>
            <a:ext cx="4106136" cy="1347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82" name="Google Shape;82;p15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83" name="Google Shape;83;p15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Helvetica Neue"/>
              <a:buNone/>
              <a:defRPr sz="5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b="0" i="0" sz="2000">
                <a:solidFill>
                  <a:srgbClr val="888888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Helvetica Neue Light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Helvetica Neue Light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Helvetica Neue Light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25" name="Google Shape;25;p6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6" name="Google Shape;26;p6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582427" y="17689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1" name="Google Shape;31;p7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73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orient="horz" pos="164">
          <p15:clr>
            <a:srgbClr val="FBAE40"/>
          </p15:clr>
        </p15:guide>
        <p15:guide id="5" orient="horz" pos="1003">
          <p15:clr>
            <a:srgbClr val="FBAE40"/>
          </p15:clr>
        </p15:guide>
        <p15:guide id="6" pos="121">
          <p15:clr>
            <a:srgbClr val="FBAE40"/>
          </p15:clr>
        </p15:guide>
        <p15:guide id="7" pos="370">
          <p15:clr>
            <a:srgbClr val="FBAE40"/>
          </p15:clr>
        </p15:guide>
        <p15:guide id="8" orient="horz" pos="1117">
          <p15:clr>
            <a:srgbClr val="FBAE40"/>
          </p15:clr>
        </p15:guide>
        <p15:guide id="9" pos="6992">
          <p15:clr>
            <a:srgbClr val="FBAE40"/>
          </p15:clr>
        </p15:guide>
        <p15:guide id="10" orient="horz" pos="3861">
          <p15:clr>
            <a:srgbClr val="FBAE40"/>
          </p15:clr>
        </p15:guide>
        <p15:guide id="11" pos="7559">
          <p15:clr>
            <a:srgbClr val="FBAE40"/>
          </p15:clr>
        </p15:guide>
        <p15:guide id="12" orient="horz" pos="3952">
          <p15:clr>
            <a:srgbClr val="FBAE40"/>
          </p15:clr>
        </p15:guide>
        <p15:guide id="13" orient="horz" pos="4201">
          <p15:clr>
            <a:srgbClr val="FBAE40"/>
          </p15:clr>
        </p15:guide>
        <p15:guide id="14" orient="horz" pos="411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38" name="Google Shape;38;p8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56" name="Google Shape;56;p11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57" name="Google Shape;57;p11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63" name="Google Shape;63;p12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70" name="Google Shape;70;p13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1" name="Google Shape;71;p13"/>
          <p:cNvPicPr preferRelativeResize="0"/>
          <p:nvPr/>
        </p:nvPicPr>
        <p:blipFill rotWithShape="1">
          <a:blip r:embed="rId2">
            <a:alphaModFix/>
          </a:blip>
          <a:srcRect b="38397" l="29654" r="29479" t="38312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b="1" i="0" sz="4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b="0" i="0" sz="2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b="0" i="0" sz="24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b="0" i="0" sz="20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b="0" i="0" sz="1800" u="none" cap="none" strike="noStrik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12" name="Google Shape;12;p4"/>
          <p:cNvGrpSpPr/>
          <p:nvPr/>
        </p:nvGrpSpPr>
        <p:grpSpPr>
          <a:xfrm>
            <a:off x="0" y="6756400"/>
            <a:ext cx="12192000" cy="105496"/>
            <a:chOff x="0" y="6756400"/>
            <a:chExt cx="12192000" cy="105496"/>
          </a:xfrm>
        </p:grpSpPr>
        <p:pic>
          <p:nvPicPr>
            <p:cNvPr id="13" name="Google Shape;13;p4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4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4"/>
            <p:cNvPicPr preferRelativeResize="0"/>
            <p:nvPr/>
          </p:nvPicPr>
          <p:blipFill rotWithShape="1">
            <a:blip r:embed="rId1">
              <a:alphaModFix/>
            </a:blip>
            <a:srcRect b="15585" l="0" r="71580" t="0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telescope-optics.net/diffraction_image.htm" TargetMode="External"/><Relationship Id="rId4" Type="http://schemas.openxmlformats.org/officeDocument/2006/relationships/hyperlink" Target="https://www.stsci.edu/files/live/sites/www/files/home/hst/instrumentation/wfc3/documentation/instrument-science-reports-isrs/_documents/2022/WFC3-ISR-2022-05.pdf" TargetMode="External"/><Relationship Id="rId9" Type="http://schemas.openxmlformats.org/officeDocument/2006/relationships/hyperlink" Target="https://opg.optica.org/oe/fulltext.cfm?uri=oe-32-16-27278" TargetMode="External"/><Relationship Id="rId5" Type="http://schemas.openxmlformats.org/officeDocument/2006/relationships/hyperlink" Target="https://www.stsci.edu/hst/instrumentation/wfc3/data-analysis/psf" TargetMode="External"/><Relationship Id="rId6" Type="http://schemas.openxmlformats.org/officeDocument/2006/relationships/hyperlink" Target="https://pmc.ncbi.nlm.nih.gov/articles/PMC3986040/" TargetMode="External"/><Relationship Id="rId7" Type="http://schemas.openxmlformats.org/officeDocument/2006/relationships/hyperlink" Target="https://science.nasa.gov/wp-content/uploads/2024/08/draft-pasp-article.pdf" TargetMode="External"/><Relationship Id="rId8" Type="http://schemas.openxmlformats.org/officeDocument/2006/relationships/hyperlink" Target="https://jwst-docs.stsci.edu/jwst-near-infrared-camera#gsc.tab=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hla.stsci.edu/hlaview.html#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title"/>
          </p:nvPr>
        </p:nvSpPr>
        <p:spPr>
          <a:xfrm>
            <a:off x="192625" y="3245525"/>
            <a:ext cx="11933400" cy="8355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>
                <a:latin typeface="Times New Roman"/>
                <a:ea typeface="Times New Roman"/>
                <a:cs typeface="Times New Roman"/>
                <a:sym typeface="Times New Roman"/>
              </a:rPr>
              <a:t>Deblurring and Enhancing Astrophotographs Using PSF Based Digital Image Processing</a:t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-US" sz="2000">
                <a:latin typeface="Times New Roman"/>
                <a:ea typeface="Times New Roman"/>
                <a:cs typeface="Times New Roman"/>
                <a:sym typeface="Times New Roman"/>
              </a:rPr>
              <a:t>Group 19</a:t>
            </a:r>
            <a:endParaRPr b="0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bf0b847a6_0_28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67" name="Google Shape;167;g38bf0b847a6_0_28"/>
          <p:cNvSpPr txBox="1"/>
          <p:nvPr>
            <p:ph idx="1" type="body"/>
          </p:nvPr>
        </p:nvSpPr>
        <p:spPr>
          <a:xfrm>
            <a:off x="582427" y="17689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Deconvolution applied to a slightly processed image was able to produce </a:t>
            </a:r>
            <a:r>
              <a:rPr lang="en-US"/>
              <a:t>results</a:t>
            </a:r>
            <a:r>
              <a:rPr lang="en-US"/>
              <a:t> with enhanced visibility and reduced blurriness.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Implementation</a:t>
            </a:r>
            <a:r>
              <a:rPr lang="en-US"/>
              <a:t> of different types of PSFs and their convolution with the original image simulated the blurring effect which helped in determining the suitability of the chosen PSF.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There is scope for further improvement via advanced processing techniques.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8bf0b847a6_0_28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g38bf0b847a6_0_28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01/07/19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8bf0b847a6_0_35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Next set of work</a:t>
            </a:r>
            <a:endParaRPr/>
          </a:p>
        </p:txBody>
      </p:sp>
      <p:sp>
        <p:nvSpPr>
          <p:cNvPr id="175" name="Google Shape;175;g38bf0b847a6_0_35"/>
          <p:cNvSpPr txBox="1"/>
          <p:nvPr>
            <p:ph idx="1" type="body"/>
          </p:nvPr>
        </p:nvSpPr>
        <p:spPr>
          <a:xfrm>
            <a:off x="582427" y="17689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Addition of other pre-processing techniques i.e. contrast stretching, to </a:t>
            </a:r>
            <a:r>
              <a:rPr lang="en-US"/>
              <a:t>improve PSF for deblurring</a:t>
            </a:r>
            <a:r>
              <a:rPr lang="en-US"/>
              <a:t>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Color mapping for enhanced visibility of faint features of astrophotographs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Optimizing deconvolution of images</a:t>
            </a:r>
            <a:endParaRPr/>
          </a:p>
        </p:txBody>
      </p:sp>
      <p:sp>
        <p:nvSpPr>
          <p:cNvPr id="176" name="Google Shape;176;g38bf0b847a6_0_35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g38bf0b847a6_0_35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01/07/19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bf0b847a6_0_42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83" name="Google Shape;183;g38bf0b847a6_0_42"/>
          <p:cNvSpPr txBox="1"/>
          <p:nvPr>
            <p:ph idx="1" type="body"/>
          </p:nvPr>
        </p:nvSpPr>
        <p:spPr>
          <a:xfrm>
            <a:off x="582427" y="17689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https://www.telescope-optics.net/diffraction_image.htm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https://www.stsci.edu/files/live/sites/www/files/home/hst/instrumentation/wfc3/documentation/instrument-science-reports-isrs/_documents/2022/WFC3-ISR-2022-05.pdf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https://www.stsci.edu/hst/instrumentation/wfc3/data-analysis/psf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https://pmc.ncbi.nlm.nih.gov/articles/PMC3986040/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https://science.nasa.gov/wp-content/uploads/2024/08/draft-pasp-article.pdf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https://jwst-docs.stsci.edu/jwst-near-infrared-camera#gsc.tab=0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9"/>
              </a:rPr>
              <a:t>https://opg.optica.org/oe/fulltext.cfm?uri=oe-32-16-27278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12700" lvl="0" marL="355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184" name="Google Shape;184;g38bf0b847a6_0_42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g38bf0b847a6_0_42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01/07/19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"/>
          <p:cNvSpPr txBox="1"/>
          <p:nvPr>
            <p:ph type="title"/>
          </p:nvPr>
        </p:nvSpPr>
        <p:spPr>
          <a:xfrm>
            <a:off x="3804825" y="42528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Helvetica Neue"/>
              <a:buNone/>
            </a:pPr>
            <a:r>
              <a:rPr lang="en-US"/>
              <a:t>Thank</a:t>
            </a:r>
            <a:r>
              <a:rPr lang="en-US"/>
              <a:t> you</a:t>
            </a:r>
            <a:endParaRPr/>
          </a:p>
        </p:txBody>
      </p:sp>
      <p:sp>
        <p:nvSpPr>
          <p:cNvPr id="191" name="Google Shape;191;p2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2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01/07/19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4" name="Google Shape;94;p3"/>
          <p:cNvSpPr txBox="1"/>
          <p:nvPr>
            <p:ph idx="1" type="body"/>
          </p:nvPr>
        </p:nvSpPr>
        <p:spPr>
          <a:xfrm>
            <a:off x="582427" y="17689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Astrophotography is limited by blurring due to atmospheric seeing (ground </a:t>
            </a:r>
            <a:r>
              <a:rPr lang="en-US"/>
              <a:t>telescopes</a:t>
            </a:r>
            <a:r>
              <a:rPr lang="en-US"/>
              <a:t>) and telescope optics.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When the light passes through an optical telescope, its intensity distribution spreads out because of the diffraction effects, giving us a blurred pattern described by the Point Spread function (PSF).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The Point Spread function is the response of a focused imaging system to a </a:t>
            </a:r>
            <a:r>
              <a:rPr lang="en-US"/>
              <a:t>point</a:t>
            </a:r>
            <a:r>
              <a:rPr lang="en-US"/>
              <a:t> source or a point object.</a:t>
            </a:r>
            <a:endParaRPr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"/>
          <p:cNvSpPr txBox="1"/>
          <p:nvPr>
            <p:ph idx="12" type="sldNum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3"/>
          <p:cNvSpPr txBox="1"/>
          <p:nvPr>
            <p:ph idx="10" type="dt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01/07/19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bf0b847a6_3_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grpSp>
        <p:nvGrpSpPr>
          <p:cNvPr id="103" name="Google Shape;103;g38bf0b847a6_3_0"/>
          <p:cNvGrpSpPr/>
          <p:nvPr/>
        </p:nvGrpSpPr>
        <p:grpSpPr>
          <a:xfrm>
            <a:off x="412215" y="195732"/>
            <a:ext cx="4530473" cy="3441240"/>
            <a:chOff x="412200" y="195725"/>
            <a:chExt cx="5274125" cy="4006100"/>
          </a:xfrm>
        </p:grpSpPr>
        <p:pic>
          <p:nvPicPr>
            <p:cNvPr id="104" name="Google Shape;104;g38bf0b847a6_3_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2200" y="195725"/>
              <a:ext cx="5273950" cy="36787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g38bf0b847a6_3_0"/>
            <p:cNvSpPr txBox="1"/>
            <p:nvPr/>
          </p:nvSpPr>
          <p:spPr>
            <a:xfrm>
              <a:off x="412325" y="3824425"/>
              <a:ext cx="52740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78525" lIns="78525" spcFirstLastPara="1" rIns="78525" wrap="square" tIns="785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3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Source: https://www.telescope-optics.net/diffraction_image.html</a:t>
              </a:r>
              <a:endParaRPr sz="103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pic>
        <p:nvPicPr>
          <p:cNvPr id="106" name="Google Shape;106;g38bf0b847a6_3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900" y="657500"/>
            <a:ext cx="5446950" cy="49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bf0b847a6_0_0"/>
          <p:cNvSpPr txBox="1"/>
          <p:nvPr>
            <p:ph type="title"/>
          </p:nvPr>
        </p:nvSpPr>
        <p:spPr>
          <a:xfrm>
            <a:off x="594303" y="2667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12" name="Google Shape;112;g38bf0b847a6_0_0"/>
          <p:cNvSpPr txBox="1"/>
          <p:nvPr>
            <p:ph idx="1" type="body"/>
          </p:nvPr>
        </p:nvSpPr>
        <p:spPr>
          <a:xfrm>
            <a:off x="582425" y="1768950"/>
            <a:ext cx="10515600" cy="50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In Astronomical Imaging: Image I(x,y) is the convolution between true sky intensity with the point spread function of the system with additive noise.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PSF removal method depends on the desired properties, noise and other qualitative properties.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/>
              <a:t>PSF is variable because of:</a:t>
            </a:r>
            <a:endParaRPr/>
          </a:p>
          <a:p>
            <a:pPr indent="-3810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the field of view</a:t>
            </a:r>
            <a:endParaRPr/>
          </a:p>
          <a:p>
            <a:pPr indent="-3810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the intensity of light</a:t>
            </a:r>
            <a:endParaRPr/>
          </a:p>
          <a:p>
            <a:pPr indent="-381000" lvl="0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the construction of the telescope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113" name="Google Shape;113;g38bf0b847a6_0_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g38bf0b847a6_0_0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01/07/19</a:t>
            </a:r>
            <a:endParaRPr/>
          </a:p>
        </p:txBody>
      </p:sp>
      <p:sp>
        <p:nvSpPr>
          <p:cNvPr id="115" name="Google Shape;115;g38bf0b847a6_0_0"/>
          <p:cNvSpPr txBox="1"/>
          <p:nvPr/>
        </p:nvSpPr>
        <p:spPr>
          <a:xfrm>
            <a:off x="3052350" y="2649800"/>
            <a:ext cx="55995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I(x, y) = O(x, y)*P(x, y) + N(x, y)</a:t>
            </a:r>
            <a:endParaRPr b="1" sz="2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bf0b847a6_0_14"/>
          <p:cNvSpPr txBox="1"/>
          <p:nvPr>
            <p:ph type="title"/>
          </p:nvPr>
        </p:nvSpPr>
        <p:spPr>
          <a:xfrm>
            <a:off x="594303" y="22817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Dataset</a:t>
            </a:r>
            <a:endParaRPr/>
          </a:p>
        </p:txBody>
      </p:sp>
      <p:sp>
        <p:nvSpPr>
          <p:cNvPr id="121" name="Google Shape;121;g38bf0b847a6_0_14"/>
          <p:cNvSpPr txBox="1"/>
          <p:nvPr>
            <p:ph idx="1" type="body"/>
          </p:nvPr>
        </p:nvSpPr>
        <p:spPr>
          <a:xfrm>
            <a:off x="582427" y="1781793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52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</a:pPr>
            <a:r>
              <a:rPr lang="en-US"/>
              <a:t>– Source: </a:t>
            </a:r>
            <a:endParaRPr/>
          </a:p>
          <a:p>
            <a:pPr indent="0" lvl="0" marL="152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</a:pPr>
            <a:r>
              <a:rPr b="1" lang="en-US">
                <a:latin typeface="Helvetica Neue"/>
                <a:ea typeface="Helvetica Neue"/>
                <a:cs typeface="Helvetica Neue"/>
                <a:sym typeface="Helvetica Neue"/>
              </a:rPr>
              <a:t>Hubble Legacy Archive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152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https://hla.stsci.edu/hlaview.html</a:t>
            </a:r>
            <a:endParaRPr/>
          </a:p>
          <a:p>
            <a:pPr indent="0" lvl="0" marL="152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</a:pPr>
            <a:r>
              <a:t/>
            </a:r>
            <a:endParaRPr/>
          </a:p>
          <a:p>
            <a:pPr indent="0" lvl="0" marL="152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</a:pPr>
            <a:r>
              <a:rPr lang="en-US"/>
              <a:t>– Images of COSMOS: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Format: .fits (raw image with astronomical metadata)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Processing: Contrast Stretching and Noise Removal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52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</a:pPr>
            <a:r>
              <a:t/>
            </a:r>
            <a:endParaRPr/>
          </a:p>
        </p:txBody>
      </p:sp>
      <p:sp>
        <p:nvSpPr>
          <p:cNvPr id="122" name="Google Shape;122;g38bf0b847a6_0_14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g38bf0b847a6_0_14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01/07/19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bf0b847a6_0_7"/>
          <p:cNvSpPr txBox="1"/>
          <p:nvPr>
            <p:ph type="title"/>
          </p:nvPr>
        </p:nvSpPr>
        <p:spPr>
          <a:xfrm>
            <a:off x="653278" y="-402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29" name="Google Shape;129;g38bf0b847a6_0_7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g38bf0b847a6_0_7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01/07/19</a:t>
            </a:r>
            <a:endParaRPr/>
          </a:p>
        </p:txBody>
      </p:sp>
      <p:pic>
        <p:nvPicPr>
          <p:cNvPr id="131" name="Google Shape;131;g38bf0b847a6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5550" y="2115525"/>
            <a:ext cx="4591050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38bf0b847a6_0_7"/>
          <p:cNvSpPr txBox="1"/>
          <p:nvPr/>
        </p:nvSpPr>
        <p:spPr>
          <a:xfrm>
            <a:off x="357875" y="1418900"/>
            <a:ext cx="10390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●"/>
            </a:pPr>
            <a:r>
              <a:rPr lang="en-US" sz="20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Input Image:</a:t>
            </a:r>
            <a:endParaRPr sz="20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3" name="Google Shape;133;g38bf0b847a6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43350" y="3150612"/>
            <a:ext cx="4305300" cy="771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8bf0b847a6_0_7"/>
          <p:cNvSpPr txBox="1"/>
          <p:nvPr/>
        </p:nvSpPr>
        <p:spPr>
          <a:xfrm>
            <a:off x="411900" y="2676988"/>
            <a:ext cx="10390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●"/>
            </a:pPr>
            <a:r>
              <a:rPr lang="en-US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Weiner Filtering (Noise reduction by inverse filtering)</a:t>
            </a:r>
            <a:r>
              <a:rPr lang="en-US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5" name="Google Shape;135;g38bf0b847a6_0_7"/>
          <p:cNvSpPr txBox="1"/>
          <p:nvPr/>
        </p:nvSpPr>
        <p:spPr>
          <a:xfrm>
            <a:off x="471800" y="4443888"/>
            <a:ext cx="103908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Helvetica Neue Light"/>
              <a:buChar char="●"/>
            </a:pPr>
            <a:r>
              <a:rPr lang="en-US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Richardson-Lucy Deconvolution</a:t>
            </a:r>
            <a:r>
              <a:rPr lang="en-US" sz="21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:</a:t>
            </a:r>
            <a:endParaRPr sz="21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36" name="Google Shape;136;g38bf0b847a6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39450" y="3913000"/>
            <a:ext cx="314325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g38bf0b847a6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05300" y="4965988"/>
            <a:ext cx="358140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bf0b847a6_0_21"/>
          <p:cNvSpPr txBox="1"/>
          <p:nvPr>
            <p:ph type="title"/>
          </p:nvPr>
        </p:nvSpPr>
        <p:spPr>
          <a:xfrm>
            <a:off x="582428" y="-402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143" name="Google Shape;143;g38bf0b847a6_0_21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|</a:t>
            </a:r>
            <a:r>
              <a:rPr lang="en-US"/>
              <a:t> 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g38bf0b847a6_0_21"/>
          <p:cNvSpPr txBox="1"/>
          <p:nvPr>
            <p:ph idx="10" type="dt"/>
          </p:nvPr>
        </p:nvSpPr>
        <p:spPr>
          <a:xfrm>
            <a:off x="7924800" y="6284674"/>
            <a:ext cx="28779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01/07/19</a:t>
            </a:r>
            <a:endParaRPr/>
          </a:p>
        </p:txBody>
      </p:sp>
      <p:pic>
        <p:nvPicPr>
          <p:cNvPr id="145" name="Google Shape;145;g38bf0b847a6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75" y="1189350"/>
            <a:ext cx="1117282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bf0b847a6_2_10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52" name="Google Shape;152;g38bf0b847a6_2_10"/>
          <p:cNvSpPr txBox="1"/>
          <p:nvPr>
            <p:ph type="title"/>
          </p:nvPr>
        </p:nvSpPr>
        <p:spPr>
          <a:xfrm>
            <a:off x="582428" y="-402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153" name="Google Shape;153;g38bf0b847a6_2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8" y="1014413"/>
            <a:ext cx="1117282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bf0b847a6_2_17"/>
          <p:cNvSpPr txBox="1"/>
          <p:nvPr>
            <p:ph idx="12" type="sldNum"/>
          </p:nvPr>
        </p:nvSpPr>
        <p:spPr>
          <a:xfrm>
            <a:off x="10802678" y="6284675"/>
            <a:ext cx="551100" cy="37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|</a:t>
            </a:r>
            <a:r>
              <a:rPr b="0" lang="en-US"/>
              <a:t>  </a:t>
            </a: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160" name="Google Shape;160;g38bf0b847a6_2_17"/>
          <p:cNvSpPr txBox="1"/>
          <p:nvPr>
            <p:ph type="title"/>
          </p:nvPr>
        </p:nvSpPr>
        <p:spPr>
          <a:xfrm>
            <a:off x="582428" y="-4025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</a:pPr>
            <a:r>
              <a:rPr lang="en-US"/>
              <a:t>Results</a:t>
            </a:r>
            <a:endParaRPr/>
          </a:p>
        </p:txBody>
      </p:sp>
      <p:pic>
        <p:nvPicPr>
          <p:cNvPr id="161" name="Google Shape;161;g38bf0b847a6_2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8" y="1014413"/>
            <a:ext cx="11172825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