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61" r:id="rId5"/>
    <p:sldId id="264" r:id="rId6"/>
    <p:sldId id="262" r:id="rId7"/>
    <p:sldId id="263" r:id="rId8"/>
    <p:sldId id="268" r:id="rId9"/>
    <p:sldId id="266" r:id="rId10"/>
    <p:sldId id="267" r:id="rId11"/>
    <p:sldId id="269" r:id="rId12"/>
    <p:sldId id="265"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3E8692BA-6316-4FB3-ACD0-D83121859435}" type="datetimeFigureOut">
              <a:rPr lang="en-US" smtClean="0"/>
              <a:t>11/8/2020</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26142B18-0651-470C-B406-5EE55BE36EE3}" type="slidenum">
              <a:rPr lang="en-US" smtClean="0"/>
              <a:t>‹#›</a:t>
            </a:fld>
            <a:endParaRPr lang="en-US"/>
          </a:p>
        </p:txBody>
      </p:sp>
    </p:spTree>
    <p:extLst>
      <p:ext uri="{BB962C8B-B14F-4D97-AF65-F5344CB8AC3E}">
        <p14:creationId xmlns:p14="http://schemas.microsoft.com/office/powerpoint/2010/main" val="28764590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8692BA-6316-4FB3-ACD0-D83121859435}" type="datetimeFigureOut">
              <a:rPr lang="en-US" smtClean="0"/>
              <a:t>11/8/2020</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26142B18-0651-470C-B406-5EE55BE36EE3}" type="slidenum">
              <a:rPr lang="en-US" smtClean="0"/>
              <a:t>‹#›</a:t>
            </a:fld>
            <a:endParaRPr lang="en-US"/>
          </a:p>
        </p:txBody>
      </p:sp>
    </p:spTree>
    <p:extLst>
      <p:ext uri="{BB962C8B-B14F-4D97-AF65-F5344CB8AC3E}">
        <p14:creationId xmlns:p14="http://schemas.microsoft.com/office/powerpoint/2010/main" val="6427073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E8692BA-6316-4FB3-ACD0-D83121859435}" type="datetimeFigureOut">
              <a:rPr lang="en-US" smtClean="0"/>
              <a:t>11/8/2020</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6142B18-0651-470C-B406-5EE55BE36EE3}" type="slidenum">
              <a:rPr lang="en-US" smtClean="0"/>
              <a:t>‹#›</a:t>
            </a:fld>
            <a:endParaRPr lang="en-US"/>
          </a:p>
        </p:txBody>
      </p:sp>
    </p:spTree>
    <p:extLst>
      <p:ext uri="{BB962C8B-B14F-4D97-AF65-F5344CB8AC3E}">
        <p14:creationId xmlns:p14="http://schemas.microsoft.com/office/powerpoint/2010/main" val="28541707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E8692BA-6316-4FB3-ACD0-D83121859435}" type="datetimeFigureOut">
              <a:rPr lang="en-US" smtClean="0"/>
              <a:t>11/8/2020</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6142B18-0651-470C-B406-5EE55BE36EE3}" type="slidenum">
              <a:rPr lang="en-US" smtClean="0"/>
              <a:t>‹#›</a:t>
            </a:fld>
            <a:endParaRPr lang="en-US"/>
          </a:p>
        </p:txBody>
      </p:sp>
    </p:spTree>
    <p:extLst>
      <p:ext uri="{BB962C8B-B14F-4D97-AF65-F5344CB8AC3E}">
        <p14:creationId xmlns:p14="http://schemas.microsoft.com/office/powerpoint/2010/main" val="14734946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8692BA-6316-4FB3-ACD0-D83121859435}" type="datetimeFigureOut">
              <a:rPr lang="en-US" smtClean="0"/>
              <a:t>11/8/2020</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6142B18-0651-470C-B406-5EE55BE36EE3}" type="slidenum">
              <a:rPr lang="en-US" smtClean="0"/>
              <a:t>‹#›</a:t>
            </a:fld>
            <a:endParaRPr lang="en-US"/>
          </a:p>
        </p:txBody>
      </p:sp>
    </p:spTree>
    <p:extLst>
      <p:ext uri="{BB962C8B-B14F-4D97-AF65-F5344CB8AC3E}">
        <p14:creationId xmlns:p14="http://schemas.microsoft.com/office/powerpoint/2010/main" val="7524933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3E8692BA-6316-4FB3-ACD0-D83121859435}" type="datetimeFigureOut">
              <a:rPr lang="en-US" smtClean="0"/>
              <a:t>11/8/2020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6142B18-0651-470C-B406-5EE55BE36EE3}" type="slidenum">
              <a:rPr lang="en-US" smtClean="0"/>
              <a:t>‹#›</a:t>
            </a:fld>
            <a:endParaRPr lang="en-US"/>
          </a:p>
        </p:txBody>
      </p:sp>
    </p:spTree>
    <p:extLst>
      <p:ext uri="{BB962C8B-B14F-4D97-AF65-F5344CB8AC3E}">
        <p14:creationId xmlns:p14="http://schemas.microsoft.com/office/powerpoint/2010/main" val="38015922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3E8692BA-6316-4FB3-ACD0-D83121859435}" type="datetimeFigureOut">
              <a:rPr lang="en-US" smtClean="0"/>
              <a:t>11/8/2020</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26142B18-0651-470C-B406-5EE55BE36EE3}" type="slidenum">
              <a:rPr lang="en-US" smtClean="0"/>
              <a:t>‹#›</a:t>
            </a:fld>
            <a:endParaRPr lang="en-US"/>
          </a:p>
        </p:txBody>
      </p:sp>
    </p:spTree>
    <p:extLst>
      <p:ext uri="{BB962C8B-B14F-4D97-AF65-F5344CB8AC3E}">
        <p14:creationId xmlns:p14="http://schemas.microsoft.com/office/powerpoint/2010/main" val="15836283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3E8692BA-6316-4FB3-ACD0-D83121859435}" type="datetimeFigureOut">
              <a:rPr lang="en-US" smtClean="0"/>
              <a:t>11/8/2020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142B18-0651-470C-B406-5EE55BE36EE3}" type="slidenum">
              <a:rPr lang="en-US" smtClean="0"/>
              <a:t>‹#›</a:t>
            </a:fld>
            <a:endParaRPr lang="en-US"/>
          </a:p>
        </p:txBody>
      </p:sp>
    </p:spTree>
    <p:extLst>
      <p:ext uri="{BB962C8B-B14F-4D97-AF65-F5344CB8AC3E}">
        <p14:creationId xmlns:p14="http://schemas.microsoft.com/office/powerpoint/2010/main" val="8420896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3E8692BA-6316-4FB3-ACD0-D83121859435}" type="datetimeFigureOut">
              <a:rPr lang="en-US" smtClean="0"/>
              <a:t>11/8/2020</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6142B18-0651-470C-B406-5EE55BE36EE3}" type="slidenum">
              <a:rPr lang="en-US" smtClean="0"/>
              <a:t>‹#›</a:t>
            </a:fld>
            <a:endParaRPr lang="en-US"/>
          </a:p>
        </p:txBody>
      </p:sp>
    </p:spTree>
    <p:extLst>
      <p:ext uri="{BB962C8B-B14F-4D97-AF65-F5344CB8AC3E}">
        <p14:creationId xmlns:p14="http://schemas.microsoft.com/office/powerpoint/2010/main" val="41032842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8692BA-6316-4FB3-ACD0-D83121859435}" type="datetimeFigureOut">
              <a:rPr lang="en-US" smtClean="0"/>
              <a:t>11/8/2020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142B18-0651-470C-B406-5EE55BE36EE3}" type="slidenum">
              <a:rPr lang="en-US" smtClean="0"/>
              <a:t>‹#›</a:t>
            </a:fld>
            <a:endParaRPr lang="en-US"/>
          </a:p>
        </p:txBody>
      </p:sp>
    </p:spTree>
    <p:extLst>
      <p:ext uri="{BB962C8B-B14F-4D97-AF65-F5344CB8AC3E}">
        <p14:creationId xmlns:p14="http://schemas.microsoft.com/office/powerpoint/2010/main" val="3661653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8692BA-6316-4FB3-ACD0-D83121859435}" type="datetimeFigureOut">
              <a:rPr lang="en-US" smtClean="0"/>
              <a:t>11/8/2020</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6142B18-0651-470C-B406-5EE55BE36EE3}" type="slidenum">
              <a:rPr lang="en-US" smtClean="0"/>
              <a:t>‹#›</a:t>
            </a:fld>
            <a:endParaRPr lang="en-US"/>
          </a:p>
        </p:txBody>
      </p:sp>
    </p:spTree>
    <p:extLst>
      <p:ext uri="{BB962C8B-B14F-4D97-AF65-F5344CB8AC3E}">
        <p14:creationId xmlns:p14="http://schemas.microsoft.com/office/powerpoint/2010/main" val="13386514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E8692BA-6316-4FB3-ACD0-D83121859435}" type="datetimeFigureOut">
              <a:rPr lang="en-US" smtClean="0"/>
              <a:t>11/8/2020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142B18-0651-470C-B406-5EE55BE36EE3}" type="slidenum">
              <a:rPr lang="en-US" smtClean="0"/>
              <a:t>‹#›</a:t>
            </a:fld>
            <a:endParaRPr lang="en-US"/>
          </a:p>
        </p:txBody>
      </p:sp>
    </p:spTree>
    <p:extLst>
      <p:ext uri="{BB962C8B-B14F-4D97-AF65-F5344CB8AC3E}">
        <p14:creationId xmlns:p14="http://schemas.microsoft.com/office/powerpoint/2010/main" val="19686531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E8692BA-6316-4FB3-ACD0-D83121859435}" type="datetimeFigureOut">
              <a:rPr lang="en-US" smtClean="0"/>
              <a:t>11/8/2020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6142B18-0651-470C-B406-5EE55BE36EE3}" type="slidenum">
              <a:rPr lang="en-US" smtClean="0"/>
              <a:t>‹#›</a:t>
            </a:fld>
            <a:endParaRPr lang="en-US"/>
          </a:p>
        </p:txBody>
      </p:sp>
    </p:spTree>
    <p:extLst>
      <p:ext uri="{BB962C8B-B14F-4D97-AF65-F5344CB8AC3E}">
        <p14:creationId xmlns:p14="http://schemas.microsoft.com/office/powerpoint/2010/main" val="42476649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E8692BA-6316-4FB3-ACD0-D83121859435}" type="datetimeFigureOut">
              <a:rPr lang="en-US" smtClean="0"/>
              <a:t>11/8/2020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6142B18-0651-470C-B406-5EE55BE36EE3}" type="slidenum">
              <a:rPr lang="en-US" smtClean="0"/>
              <a:t>‹#›</a:t>
            </a:fld>
            <a:endParaRPr lang="en-US"/>
          </a:p>
        </p:txBody>
      </p:sp>
    </p:spTree>
    <p:extLst>
      <p:ext uri="{BB962C8B-B14F-4D97-AF65-F5344CB8AC3E}">
        <p14:creationId xmlns:p14="http://schemas.microsoft.com/office/powerpoint/2010/main" val="16938103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8692BA-6316-4FB3-ACD0-D83121859435}" type="datetimeFigureOut">
              <a:rPr lang="en-US" smtClean="0"/>
              <a:t>11/8/2020</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26142B18-0651-470C-B406-5EE55BE36EE3}" type="slidenum">
              <a:rPr lang="en-US" smtClean="0"/>
              <a:t>‹#›</a:t>
            </a:fld>
            <a:endParaRPr lang="en-US"/>
          </a:p>
        </p:txBody>
      </p:sp>
    </p:spTree>
    <p:extLst>
      <p:ext uri="{BB962C8B-B14F-4D97-AF65-F5344CB8AC3E}">
        <p14:creationId xmlns:p14="http://schemas.microsoft.com/office/powerpoint/2010/main" val="5831940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8692BA-6316-4FB3-ACD0-D83121859435}" type="datetimeFigureOut">
              <a:rPr lang="en-US" smtClean="0"/>
              <a:t>11/8/2020</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26142B18-0651-470C-B406-5EE55BE36EE3}" type="slidenum">
              <a:rPr lang="en-US" smtClean="0"/>
              <a:t>‹#›</a:t>
            </a:fld>
            <a:endParaRPr lang="en-US"/>
          </a:p>
        </p:txBody>
      </p:sp>
    </p:spTree>
    <p:extLst>
      <p:ext uri="{BB962C8B-B14F-4D97-AF65-F5344CB8AC3E}">
        <p14:creationId xmlns:p14="http://schemas.microsoft.com/office/powerpoint/2010/main" val="28164081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8692BA-6316-4FB3-ACD0-D83121859435}" type="datetimeFigureOut">
              <a:rPr lang="en-US" smtClean="0"/>
              <a:t>11/8/2020</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26142B18-0651-470C-B406-5EE55BE36EE3}" type="slidenum">
              <a:rPr lang="en-US" smtClean="0"/>
              <a:t>‹#›</a:t>
            </a:fld>
            <a:endParaRPr lang="en-US"/>
          </a:p>
        </p:txBody>
      </p:sp>
    </p:spTree>
    <p:extLst>
      <p:ext uri="{BB962C8B-B14F-4D97-AF65-F5344CB8AC3E}">
        <p14:creationId xmlns:p14="http://schemas.microsoft.com/office/powerpoint/2010/main" val="160801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3E8692BA-6316-4FB3-ACD0-D83121859435}" type="datetimeFigureOut">
              <a:rPr lang="en-US" smtClean="0"/>
              <a:t>11/8/2020</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26142B18-0651-470C-B406-5EE55BE36EE3}" type="slidenum">
              <a:rPr lang="en-US" smtClean="0"/>
              <a:t>‹#›</a:t>
            </a:fld>
            <a:endParaRPr lang="en-US"/>
          </a:p>
        </p:txBody>
      </p:sp>
    </p:spTree>
    <p:extLst>
      <p:ext uri="{BB962C8B-B14F-4D97-AF65-F5344CB8AC3E}">
        <p14:creationId xmlns:p14="http://schemas.microsoft.com/office/powerpoint/2010/main" val="3563570875"/>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suche-postleitzahl.org/download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1132F-2CC8-4860-AA69-46FED09CBC94}"/>
              </a:ext>
            </a:extLst>
          </p:cNvPr>
          <p:cNvSpPr>
            <a:spLocks noGrp="1"/>
          </p:cNvSpPr>
          <p:nvPr>
            <p:ph type="ctrTitle"/>
          </p:nvPr>
        </p:nvSpPr>
        <p:spPr>
          <a:xfrm>
            <a:off x="1154955" y="1922448"/>
            <a:ext cx="8825658" cy="2677648"/>
          </a:xfrm>
        </p:spPr>
        <p:txBody>
          <a:bodyPr/>
          <a:lstStyle/>
          <a:p>
            <a:r>
              <a:rPr lang="en-US" sz="4000" dirty="0"/>
              <a:t>Finding Out the </a:t>
            </a:r>
            <a:r>
              <a:rPr lang="tr-TR" sz="4000" dirty="0" err="1"/>
              <a:t>Firm</a:t>
            </a:r>
            <a:r>
              <a:rPr lang="tr-TR" sz="4000" dirty="0"/>
              <a:t> </a:t>
            </a:r>
            <a:r>
              <a:rPr lang="tr-TR" sz="4000" dirty="0" err="1"/>
              <a:t>Opportunitites</a:t>
            </a:r>
            <a:r>
              <a:rPr lang="tr-TR" sz="4000" dirty="0"/>
              <a:t> in Stuttgart</a:t>
            </a:r>
            <a:r>
              <a:rPr lang="en-US" sz="4000" dirty="0"/>
              <a:t> </a:t>
            </a:r>
            <a:r>
              <a:rPr lang="tr-TR" sz="4000" dirty="0"/>
              <a:t>(Baden-</a:t>
            </a:r>
            <a:r>
              <a:rPr lang="tr-TR" sz="4000" dirty="0" err="1"/>
              <a:t>Württemberg</a:t>
            </a:r>
            <a:r>
              <a:rPr lang="tr-TR" sz="4000" dirty="0"/>
              <a:t>)</a:t>
            </a:r>
            <a:r>
              <a:rPr lang="en-US" sz="4000" dirty="0"/>
              <a:t> </a:t>
            </a:r>
            <a:br>
              <a:rPr lang="tr-TR" sz="4000" dirty="0"/>
            </a:br>
            <a:endParaRPr lang="en-US" sz="4000" dirty="0"/>
          </a:p>
        </p:txBody>
      </p:sp>
      <p:sp>
        <p:nvSpPr>
          <p:cNvPr id="3" name="Subtitle 2">
            <a:extLst>
              <a:ext uri="{FF2B5EF4-FFF2-40B4-BE49-F238E27FC236}">
                <a16:creationId xmlns:a16="http://schemas.microsoft.com/office/drawing/2014/main" id="{27186246-8634-4A7E-B356-AF3D7E0C03C5}"/>
              </a:ext>
            </a:extLst>
          </p:cNvPr>
          <p:cNvSpPr>
            <a:spLocks noGrp="1"/>
          </p:cNvSpPr>
          <p:nvPr>
            <p:ph type="subTitle" idx="1"/>
          </p:nvPr>
        </p:nvSpPr>
        <p:spPr/>
        <p:txBody>
          <a:bodyPr>
            <a:normAutofit/>
          </a:bodyPr>
          <a:lstStyle/>
          <a:p>
            <a:r>
              <a:rPr lang="tr-TR" sz="2500" dirty="0"/>
              <a:t>Hasan Emre </a:t>
            </a:r>
            <a:r>
              <a:rPr lang="tr-TR" sz="2500" dirty="0" err="1"/>
              <a:t>Tekce</a:t>
            </a:r>
            <a:r>
              <a:rPr lang="tr-TR" sz="2500" dirty="0"/>
              <a:t>				8.11.2020</a:t>
            </a:r>
            <a:endParaRPr lang="en-US" sz="2500" dirty="0"/>
          </a:p>
        </p:txBody>
      </p:sp>
      <p:sp>
        <p:nvSpPr>
          <p:cNvPr id="5" name="TextBox 4">
            <a:extLst>
              <a:ext uri="{FF2B5EF4-FFF2-40B4-BE49-F238E27FC236}">
                <a16:creationId xmlns:a16="http://schemas.microsoft.com/office/drawing/2014/main" id="{C6705691-F05D-431C-AD7F-C238BA3FA349}"/>
              </a:ext>
            </a:extLst>
          </p:cNvPr>
          <p:cNvSpPr txBox="1"/>
          <p:nvPr/>
        </p:nvSpPr>
        <p:spPr>
          <a:xfrm>
            <a:off x="6096000" y="1098834"/>
            <a:ext cx="4752513" cy="646331"/>
          </a:xfrm>
          <a:prstGeom prst="rect">
            <a:avLst/>
          </a:prstGeom>
          <a:noFill/>
        </p:spPr>
        <p:txBody>
          <a:bodyPr wrap="square">
            <a:spAutoFit/>
          </a:bodyPr>
          <a:lstStyle/>
          <a:p>
            <a:r>
              <a:rPr lang="en-US" dirty="0"/>
              <a:t>Applied Data </a:t>
            </a:r>
            <a:r>
              <a:rPr lang="en-US" dirty="0" err="1"/>
              <a:t>ScienceCapstone</a:t>
            </a:r>
            <a:r>
              <a:rPr lang="en-US" dirty="0"/>
              <a:t> by IBM</a:t>
            </a:r>
            <a:endParaRPr lang="tr-TR" dirty="0"/>
          </a:p>
          <a:p>
            <a:r>
              <a:rPr lang="tr-TR" dirty="0" err="1"/>
              <a:t>and</a:t>
            </a:r>
            <a:r>
              <a:rPr lang="tr-TR" dirty="0"/>
              <a:t> </a:t>
            </a:r>
            <a:r>
              <a:rPr lang="en-US" dirty="0"/>
              <a:t>COURSERA</a:t>
            </a:r>
          </a:p>
        </p:txBody>
      </p:sp>
    </p:spTree>
    <p:extLst>
      <p:ext uri="{BB962C8B-B14F-4D97-AF65-F5344CB8AC3E}">
        <p14:creationId xmlns:p14="http://schemas.microsoft.com/office/powerpoint/2010/main" val="16115604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B7A9B-3D81-4E12-9F26-15E3CCBFB0EC}"/>
              </a:ext>
            </a:extLst>
          </p:cNvPr>
          <p:cNvSpPr>
            <a:spLocks noGrp="1"/>
          </p:cNvSpPr>
          <p:nvPr>
            <p:ph type="title"/>
          </p:nvPr>
        </p:nvSpPr>
        <p:spPr/>
        <p:txBody>
          <a:bodyPr/>
          <a:lstStyle/>
          <a:p>
            <a:pPr algn="l"/>
            <a:r>
              <a:rPr lang="en-US" b="1" i="0" dirty="0">
                <a:solidFill>
                  <a:srgbClr val="000000"/>
                </a:solidFill>
                <a:effectLst/>
                <a:latin typeface="Helvetica Neue"/>
              </a:rPr>
              <a:t>4. Results Section</a:t>
            </a:r>
            <a:r>
              <a:rPr lang="tr-TR" b="1" i="0" dirty="0">
                <a:solidFill>
                  <a:srgbClr val="000000"/>
                </a:solidFill>
                <a:effectLst/>
                <a:latin typeface="Helvetica Neue"/>
              </a:rPr>
              <a:t>(</a:t>
            </a:r>
            <a:r>
              <a:rPr lang="tr-TR" b="1" i="0" dirty="0" err="1">
                <a:solidFill>
                  <a:srgbClr val="000000"/>
                </a:solidFill>
                <a:effectLst/>
                <a:latin typeface="Helvetica Neue"/>
              </a:rPr>
              <a:t>cont</a:t>
            </a:r>
            <a:r>
              <a:rPr lang="tr-TR" b="1" i="0" dirty="0">
                <a:solidFill>
                  <a:srgbClr val="000000"/>
                </a:solidFill>
                <a:effectLst/>
                <a:latin typeface="Helvetica Neue"/>
              </a:rPr>
              <a:t>.)</a:t>
            </a:r>
            <a:endParaRPr lang="en-US" b="1" i="0" dirty="0">
              <a:solidFill>
                <a:srgbClr val="000000"/>
              </a:solidFill>
              <a:effectLst/>
              <a:latin typeface="Helvetica Neue"/>
            </a:endParaRPr>
          </a:p>
        </p:txBody>
      </p:sp>
      <p:pic>
        <p:nvPicPr>
          <p:cNvPr id="13" name="Content Placeholder 12" descr="Chart, bar chart, histogram&#10;&#10;Description automatically generated">
            <a:extLst>
              <a:ext uri="{FF2B5EF4-FFF2-40B4-BE49-F238E27FC236}">
                <a16:creationId xmlns:a16="http://schemas.microsoft.com/office/drawing/2014/main" id="{BF164F76-B4D7-4DCD-A92D-69109A6EBFF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79849" y="2246050"/>
            <a:ext cx="9925050" cy="4611950"/>
          </a:xfrm>
        </p:spPr>
      </p:pic>
    </p:spTree>
    <p:extLst>
      <p:ext uri="{BB962C8B-B14F-4D97-AF65-F5344CB8AC3E}">
        <p14:creationId xmlns:p14="http://schemas.microsoft.com/office/powerpoint/2010/main" val="1988061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62C1B-9E45-46F3-9A75-5837A798CB93}"/>
              </a:ext>
            </a:extLst>
          </p:cNvPr>
          <p:cNvSpPr>
            <a:spLocks noGrp="1"/>
          </p:cNvSpPr>
          <p:nvPr>
            <p:ph type="title"/>
          </p:nvPr>
        </p:nvSpPr>
        <p:spPr/>
        <p:txBody>
          <a:bodyPr/>
          <a:lstStyle/>
          <a:p>
            <a:r>
              <a:rPr lang="tr-TR" b="1" i="0" dirty="0">
                <a:solidFill>
                  <a:srgbClr val="000000"/>
                </a:solidFill>
                <a:effectLst/>
                <a:latin typeface="Helvetica Neue"/>
              </a:rPr>
              <a:t>5. </a:t>
            </a:r>
            <a:r>
              <a:rPr lang="tr-TR" b="1" i="0" dirty="0" err="1">
                <a:solidFill>
                  <a:srgbClr val="000000"/>
                </a:solidFill>
                <a:effectLst/>
                <a:latin typeface="Helvetica Neue"/>
              </a:rPr>
              <a:t>Deduction</a:t>
            </a:r>
            <a:endParaRPr lang="en-US" dirty="0"/>
          </a:p>
        </p:txBody>
      </p:sp>
      <p:sp>
        <p:nvSpPr>
          <p:cNvPr id="3" name="Content Placeholder 2">
            <a:extLst>
              <a:ext uri="{FF2B5EF4-FFF2-40B4-BE49-F238E27FC236}">
                <a16:creationId xmlns:a16="http://schemas.microsoft.com/office/drawing/2014/main" id="{D78440A5-19D3-4508-AF1E-302BAD14ADC9}"/>
              </a:ext>
            </a:extLst>
          </p:cNvPr>
          <p:cNvSpPr>
            <a:spLocks noGrp="1"/>
          </p:cNvSpPr>
          <p:nvPr>
            <p:ph idx="1"/>
          </p:nvPr>
        </p:nvSpPr>
        <p:spPr/>
        <p:txBody>
          <a:bodyPr>
            <a:normAutofit fontScale="92500"/>
          </a:bodyPr>
          <a:lstStyle/>
          <a:p>
            <a:pPr algn="l"/>
            <a:r>
              <a:rPr lang="en-US" b="1" i="0" dirty="0">
                <a:solidFill>
                  <a:srgbClr val="000000"/>
                </a:solidFill>
                <a:effectLst/>
                <a:latin typeface="Helvetica Neue"/>
              </a:rPr>
              <a:t>The Location:</a:t>
            </a:r>
          </a:p>
          <a:p>
            <a:pPr algn="just"/>
            <a:r>
              <a:rPr lang="tr-TR" b="0" i="0" dirty="0">
                <a:solidFill>
                  <a:srgbClr val="000000"/>
                </a:solidFill>
                <a:effectLst/>
                <a:latin typeface="Helvetica Neue"/>
              </a:rPr>
              <a:t>Stuttgart</a:t>
            </a:r>
            <a:r>
              <a:rPr lang="en-US" b="0" i="0" dirty="0">
                <a:solidFill>
                  <a:srgbClr val="000000"/>
                </a:solidFill>
                <a:effectLst/>
                <a:latin typeface="Helvetica Neue"/>
              </a:rPr>
              <a:t> is a popular destination for new immigrants in </a:t>
            </a:r>
            <a:r>
              <a:rPr lang="tr-TR" b="0" i="0" dirty="0">
                <a:solidFill>
                  <a:srgbClr val="000000"/>
                </a:solidFill>
                <a:effectLst/>
                <a:latin typeface="Helvetica Neue"/>
              </a:rPr>
              <a:t>Germany</a:t>
            </a:r>
            <a:r>
              <a:rPr lang="en-US" b="0" i="0" dirty="0">
                <a:solidFill>
                  <a:srgbClr val="000000"/>
                </a:solidFill>
                <a:effectLst/>
                <a:latin typeface="Helvetica Neue"/>
              </a:rPr>
              <a:t> to reside. As a result, it is one of the most diverse and multicultural areas in the</a:t>
            </a:r>
            <a:r>
              <a:rPr lang="tr-TR" b="0" i="0" dirty="0">
                <a:solidFill>
                  <a:srgbClr val="000000"/>
                </a:solidFill>
                <a:effectLst/>
                <a:latin typeface="Helvetica Neue"/>
              </a:rPr>
              <a:t> Stuttgart</a:t>
            </a:r>
            <a:r>
              <a:rPr lang="en-US" b="0" i="0" dirty="0">
                <a:solidFill>
                  <a:srgbClr val="000000"/>
                </a:solidFill>
                <a:effectLst/>
                <a:latin typeface="Helvetica Neue"/>
              </a:rPr>
              <a:t>, being home to various religious groups and places of worship. Although immigration has become a hot topic over the past few years with more governments seeking more restrictions on immigrants and refugees, the general trend of immigration into </a:t>
            </a:r>
            <a:r>
              <a:rPr lang="tr-TR" b="0" i="0" dirty="0">
                <a:solidFill>
                  <a:srgbClr val="000000"/>
                </a:solidFill>
                <a:effectLst/>
                <a:latin typeface="Helvetica Neue"/>
              </a:rPr>
              <a:t>Germany</a:t>
            </a:r>
            <a:r>
              <a:rPr lang="en-US" b="0" i="0" dirty="0">
                <a:solidFill>
                  <a:srgbClr val="000000"/>
                </a:solidFill>
                <a:effectLst/>
                <a:latin typeface="Helvetica Neue"/>
              </a:rPr>
              <a:t> has been one of on the rise.</a:t>
            </a:r>
          </a:p>
          <a:p>
            <a:pPr algn="l"/>
            <a:r>
              <a:rPr lang="en-US" b="1" i="0" dirty="0">
                <a:solidFill>
                  <a:srgbClr val="000000"/>
                </a:solidFill>
                <a:effectLst/>
                <a:latin typeface="Helvetica Neue"/>
              </a:rPr>
              <a:t>Foursquare API:</a:t>
            </a:r>
          </a:p>
          <a:p>
            <a:pPr algn="just"/>
            <a:r>
              <a:rPr lang="en-US" b="0" i="0" dirty="0">
                <a:solidFill>
                  <a:srgbClr val="000000"/>
                </a:solidFill>
                <a:effectLst/>
                <a:latin typeface="Helvetica Neue"/>
              </a:rPr>
              <a:t>This project have used Four-square API as its prime data gathering source as it has a database of millions of places, especially their places API which provides the ability to perform location search, location sharing and details about a business.</a:t>
            </a:r>
          </a:p>
          <a:p>
            <a:endParaRPr lang="en-US" dirty="0"/>
          </a:p>
        </p:txBody>
      </p:sp>
    </p:spTree>
    <p:extLst>
      <p:ext uri="{BB962C8B-B14F-4D97-AF65-F5344CB8AC3E}">
        <p14:creationId xmlns:p14="http://schemas.microsoft.com/office/powerpoint/2010/main" val="31038924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1F87E-7D0B-4E44-B1A0-6707E740B30F}"/>
              </a:ext>
            </a:extLst>
          </p:cNvPr>
          <p:cNvSpPr>
            <a:spLocks noGrp="1"/>
          </p:cNvSpPr>
          <p:nvPr>
            <p:ph type="title"/>
          </p:nvPr>
        </p:nvSpPr>
        <p:spPr/>
        <p:txBody>
          <a:bodyPr/>
          <a:lstStyle/>
          <a:p>
            <a:pPr algn="l"/>
            <a:r>
              <a:rPr lang="tr-TR" b="1" dirty="0">
                <a:solidFill>
                  <a:srgbClr val="000000"/>
                </a:solidFill>
                <a:latin typeface="Helvetica Neue"/>
              </a:rPr>
              <a:t>6</a:t>
            </a:r>
            <a:r>
              <a:rPr lang="en-US" b="1" i="0" dirty="0">
                <a:solidFill>
                  <a:srgbClr val="000000"/>
                </a:solidFill>
                <a:effectLst/>
                <a:latin typeface="Helvetica Neue"/>
              </a:rPr>
              <a:t>. Conclusion Section</a:t>
            </a:r>
          </a:p>
        </p:txBody>
      </p:sp>
      <p:sp>
        <p:nvSpPr>
          <p:cNvPr id="3" name="Content Placeholder 2">
            <a:extLst>
              <a:ext uri="{FF2B5EF4-FFF2-40B4-BE49-F238E27FC236}">
                <a16:creationId xmlns:a16="http://schemas.microsoft.com/office/drawing/2014/main" id="{A3EB2301-9CB4-4C3D-8BF2-FA7714B9CD22}"/>
              </a:ext>
            </a:extLst>
          </p:cNvPr>
          <p:cNvSpPr>
            <a:spLocks noGrp="1"/>
          </p:cNvSpPr>
          <p:nvPr>
            <p:ph idx="1"/>
          </p:nvPr>
        </p:nvSpPr>
        <p:spPr/>
        <p:txBody>
          <a:bodyPr>
            <a:normAutofit fontScale="92500"/>
          </a:bodyPr>
          <a:lstStyle/>
          <a:p>
            <a:pPr algn="l"/>
            <a:r>
              <a:rPr lang="en-US" b="1" i="0" dirty="0">
                <a:solidFill>
                  <a:srgbClr val="000000"/>
                </a:solidFill>
                <a:effectLst/>
                <a:latin typeface="inherit"/>
              </a:rPr>
              <a:t>School Rating by Clusters</a:t>
            </a:r>
          </a:p>
          <a:p>
            <a:pPr algn="l"/>
            <a:r>
              <a:rPr lang="en-US" b="1" i="0" dirty="0">
                <a:solidFill>
                  <a:srgbClr val="000000"/>
                </a:solidFill>
                <a:effectLst/>
                <a:latin typeface="inherit"/>
              </a:rPr>
              <a:t>Conclusion:</a:t>
            </a:r>
          </a:p>
          <a:p>
            <a:pPr algn="l"/>
            <a:r>
              <a:rPr lang="en-US" b="0" i="0" dirty="0">
                <a:solidFill>
                  <a:srgbClr val="000000"/>
                </a:solidFill>
                <a:effectLst/>
                <a:latin typeface="ibm-plex-sans"/>
              </a:rPr>
              <a:t>In this project, using k-means cluster algorithm I separated the neighborhood into 10(Ten) different clusters and for 35 different </a:t>
            </a:r>
            <a:r>
              <a:rPr lang="en-US" b="0" i="0" dirty="0" err="1">
                <a:solidFill>
                  <a:srgbClr val="000000"/>
                </a:solidFill>
                <a:effectLst/>
                <a:latin typeface="ibm-plex-sans"/>
              </a:rPr>
              <a:t>lattitude</a:t>
            </a:r>
            <a:r>
              <a:rPr lang="en-US" b="0" i="0" dirty="0">
                <a:solidFill>
                  <a:srgbClr val="000000"/>
                </a:solidFill>
                <a:effectLst/>
                <a:latin typeface="ibm-plex-sans"/>
              </a:rPr>
              <a:t> and </a:t>
            </a:r>
            <a:r>
              <a:rPr lang="en-US" b="0" i="0" dirty="0" err="1">
                <a:solidFill>
                  <a:srgbClr val="000000"/>
                </a:solidFill>
                <a:effectLst/>
                <a:latin typeface="ibm-plex-sans"/>
              </a:rPr>
              <a:t>logitude</a:t>
            </a:r>
            <a:r>
              <a:rPr lang="en-US" b="0" i="0" dirty="0">
                <a:solidFill>
                  <a:srgbClr val="000000"/>
                </a:solidFill>
                <a:effectLst/>
                <a:latin typeface="ibm-plex-sans"/>
              </a:rPr>
              <a:t> from dataset, which have very-similar neighborhoods around them. Using the charts above results presented to a particular neighborhood based on average house prices have been made.</a:t>
            </a:r>
            <a:endParaRPr lang="tr-TR" b="0" i="0" dirty="0">
              <a:solidFill>
                <a:srgbClr val="000000"/>
              </a:solidFill>
              <a:effectLst/>
              <a:latin typeface="ibm-plex-sans"/>
            </a:endParaRPr>
          </a:p>
          <a:p>
            <a:pPr algn="just"/>
            <a:r>
              <a:rPr lang="en-US" b="0" i="0" dirty="0">
                <a:solidFill>
                  <a:srgbClr val="000000"/>
                </a:solidFill>
                <a:effectLst/>
                <a:latin typeface="Helvetica Neue"/>
              </a:rPr>
              <a:t>I feel rewarded with the efforts and believe this course with all the topics covered is well worthy of appreciation. This project has shown me a practical application to resolve a real situation that has impacting personal and financial impact using Data Science tools. The mapping with Folium is a very powerful technique to consolidate information and make the analysis and decision better with confidence.</a:t>
            </a:r>
          </a:p>
          <a:p>
            <a:pPr algn="l"/>
            <a:endParaRPr lang="en-US" b="0" i="0" dirty="0">
              <a:solidFill>
                <a:srgbClr val="000000"/>
              </a:solidFill>
              <a:effectLst/>
              <a:latin typeface="ibm-plex-sans"/>
            </a:endParaRPr>
          </a:p>
          <a:p>
            <a:endParaRPr lang="en-US" dirty="0"/>
          </a:p>
        </p:txBody>
      </p:sp>
    </p:spTree>
    <p:extLst>
      <p:ext uri="{BB962C8B-B14F-4D97-AF65-F5344CB8AC3E}">
        <p14:creationId xmlns:p14="http://schemas.microsoft.com/office/powerpoint/2010/main" val="11559570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5A405-9026-4CB6-8F84-155CB9A8AB78}"/>
              </a:ext>
            </a:extLst>
          </p:cNvPr>
          <p:cNvSpPr>
            <a:spLocks noGrp="1"/>
          </p:cNvSpPr>
          <p:nvPr>
            <p:ph type="title"/>
          </p:nvPr>
        </p:nvSpPr>
        <p:spPr/>
        <p:txBody>
          <a:bodyPr/>
          <a:lstStyle/>
          <a:p>
            <a:r>
              <a:rPr lang="en-US" b="1" i="0" dirty="0">
                <a:solidFill>
                  <a:srgbClr val="000000"/>
                </a:solidFill>
                <a:effectLst/>
                <a:latin typeface="Helvetica Neue"/>
              </a:rPr>
              <a:t>1. Introduction:</a:t>
            </a:r>
            <a:endParaRPr lang="en-US" dirty="0"/>
          </a:p>
        </p:txBody>
      </p:sp>
      <p:sp>
        <p:nvSpPr>
          <p:cNvPr id="3" name="Content Placeholder 2">
            <a:extLst>
              <a:ext uri="{FF2B5EF4-FFF2-40B4-BE49-F238E27FC236}">
                <a16:creationId xmlns:a16="http://schemas.microsoft.com/office/drawing/2014/main" id="{99810159-490E-4689-B607-8BF43809133D}"/>
              </a:ext>
            </a:extLst>
          </p:cNvPr>
          <p:cNvSpPr>
            <a:spLocks noGrp="1"/>
          </p:cNvSpPr>
          <p:nvPr>
            <p:ph idx="1"/>
          </p:nvPr>
        </p:nvSpPr>
        <p:spPr/>
        <p:txBody>
          <a:bodyPr>
            <a:normAutofit fontScale="85000" lnSpcReduction="20000"/>
          </a:bodyPr>
          <a:lstStyle/>
          <a:p>
            <a:pPr algn="l"/>
            <a:r>
              <a:rPr lang="en-US" b="1" i="0" dirty="0">
                <a:solidFill>
                  <a:srgbClr val="000000"/>
                </a:solidFill>
                <a:effectLst/>
                <a:latin typeface="Helvetica Neue"/>
              </a:rPr>
              <a:t>The Battle of Neighborhoods in Baden-Württemberg, Germany| Business Proposal | Introduction</a:t>
            </a:r>
          </a:p>
          <a:p>
            <a:pPr algn="l"/>
            <a:r>
              <a:rPr lang="en-US" b="1" i="0" dirty="0">
                <a:solidFill>
                  <a:srgbClr val="000000"/>
                </a:solidFill>
                <a:effectLst/>
                <a:latin typeface="Helvetica Neue"/>
              </a:rPr>
              <a:t>Introduction:</a:t>
            </a:r>
          </a:p>
          <a:p>
            <a:pPr algn="just"/>
            <a:r>
              <a:rPr lang="en-US" b="0" i="0" dirty="0">
                <a:solidFill>
                  <a:srgbClr val="000000"/>
                </a:solidFill>
                <a:effectLst/>
                <a:latin typeface="Helvetica Neue"/>
              </a:rPr>
              <a:t>The purpose of this Project is to help people in exploring better facilities around their neighborhood. It will help people making smart and efficient decision on selecting great neighborhood out of numbers of other neighborhoods in Baden-Württemberg, Germany.</a:t>
            </a:r>
          </a:p>
          <a:p>
            <a:pPr algn="just"/>
            <a:r>
              <a:rPr lang="en-US" b="0" i="0" dirty="0">
                <a:solidFill>
                  <a:srgbClr val="000000"/>
                </a:solidFill>
                <a:effectLst/>
                <a:latin typeface="Helvetica Neue"/>
              </a:rPr>
              <a:t>We are also particularly interested in rural areas. We would also prefer locations with middle level population.</a:t>
            </a:r>
          </a:p>
          <a:p>
            <a:pPr algn="just"/>
            <a:r>
              <a:rPr lang="en-US" b="0" i="0" dirty="0">
                <a:solidFill>
                  <a:srgbClr val="000000"/>
                </a:solidFill>
                <a:effectLst/>
                <a:latin typeface="Helvetica Neue"/>
              </a:rPr>
              <a:t>We will use our data science powers to generate more information about promising cities based on these criteria. Advantages of each area will then be clearly expressed.</a:t>
            </a:r>
          </a:p>
          <a:p>
            <a:pPr algn="just"/>
            <a:r>
              <a:rPr lang="en-US" b="0" i="0" dirty="0">
                <a:solidFill>
                  <a:srgbClr val="000000"/>
                </a:solidFill>
                <a:effectLst/>
                <a:latin typeface="Helvetica Neue"/>
              </a:rPr>
              <a:t>Lots of people are migrating to various states of Germany and needed lots of research for good housing prices and </a:t>
            </a:r>
            <a:r>
              <a:rPr lang="en-US" b="0" i="0" dirty="0" err="1">
                <a:solidFill>
                  <a:srgbClr val="000000"/>
                </a:solidFill>
                <a:effectLst/>
                <a:latin typeface="Helvetica Neue"/>
              </a:rPr>
              <a:t>reputated</a:t>
            </a:r>
            <a:r>
              <a:rPr lang="en-US" b="0" i="0" dirty="0">
                <a:solidFill>
                  <a:srgbClr val="000000"/>
                </a:solidFill>
                <a:effectLst/>
                <a:latin typeface="Helvetica Neue"/>
              </a:rPr>
              <a:t> schools for their children. This project is for those people who are looking for better neighborhoods. For ease of accessing to Cafe, School, Super market, medical shops, grocery shops, mall, theatre, hospital, like minded people, etc.</a:t>
            </a:r>
          </a:p>
          <a:p>
            <a:endParaRPr lang="en-US" dirty="0"/>
          </a:p>
        </p:txBody>
      </p:sp>
    </p:spTree>
    <p:extLst>
      <p:ext uri="{BB962C8B-B14F-4D97-AF65-F5344CB8AC3E}">
        <p14:creationId xmlns:p14="http://schemas.microsoft.com/office/powerpoint/2010/main" val="42275211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22A8A-8E68-4E88-8E94-A6CEE78F3EC4}"/>
              </a:ext>
            </a:extLst>
          </p:cNvPr>
          <p:cNvSpPr>
            <a:spLocks noGrp="1"/>
          </p:cNvSpPr>
          <p:nvPr>
            <p:ph type="title"/>
          </p:nvPr>
        </p:nvSpPr>
        <p:spPr/>
        <p:txBody>
          <a:bodyPr/>
          <a:lstStyle/>
          <a:p>
            <a:r>
              <a:rPr lang="en-US" b="1" i="0" dirty="0">
                <a:solidFill>
                  <a:srgbClr val="000000"/>
                </a:solidFill>
                <a:effectLst/>
                <a:latin typeface="Helvetica Neue"/>
              </a:rPr>
              <a:t>1. Introduction</a:t>
            </a:r>
            <a:r>
              <a:rPr lang="tr-TR" b="1" dirty="0">
                <a:solidFill>
                  <a:srgbClr val="000000"/>
                </a:solidFill>
                <a:latin typeface="Helvetica Neue"/>
                <a:sym typeface="Wingdings" panose="05000000000000000000" pitchFamily="2" charset="2"/>
              </a:rPr>
              <a:t>(</a:t>
            </a:r>
            <a:r>
              <a:rPr lang="tr-TR" b="1" dirty="0" err="1">
                <a:solidFill>
                  <a:srgbClr val="000000"/>
                </a:solidFill>
                <a:latin typeface="Helvetica Neue"/>
                <a:sym typeface="Wingdings" panose="05000000000000000000" pitchFamily="2" charset="2"/>
              </a:rPr>
              <a:t>cont</a:t>
            </a:r>
            <a:r>
              <a:rPr lang="tr-TR" b="1" dirty="0">
                <a:solidFill>
                  <a:srgbClr val="000000"/>
                </a:solidFill>
                <a:latin typeface="Helvetica Neue"/>
                <a:sym typeface="Wingdings" panose="05000000000000000000" pitchFamily="2" charset="2"/>
              </a:rPr>
              <a:t>.</a:t>
            </a:r>
            <a:r>
              <a:rPr lang="tr-TR" b="1" i="0" dirty="0">
                <a:solidFill>
                  <a:srgbClr val="000000"/>
                </a:solidFill>
                <a:effectLst/>
                <a:latin typeface="Helvetica Neue"/>
                <a:sym typeface="Wingdings" panose="05000000000000000000" pitchFamily="2" charset="2"/>
              </a:rPr>
              <a:t>)</a:t>
            </a:r>
            <a:endParaRPr lang="en-US" dirty="0"/>
          </a:p>
        </p:txBody>
      </p:sp>
      <p:sp>
        <p:nvSpPr>
          <p:cNvPr id="3" name="Content Placeholder 2">
            <a:extLst>
              <a:ext uri="{FF2B5EF4-FFF2-40B4-BE49-F238E27FC236}">
                <a16:creationId xmlns:a16="http://schemas.microsoft.com/office/drawing/2014/main" id="{001B7DE8-576B-479A-80A2-65F5F8196D1F}"/>
              </a:ext>
            </a:extLst>
          </p:cNvPr>
          <p:cNvSpPr>
            <a:spLocks noGrp="1"/>
          </p:cNvSpPr>
          <p:nvPr>
            <p:ph idx="1"/>
          </p:nvPr>
        </p:nvSpPr>
        <p:spPr/>
        <p:txBody>
          <a:bodyPr>
            <a:normAutofit fontScale="85000" lnSpcReduction="10000"/>
          </a:bodyPr>
          <a:lstStyle/>
          <a:p>
            <a:pPr algn="just"/>
            <a:r>
              <a:rPr lang="en-US" b="0" i="0" dirty="0">
                <a:solidFill>
                  <a:srgbClr val="000000"/>
                </a:solidFill>
                <a:effectLst/>
                <a:latin typeface="Helvetica Neue"/>
              </a:rPr>
              <a:t>This Project aim to create an analysis of features for a people migrating to Baden-Württemberg to search a best neighborhood as a comparative analysis between neighborhoods. The features include median housing price and better school according to ratings, crime rates of that particular area, road connectivity, weather conditions, good management for emergency, water resources both </a:t>
            </a:r>
            <a:r>
              <a:rPr lang="en-US" b="0" i="0" dirty="0" err="1">
                <a:solidFill>
                  <a:srgbClr val="000000"/>
                </a:solidFill>
                <a:effectLst/>
                <a:latin typeface="Helvetica Neue"/>
              </a:rPr>
              <a:t>freash</a:t>
            </a:r>
            <a:r>
              <a:rPr lang="en-US" b="0" i="0" dirty="0">
                <a:solidFill>
                  <a:srgbClr val="000000"/>
                </a:solidFill>
                <a:effectLst/>
                <a:latin typeface="Helvetica Neue"/>
              </a:rPr>
              <a:t> and waste water and excrement conveyed in sewers and recreational facilities.</a:t>
            </a:r>
          </a:p>
          <a:p>
            <a:pPr algn="just"/>
            <a:r>
              <a:rPr lang="en-US" b="0" i="0" dirty="0">
                <a:solidFill>
                  <a:srgbClr val="000000"/>
                </a:solidFill>
                <a:effectLst/>
                <a:latin typeface="Helvetica Neue"/>
              </a:rPr>
              <a:t>It will help people to get awareness of the area and neighborhood before moving to a new city, state, country or place for their work or to start a new fresh life.</a:t>
            </a:r>
          </a:p>
          <a:p>
            <a:pPr algn="l"/>
            <a:r>
              <a:rPr lang="en-US" b="1" i="0" dirty="0">
                <a:solidFill>
                  <a:srgbClr val="000000"/>
                </a:solidFill>
                <a:effectLst/>
                <a:latin typeface="Helvetica Neue"/>
              </a:rPr>
              <a:t>Problem Which Tried to Solve:</a:t>
            </a:r>
          </a:p>
          <a:p>
            <a:pPr algn="just"/>
            <a:r>
              <a:rPr lang="en-US" b="0" i="0" dirty="0">
                <a:solidFill>
                  <a:srgbClr val="000000"/>
                </a:solidFill>
                <a:effectLst/>
                <a:latin typeface="Helvetica Neue"/>
              </a:rPr>
              <a:t>The major purpose of this project, is to suggest a better neighborhood in a new city for the person who are </a:t>
            </a:r>
            <a:r>
              <a:rPr lang="en-US" b="0" i="0" dirty="0" err="1">
                <a:solidFill>
                  <a:srgbClr val="000000"/>
                </a:solidFill>
                <a:effectLst/>
                <a:latin typeface="Helvetica Neue"/>
              </a:rPr>
              <a:t>shiffting</a:t>
            </a:r>
            <a:r>
              <a:rPr lang="en-US" b="0" i="0" dirty="0">
                <a:solidFill>
                  <a:srgbClr val="000000"/>
                </a:solidFill>
                <a:effectLst/>
                <a:latin typeface="Helvetica Neue"/>
              </a:rPr>
              <a:t> there. Social presence in society in terms of like minded people. Connectivity to the airport, bus stand, city center, markets and other daily needs things nearby.</a:t>
            </a:r>
          </a:p>
          <a:p>
            <a:pPr algn="just"/>
            <a:r>
              <a:rPr lang="en-US" b="0" i="0" dirty="0">
                <a:solidFill>
                  <a:srgbClr val="000000"/>
                </a:solidFill>
                <a:effectLst/>
                <a:latin typeface="Helvetica Neue"/>
              </a:rPr>
              <a:t>1.Sorted list of house in terms of housing prices in a ascending or descending order</a:t>
            </a:r>
          </a:p>
        </p:txBody>
      </p:sp>
    </p:spTree>
    <p:extLst>
      <p:ext uri="{BB962C8B-B14F-4D97-AF65-F5344CB8AC3E}">
        <p14:creationId xmlns:p14="http://schemas.microsoft.com/office/powerpoint/2010/main" val="25620827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40148-DECB-4A60-BBBF-5A0B2310EC91}"/>
              </a:ext>
            </a:extLst>
          </p:cNvPr>
          <p:cNvSpPr>
            <a:spLocks noGrp="1"/>
          </p:cNvSpPr>
          <p:nvPr>
            <p:ph type="title"/>
          </p:nvPr>
        </p:nvSpPr>
        <p:spPr/>
        <p:txBody>
          <a:bodyPr/>
          <a:lstStyle/>
          <a:p>
            <a:r>
              <a:rPr lang="en-US" b="1" i="0" dirty="0">
                <a:solidFill>
                  <a:srgbClr val="000000"/>
                </a:solidFill>
                <a:effectLst/>
                <a:latin typeface="Helvetica Neue"/>
              </a:rPr>
              <a:t>2. Data Section</a:t>
            </a:r>
            <a:endParaRPr lang="en-US" dirty="0"/>
          </a:p>
        </p:txBody>
      </p:sp>
      <p:sp>
        <p:nvSpPr>
          <p:cNvPr id="3" name="Content Placeholder 2">
            <a:extLst>
              <a:ext uri="{FF2B5EF4-FFF2-40B4-BE49-F238E27FC236}">
                <a16:creationId xmlns:a16="http://schemas.microsoft.com/office/drawing/2014/main" id="{9A337E6E-43D8-48B9-BDBD-1D03CB897299}"/>
              </a:ext>
            </a:extLst>
          </p:cNvPr>
          <p:cNvSpPr>
            <a:spLocks noGrp="1"/>
          </p:cNvSpPr>
          <p:nvPr>
            <p:ph idx="1"/>
          </p:nvPr>
        </p:nvSpPr>
        <p:spPr/>
        <p:txBody>
          <a:bodyPr/>
          <a:lstStyle/>
          <a:p>
            <a:pPr algn="l"/>
            <a:r>
              <a:rPr lang="en-US" b="1" i="0" dirty="0">
                <a:solidFill>
                  <a:srgbClr val="000000"/>
                </a:solidFill>
                <a:effectLst/>
                <a:latin typeface="Helvetica Neue"/>
              </a:rPr>
              <a:t>The Battle of Neighborhoods | Data Description</a:t>
            </a:r>
          </a:p>
          <a:p>
            <a:pPr algn="l"/>
            <a:r>
              <a:rPr lang="en-US" b="1" i="0" dirty="0">
                <a:solidFill>
                  <a:srgbClr val="000000"/>
                </a:solidFill>
                <a:effectLst/>
                <a:latin typeface="Helvetica Neue"/>
              </a:rPr>
              <a:t>Data Description:</a:t>
            </a:r>
          </a:p>
          <a:p>
            <a:pPr algn="just"/>
            <a:r>
              <a:rPr lang="en-US" b="0" i="0" dirty="0">
                <a:solidFill>
                  <a:srgbClr val="000000"/>
                </a:solidFill>
                <a:effectLst/>
                <a:latin typeface="Helvetica Neue"/>
              </a:rPr>
              <a:t>Approximate addresses of centers of those areas will be obtained using </a:t>
            </a:r>
            <a:r>
              <a:rPr lang="en-US" b="0" i="0" dirty="0" err="1">
                <a:solidFill>
                  <a:srgbClr val="000000"/>
                </a:solidFill>
                <a:effectLst/>
                <a:latin typeface="Helvetica Neue"/>
              </a:rPr>
              <a:t>geopy.geocoders</a:t>
            </a:r>
            <a:endParaRPr lang="en-US" b="0" i="0" dirty="0">
              <a:solidFill>
                <a:srgbClr val="000000"/>
              </a:solidFill>
              <a:effectLst/>
              <a:latin typeface="Helvetica Neue"/>
            </a:endParaRPr>
          </a:p>
          <a:p>
            <a:pPr algn="just"/>
            <a:r>
              <a:rPr lang="en-US" b="0" i="0" dirty="0">
                <a:solidFill>
                  <a:srgbClr val="000000"/>
                </a:solidFill>
                <a:effectLst/>
                <a:latin typeface="Helvetica Neue"/>
              </a:rPr>
              <a:t> Number of venues, their type and location in every city will be obtained using Foursquare API</a:t>
            </a:r>
          </a:p>
          <a:p>
            <a:pPr algn="just"/>
            <a:r>
              <a:rPr lang="en-US" b="0" i="0" dirty="0">
                <a:solidFill>
                  <a:srgbClr val="000000"/>
                </a:solidFill>
                <a:effectLst/>
                <a:latin typeface="Helvetica Neue"/>
              </a:rPr>
              <a:t> List of cities and their populations of Baden-Württemberg state will be obtained using </a:t>
            </a:r>
            <a:r>
              <a:rPr lang="en-US" b="0" i="0" u="sng" dirty="0">
                <a:solidFill>
                  <a:srgbClr val="0088CC"/>
                </a:solidFill>
                <a:effectLst/>
                <a:latin typeface="Helvetica Neue"/>
                <a:hlinkClick r:id="rId2"/>
              </a:rPr>
              <a:t>https://www.suche-postleitzahl.org/downloads</a:t>
            </a:r>
            <a:endParaRPr lang="en-US" b="0" i="0" dirty="0">
              <a:solidFill>
                <a:srgbClr val="000000"/>
              </a:solidFill>
              <a:effectLst/>
              <a:latin typeface="Helvetica Neue"/>
            </a:endParaRPr>
          </a:p>
          <a:p>
            <a:endParaRPr lang="en-US" dirty="0"/>
          </a:p>
        </p:txBody>
      </p:sp>
    </p:spTree>
    <p:extLst>
      <p:ext uri="{BB962C8B-B14F-4D97-AF65-F5344CB8AC3E}">
        <p14:creationId xmlns:p14="http://schemas.microsoft.com/office/powerpoint/2010/main" val="18302184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566E5-35BD-470A-A440-026E718B3586}"/>
              </a:ext>
            </a:extLst>
          </p:cNvPr>
          <p:cNvSpPr>
            <a:spLocks noGrp="1"/>
          </p:cNvSpPr>
          <p:nvPr>
            <p:ph type="title"/>
          </p:nvPr>
        </p:nvSpPr>
        <p:spPr/>
        <p:txBody>
          <a:bodyPr/>
          <a:lstStyle/>
          <a:p>
            <a:r>
              <a:rPr lang="en-US" b="1" i="0" dirty="0">
                <a:solidFill>
                  <a:srgbClr val="000000"/>
                </a:solidFill>
                <a:effectLst/>
                <a:latin typeface="Helvetica Neue"/>
              </a:rPr>
              <a:t>2. Data Section</a:t>
            </a:r>
            <a:r>
              <a:rPr lang="tr-TR" b="1" i="0" dirty="0">
                <a:solidFill>
                  <a:srgbClr val="000000"/>
                </a:solidFill>
                <a:effectLst/>
                <a:latin typeface="Helvetica Neue"/>
              </a:rPr>
              <a:t>(</a:t>
            </a:r>
            <a:r>
              <a:rPr lang="tr-TR" b="1" i="0" dirty="0" err="1">
                <a:solidFill>
                  <a:srgbClr val="000000"/>
                </a:solidFill>
                <a:effectLst/>
                <a:latin typeface="Helvetica Neue"/>
              </a:rPr>
              <a:t>cont</a:t>
            </a:r>
            <a:r>
              <a:rPr lang="tr-TR" b="1" i="0" dirty="0">
                <a:solidFill>
                  <a:srgbClr val="000000"/>
                </a:solidFill>
                <a:effectLst/>
                <a:latin typeface="Helvetica Neue"/>
              </a:rPr>
              <a:t>.)</a:t>
            </a:r>
            <a:endParaRPr lang="en-US" dirty="0"/>
          </a:p>
        </p:txBody>
      </p:sp>
      <p:pic>
        <p:nvPicPr>
          <p:cNvPr id="5" name="Content Placeholder 4" descr="A picture containing graphical user interface, text, application, table&#10;&#10;Description automatically generated">
            <a:extLst>
              <a:ext uri="{FF2B5EF4-FFF2-40B4-BE49-F238E27FC236}">
                <a16:creationId xmlns:a16="http://schemas.microsoft.com/office/drawing/2014/main" id="{63F6EDF4-BAAF-48EF-89E3-E9372DFA0F9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15100" y="2603500"/>
            <a:ext cx="5237477" cy="3416300"/>
          </a:xfrm>
        </p:spPr>
      </p:pic>
      <p:sp>
        <p:nvSpPr>
          <p:cNvPr id="3" name="Rectangle 1">
            <a:extLst>
              <a:ext uri="{FF2B5EF4-FFF2-40B4-BE49-F238E27FC236}">
                <a16:creationId xmlns:a16="http://schemas.microsoft.com/office/drawing/2014/main" id="{67E888C6-3914-4E4C-B853-FD41E4787354}"/>
              </a:ext>
            </a:extLst>
          </p:cNvPr>
          <p:cNvSpPr>
            <a:spLocks noChangeArrowheads="1"/>
          </p:cNvSpPr>
          <p:nvPr/>
        </p:nvSpPr>
        <p:spPr bwMode="auto">
          <a:xfrm>
            <a:off x="552450" y="2810788"/>
            <a:ext cx="5543549" cy="332398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000000"/>
                </a:solidFill>
                <a:effectLst/>
                <a:latin typeface="Helvetica Neue"/>
              </a:rPr>
              <a:t>Foursquare API Data:</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Helvetica Neue"/>
              </a:rPr>
              <a:t>We will need data about different venues in different neighborhoods of that specific borough. In order to gain that information we will use "Foursquare" locational information. Foursquare is a location data provider with information about all manner of venues and events within an area of interest. Such information includes venue names, locations, menus and even photos. As such, the foursquare location platform will be used as the sole data source since all the stated required information can be obtained through the API.</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Helvetica Neue"/>
              </a:rPr>
              <a:t>After finding the list of neighborhoods, we then connect to the Foursquare API to gather information about venues inside each and every neighborhood. For each neighborhood, we have chosen the radius to be 100 meter.</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Helvetica Neue"/>
              </a:rPr>
              <a:t>The data retrieved from Foursquare contained information of venues within a specified distance of the longitude and latitude of the postcodes. The information obtained per venue as follows:</a:t>
            </a:r>
            <a:endPar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1. Neighborhood 2. Neighborhood Latitude 3. Neighborhood Longitude 4. Venue 5. Name of the venue e.g. the name of a store or restaurant 6. Venue Latitude 7. Venue Longitude 8. Venue Category</a:t>
            </a:r>
            <a:r>
              <a:rPr kumimoji="0" lang="en-US" altLang="en-US" sz="12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333042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52B9C-DED7-4602-B9EE-C751EA72A09F}"/>
              </a:ext>
            </a:extLst>
          </p:cNvPr>
          <p:cNvSpPr>
            <a:spLocks noGrp="1"/>
          </p:cNvSpPr>
          <p:nvPr>
            <p:ph type="title"/>
          </p:nvPr>
        </p:nvSpPr>
        <p:spPr/>
        <p:txBody>
          <a:bodyPr/>
          <a:lstStyle/>
          <a:p>
            <a:r>
              <a:rPr lang="en-US" b="1" i="0" dirty="0">
                <a:solidFill>
                  <a:srgbClr val="000000"/>
                </a:solidFill>
                <a:effectLst/>
                <a:latin typeface="Helvetica Neue"/>
              </a:rPr>
              <a:t>2. Data Section</a:t>
            </a:r>
            <a:r>
              <a:rPr lang="tr-TR" b="1" i="0" dirty="0">
                <a:solidFill>
                  <a:srgbClr val="000000"/>
                </a:solidFill>
                <a:effectLst/>
                <a:latin typeface="Helvetica Neue"/>
              </a:rPr>
              <a:t>(</a:t>
            </a:r>
            <a:r>
              <a:rPr lang="tr-TR" b="1" i="0" dirty="0" err="1">
                <a:solidFill>
                  <a:srgbClr val="000000"/>
                </a:solidFill>
                <a:effectLst/>
                <a:latin typeface="Helvetica Neue"/>
              </a:rPr>
              <a:t>cont</a:t>
            </a:r>
            <a:r>
              <a:rPr lang="tr-TR" b="1" i="0" dirty="0">
                <a:solidFill>
                  <a:srgbClr val="000000"/>
                </a:solidFill>
                <a:effectLst/>
                <a:latin typeface="Helvetica Neue"/>
              </a:rPr>
              <a:t>.)</a:t>
            </a:r>
            <a:endParaRPr lang="en-US" dirty="0"/>
          </a:p>
        </p:txBody>
      </p:sp>
      <p:pic>
        <p:nvPicPr>
          <p:cNvPr id="5" name="Content Placeholder 4" descr="Map&#10;&#10;Description automatically generated">
            <a:extLst>
              <a:ext uri="{FF2B5EF4-FFF2-40B4-BE49-F238E27FC236}">
                <a16:creationId xmlns:a16="http://schemas.microsoft.com/office/drawing/2014/main" id="{CA4C1E7D-1E41-494E-B3BA-967D7479E30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74327" y="2109257"/>
            <a:ext cx="8841247" cy="4453573"/>
          </a:xfrm>
        </p:spPr>
      </p:pic>
    </p:spTree>
    <p:extLst>
      <p:ext uri="{BB962C8B-B14F-4D97-AF65-F5344CB8AC3E}">
        <p14:creationId xmlns:p14="http://schemas.microsoft.com/office/powerpoint/2010/main" val="20018316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11C26-4582-4748-9712-FB50C32336B0}"/>
              </a:ext>
            </a:extLst>
          </p:cNvPr>
          <p:cNvSpPr>
            <a:spLocks noGrp="1"/>
          </p:cNvSpPr>
          <p:nvPr>
            <p:ph type="title"/>
          </p:nvPr>
        </p:nvSpPr>
        <p:spPr/>
        <p:txBody>
          <a:bodyPr/>
          <a:lstStyle/>
          <a:p>
            <a:r>
              <a:rPr lang="en-US" b="1" i="0" dirty="0">
                <a:solidFill>
                  <a:srgbClr val="000000"/>
                </a:solidFill>
                <a:effectLst/>
                <a:latin typeface="Helvetica Neue"/>
              </a:rPr>
              <a:t>3. Methodology Section</a:t>
            </a:r>
            <a:endParaRPr lang="en-US" dirty="0"/>
          </a:p>
        </p:txBody>
      </p:sp>
      <p:sp>
        <p:nvSpPr>
          <p:cNvPr id="6" name="TextBox 5">
            <a:extLst>
              <a:ext uri="{FF2B5EF4-FFF2-40B4-BE49-F238E27FC236}">
                <a16:creationId xmlns:a16="http://schemas.microsoft.com/office/drawing/2014/main" id="{BD77320F-4F51-4507-BCFD-75D8B33DF807}"/>
              </a:ext>
            </a:extLst>
          </p:cNvPr>
          <p:cNvSpPr txBox="1"/>
          <p:nvPr/>
        </p:nvSpPr>
        <p:spPr>
          <a:xfrm>
            <a:off x="813533" y="2148396"/>
            <a:ext cx="9792324" cy="2031325"/>
          </a:xfrm>
          <a:prstGeom prst="rect">
            <a:avLst/>
          </a:prstGeom>
          <a:noFill/>
        </p:spPr>
        <p:txBody>
          <a:bodyPr wrap="square" rtlCol="0">
            <a:spAutoFit/>
          </a:bodyPr>
          <a:lstStyle/>
          <a:p>
            <a:pPr algn="l"/>
            <a:r>
              <a:rPr lang="en-US" b="1" i="0" dirty="0">
                <a:solidFill>
                  <a:srgbClr val="000000"/>
                </a:solidFill>
                <a:effectLst/>
                <a:latin typeface="Helvetica Neue"/>
              </a:rPr>
              <a:t>Clustering Approach:</a:t>
            </a:r>
          </a:p>
          <a:p>
            <a:pPr algn="just"/>
            <a:r>
              <a:rPr lang="en-US" b="0" i="0" dirty="0">
                <a:solidFill>
                  <a:srgbClr val="000000"/>
                </a:solidFill>
                <a:effectLst/>
                <a:latin typeface="Helvetica Neue"/>
              </a:rPr>
              <a:t>To compare the similarities of two cities, we decided to explore neighborhoods, segment them, and group them into clusters to find similar neighborhoods in a big city like New York and Toronto. To be able to do that, we need to cluster data which is a form of unsupervised machine learning: k-means clustering algorithm.</a:t>
            </a:r>
          </a:p>
          <a:p>
            <a:pPr algn="just"/>
            <a:r>
              <a:rPr lang="en-US" b="1" i="0" dirty="0">
                <a:solidFill>
                  <a:srgbClr val="000000"/>
                </a:solidFill>
                <a:effectLst/>
                <a:latin typeface="Helvetica Neue"/>
              </a:rPr>
              <a:t>Using K-Means Clustering Approach</a:t>
            </a:r>
            <a:endParaRPr lang="en-US" b="0" i="0" dirty="0">
              <a:solidFill>
                <a:srgbClr val="000000"/>
              </a:solidFill>
              <a:effectLst/>
              <a:latin typeface="Helvetica Neue"/>
            </a:endParaRPr>
          </a:p>
          <a:p>
            <a:endParaRPr lang="en-US" dirty="0"/>
          </a:p>
        </p:txBody>
      </p:sp>
      <p:pic>
        <p:nvPicPr>
          <p:cNvPr id="10" name="Content Placeholder 9" descr="Graphical user interface, text, application, email&#10;&#10;Description automatically generated">
            <a:extLst>
              <a:ext uri="{FF2B5EF4-FFF2-40B4-BE49-F238E27FC236}">
                <a16:creationId xmlns:a16="http://schemas.microsoft.com/office/drawing/2014/main" id="{C0EE22B1-BC91-404A-9CA7-77034FC9AE5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13533" y="3924299"/>
            <a:ext cx="10673617" cy="2466975"/>
          </a:xfrm>
        </p:spPr>
      </p:pic>
    </p:spTree>
    <p:extLst>
      <p:ext uri="{BB962C8B-B14F-4D97-AF65-F5344CB8AC3E}">
        <p14:creationId xmlns:p14="http://schemas.microsoft.com/office/powerpoint/2010/main" val="30918975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438BB-0A13-4BF0-898E-A39717A81FE6}"/>
              </a:ext>
            </a:extLst>
          </p:cNvPr>
          <p:cNvSpPr>
            <a:spLocks noGrp="1"/>
          </p:cNvSpPr>
          <p:nvPr>
            <p:ph type="title"/>
          </p:nvPr>
        </p:nvSpPr>
        <p:spPr/>
        <p:txBody>
          <a:bodyPr/>
          <a:lstStyle/>
          <a:p>
            <a:r>
              <a:rPr lang="en-US" b="1" i="0" dirty="0">
                <a:solidFill>
                  <a:srgbClr val="000000"/>
                </a:solidFill>
                <a:effectLst/>
                <a:latin typeface="Helvetica Neue"/>
              </a:rPr>
              <a:t>3. Methodology Section</a:t>
            </a:r>
            <a:r>
              <a:rPr lang="tr-TR" b="1" i="0" dirty="0">
                <a:solidFill>
                  <a:srgbClr val="000000"/>
                </a:solidFill>
                <a:effectLst/>
                <a:latin typeface="Helvetica Neue"/>
              </a:rPr>
              <a:t>(</a:t>
            </a:r>
            <a:r>
              <a:rPr lang="tr-TR" b="1" i="0" dirty="0" err="1">
                <a:solidFill>
                  <a:srgbClr val="000000"/>
                </a:solidFill>
                <a:effectLst/>
                <a:latin typeface="Helvetica Neue"/>
              </a:rPr>
              <a:t>cont</a:t>
            </a:r>
            <a:r>
              <a:rPr lang="tr-TR" b="1" i="0" dirty="0">
                <a:solidFill>
                  <a:srgbClr val="000000"/>
                </a:solidFill>
                <a:effectLst/>
                <a:latin typeface="Helvetica Neue"/>
              </a:rPr>
              <a:t>.)</a:t>
            </a:r>
            <a:endParaRPr lang="en-US" dirty="0"/>
          </a:p>
        </p:txBody>
      </p:sp>
      <p:pic>
        <p:nvPicPr>
          <p:cNvPr id="4" name="Content Placeholder 4" descr="Graphical user interface, application&#10;&#10;Description automatically generated">
            <a:extLst>
              <a:ext uri="{FF2B5EF4-FFF2-40B4-BE49-F238E27FC236}">
                <a16:creationId xmlns:a16="http://schemas.microsoft.com/office/drawing/2014/main" id="{7C543328-235B-4A0F-9E64-F141E2A9C9E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23203" y="3823692"/>
            <a:ext cx="8824913" cy="1761036"/>
          </a:xfrm>
        </p:spPr>
      </p:pic>
      <p:sp>
        <p:nvSpPr>
          <p:cNvPr id="5" name="TextBox 4">
            <a:extLst>
              <a:ext uri="{FF2B5EF4-FFF2-40B4-BE49-F238E27FC236}">
                <a16:creationId xmlns:a16="http://schemas.microsoft.com/office/drawing/2014/main" id="{F113DBA4-02AE-4083-9B76-73EE83E533DA}"/>
              </a:ext>
            </a:extLst>
          </p:cNvPr>
          <p:cNvSpPr txBox="1"/>
          <p:nvPr/>
        </p:nvSpPr>
        <p:spPr>
          <a:xfrm>
            <a:off x="1400175" y="2371725"/>
            <a:ext cx="6905625" cy="369332"/>
          </a:xfrm>
          <a:prstGeom prst="rect">
            <a:avLst/>
          </a:prstGeom>
          <a:noFill/>
        </p:spPr>
        <p:txBody>
          <a:bodyPr wrap="square" rtlCol="0">
            <a:spAutoFit/>
          </a:bodyPr>
          <a:lstStyle/>
          <a:p>
            <a:r>
              <a:rPr lang="en-US" b="1" i="0" dirty="0">
                <a:solidFill>
                  <a:srgbClr val="000000"/>
                </a:solidFill>
                <a:effectLst/>
                <a:latin typeface="Helvetica Neue"/>
              </a:rPr>
              <a:t>Most Common venues near Neighborhood</a:t>
            </a:r>
            <a:endParaRPr lang="en-US" dirty="0"/>
          </a:p>
        </p:txBody>
      </p:sp>
    </p:spTree>
    <p:extLst>
      <p:ext uri="{BB962C8B-B14F-4D97-AF65-F5344CB8AC3E}">
        <p14:creationId xmlns:p14="http://schemas.microsoft.com/office/powerpoint/2010/main" val="38657770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66A97-475B-4A69-A49B-195E2E41465F}"/>
              </a:ext>
            </a:extLst>
          </p:cNvPr>
          <p:cNvSpPr>
            <a:spLocks noGrp="1"/>
          </p:cNvSpPr>
          <p:nvPr>
            <p:ph type="title"/>
          </p:nvPr>
        </p:nvSpPr>
        <p:spPr/>
        <p:txBody>
          <a:bodyPr/>
          <a:lstStyle/>
          <a:p>
            <a:r>
              <a:rPr lang="en-US" b="1" i="0" dirty="0">
                <a:solidFill>
                  <a:srgbClr val="000000"/>
                </a:solidFill>
                <a:effectLst/>
                <a:latin typeface="Helvetica Neue"/>
              </a:rPr>
              <a:t>4. Results Section</a:t>
            </a:r>
            <a:endParaRPr lang="en-US" dirty="0"/>
          </a:p>
        </p:txBody>
      </p:sp>
      <p:pic>
        <p:nvPicPr>
          <p:cNvPr id="5" name="Content Placeholder 4" descr="Map&#10;&#10;Description automatically generated">
            <a:extLst>
              <a:ext uri="{FF2B5EF4-FFF2-40B4-BE49-F238E27FC236}">
                <a16:creationId xmlns:a16="http://schemas.microsoft.com/office/drawing/2014/main" id="{1C45B8EB-3040-44B3-AC4E-1FB612A3814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58874" y="2603500"/>
            <a:ext cx="8818565" cy="3416300"/>
          </a:xfrm>
        </p:spPr>
      </p:pic>
    </p:spTree>
    <p:extLst>
      <p:ext uri="{BB962C8B-B14F-4D97-AF65-F5344CB8AC3E}">
        <p14:creationId xmlns:p14="http://schemas.microsoft.com/office/powerpoint/2010/main" val="113095315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37</TotalTime>
  <Words>1047</Words>
  <Application>Microsoft Office PowerPoint</Application>
  <PresentationFormat>Widescreen</PresentationFormat>
  <Paragraphs>48</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Century Gothic</vt:lpstr>
      <vt:lpstr>Courier New</vt:lpstr>
      <vt:lpstr>Helvetica Neue</vt:lpstr>
      <vt:lpstr>ibm-plex-sans</vt:lpstr>
      <vt:lpstr>inherit</vt:lpstr>
      <vt:lpstr>Wingdings 3</vt:lpstr>
      <vt:lpstr>Ion Boardroom</vt:lpstr>
      <vt:lpstr>Finding Out the Firm Opportunitites in Stuttgart (Baden-Württemberg)  </vt:lpstr>
      <vt:lpstr>1. Introduction:</vt:lpstr>
      <vt:lpstr>1. Introduction(cont.)</vt:lpstr>
      <vt:lpstr>2. Data Section</vt:lpstr>
      <vt:lpstr>2. Data Section(cont.)</vt:lpstr>
      <vt:lpstr>2. Data Section(cont.)</vt:lpstr>
      <vt:lpstr>3. Methodology Section</vt:lpstr>
      <vt:lpstr>3. Methodology Section(cont.)</vt:lpstr>
      <vt:lpstr>4. Results Section</vt:lpstr>
      <vt:lpstr>4. Results Section(cont.)</vt:lpstr>
      <vt:lpstr>5. Deduction</vt:lpstr>
      <vt:lpstr>6. Conclusion Section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Finding Out the Firm Opportunitites in Stuttgart (Baden-Württemberg)  </dc:title>
  <dc:creator>gt2-1uk-ms@stud.hs-h.de</dc:creator>
  <cp:lastModifiedBy>gt2-1uk-ms@stud.hs-h.de</cp:lastModifiedBy>
  <cp:revision>1</cp:revision>
  <dcterms:created xsi:type="dcterms:W3CDTF">2020-11-08T15:21:05Z</dcterms:created>
  <dcterms:modified xsi:type="dcterms:W3CDTF">2020-11-08T15:58:45Z</dcterms:modified>
</cp:coreProperties>
</file>