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35D8-B7C5-400E-913A-CEA56FA0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DC7E0-7357-4065-886A-4CC775D9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C957A-448C-462D-A656-604DF7A0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BECE8-29FE-4365-AF58-C09A3B55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C250D-87D4-45BD-BA65-B59A86B5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7C51-55F6-461E-BAB4-834AF500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DCB3C-5EF1-4CB6-B225-73FDF3A5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49627-AC5F-4B8E-88EC-73171DCC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B78B9-3228-4A01-A3AB-4DDB1909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D8C4-A03F-47DB-B29A-7DE2194B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7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56E9E-3701-423D-B401-3461C499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EAE0B-4B50-4D50-B840-AD476FD6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9FA78-2A98-4F3B-A075-75D4977D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D6437-9C10-4C49-942E-712A43B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620EC-6C81-4314-9084-96E90034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20D7-CBE3-4355-B192-837B112B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A5618-EBFD-4188-B502-A4E37E5D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313EF-E75A-41B3-AB79-067428F7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5EB02-6C57-4019-9C75-483A5044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715DB-EF4D-46C9-9B47-970E1BD4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AA9A8-2123-403F-AE2C-749CEFC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FB3D9-9104-42F3-94F9-9F6C9BBF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2AE98-6E20-46F0-B36A-6C3DBE43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893EE-6DBB-44FF-B166-DE132324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154E8-A6C7-4E4D-913C-9CF3AC51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E761-1F8D-47BE-B887-BE0623EB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C42AF-5BC3-4578-A857-6CCD43C8E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D431B-43A8-4F1A-A751-60374A8A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E674F-B37F-433E-93A0-A995A19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2C6D3-EBFB-4058-99A2-900D6F46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46538-BE88-4A18-8FDC-D7FFB4D3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9DF2E-A907-4B39-B075-004C595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8CDB4-142F-4967-8F58-FE6E11A4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89C11-123B-4E61-B6C5-0F799946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A3BC7-971D-498D-B762-DA3795F42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982C1-8973-483E-8880-5C706A1D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AC6BB-B89E-4551-B8FF-0159B499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06694-2E33-4C14-A68D-57E13142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4FD7B3-F2DF-4B66-A667-0C874B1B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6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678B-3F1F-4502-B873-91BD877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58C36C-E60E-41AE-BD6E-6B980BE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BA461-C586-4C7E-8E39-E27C576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4C291-0F9D-408A-86D2-E95EBD0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4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56B00E-CDAF-44AE-88EC-E787FF3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979791-E290-4816-891B-0E56CF4D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1D6FE-7EB4-4112-A6C5-ABA69086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12B9C-1A0F-4111-8FE6-17463A1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FF013-067B-4D28-BDCA-13174B2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BFB34-9C2A-4D07-8AB2-E5969B71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2FBC-274E-40D2-8DEE-8BB5E2A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82BD6-78AB-4BB1-8739-4BD764AC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C51F0-AD44-4008-98AF-6FE4F513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3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736B6-31FC-41D0-9714-39511899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E6717-AB1A-471C-B3EB-D4212716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1D66C-EB73-4FF7-BC26-89669527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9AE50-0D9E-43B3-91B2-05D06B79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A2346-464B-44FD-A848-759B5A84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73B78-DA0B-4923-B4FD-812EC085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503E71-905D-4343-895E-7C7B4901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7B3E2-F2A1-486C-91F6-48CECF0D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522E8-CDE3-46E1-8E15-700DD796B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E110-7DB1-4EC4-AE78-E1365EA9EEB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348F0-B24F-47B5-A9D5-744255E6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E02D-C806-4E7E-B51C-9F4D3DE81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156C-3BFE-4D6E-865C-8BD73AA4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3015-E40C-403F-ADAD-C44E208C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59" y="1360358"/>
            <a:ext cx="11699309" cy="2387600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STABLE-Single bunch tracking manual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16628-6EA7-475A-B219-658D98353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2689"/>
            <a:ext cx="9144000" cy="1261997"/>
          </a:xfrm>
        </p:spPr>
        <p:txBody>
          <a:bodyPr/>
          <a:lstStyle/>
          <a:p>
            <a:r>
              <a:rPr lang="en-US" altLang="zh-CN" dirty="0"/>
              <a:t>Tianlong He (</a:t>
            </a:r>
            <a:r>
              <a:rPr lang="zh-CN" altLang="en-US" dirty="0"/>
              <a:t>何天龙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USTC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0D00F-57F4-437A-86E7-AEE6E10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1"/>
            <a:ext cx="10515600" cy="81232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Computing efficiency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587C72-E8B7-458A-AAAC-6B4FB61CC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739" y="1754617"/>
            <a:ext cx="4429256" cy="3869646"/>
          </a:xfrm>
        </p:spPr>
      </p:pic>
    </p:spTree>
    <p:extLst>
      <p:ext uri="{BB962C8B-B14F-4D97-AF65-F5344CB8AC3E}">
        <p14:creationId xmlns:p14="http://schemas.microsoft.com/office/powerpoint/2010/main" val="152969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2B2B-E32E-4E5C-83DF-072739EA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5" y="21481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Motivation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B6E51-4D10-435F-ABFB-203C413A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5" y="1747055"/>
            <a:ext cx="10335016" cy="217985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This manual aims at introducing how to use the STABLE-Single bunch tracking code.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 is GPU-accelerated so that it can be efficiently used for studying the MWI driven by CSR or RW.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1FA8C-BF65-4C1E-9244-201F90CA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4" y="895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Source codes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D7E06A-CB99-498C-B52B-7F1EDB546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356" y="1531264"/>
            <a:ext cx="5554011" cy="435133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338080-5EEC-4810-9795-6E6346651522}"/>
              </a:ext>
            </a:extLst>
          </p:cNvPr>
          <p:cNvCxnSpPr>
            <a:cxnSpLocks/>
          </p:cNvCxnSpPr>
          <p:nvPr/>
        </p:nvCxnSpPr>
        <p:spPr>
          <a:xfrm>
            <a:off x="3225452" y="3983277"/>
            <a:ext cx="38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948E37B-15B4-4866-8C33-93BB13A44636}"/>
              </a:ext>
            </a:extLst>
          </p:cNvPr>
          <p:cNvSpPr txBox="1"/>
          <p:nvPr/>
        </p:nvSpPr>
        <p:spPr>
          <a:xfrm>
            <a:off x="1063993" y="379861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this file at first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0540A9-1F54-49A1-997E-708A4DE7E460}"/>
              </a:ext>
            </a:extLst>
          </p:cNvPr>
          <p:cNvSpPr txBox="1"/>
          <p:nvPr/>
        </p:nvSpPr>
        <p:spPr>
          <a:xfrm>
            <a:off x="231282" y="2237531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 the bunch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3432CA-1D7C-4C66-A2C3-C04F89FEF13B}"/>
              </a:ext>
            </a:extLst>
          </p:cNvPr>
          <p:cNvCxnSpPr>
            <a:cxnSpLocks/>
          </p:cNvCxnSpPr>
          <p:nvPr/>
        </p:nvCxnSpPr>
        <p:spPr>
          <a:xfrm>
            <a:off x="3225452" y="2422197"/>
            <a:ext cx="38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8FF812-C061-4F2F-A11D-849FBE59A7DA}"/>
              </a:ext>
            </a:extLst>
          </p:cNvPr>
          <p:cNvCxnSpPr>
            <a:cxnSpLocks/>
          </p:cNvCxnSpPr>
          <p:nvPr/>
        </p:nvCxnSpPr>
        <p:spPr>
          <a:xfrm>
            <a:off x="3225452" y="4342357"/>
            <a:ext cx="38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87DF34A-FE6C-4357-B097-DB2AC5FC8C5A}"/>
              </a:ext>
            </a:extLst>
          </p:cNvPr>
          <p:cNvSpPr txBox="1"/>
          <p:nvPr/>
        </p:nvSpPr>
        <p:spPr>
          <a:xfrm>
            <a:off x="1314917" y="415769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Show the phase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D450196-C46A-41F1-8124-12152FE44DA0}"/>
              </a:ext>
            </a:extLst>
          </p:cNvPr>
          <p:cNvSpPr/>
          <p:nvPr/>
        </p:nvSpPr>
        <p:spPr>
          <a:xfrm>
            <a:off x="3613356" y="4647156"/>
            <a:ext cx="81822" cy="995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DF57F4-7A10-4D24-8F7E-91B8967136E5}"/>
              </a:ext>
            </a:extLst>
          </p:cNvPr>
          <p:cNvSpPr txBox="1"/>
          <p:nvPr/>
        </p:nvSpPr>
        <p:spPr>
          <a:xfrm>
            <a:off x="512524" y="4935028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Wake potential data of STCF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8963D9-F44A-4176-A5D7-3C889CEC4C2A}"/>
              </a:ext>
            </a:extLst>
          </p:cNvPr>
          <p:cNvCxnSpPr>
            <a:cxnSpLocks/>
          </p:cNvCxnSpPr>
          <p:nvPr/>
        </p:nvCxnSpPr>
        <p:spPr>
          <a:xfrm>
            <a:off x="3287679" y="5753623"/>
            <a:ext cx="38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AA9148-A3A9-47E1-929B-596EB0519FB4}"/>
              </a:ext>
            </a:extLst>
          </p:cNvPr>
          <p:cNvSpPr txBox="1"/>
          <p:nvPr/>
        </p:nvSpPr>
        <p:spPr>
          <a:xfrm>
            <a:off x="537247" y="5559436"/>
            <a:ext cx="290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generate the truncated Gaussian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97312-6392-40F2-9EF3-42B5F522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17" y="139656"/>
            <a:ext cx="10515600" cy="981423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Parameters setting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F958D8-A119-4538-A111-7A7A191B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41" y="1825873"/>
            <a:ext cx="4887428" cy="224124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8652A8-7ED7-4DB2-B4D8-374975DFDA77}"/>
              </a:ext>
            </a:extLst>
          </p:cNvPr>
          <p:cNvSpPr txBox="1"/>
          <p:nvPr/>
        </p:nvSpPr>
        <p:spPr>
          <a:xfrm>
            <a:off x="795446" y="1383214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Parameters related to longitudinal dynamics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623561-A11C-4858-A103-07548163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546"/>
            <a:ext cx="5095875" cy="23145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80CCA4-CCB0-4C2F-930B-7688DEABC027}"/>
              </a:ext>
            </a:extLst>
          </p:cNvPr>
          <p:cNvSpPr txBox="1"/>
          <p:nvPr/>
        </p:nvSpPr>
        <p:spPr>
          <a:xfrm>
            <a:off x="6903876" y="139482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the single bunch current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D29911-777C-4589-A228-FBC92CBDDAE3}"/>
              </a:ext>
            </a:extLst>
          </p:cNvPr>
          <p:cNvSpPr txBox="1"/>
          <p:nvPr/>
        </p:nvSpPr>
        <p:spPr>
          <a:xfrm>
            <a:off x="8097954" y="290983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w/o HHC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102517-E8CC-48EC-925D-AB868B1FAEC4}"/>
              </a:ext>
            </a:extLst>
          </p:cNvPr>
          <p:cNvCxnSpPr/>
          <p:nvPr/>
        </p:nvCxnSpPr>
        <p:spPr>
          <a:xfrm flipH="1">
            <a:off x="7403795" y="3156559"/>
            <a:ext cx="682668" cy="16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CD26F9-848F-4D9F-8490-9D68532FDBC5}"/>
              </a:ext>
            </a:extLst>
          </p:cNvPr>
          <p:cNvSpPr txBox="1"/>
          <p:nvPr/>
        </p:nvSpPr>
        <p:spPr>
          <a:xfrm>
            <a:off x="2316301" y="4732414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with HHC, </a:t>
            </a:r>
            <a:r>
              <a:rPr lang="en-US" altLang="zh-CN" dirty="0" err="1"/>
              <a:t>n_hc_scan</a:t>
            </a:r>
            <a:r>
              <a:rPr lang="en-US" altLang="zh-CN" dirty="0"/>
              <a:t> =3.</a:t>
            </a:r>
          </a:p>
          <a:p>
            <a:r>
              <a:rPr lang="en-US" altLang="zh-CN" dirty="0" err="1"/>
              <a:t>FPCondition</a:t>
            </a:r>
            <a:r>
              <a:rPr lang="en-US" altLang="zh-CN" dirty="0"/>
              <a:t>=0, using the real beam loading voltage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3E9853-5351-4611-A373-2341F359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129" y="4134822"/>
            <a:ext cx="3924922" cy="21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365D-17A2-4624-B18C-77EF0DA8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99694"/>
            <a:ext cx="10515600" cy="954908"/>
          </a:xfrm>
        </p:spPr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Load the wake potential data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6BFDF2-D707-4607-9154-C5199A259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773" y="2085333"/>
            <a:ext cx="6459759" cy="329459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1F9A3C-322B-4CB4-9329-4F76F9B0FB88}"/>
              </a:ext>
            </a:extLst>
          </p:cNvPr>
          <p:cNvCxnSpPr/>
          <p:nvPr/>
        </p:nvCxnSpPr>
        <p:spPr>
          <a:xfrm>
            <a:off x="3194137" y="2430049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B1CE6-75F2-4012-84E9-741A948AAD3F}"/>
              </a:ext>
            </a:extLst>
          </p:cNvPr>
          <p:cNvSpPr txBox="1"/>
          <p:nvPr/>
        </p:nvSpPr>
        <p:spPr>
          <a:xfrm>
            <a:off x="2237341" y="224538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CWR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BA69E2-1208-4B07-A11B-E0B47450FCD6}"/>
              </a:ext>
            </a:extLst>
          </p:cNvPr>
          <p:cNvSpPr txBox="1"/>
          <p:nvPr/>
        </p:nvSpPr>
        <p:spPr>
          <a:xfrm>
            <a:off x="2269400" y="30303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046125-2329-4738-9549-3626AE5A7331}"/>
              </a:ext>
            </a:extLst>
          </p:cNvPr>
          <p:cNvCxnSpPr/>
          <p:nvPr/>
        </p:nvCxnSpPr>
        <p:spPr>
          <a:xfrm>
            <a:off x="3140200" y="3215013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869CEEA-F44F-4D17-809C-0E1E8675AD72}"/>
              </a:ext>
            </a:extLst>
          </p:cNvPr>
          <p:cNvSpPr txBox="1"/>
          <p:nvPr/>
        </p:nvSpPr>
        <p:spPr>
          <a:xfrm>
            <a:off x="1781938" y="506791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CWR+CSR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1D26A3-443C-4E7C-93FA-3582C11F05B1}"/>
              </a:ext>
            </a:extLst>
          </p:cNvPr>
          <p:cNvCxnSpPr/>
          <p:nvPr/>
        </p:nvCxnSpPr>
        <p:spPr>
          <a:xfrm>
            <a:off x="3140199" y="5252580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1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EEF84-DF9B-4FE2-9012-1A4BBF16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2" y="11796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 Rounded MT Bold" panose="020F0704030504030204" pitchFamily="34" charset="0"/>
              </a:rPr>
              <a:t>Other setting</a:t>
            </a:r>
            <a:endParaRPr lang="zh-CN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D15E84-C2BE-4884-92FB-47A8819C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54" y="3722001"/>
            <a:ext cx="8057959" cy="2641220"/>
          </a:xfr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65246F-4176-4BFA-9FB0-CEBF29EFA530}"/>
              </a:ext>
            </a:extLst>
          </p:cNvPr>
          <p:cNvCxnSpPr/>
          <p:nvPr/>
        </p:nvCxnSpPr>
        <p:spPr>
          <a:xfrm>
            <a:off x="2833313" y="4411248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7C02D3-3368-4B35-A4E2-832C6100708B}"/>
              </a:ext>
            </a:extLst>
          </p:cNvPr>
          <p:cNvSpPr txBox="1"/>
          <p:nvPr/>
        </p:nvSpPr>
        <p:spPr>
          <a:xfrm>
            <a:off x="1393631" y="4226582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Tracking turn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B999C3A-B391-4146-B1F2-A683FA1C2A0D}"/>
              </a:ext>
            </a:extLst>
          </p:cNvPr>
          <p:cNvCxnSpPr/>
          <p:nvPr/>
        </p:nvCxnSpPr>
        <p:spPr>
          <a:xfrm>
            <a:off x="2833312" y="5183686"/>
            <a:ext cx="275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7B826F-5F45-400F-B970-E873535D093B}"/>
              </a:ext>
            </a:extLst>
          </p:cNvPr>
          <p:cNvSpPr txBox="1"/>
          <p:nvPr/>
        </p:nvSpPr>
        <p:spPr>
          <a:xfrm>
            <a:off x="461709" y="499902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Record every 10 turns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EBB3E9-8F45-4EAD-9A7F-6407DC58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718" y="1316724"/>
            <a:ext cx="4267200" cy="181927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4F926A-7475-419D-BB23-2ED0BE44C818}"/>
              </a:ext>
            </a:extLst>
          </p:cNvPr>
          <p:cNvCxnSpPr/>
          <p:nvPr/>
        </p:nvCxnSpPr>
        <p:spPr>
          <a:xfrm>
            <a:off x="3231716" y="2029216"/>
            <a:ext cx="55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C773EB-9B19-4AAE-A6F6-6E8405148B40}"/>
              </a:ext>
            </a:extLst>
          </p:cNvPr>
          <p:cNvSpPr txBox="1"/>
          <p:nvPr/>
        </p:nvSpPr>
        <p:spPr>
          <a:xfrm>
            <a:off x="369792" y="1611682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particle number:10e3*2000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E8E575F-D653-4E84-9BF5-6172EA1368C1}"/>
              </a:ext>
            </a:extLst>
          </p:cNvPr>
          <p:cNvSpPr/>
          <p:nvPr/>
        </p:nvSpPr>
        <p:spPr>
          <a:xfrm>
            <a:off x="3940065" y="1841326"/>
            <a:ext cx="87053" cy="307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6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FAC1D-4998-4BE1-9B1E-D58C81A1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56" y="221075"/>
            <a:ext cx="10515600" cy="1000213"/>
          </a:xfrm>
        </p:spPr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START the tracking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41FEDE-17A0-467A-AE41-1F95F4D7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25" y="1562123"/>
            <a:ext cx="7523602" cy="4351337"/>
          </a:xfrm>
        </p:spPr>
      </p:pic>
    </p:spTree>
    <p:extLst>
      <p:ext uri="{BB962C8B-B14F-4D97-AF65-F5344CB8AC3E}">
        <p14:creationId xmlns:p14="http://schemas.microsoft.com/office/powerpoint/2010/main" val="335610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10722-CFA8-437E-B5E9-2C122786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11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Tracking results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E46E4B-7F44-451C-9331-A300702E0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00" y="1161811"/>
            <a:ext cx="6068374" cy="548736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AB82BF-3A8D-4163-BB8C-D8F9D0B0878F}"/>
              </a:ext>
            </a:extLst>
          </p:cNvPr>
          <p:cNvSpPr txBox="1"/>
          <p:nvPr/>
        </p:nvSpPr>
        <p:spPr>
          <a:xfrm>
            <a:off x="3784625" y="5166809"/>
            <a:ext cx="394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Real time display of phase space!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2EB5E9-D421-4712-A6DA-0703E80F2C80}"/>
              </a:ext>
            </a:extLst>
          </p:cNvPr>
          <p:cNvCxnSpPr/>
          <p:nvPr/>
        </p:nvCxnSpPr>
        <p:spPr>
          <a:xfrm flipH="1" flipV="1">
            <a:off x="3926910" y="3645074"/>
            <a:ext cx="1427967" cy="155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6F3B791-DD87-47AF-8746-0E4AD3E7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356" y="990159"/>
            <a:ext cx="4290404" cy="3217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ACCABC-0B63-4648-AAD7-A84B4287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741" y="4110795"/>
            <a:ext cx="3308480" cy="24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F097-42DA-4CA7-8201-AE87245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105"/>
          </a:xfrm>
        </p:spPr>
        <p:txBody>
          <a:bodyPr/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</a:rPr>
              <a:t>End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375B5-276B-4080-947A-285D678E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054"/>
          </a:xfrm>
        </p:spPr>
        <p:txBody>
          <a:bodyPr/>
          <a:lstStyle/>
          <a:p>
            <a:r>
              <a:rPr lang="en-US" altLang="zh-CN" dirty="0"/>
              <a:t>Enjoy the tracking!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2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Rounded MT Bold</vt:lpstr>
      <vt:lpstr>Office 主题​​</vt:lpstr>
      <vt:lpstr>STABLE-Single bunch tracking manual</vt:lpstr>
      <vt:lpstr>Motivation</vt:lpstr>
      <vt:lpstr>Source codes</vt:lpstr>
      <vt:lpstr>Parameters setting</vt:lpstr>
      <vt:lpstr>Load the wake potential data</vt:lpstr>
      <vt:lpstr>Other setting</vt:lpstr>
      <vt:lpstr>START the tracking</vt:lpstr>
      <vt:lpstr>Tracking results</vt:lpstr>
      <vt:lpstr>End</vt:lpstr>
      <vt:lpstr>Computing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STABLE-Single bunch tracking manual</dc:title>
  <dc:creator>admin</dc:creator>
  <cp:lastModifiedBy>admin</cp:lastModifiedBy>
  <cp:revision>5</cp:revision>
  <dcterms:created xsi:type="dcterms:W3CDTF">2024-11-08T08:12:15Z</dcterms:created>
  <dcterms:modified xsi:type="dcterms:W3CDTF">2024-11-08T08:45:28Z</dcterms:modified>
</cp:coreProperties>
</file>