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7" r:id="rId1"/>
  </p:sldMasterIdLst>
  <p:notesMasterIdLst>
    <p:notesMasterId r:id="rId18"/>
  </p:notesMasterIdLst>
  <p:sldIdLst>
    <p:sldId id="810" r:id="rId2"/>
    <p:sldId id="770" r:id="rId3"/>
    <p:sldId id="812" r:id="rId4"/>
    <p:sldId id="811" r:id="rId5"/>
    <p:sldId id="813" r:id="rId6"/>
    <p:sldId id="814" r:id="rId7"/>
    <p:sldId id="815" r:id="rId8"/>
    <p:sldId id="816" r:id="rId9"/>
    <p:sldId id="803" r:id="rId10"/>
    <p:sldId id="806" r:id="rId11"/>
    <p:sldId id="795" r:id="rId12"/>
    <p:sldId id="807" r:id="rId13"/>
    <p:sldId id="796" r:id="rId14"/>
    <p:sldId id="808" r:id="rId15"/>
    <p:sldId id="809" r:id="rId16"/>
    <p:sldId id="54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 Zhuo" initials="LZ" lastIdx="0" clrIdx="0">
    <p:extLst>
      <p:ext uri="{19B8F6BF-5375-455C-9EA6-DF929625EA0E}">
        <p15:presenceInfo xmlns:p15="http://schemas.microsoft.com/office/powerpoint/2012/main" userId="2419b8acd781dc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B3"/>
    <a:srgbClr val="CC0000"/>
    <a:srgbClr val="000099"/>
    <a:srgbClr val="006600"/>
    <a:srgbClr val="663300"/>
    <a:srgbClr val="CCFFFF"/>
    <a:srgbClr val="FF9933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81336" autoAdjust="0"/>
  </p:normalViewPr>
  <p:slideViewPr>
    <p:cSldViewPr>
      <p:cViewPr varScale="1">
        <p:scale>
          <a:sx n="91" d="100"/>
          <a:sy n="91" d="100"/>
        </p:scale>
        <p:origin x="56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0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4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94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4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9EA9D-375F-423F-8C52-C9A0A6293F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89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071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60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668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58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72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59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41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02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88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Scale, speed.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32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Scale, speed.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38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Scale, speed.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Scale, speed.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906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Scale, speed.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98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9EA9D-375F-423F-8C52-C9A0A6293F94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63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151D-4B43-49B7-8398-CB74E58E86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DD00CFDE-1CA1-453C-8E70-3FBFDF628C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3999" r="8990"/>
          <a:stretch>
            <a:fillRect/>
          </a:stretch>
        </p:blipFill>
        <p:spPr bwMode="auto">
          <a:xfrm>
            <a:off x="0" y="0"/>
            <a:ext cx="1109133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628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B535-EEEC-4199-B3B3-F077EC4C5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765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B535-EEEC-4199-B3B3-F077EC4C5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4021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53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03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95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826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31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58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314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46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B535-EEEC-4199-B3B3-F077EC4C5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90121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84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96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008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443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238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DC35-34F6-41E7-848B-2304C4264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0310-7D73-48A6-98C9-77A643198E5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01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B535-EEEC-4199-B3B3-F077EC4C5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0434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B535-EEEC-4199-B3B3-F077EC4C5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4408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515-6FD9-44D0-BEBD-3FE113211A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0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BD753-5D8C-4B55-B84B-7864668BDD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8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B535-EEEC-4199-B3B3-F077EC4C5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5728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B9C-5C6F-480B-B4FB-C0F7F2B560C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05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982B535-EEEC-4199-B3B3-F077EC4C5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2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8" r:id="rId1"/>
    <p:sldLayoutId id="2147484909" r:id="rId2"/>
    <p:sldLayoutId id="2147484910" r:id="rId3"/>
    <p:sldLayoutId id="2147484911" r:id="rId4"/>
    <p:sldLayoutId id="2147484912" r:id="rId5"/>
    <p:sldLayoutId id="2147484913" r:id="rId6"/>
    <p:sldLayoutId id="2147484914" r:id="rId7"/>
    <p:sldLayoutId id="2147484915" r:id="rId8"/>
    <p:sldLayoutId id="2147484916" r:id="rId9"/>
    <p:sldLayoutId id="2147484917" r:id="rId10"/>
    <p:sldLayoutId id="2147484918" r:id="rId11"/>
    <p:sldLayoutId id="2147484919" r:id="rId12"/>
    <p:sldLayoutId id="2147484694" r:id="rId13"/>
    <p:sldLayoutId id="2147484695" r:id="rId14"/>
    <p:sldLayoutId id="2147484696" r:id="rId15"/>
    <p:sldLayoutId id="2147484697" r:id="rId16"/>
    <p:sldLayoutId id="2147484698" r:id="rId17"/>
    <p:sldLayoutId id="2147484699" r:id="rId18"/>
    <p:sldLayoutId id="2147484700" r:id="rId19"/>
    <p:sldLayoutId id="2147484701" r:id="rId20"/>
    <p:sldLayoutId id="2147484702" r:id="rId21"/>
    <p:sldLayoutId id="2147484703" r:id="rId22"/>
    <p:sldLayoutId id="2147484704" r:id="rId23"/>
    <p:sldLayoutId id="2147484705" r:id="rId24"/>
    <p:sldLayoutId id="2147484706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828413" y="4011602"/>
            <a:ext cx="1045464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Li‘an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Zhuo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Baochang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Zhang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Chen Chen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Qixiang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Ye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0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Jianzhuang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Liu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David Doermann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CB839A-B460-40C5-901A-C0BE67D233BF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1</a:t>
            </a:fld>
            <a:endParaRPr lang="en-US" altLang="zh-CN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7C8E6E1-9BDD-4D23-8370-B396BC219E6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5000"/>
            <a:ext cx="10454640" cy="19980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lnSpc>
                <a:spcPts val="5500"/>
              </a:lnSpc>
              <a:defRPr/>
            </a:pPr>
            <a:r>
              <a:rPr lang="en-US" altLang="zh-CN" sz="3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Calibrated Stochastic Gradient Descent </a:t>
            </a:r>
            <a:br>
              <a:rPr lang="en-US" altLang="zh-CN" sz="3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</a:br>
            <a:r>
              <a:rPr lang="en-US" altLang="zh-CN" sz="3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for Convolutional Neural Networks</a:t>
            </a:r>
            <a:endParaRPr lang="zh-CN" altLang="en-US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3082DB-BBB8-4A98-A7A8-0929D704264C}"/>
              </a:ext>
            </a:extLst>
          </p:cNvPr>
          <p:cNvSpPr txBox="1"/>
          <p:nvPr/>
        </p:nvSpPr>
        <p:spPr>
          <a:xfrm>
            <a:off x="320040" y="4678094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Automation Science and Electrical Engineering,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Beijing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Charlotte, Charlotte, NC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University at Buffalo, Buffalo, NY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Huawei Noah's Ark Lab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Chinese Academy of Sciences, China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55191"/>
      </p:ext>
    </p:extLst>
  </p:cSld>
  <p:clrMapOvr>
    <a:masterClrMapping/>
  </p:clrMapOvr>
  <p:transition spd="slow" advTm="501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062C-F28D-4A4F-BAB6-50B43171B15B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10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164624-7415-4D91-BB5E-1D0035153B0C}"/>
              </a:ext>
            </a:extLst>
          </p:cNvPr>
          <p:cNvSpPr/>
          <p:nvPr/>
        </p:nvSpPr>
        <p:spPr>
          <a:xfrm>
            <a:off x="528320" y="2806968"/>
            <a:ext cx="10139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estimate the true gradient we add a Gaussian function N(0, σ), as: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A554F4-19C5-4B5F-BE18-DE9E4CBD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1" y="1984573"/>
            <a:ext cx="2482320" cy="8223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097BE6-078C-48F7-BB64-BCFA94E2FC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8800" y="3429001"/>
            <a:ext cx="6858000" cy="816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B7CCF0-D9E2-439D-9B66-DB0123AA24B9}"/>
              </a:ext>
            </a:extLst>
          </p:cNvPr>
          <p:cNvSpPr txBox="1"/>
          <p:nvPr/>
        </p:nvSpPr>
        <p:spPr>
          <a:xfrm>
            <a:off x="533400" y="116442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further use it to weigh w, which means that the more important Ri is, the larger corresponding weight is imposed on w. We then define: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82C4B9F-3957-402D-A5E0-07E8DD7C1F95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Theoretical analysis 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118283"/>
      </p:ext>
    </p:extLst>
  </p:cSld>
  <p:clrMapOvr>
    <a:masterClrMapping/>
  </p:clrMapOvr>
  <p:transition spd="slow" advTm="8255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062C-F28D-4A4F-BAB6-50B43171B15B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11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C4328F-56E3-46CA-A384-97BDD099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3" y="1767522"/>
            <a:ext cx="5631782" cy="468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A19540-6B85-439D-B23B-CA89CCD2F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795" y="3505200"/>
            <a:ext cx="4671445" cy="2743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7BC950-BD94-4559-9D4D-A0D5F2245BFA}"/>
              </a:ext>
            </a:extLst>
          </p:cNvPr>
          <p:cNvSpPr txBox="1"/>
          <p:nvPr/>
        </p:nvSpPr>
        <p:spPr>
          <a:xfrm>
            <a:off x="364773" y="914400"/>
            <a:ext cx="1060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illustration of the CSGD procedure and gradient calibration convolution in our CCNNs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583D60-653C-4836-A9FA-9713CC2F519D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Theoretical analysis 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773958"/>
      </p:ext>
    </p:extLst>
  </p:cSld>
  <p:clrMapOvr>
    <a:masterClrMapping/>
  </p:clrMapOvr>
  <p:transition spd="slow" advTm="8255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062C-F28D-4A4F-BAB6-50B43171B15B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12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78365-456E-453D-ADB7-C37699CC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33537"/>
            <a:ext cx="8942393" cy="453866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AC88A39-06AF-4B30-BECC-68822A563BFE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Theoretical analysis 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0746C7-F954-4C4B-AD91-61D95C690ED1}"/>
              </a:ext>
            </a:extLst>
          </p:cNvPr>
          <p:cNvSpPr/>
          <p:nvPr/>
        </p:nvSpPr>
        <p:spPr>
          <a:xfrm>
            <a:off x="381000" y="902537"/>
            <a:ext cx="937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CSGD algorithm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50016"/>
      </p:ext>
    </p:extLst>
  </p:cSld>
  <p:clrMapOvr>
    <a:masterClrMapping/>
  </p:clrMapOvr>
  <p:transition spd="slow" advTm="8255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062C-F28D-4A4F-BAB6-50B43171B15B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13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5C48A6-9495-4902-A09E-3817BD6C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81760"/>
            <a:ext cx="7939597" cy="544068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F37667C-FF3D-4BD2-9E9A-9888BD872A42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Theoretical analysis 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A26440-CC1A-4F38-BCF0-399DB732B174}"/>
              </a:ext>
            </a:extLst>
          </p:cNvPr>
          <p:cNvSpPr/>
          <p:nvPr/>
        </p:nvSpPr>
        <p:spPr>
          <a:xfrm>
            <a:off x="381000" y="902537"/>
            <a:ext cx="937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Lemma 1&amp;2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07976"/>
      </p:ext>
    </p:extLst>
  </p:cSld>
  <p:clrMapOvr>
    <a:masterClrMapping/>
  </p:clrMapOvr>
  <p:transition spd="slow" advTm="82559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062C-F28D-4A4F-BAB6-50B43171B15B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14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A18105-17EE-412F-AB9B-E7E57DDF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0844"/>
            <a:ext cx="10325612" cy="3550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0FBCF3-217A-4963-9262-EF1C0458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126844"/>
            <a:ext cx="5200650" cy="173115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02CDD93-03BA-4F93-8016-BCAF89C8F94F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0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Implementation and Experiments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83EFFD-EBF4-4B75-A05A-30EBB9D8EE84}"/>
              </a:ext>
            </a:extLst>
          </p:cNvPr>
          <p:cNvSpPr/>
          <p:nvPr/>
        </p:nvSpPr>
        <p:spPr>
          <a:xfrm>
            <a:off x="304800" y="838200"/>
            <a:ext cx="5527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on CIFAR and ImageNet dataset</a:t>
            </a:r>
          </a:p>
        </p:txBody>
      </p:sp>
    </p:spTree>
    <p:extLst>
      <p:ext uri="{BB962C8B-B14F-4D97-AF65-F5344CB8AC3E}">
        <p14:creationId xmlns:p14="http://schemas.microsoft.com/office/powerpoint/2010/main" val="2597731672"/>
      </p:ext>
    </p:extLst>
  </p:cSld>
  <p:clrMapOvr>
    <a:masterClrMapping/>
  </p:clrMapOvr>
  <p:transition spd="slow" advTm="8255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062C-F28D-4A4F-BAB6-50B43171B15B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15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B77DC4-E5A1-4163-9FAE-4326019C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84691"/>
            <a:ext cx="10396865" cy="1693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19CEE66-27C1-4C21-ABAA-E24EFA92B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365905"/>
            <a:ext cx="5867400" cy="341718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AB9034C-7389-42A4-BFE0-96E56E2C657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0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Implementation and Experiments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1ABFB-CE2A-4680-8562-8B237349E092}"/>
              </a:ext>
            </a:extLst>
          </p:cNvPr>
          <p:cNvSpPr/>
          <p:nvPr/>
        </p:nvSpPr>
        <p:spPr>
          <a:xfrm>
            <a:off x="304800" y="838200"/>
            <a:ext cx="3928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on VOC2007 dataset</a:t>
            </a:r>
          </a:p>
        </p:txBody>
      </p:sp>
    </p:spTree>
    <p:extLst>
      <p:ext uri="{BB962C8B-B14F-4D97-AF65-F5344CB8AC3E}">
        <p14:creationId xmlns:p14="http://schemas.microsoft.com/office/powerpoint/2010/main" val="4273525938"/>
      </p:ext>
    </p:extLst>
  </p:cSld>
  <p:clrMapOvr>
    <a:masterClrMapping/>
  </p:clrMapOvr>
  <p:transition spd="slow" advTm="8255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3CB2A3-9C08-4A68-ADE5-439BA8AECF9B}" type="slidenum"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/>
              <a:t>16</a:t>
            </a:fld>
            <a:endParaRPr lang="en-US" altLang="zh-CN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897B1C-6CF4-439B-810E-FCFFA4A9BBB0}"/>
              </a:ext>
            </a:extLst>
          </p:cNvPr>
          <p:cNvSpPr txBox="1"/>
          <p:nvPr/>
        </p:nvSpPr>
        <p:spPr>
          <a:xfrm>
            <a:off x="4648200" y="3075057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1018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88334"/>
            <a:ext cx="3783738" cy="76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1. Introduction</a:t>
            </a:r>
            <a:endParaRPr lang="zh-CN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CB839A-B460-40C5-901A-C0BE67D233BF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2</a:t>
            </a:fld>
            <a:endParaRPr lang="en-US" altLang="zh-CN" sz="12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-4064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Outline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1066800" y="3052341"/>
            <a:ext cx="6477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Calibri" panose="020F0502020204030204" pitchFamily="34" charset="0"/>
                <a:ea typeface="+mn-ea"/>
              </a:rPr>
              <a:t>4.</a:t>
            </a:r>
            <a:r>
              <a:rPr lang="zh-CN" altLang="en-US" sz="2800" b="1" dirty="0">
                <a:latin typeface="Calibri" panose="020F0502020204030204" pitchFamily="34" charset="0"/>
                <a:ea typeface="+mn-ea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  <a:ea typeface="+mn-ea"/>
              </a:rPr>
              <a:t>Implementation and Experiments</a:t>
            </a:r>
            <a:br>
              <a:rPr lang="en-US" altLang="zh-CN" sz="2800" b="1" dirty="0">
                <a:latin typeface="Calibri" panose="020F0502020204030204" pitchFamily="34" charset="0"/>
                <a:ea typeface="+mn-ea"/>
              </a:rPr>
            </a:br>
            <a:endParaRPr lang="en-US" altLang="zh-CN" sz="2800" b="1" dirty="0">
              <a:latin typeface="Calibri" panose="020F0502020204030204" pitchFamily="34" charset="0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dirty="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66800" y="1836034"/>
            <a:ext cx="647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zh-CN" b="1" dirty="0">
                <a:latin typeface="Calibri" panose="020F0502020204030204" pitchFamily="34" charset="0"/>
              </a:rPr>
              <a:t>2. Related work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5607" name="Rectangle 3"/>
          <p:cNvSpPr txBox="1">
            <a:spLocks noChangeArrowheads="1"/>
          </p:cNvSpPr>
          <p:nvPr/>
        </p:nvSpPr>
        <p:spPr bwMode="auto">
          <a:xfrm>
            <a:off x="1074738" y="2463478"/>
            <a:ext cx="50212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1" dirty="0">
                <a:latin typeface="Calibri" panose="020F0502020204030204" pitchFamily="34" charset="0"/>
                <a:ea typeface="+mn-ea"/>
              </a:rPr>
              <a:t>3. Theoretical analysis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4738" y="3679785"/>
            <a:ext cx="48688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zh-CN" sz="2800" b="1" dirty="0">
              <a:latin typeface="Calibri" panose="020F0502020204030204" pitchFamily="34" charset="0"/>
              <a:ea typeface="+mn-ea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160F316-EEFA-4650-8AD0-98EFB45D0C5A}"/>
              </a:ext>
            </a:extLst>
          </p:cNvPr>
          <p:cNvCxnSpPr>
            <a:cxnSpLocks/>
          </p:cNvCxnSpPr>
          <p:nvPr/>
        </p:nvCxnSpPr>
        <p:spPr>
          <a:xfrm flipV="1">
            <a:off x="287734" y="797560"/>
            <a:ext cx="10761266" cy="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0392"/>
      </p:ext>
    </p:extLst>
  </p:cSld>
  <p:clrMapOvr>
    <a:masterClrMapping/>
  </p:clrMapOvr>
  <p:transition spd="slow" advTm="501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E626A-20EA-4E1D-81A9-59D929E54827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3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3BB42E-0643-45ED-A92B-C12DD2413D85}"/>
              </a:ext>
            </a:extLst>
          </p:cNvPr>
          <p:cNvSpPr txBox="1"/>
          <p:nvPr/>
        </p:nvSpPr>
        <p:spPr>
          <a:xfrm>
            <a:off x="228600" y="23622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66B3"/>
                </a:solidFill>
                <a:latin typeface="Berlin Sans FB" panose="020E0602020502020306" pitchFamily="34" charset="0"/>
              </a:rPr>
              <a:t>Gradient Disappear</a:t>
            </a:r>
            <a:endParaRPr lang="zh-CN" altLang="en-US" sz="3600" dirty="0">
              <a:solidFill>
                <a:srgbClr val="0066B3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E61CCC-F97F-4103-94C8-BC45F5FCCF77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Introduction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CE6F8C-6841-474C-8B11-B46F694E1FF6}"/>
              </a:ext>
            </a:extLst>
          </p:cNvPr>
          <p:cNvSpPr/>
          <p:nvPr/>
        </p:nvSpPr>
        <p:spPr>
          <a:xfrm>
            <a:off x="4267200" y="1524000"/>
            <a:ext cx="71780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C3300"/>
                </a:solidFill>
              </a:rPr>
              <a:t> </a:t>
            </a:r>
            <a:r>
              <a:rPr lang="en-US" altLang="zh-CN" sz="2400" dirty="0">
                <a:solidFill>
                  <a:srgbClr val="CC3300"/>
                </a:solidFill>
                <a:latin typeface="Century Gothic" panose="020B0502020202020204" pitchFamily="34" charset="0"/>
              </a:rPr>
              <a:t>By optimizing the gradient descent algorithm</a:t>
            </a:r>
          </a:p>
          <a:p>
            <a:endParaRPr lang="en-US" altLang="zh-CN" sz="2400" dirty="0">
              <a:solidFill>
                <a:srgbClr val="CC3300"/>
              </a:solidFill>
              <a:latin typeface="Century Gothic" panose="020B0502020202020204" pitchFamily="34" charset="0"/>
            </a:endParaRPr>
          </a:p>
          <a:p>
            <a:r>
              <a:rPr lang="en-US" altLang="zh-CN" sz="2400" dirty="0">
                <a:solidFill>
                  <a:srgbClr val="CC3300"/>
                </a:solidFill>
                <a:latin typeface="Century Gothic" panose="020B0502020202020204" pitchFamily="34" charset="0"/>
              </a:rPr>
              <a:t> By designing a new network architecture</a:t>
            </a:r>
          </a:p>
          <a:p>
            <a:endParaRPr lang="en-US" altLang="zh-CN" sz="2400" dirty="0">
              <a:solidFill>
                <a:srgbClr val="CC3300"/>
              </a:solidFill>
              <a:latin typeface="Century Gothic" panose="020B0502020202020204" pitchFamily="34" charset="0"/>
            </a:endParaRPr>
          </a:p>
          <a:p>
            <a:r>
              <a:rPr lang="en-US" altLang="zh-CN" sz="2400" dirty="0">
                <a:solidFill>
                  <a:srgbClr val="CC3300"/>
                </a:solidFill>
                <a:latin typeface="Century Gothic" panose="020B0502020202020204" pitchFamily="34" charset="0"/>
              </a:rPr>
              <a:t> By increasing the number of parameters</a:t>
            </a:r>
          </a:p>
          <a:p>
            <a:endParaRPr lang="en-US" altLang="zh-CN" sz="2400" dirty="0">
              <a:solidFill>
                <a:srgbClr val="CC3300"/>
              </a:solidFill>
              <a:latin typeface="Century Gothic" panose="020B0502020202020204" pitchFamily="34" charset="0"/>
            </a:endParaRPr>
          </a:p>
          <a:p>
            <a:r>
              <a:rPr lang="en-US" altLang="zh-CN" sz="2400" dirty="0">
                <a:solidFill>
                  <a:srgbClr val="CC3300"/>
                </a:solidFill>
                <a:latin typeface="Century Gothic" panose="020B0502020202020204" pitchFamily="34" charset="0"/>
              </a:rPr>
              <a:t> By optimizing activation function</a:t>
            </a:r>
          </a:p>
          <a:p>
            <a:endParaRPr lang="en-US" altLang="zh-CN" sz="2400" dirty="0">
              <a:solidFill>
                <a:srgbClr val="CC3300"/>
              </a:solidFill>
              <a:latin typeface="Century Gothic" panose="020B0502020202020204" pitchFamily="34" charset="0"/>
            </a:endParaRPr>
          </a:p>
          <a:p>
            <a:r>
              <a:rPr lang="en-US" altLang="zh-CN" sz="2400" dirty="0">
                <a:solidFill>
                  <a:srgbClr val="CC3300"/>
                </a:solidFill>
                <a:latin typeface="Century Gothic" panose="020B0502020202020204" pitchFamily="34" charset="0"/>
              </a:rPr>
              <a:t> Regularization</a:t>
            </a:r>
          </a:p>
          <a:p>
            <a:r>
              <a:rPr lang="en-US" altLang="zh-CN" sz="2400" dirty="0">
                <a:solidFill>
                  <a:srgbClr val="CC33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4400" dirty="0">
                <a:solidFill>
                  <a:srgbClr val="CC3300"/>
                </a:solidFill>
                <a:latin typeface="Century Gothic" panose="020B0502020202020204" pitchFamily="34" charset="0"/>
              </a:rPr>
              <a:t>…</a:t>
            </a:r>
            <a:endParaRPr lang="zh-CN" altLang="en-US" sz="4400" dirty="0">
              <a:solidFill>
                <a:srgbClr val="CC33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 descr="https://timgsa.baidu.com/timg?image&amp;quality=80&amp;size=b9999_10000&amp;sec=1542212959661&amp;di=0c4d58fa3b9dfa6837b207876ae84e5b&amp;imgtype=0&amp;src=http%3A%2F%2Fimgsrc.baidu.com%2Fimage%2Fc0%253Dshijue1%252C0%252C0%252C294%252C40%2Fsign%3D3885061b2b3fb80e18dc69945eb8455b%2F7aec54e736d12f2e8054a44a45c2d56285356842.jpg">
            <a:extLst>
              <a:ext uri="{FF2B5EF4-FFF2-40B4-BE49-F238E27FC236}">
                <a16:creationId xmlns:a16="http://schemas.microsoft.com/office/drawing/2014/main" id="{26ECA73F-2DD5-4DFD-8666-C45CC8E98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1320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43382"/>
      </p:ext>
    </p:extLst>
  </p:cSld>
  <p:clrMapOvr>
    <a:masterClrMapping/>
  </p:clrMapOvr>
  <p:transition spd="slow" advTm="3681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E626A-20EA-4E1D-81A9-59D929E54827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4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" y="838200"/>
            <a:ext cx="1114044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The main contributions of this work :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theorem is developed to reveal that an unbiased estimator can be obtained in a probabilistic way based on a Lipschitz assumption, leading to an calibrated SGD algorithm (CSGD) for deep neural network optimization.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 a generic gradient calibration layer(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GClayer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can be easily applied to existing CNN architectures.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reveal that popular CNN architectures employing the proposed CSGD algorithm, termed CCNNs, yield state-of-the-art performance for a variety of tasks.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dirty="0"/>
            </a:br>
            <a:br>
              <a:rPr lang="en-US" altLang="zh-CN" sz="2400" dirty="0"/>
            </a:br>
            <a:endParaRPr lang="en-US" altLang="zh-CN" sz="2400" dirty="0">
              <a:latin typeface="Calibri" panose="020F0502020204030204" pitchFamily="34" charset="0"/>
            </a:endParaRPr>
          </a:p>
          <a:p>
            <a:endParaRPr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3657B2-A2FD-4F83-81A4-06724065F3A3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Introduction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752419"/>
      </p:ext>
    </p:extLst>
  </p:cSld>
  <p:clrMapOvr>
    <a:masterClrMapping/>
  </p:clrMapOvr>
  <p:transition spd="slow" advTm="3681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E626A-20EA-4E1D-81A9-59D929E54827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5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3657B2-A2FD-4F83-81A4-06724065F3A3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Related work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97E90A-F3D2-4605-9D83-66820E2FB210}"/>
              </a:ext>
            </a:extLst>
          </p:cNvPr>
          <p:cNvSpPr txBox="1"/>
          <p:nvPr/>
        </p:nvSpPr>
        <p:spPr>
          <a:xfrm>
            <a:off x="146613" y="838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Algorithms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4806F-BA14-4033-B170-EF42E46BFE8B}"/>
              </a:ext>
            </a:extLst>
          </p:cNvPr>
          <p:cNvSpPr txBox="1"/>
          <p:nvPr/>
        </p:nvSpPr>
        <p:spPr>
          <a:xfrm>
            <a:off x="304800" y="1260970"/>
            <a:ext cx="5486400" cy="433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66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gradient descent(BGD)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66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(SGD)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66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Mini-batch gradient descent (MBGD)</a:t>
            </a:r>
          </a:p>
          <a:p>
            <a:pPr>
              <a:lnSpc>
                <a:spcPct val="150000"/>
              </a:lnSpc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7C2DE2E-2299-4122-8C68-E2127586BF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0" y="1936432"/>
            <a:ext cx="3352800" cy="6932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169FCA-F018-4617-A8F3-B629023D76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76600" y="3520085"/>
            <a:ext cx="4419600" cy="6905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EA956BB-0F5E-4216-B458-999462722E2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19400" y="5124201"/>
            <a:ext cx="5562600" cy="6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613"/>
      </p:ext>
    </p:extLst>
  </p:cSld>
  <p:clrMapOvr>
    <a:masterClrMapping/>
  </p:clrMapOvr>
  <p:transition spd="slow" advTm="3681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E626A-20EA-4E1D-81A9-59D929E54827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6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3657B2-A2FD-4F83-81A4-06724065F3A3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Related work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97E90A-F3D2-4605-9D83-66820E2FB210}"/>
              </a:ext>
            </a:extLst>
          </p:cNvPr>
          <p:cNvSpPr txBox="1"/>
          <p:nvPr/>
        </p:nvSpPr>
        <p:spPr>
          <a:xfrm>
            <a:off x="146613" y="838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Optimization Algorithms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4B21E8-B332-45E5-9446-30B82F20A182}"/>
              </a:ext>
            </a:extLst>
          </p:cNvPr>
          <p:cNvSpPr txBox="1"/>
          <p:nvPr/>
        </p:nvSpPr>
        <p:spPr>
          <a:xfrm>
            <a:off x="334219" y="1299865"/>
            <a:ext cx="564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66B3"/>
                </a:solidFill>
              </a:rPr>
              <a:t>Momentum</a:t>
            </a:r>
            <a:endParaRPr lang="zh-CN" altLang="en-US" sz="2400" b="1" dirty="0">
              <a:solidFill>
                <a:srgbClr val="0066B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CA4D57-6FC1-4EB3-8DD0-C08E4774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721564"/>
            <a:ext cx="3562729" cy="16074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3D7E2C-936D-47D8-8DE7-F77DB3DA83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14366" y="1767284"/>
            <a:ext cx="3562729" cy="15616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A555EC9-156F-4DE5-A5AA-2F24DB0A1BCE}"/>
              </a:ext>
            </a:extLst>
          </p:cNvPr>
          <p:cNvSpPr txBox="1"/>
          <p:nvPr/>
        </p:nvSpPr>
        <p:spPr>
          <a:xfrm>
            <a:off x="1524000" y="332896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66B3"/>
                </a:solidFill>
              </a:rPr>
              <a:t>    (a) SGD without momentum                        (b) SGD with momentum</a:t>
            </a:r>
            <a:endParaRPr lang="zh-CN" altLang="en-US" dirty="0">
              <a:solidFill>
                <a:srgbClr val="0066B3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07E4C-0179-4760-ACDE-08D1C8157E49}"/>
              </a:ext>
            </a:extLst>
          </p:cNvPr>
          <p:cNvSpPr txBox="1"/>
          <p:nvPr/>
        </p:nvSpPr>
        <p:spPr>
          <a:xfrm>
            <a:off x="338913" y="3834248"/>
            <a:ext cx="564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66B3"/>
                </a:solidFill>
                <a:latin typeface="Century Schoolbook" panose="02040604050505020304" pitchFamily="18" charset="0"/>
              </a:rPr>
              <a:t>Nesterov</a:t>
            </a:r>
            <a:r>
              <a:rPr lang="en-US" altLang="zh-CN" sz="2400" b="1" dirty="0">
                <a:solidFill>
                  <a:srgbClr val="0066B3"/>
                </a:solidFill>
                <a:latin typeface="Century Schoolbook" panose="02040604050505020304" pitchFamily="18" charset="0"/>
              </a:rPr>
              <a:t> accelerated gradient</a:t>
            </a:r>
            <a:endParaRPr lang="zh-CN" altLang="en-US" sz="2400" b="1" dirty="0">
              <a:solidFill>
                <a:srgbClr val="0066B3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6" name="Picture 2" descr="https://static.oschina.net/uploads/img/201611/16104358_zc0d.jpg">
            <a:extLst>
              <a:ext uri="{FF2B5EF4-FFF2-40B4-BE49-F238E27FC236}">
                <a16:creationId xmlns:a16="http://schemas.microsoft.com/office/drawing/2014/main" id="{C982455F-089A-4CD2-90FA-D397CF5F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31089"/>
            <a:ext cx="713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35242"/>
      </p:ext>
    </p:extLst>
  </p:cSld>
  <p:clrMapOvr>
    <a:masterClrMapping/>
  </p:clrMapOvr>
  <p:transition spd="slow" advTm="3681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E626A-20EA-4E1D-81A9-59D929E54827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7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3657B2-A2FD-4F83-81A4-06724065F3A3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Related work 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97E90A-F3D2-4605-9D83-66820E2FB210}"/>
              </a:ext>
            </a:extLst>
          </p:cNvPr>
          <p:cNvSpPr txBox="1"/>
          <p:nvPr/>
        </p:nvSpPr>
        <p:spPr>
          <a:xfrm>
            <a:off x="146613" y="838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Optimization Algorithms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4B21E8-B332-45E5-9446-30B82F20A182}"/>
              </a:ext>
            </a:extLst>
          </p:cNvPr>
          <p:cNvSpPr txBox="1"/>
          <p:nvPr/>
        </p:nvSpPr>
        <p:spPr>
          <a:xfrm>
            <a:off x="334219" y="1299865"/>
            <a:ext cx="564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66B3"/>
                </a:solidFill>
              </a:rPr>
              <a:t>Adagrad</a:t>
            </a:r>
            <a:endParaRPr lang="zh-CN" altLang="en-US" sz="2400" b="1" dirty="0">
              <a:solidFill>
                <a:srgbClr val="0066B3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28C0BF-BF89-4E52-8F0E-FAC0929C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16" y="1638524"/>
            <a:ext cx="3850477" cy="6372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57EA13-43BF-44D7-B985-48D84F68B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039" y="2223195"/>
            <a:ext cx="4883165" cy="7969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B1F5AA6-B4EF-4801-86C2-967DE2BB51FA}"/>
              </a:ext>
            </a:extLst>
          </p:cNvPr>
          <p:cNvSpPr txBox="1"/>
          <p:nvPr/>
        </p:nvSpPr>
        <p:spPr>
          <a:xfrm>
            <a:off x="334219" y="3123337"/>
            <a:ext cx="564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66B3"/>
                </a:solidFill>
              </a:rPr>
              <a:t>Rmsprop</a:t>
            </a:r>
            <a:endParaRPr lang="zh-CN" altLang="en-US" sz="2400" b="1" dirty="0">
              <a:solidFill>
                <a:srgbClr val="0066B3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D2606C1-E78C-4990-991D-383A1A327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3924752"/>
            <a:ext cx="4495800" cy="18778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E201157-85FA-45EC-BCF0-4EBB8E66E7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19137" y="1638524"/>
            <a:ext cx="3850477" cy="6372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9B1AD04-51F8-4382-BCE5-434F53A0132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80460" y="2223195"/>
            <a:ext cx="4883165" cy="7969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2B4B533-9FDE-431F-8B6D-001397D97BA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23621" y="3924752"/>
            <a:ext cx="4495800" cy="18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6132"/>
      </p:ext>
    </p:extLst>
  </p:cSld>
  <p:clrMapOvr>
    <a:masterClrMapping/>
  </p:clrMapOvr>
  <p:transition spd="slow" advTm="3681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E626A-20EA-4E1D-81A9-59D929E54827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8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3657B2-A2FD-4F83-81A4-06724065F3A3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Related work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97E90A-F3D2-4605-9D83-66820E2FB210}"/>
              </a:ext>
            </a:extLst>
          </p:cNvPr>
          <p:cNvSpPr txBox="1"/>
          <p:nvPr/>
        </p:nvSpPr>
        <p:spPr>
          <a:xfrm>
            <a:off x="146613" y="8382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Optimization Algorithms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6FDB8B-4F15-4861-9D6E-39CEDC22A64F}"/>
              </a:ext>
            </a:extLst>
          </p:cNvPr>
          <p:cNvSpPr txBox="1"/>
          <p:nvPr/>
        </p:nvSpPr>
        <p:spPr>
          <a:xfrm>
            <a:off x="334219" y="1299865"/>
            <a:ext cx="564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66B3"/>
                </a:solidFill>
                <a:latin typeface="Century Schoolbook" panose="02040604050505020304" pitchFamily="18" charset="0"/>
              </a:rPr>
              <a:t>Adam</a:t>
            </a:r>
            <a:endParaRPr lang="zh-CN" altLang="en-US" sz="2400" b="1" dirty="0">
              <a:solidFill>
                <a:srgbClr val="0066B3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A183EA-4DC1-4481-8275-B2A84CB2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7530" y="2144766"/>
            <a:ext cx="4286726" cy="28795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EB1478-3ADD-4876-8940-386F9CB5D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56" y="208660"/>
            <a:ext cx="3971190" cy="3074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F45FAE-63B7-41FD-AEFD-FEE2A95F2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456" y="3486432"/>
            <a:ext cx="3971190" cy="31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12890"/>
      </p:ext>
    </p:extLst>
  </p:cSld>
  <p:clrMapOvr>
    <a:masterClrMapping/>
  </p:clrMapOvr>
  <p:transition spd="slow" advTm="3681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062C-F28D-4A4F-BAB6-50B43171B15B}" type="slidenum">
              <a:rPr lang="en-US" altLang="zh-CN" sz="1200">
                <a:latin typeface="Calibri" panose="020F0502020204030204" pitchFamily="34" charset="0"/>
                <a:ea typeface="黑体" panose="02010609060101010101" pitchFamily="49" charset="-122"/>
              </a:rPr>
              <a:pPr eaLnBrk="1" hangingPunct="1"/>
              <a:t>9</a:t>
            </a:fld>
            <a:endParaRPr lang="en-US" altLang="zh-CN" sz="12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60E9A6-8977-4DC0-B7F5-75AE5D2F08EE}"/>
              </a:ext>
            </a:extLst>
          </p:cNvPr>
          <p:cNvSpPr txBox="1"/>
          <p:nvPr/>
        </p:nvSpPr>
        <p:spPr>
          <a:xfrm>
            <a:off x="533400" y="1600200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function f(w) is defined and differentiable in a neighborhood of a point, then f(w) decreases fastest if one goes from a given position in the direction of the negative gradient of f(w). It follows that: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164624-7415-4D91-BB5E-1D0035153B0C}"/>
              </a:ext>
            </a:extLst>
          </p:cNvPr>
          <p:cNvSpPr/>
          <p:nvPr/>
        </p:nvSpPr>
        <p:spPr>
          <a:xfrm>
            <a:off x="533400" y="3170448"/>
            <a:ext cx="1059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θ is the learning rate and δ is the gradient vector. Then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project the gradients onto a subspace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to a true gradient for an unbiased estimator, as: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B91A06-380D-4EC6-AE10-5B54B950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397626"/>
            <a:ext cx="2393416" cy="8551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1E4FF69-4F97-49E2-8DB7-BEEBB0073128}"/>
              </a:ext>
            </a:extLst>
          </p:cNvPr>
          <p:cNvSpPr/>
          <p:nvPr/>
        </p:nvSpPr>
        <p:spPr>
          <a:xfrm>
            <a:off x="533400" y="4735616"/>
            <a:ext cx="1059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 element of Ri denotes the probability of its corresponding element in δi, which measures δi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importance or contribution to the final δ.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998A15-9E71-4C48-B148-424E9BF2D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873330"/>
            <a:ext cx="7311650" cy="92825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A8D4379C-2B61-4CE6-A6B1-605614E359FB}"/>
              </a:ext>
            </a:extLst>
          </p:cNvPr>
          <p:cNvSpPr txBox="1">
            <a:spLocks noChangeArrowheads="1"/>
          </p:cNvSpPr>
          <p:nvPr/>
        </p:nvSpPr>
        <p:spPr>
          <a:xfrm>
            <a:off x="146613" y="81727"/>
            <a:ext cx="8001000" cy="6858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itchFamily="34" charset="-122"/>
              </a:rPr>
              <a:t>Theoretical analysis 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730115"/>
      </p:ext>
    </p:extLst>
  </p:cSld>
  <p:clrMapOvr>
    <a:masterClrMapping/>
  </p:clrMapOvr>
  <p:transition spd="slow" advTm="82559"/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31572</TotalTime>
  <Words>484</Words>
  <Application>Microsoft Office PowerPoint</Application>
  <PresentationFormat>宽屏</PresentationFormat>
  <Paragraphs>107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Adobe Gothic Std B</vt:lpstr>
      <vt:lpstr>Arial Unicode MS</vt:lpstr>
      <vt:lpstr>黑体</vt:lpstr>
      <vt:lpstr>宋体</vt:lpstr>
      <vt:lpstr>微软雅黑</vt:lpstr>
      <vt:lpstr>Arial</vt:lpstr>
      <vt:lpstr>Berlin Sans FB</vt:lpstr>
      <vt:lpstr>Calibri</vt:lpstr>
      <vt:lpstr>Century Gothic</vt:lpstr>
      <vt:lpstr>Century Schoolbook</vt:lpstr>
      <vt:lpstr>Times New Roman</vt:lpstr>
      <vt:lpstr>Wingdings</vt:lpstr>
      <vt:lpstr>Wingdings 2</vt:lpstr>
      <vt:lpstr>查看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JiaLiu</dc:creator>
  <cp:lastModifiedBy>LiAn Zhuo</cp:lastModifiedBy>
  <cp:revision>4364</cp:revision>
  <cp:lastPrinted>1601-01-01T00:00:00Z</cp:lastPrinted>
  <dcterms:created xsi:type="dcterms:W3CDTF">1601-01-01T00:00:00Z</dcterms:created>
  <dcterms:modified xsi:type="dcterms:W3CDTF">2018-11-14T13:45:05Z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