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0" r:id="rId3"/>
    <p:sldId id="258" r:id="rId4"/>
    <p:sldId id="262" r:id="rId5"/>
    <p:sldId id="274" r:id="rId6"/>
    <p:sldId id="273" r:id="rId7"/>
    <p:sldId id="264" r:id="rId8"/>
    <p:sldId id="272" r:id="rId9"/>
    <p:sldId id="290" r:id="rId10"/>
    <p:sldId id="276" r:id="rId11"/>
    <p:sldId id="277" r:id="rId12"/>
    <p:sldId id="289" r:id="rId13"/>
    <p:sldId id="275" r:id="rId14"/>
    <p:sldId id="278" r:id="rId15"/>
    <p:sldId id="279" r:id="rId16"/>
    <p:sldId id="285" r:id="rId17"/>
    <p:sldId id="263" r:id="rId18"/>
    <p:sldId id="267" r:id="rId19"/>
    <p:sldId id="268" r:id="rId20"/>
    <p:sldId id="269" r:id="rId21"/>
    <p:sldId id="291" r:id="rId22"/>
    <p:sldId id="270" r:id="rId23"/>
    <p:sldId id="286" r:id="rId24"/>
    <p:sldId id="287" r:id="rId25"/>
    <p:sldId id="288" r:id="rId26"/>
    <p:sldId id="27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iplom\docs\&#1069;&#1082;&#1089;&#1087;&#1077;&#1088;&#1080;&#1084;&#1077;&#1085;&#1090;&#1099;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</a:t>
            </a:r>
            <a:r>
              <a:rPr lang="ru-RU" baseline="0" dirty="0" smtClean="0"/>
              <a:t> зависимости</a:t>
            </a:r>
            <a:endParaRPr lang="ru-RU" dirty="0"/>
          </a:p>
        </c:rich>
      </c:tx>
      <c:layout>
        <c:manualLayout>
          <c:xMode val="edge"/>
          <c:yMode val="edge"/>
          <c:x val="0.3114499648583004"/>
          <c:y val="5.17841503802407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014762717442047"/>
          <c:y val="0.19627823990973595"/>
          <c:w val="0.82201837050368232"/>
          <c:h val="0.62086196436679608"/>
        </c:manualLayout>
      </c:layout>
      <c:scatterChart>
        <c:scatterStyle val="lineMarker"/>
        <c:varyColors val="0"/>
        <c:ser>
          <c:idx val="1"/>
          <c:order val="0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8575">
              <a:solidFill>
                <a:schemeClr val="accent2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26-4283-859E-02CCB05A8D88}"/>
            </c:ext>
          </c:extLst>
        </c:ser>
        <c:ser>
          <c:idx val="0"/>
          <c:order val="1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26-4283-859E-02CCB05A8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0225679"/>
        <c:axId val="1580223183"/>
      </c:scatterChart>
      <c:valAx>
        <c:axId val="1580225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слов в файле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3183"/>
        <c:crosses val="autoZero"/>
        <c:crossBetween val="midCat"/>
      </c:valAx>
      <c:valAx>
        <c:axId val="158022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56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Аппроксимирующая функция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156591274760605"/>
          <c:y val="0.17847729905387386"/>
          <c:w val="0.80704732126309409"/>
          <c:h val="0.62683748552036933"/>
        </c:manualLayout>
      </c:layout>
      <c:scatterChart>
        <c:scatterStyle val="lineMarker"/>
        <c:varyColors val="0"/>
        <c:ser>
          <c:idx val="1"/>
          <c:order val="0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54-446B-AA0E-37D84D88EA41}"/>
            </c:ext>
          </c:extLst>
        </c:ser>
        <c:ser>
          <c:idx val="0"/>
          <c:order val="1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3.4570673895344531E-2"/>
                  <c:y val="0.333385244941213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54-446B-AA0E-37D84D88E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0225679"/>
        <c:axId val="1580223183"/>
      </c:scatterChart>
      <c:valAx>
        <c:axId val="1580225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слов в файле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3183"/>
        <c:crosses val="autoZero"/>
        <c:crossBetween val="midCat"/>
      </c:valAx>
      <c:valAx>
        <c:axId val="158022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56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 зависимости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553311418596946"/>
          <c:y val="0.18207254564093617"/>
          <c:w val="0.84358973574905083"/>
          <c:h val="0.64753811590725674"/>
        </c:manualLayout>
      </c:layout>
      <c:scatterChart>
        <c:scatterStyle val="lineMarker"/>
        <c:varyColors val="0"/>
        <c:ser>
          <c:idx val="4"/>
          <c:order val="0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5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FB-465B-8555-B78B2A2B8590}"/>
            </c:ext>
          </c:extLst>
        </c:ser>
        <c:ser>
          <c:idx val="5"/>
          <c:order val="1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FB-465B-8555-B78B2A2B8590}"/>
            </c:ext>
          </c:extLst>
        </c:ser>
        <c:ser>
          <c:idx val="6"/>
          <c:order val="2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1">
                  <a:lumMod val="60000"/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>
                  <a:lumMod val="60000"/>
                </a:schemeClr>
              </a:solidFill>
              <a:ln w="9525" cap="flat" cmpd="sng" algn="ctr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5FB-465B-8555-B78B2A2B8590}"/>
            </c:ext>
          </c:extLst>
        </c:ser>
        <c:ser>
          <c:idx val="7"/>
          <c:order val="3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2">
                  <a:lumMod val="60000"/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>
                  <a:lumMod val="60000"/>
                </a:schemeClr>
              </a:solidFill>
              <a:ln w="9525" cap="flat" cmpd="sng" algn="ctr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5FB-465B-8555-B78B2A2B8590}"/>
            </c:ext>
          </c:extLst>
        </c:ser>
        <c:ser>
          <c:idx val="2"/>
          <c:order val="4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3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5FB-465B-8555-B78B2A2B8590}"/>
            </c:ext>
          </c:extLst>
        </c:ser>
        <c:ser>
          <c:idx val="3"/>
          <c:order val="5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5FB-465B-8555-B78B2A2B8590}"/>
            </c:ext>
          </c:extLst>
        </c:ser>
        <c:ser>
          <c:idx val="1"/>
          <c:order val="6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2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5FB-465B-8555-B78B2A2B8590}"/>
            </c:ext>
          </c:extLst>
        </c:ser>
        <c:ser>
          <c:idx val="0"/>
          <c:order val="7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5FB-465B-8555-B78B2A2B8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4601935"/>
        <c:axId val="1574598191"/>
      </c:scatterChart>
      <c:valAx>
        <c:axId val="1574601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файлов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4598191"/>
        <c:crosses val="autoZero"/>
        <c:crossBetween val="midCat"/>
      </c:valAx>
      <c:valAx>
        <c:axId val="157459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46019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Аппроксимирующая</a:t>
            </a:r>
            <a:r>
              <a:rPr lang="ru-RU" baseline="0" dirty="0" smtClean="0"/>
              <a:t> функция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376663854518185"/>
          <c:y val="0.16293697944796615"/>
          <c:w val="0.82480479002624663"/>
          <c:h val="0.6445129196395577"/>
        </c:manualLayout>
      </c:layout>
      <c:scatterChart>
        <c:scatterStyle val="lineMarker"/>
        <c:varyColors val="0"/>
        <c:ser>
          <c:idx val="1"/>
          <c:order val="0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B7-419E-82AF-FAA5A6821369}"/>
            </c:ext>
          </c:extLst>
        </c:ser>
        <c:ser>
          <c:idx val="0"/>
          <c:order val="1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poly"/>
            <c:order val="3"/>
            <c:dispRSqr val="1"/>
            <c:dispEq val="1"/>
            <c:trendlineLbl>
              <c:layout>
                <c:manualLayout>
                  <c:x val="-0.12064913760779902"/>
                  <c:y val="0.1493792698295384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B7-419E-82AF-FAA5A6821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4601935"/>
        <c:axId val="1574598191"/>
      </c:scatterChart>
      <c:valAx>
        <c:axId val="1574601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файлов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4598191"/>
        <c:crosses val="autoZero"/>
        <c:crossBetween val="midCat"/>
      </c:valAx>
      <c:valAx>
        <c:axId val="157459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46019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</a:t>
            </a:r>
            <a:r>
              <a:rPr lang="ru-RU" baseline="0" dirty="0" smtClean="0"/>
              <a:t> зависимости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033428449365524"/>
          <c:y val="0.16782544841174635"/>
          <c:w val="0.79832954162404735"/>
          <c:h val="0.66110585207319983"/>
        </c:manualLayout>
      </c:layout>
      <c:scatterChart>
        <c:scatterStyle val="lineMarker"/>
        <c:varyColors val="0"/>
        <c:ser>
          <c:idx val="1"/>
          <c:order val="0"/>
          <c:spPr>
            <a:ln w="28575">
              <a:solidFill>
                <a:schemeClr val="accent2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3'!$A$3:$A$8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3'!$B$3:$B$8</c:f>
              <c:numCache>
                <c:formatCode>General</c:formatCode>
                <c:ptCount val="6"/>
                <c:pt idx="0">
                  <c:v>298.92</c:v>
                </c:pt>
                <c:pt idx="1">
                  <c:v>576.34</c:v>
                </c:pt>
                <c:pt idx="2">
                  <c:v>854.73</c:v>
                </c:pt>
                <c:pt idx="3">
                  <c:v>1166.2</c:v>
                </c:pt>
                <c:pt idx="4">
                  <c:v>1422.53</c:v>
                </c:pt>
                <c:pt idx="5">
                  <c:v>1690.57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A0-4158-BD26-0CDBD4167245}"/>
            </c:ext>
          </c:extLst>
        </c:ser>
        <c:ser>
          <c:idx val="0"/>
          <c:order val="1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'Эксперимент 3'!$A$3:$A$8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3'!$B$3:$B$8</c:f>
              <c:numCache>
                <c:formatCode>General</c:formatCode>
                <c:ptCount val="6"/>
                <c:pt idx="0">
                  <c:v>298.92</c:v>
                </c:pt>
                <c:pt idx="1">
                  <c:v>576.34</c:v>
                </c:pt>
                <c:pt idx="2">
                  <c:v>854.73</c:v>
                </c:pt>
                <c:pt idx="3">
                  <c:v>1166.2</c:v>
                </c:pt>
                <c:pt idx="4">
                  <c:v>1422.53</c:v>
                </c:pt>
                <c:pt idx="5">
                  <c:v>1690.57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7A0-4158-BD26-0CDBD4167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5862655"/>
        <c:axId val="1385860575"/>
      </c:scatterChart>
      <c:valAx>
        <c:axId val="1385862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слов в файле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5860575"/>
        <c:crosses val="autoZero"/>
        <c:crossBetween val="midCat"/>
      </c:valAx>
      <c:valAx>
        <c:axId val="138586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 Время работы  (мс)</a:t>
                </a:r>
              </a:p>
              <a:p>
                <a:pPr>
                  <a:defRPr/>
                </a:pP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5862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Аппроксимирующая функция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020051524032813"/>
          <c:y val="0.16016474037667841"/>
          <c:w val="0.79619724102590217"/>
          <c:h val="0.64083402363375108"/>
        </c:manualLayout>
      </c:layout>
      <c:scatterChart>
        <c:scatterStyle val="lineMarker"/>
        <c:varyColors val="0"/>
        <c:ser>
          <c:idx val="1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3'!$A$3:$A$8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3'!$B$3:$B$8</c:f>
              <c:numCache>
                <c:formatCode>General</c:formatCode>
                <c:ptCount val="6"/>
                <c:pt idx="0">
                  <c:v>298.92</c:v>
                </c:pt>
                <c:pt idx="1">
                  <c:v>576.34</c:v>
                </c:pt>
                <c:pt idx="2">
                  <c:v>854.73</c:v>
                </c:pt>
                <c:pt idx="3">
                  <c:v>1166.2</c:v>
                </c:pt>
                <c:pt idx="4">
                  <c:v>1422.53</c:v>
                </c:pt>
                <c:pt idx="5">
                  <c:v>1690.57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89-4C61-996C-387E4EC8FEE3}"/>
            </c:ext>
          </c:extLst>
        </c:ser>
        <c:ser>
          <c:idx val="0"/>
          <c:order val="1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33274152492511216"/>
                  <c:y val="0.1726352782577933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3'!$A$3:$A$8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3'!$B$3:$B$8</c:f>
              <c:numCache>
                <c:formatCode>General</c:formatCode>
                <c:ptCount val="6"/>
                <c:pt idx="0">
                  <c:v>298.92</c:v>
                </c:pt>
                <c:pt idx="1">
                  <c:v>576.34</c:v>
                </c:pt>
                <c:pt idx="2">
                  <c:v>854.73</c:v>
                </c:pt>
                <c:pt idx="3">
                  <c:v>1166.2</c:v>
                </c:pt>
                <c:pt idx="4">
                  <c:v>1422.53</c:v>
                </c:pt>
                <c:pt idx="5">
                  <c:v>1690.57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89-4C61-996C-387E4EC8F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5862655"/>
        <c:axId val="1385860575"/>
      </c:scatterChart>
      <c:valAx>
        <c:axId val="1385862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слов в файле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5860575"/>
        <c:crosses val="autoZero"/>
        <c:crossBetween val="midCat"/>
      </c:valAx>
      <c:valAx>
        <c:axId val="138586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 (мс)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5862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 зависимости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120659457264083"/>
          <c:y val="0.16840532864570404"/>
          <c:w val="0.84152277020176092"/>
          <c:h val="0.67379295369602943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'Эксперимент 4'!$A$3:$A$6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4'!$B$3:$B$6</c:f>
              <c:numCache>
                <c:formatCode>General</c:formatCode>
                <c:ptCount val="4"/>
                <c:pt idx="0">
                  <c:v>287.19</c:v>
                </c:pt>
                <c:pt idx="1">
                  <c:v>568.70000000000005</c:v>
                </c:pt>
                <c:pt idx="2">
                  <c:v>855.5</c:v>
                </c:pt>
                <c:pt idx="3">
                  <c:v>1139.44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C1-488C-B7F1-123814DDD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1532991"/>
        <c:axId val="1511533823"/>
      </c:scatterChart>
      <c:valAx>
        <c:axId val="151153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файлов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1533823"/>
        <c:crosses val="autoZero"/>
        <c:crossBetween val="midCat"/>
      </c:valAx>
      <c:valAx>
        <c:axId val="151153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 (мс)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1532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Аппроксимирующая функция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92536344983603"/>
          <c:y val="0.13828173875525834"/>
          <c:w val="0.80938779089139457"/>
          <c:h val="0.6920576708733327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3451355885636787E-2"/>
                  <c:y val="0.3776999964045590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4'!$A$3:$A$6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4'!$B$3:$B$6</c:f>
              <c:numCache>
                <c:formatCode>General</c:formatCode>
                <c:ptCount val="4"/>
                <c:pt idx="0">
                  <c:v>287.19</c:v>
                </c:pt>
                <c:pt idx="1">
                  <c:v>568.70000000000005</c:v>
                </c:pt>
                <c:pt idx="2">
                  <c:v>855.5</c:v>
                </c:pt>
                <c:pt idx="3">
                  <c:v>1139.44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28-4B31-BF92-D29EFA63C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1532991"/>
        <c:axId val="1511533823"/>
      </c:scatterChart>
      <c:valAx>
        <c:axId val="151153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файлов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1533823"/>
        <c:crosses val="autoZero"/>
        <c:crossBetween val="midCat"/>
      </c:valAx>
      <c:valAx>
        <c:axId val="151153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 (мс)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1532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8A98-F206-4B2A-B4FC-058B80366170}" type="datetimeFigureOut">
              <a:rPr lang="ru-RU" smtClean="0"/>
              <a:t>22.06.2021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1065-6D20-4677-8E96-0DF1DE1F61C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8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1065-6D20-4677-8E96-0DF1DE1F61C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46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1065-6D20-4677-8E96-0DF1DE1F61CC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71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1065-6D20-4677-8E96-0DF1DE1F61CC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280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1065-6D20-4677-8E96-0DF1DE1F61CC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30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2455-36D1-45AB-AB64-6E28C094F672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70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163-A235-4650-85AC-0E51E9142198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60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5C6-5741-467F-8559-8590B93419DD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0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65E8-86F7-47BC-94A9-787B9E01F971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35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0D95-D560-411D-AA77-78F3C11895E7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04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705A-7459-4977-8345-EC510BD5A15F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54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0A6-D93D-4E6C-9BAD-EBB31E61943C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1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AD28-AF5C-4158-90C4-449893E96BDC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20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7E83-8DCE-446B-9FE3-BDA32A271672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9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0C8B-0728-465A-B0E0-66F73F6F6D8A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13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F9C5-23EA-4060-A2CA-FAF8EB4080BB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1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7BE1-8460-494A-B356-20C024961DE7}" type="datetime1">
              <a:rPr lang="ru-RU" smtClean="0"/>
              <a:t>22.06.2021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1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2785" y="449864"/>
            <a:ext cx="11119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  <a:b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ФГБОУ ВО Северо-Кавказский горно-металлургический институт </a:t>
            </a:r>
          </a:p>
          <a:p>
            <a:pPr algn="ctr"/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(государственный технологический университет)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3" y="194903"/>
            <a:ext cx="1459018" cy="14103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29346" y="2364809"/>
            <a:ext cx="6733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системы кластеризации документов на базе методов машинного обучения»</a:t>
            </a:r>
            <a:endParaRPr lang="ru-RU" sz="3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90540" y="4334232"/>
            <a:ext cx="41833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ИВб 17-1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Кастуев Х.А.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sz="2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доц. Будаева А.А.</a:t>
            </a:r>
          </a:p>
          <a:p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A2B4-4E75-478C-BFCB-35F7C62075D5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21809" y="395299"/>
            <a:ext cx="79399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729205" y="1652884"/>
            <a:ext cx="10868274" cy="1017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После выполнения шагов 2 и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 алгоритма получим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следующую таблицу, содержащую нормализованные расстояния между документами </a:t>
            </a:r>
            <a:endParaRPr lang="ru-RU" sz="24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sz="2400" b="1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217245" y="6293513"/>
            <a:ext cx="906090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59660"/>
              </p:ext>
            </p:extLst>
          </p:nvPr>
        </p:nvGraphicFramePr>
        <p:xfrm>
          <a:off x="2657965" y="3158191"/>
          <a:ext cx="7010754" cy="27680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07737">
                  <a:extLst>
                    <a:ext uri="{9D8B030D-6E8A-4147-A177-3AD203B41FA5}">
                      <a16:colId xmlns:a16="http://schemas.microsoft.com/office/drawing/2014/main" val="70963174"/>
                    </a:ext>
                  </a:extLst>
                </a:gridCol>
                <a:gridCol w="1135367">
                  <a:extLst>
                    <a:ext uri="{9D8B030D-6E8A-4147-A177-3AD203B41FA5}">
                      <a16:colId xmlns:a16="http://schemas.microsoft.com/office/drawing/2014/main" val="1998401114"/>
                    </a:ext>
                  </a:extLst>
                </a:gridCol>
                <a:gridCol w="1606454">
                  <a:extLst>
                    <a:ext uri="{9D8B030D-6E8A-4147-A177-3AD203B41FA5}">
                      <a16:colId xmlns:a16="http://schemas.microsoft.com/office/drawing/2014/main" val="875246640"/>
                    </a:ext>
                  </a:extLst>
                </a:gridCol>
                <a:gridCol w="1237101">
                  <a:extLst>
                    <a:ext uri="{9D8B030D-6E8A-4147-A177-3AD203B41FA5}">
                      <a16:colId xmlns:a16="http://schemas.microsoft.com/office/drawing/2014/main" val="1098163710"/>
                    </a:ext>
                  </a:extLst>
                </a:gridCol>
                <a:gridCol w="1424095">
                  <a:extLst>
                    <a:ext uri="{9D8B030D-6E8A-4147-A177-3AD203B41FA5}">
                      <a16:colId xmlns:a16="http://schemas.microsoft.com/office/drawing/2014/main" val="3387294654"/>
                    </a:ext>
                  </a:extLst>
                </a:gridCol>
              </a:tblGrid>
              <a:tr h="57567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Зачет.txt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Компьютер.txt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Костюм.txt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Починил.txt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1350925385"/>
                  </a:ext>
                </a:extLst>
              </a:tr>
              <a:tr h="54842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Зачет.txt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0.86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0.98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1233714534"/>
                  </a:ext>
                </a:extLst>
              </a:tr>
              <a:tr h="5160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Компьютер.txt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0.86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0.76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1264087770"/>
                  </a:ext>
                </a:extLst>
              </a:tr>
              <a:tr h="55226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Костюм.txt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536138049"/>
                  </a:ext>
                </a:extLst>
              </a:tr>
              <a:tr h="57567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Починил.txt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0.98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0.76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37488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1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21809" y="395299"/>
            <a:ext cx="79399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33086" y="1645045"/>
            <a:ext cx="5164248" cy="1297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</a:rPr>
              <a:t>Шаг 4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</a:rPr>
              <a:t>. Используя алгоритм Прима, строим минимальное остовное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</a:rPr>
              <a:t>дерево;</a:t>
            </a:r>
            <a:endParaRPr lang="ru-RU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597334" y="1674654"/>
            <a:ext cx="5181600" cy="980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</a:rPr>
              <a:t>Шаг 5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</a:rPr>
              <a:t>. Удаляем из графа ребра, вес которых превышает </a:t>
            </a:r>
            <a:r>
              <a:rPr lang="en-US" sz="2400" i="1" dirty="0" smtClean="0">
                <a:solidFill>
                  <a:schemeClr val="bg2">
                    <a:lumMod val="9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bg2">
                    <a:lumMod val="90000"/>
                  </a:schemeClr>
                </a:solidFill>
              </a:rPr>
              <a:t>max</a:t>
            </a:r>
            <a:r>
              <a:rPr lang="ru-RU" sz="2400" i="1" baseline="-250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ru-RU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797458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046544" y="2940855"/>
            <a:ext cx="3013560" cy="2363007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299762" y="2923444"/>
            <a:ext cx="3060533" cy="23998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4183" y="3165517"/>
            <a:ext cx="32177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u="sng" dirty="0" smtClean="0">
                <a:solidFill>
                  <a:schemeClr val="bg2"/>
                </a:solidFill>
              </a:rPr>
              <a:t>Результат кластеризации</a:t>
            </a:r>
            <a:r>
              <a:rPr lang="ru-RU" sz="2000" dirty="0" smtClean="0"/>
              <a:t>:</a:t>
            </a:r>
          </a:p>
          <a:p>
            <a:endParaRPr lang="ru-RU" sz="2000" dirty="0" smtClean="0"/>
          </a:p>
          <a:p>
            <a:r>
              <a:rPr lang="ru-RU" sz="2000" dirty="0" smtClean="0">
                <a:solidFill>
                  <a:schemeClr val="bg2"/>
                </a:solidFill>
              </a:rPr>
              <a:t>Группа </a:t>
            </a:r>
            <a:r>
              <a:rPr lang="ru-RU" sz="2000" dirty="0">
                <a:solidFill>
                  <a:schemeClr val="bg2"/>
                </a:solidFill>
              </a:rPr>
              <a:t>№</a:t>
            </a:r>
            <a:r>
              <a:rPr lang="ru-RU" sz="2000" dirty="0" smtClean="0">
                <a:solidFill>
                  <a:schemeClr val="bg2"/>
                </a:solidFill>
              </a:rPr>
              <a:t>1 - Зачет.txt; </a:t>
            </a:r>
          </a:p>
          <a:p>
            <a:r>
              <a:rPr lang="ru-RU" sz="2000" dirty="0" smtClean="0">
                <a:solidFill>
                  <a:schemeClr val="bg2"/>
                </a:solidFill>
              </a:rPr>
              <a:t>Группа </a:t>
            </a:r>
            <a:r>
              <a:rPr lang="ru-RU" sz="2000" dirty="0">
                <a:solidFill>
                  <a:schemeClr val="bg2"/>
                </a:solidFill>
              </a:rPr>
              <a:t>№</a:t>
            </a:r>
            <a:r>
              <a:rPr lang="ru-RU" sz="2000" dirty="0" smtClean="0">
                <a:solidFill>
                  <a:schemeClr val="bg2"/>
                </a:solidFill>
              </a:rPr>
              <a:t>2 - Костюм.txt; Группа </a:t>
            </a:r>
            <a:r>
              <a:rPr lang="ru-RU" sz="2000" dirty="0">
                <a:solidFill>
                  <a:schemeClr val="bg2"/>
                </a:solidFill>
              </a:rPr>
              <a:t>№</a:t>
            </a:r>
            <a:r>
              <a:rPr lang="ru-RU" sz="2000" dirty="0" smtClean="0">
                <a:solidFill>
                  <a:schemeClr val="bg2"/>
                </a:solidFill>
              </a:rPr>
              <a:t>3 - Компьютер.txt</a:t>
            </a:r>
            <a:r>
              <a:rPr lang="ru-RU" sz="2000" dirty="0">
                <a:solidFill>
                  <a:schemeClr val="bg2"/>
                </a:solidFill>
              </a:rPr>
              <a:t>, </a:t>
            </a:r>
            <a:r>
              <a:rPr lang="ru-RU" sz="2000" dirty="0" smtClean="0">
                <a:solidFill>
                  <a:schemeClr val="bg2"/>
                </a:solidFill>
              </a:rPr>
              <a:t/>
            </a:r>
            <a:br>
              <a:rPr lang="ru-RU" sz="2000" dirty="0" smtClean="0">
                <a:solidFill>
                  <a:schemeClr val="bg2"/>
                </a:solidFill>
              </a:rPr>
            </a:br>
            <a:r>
              <a:rPr lang="ru-RU" sz="2000" dirty="0" smtClean="0">
                <a:solidFill>
                  <a:schemeClr val="bg2"/>
                </a:solidFill>
              </a:rPr>
              <a:t>                        Починил.txt</a:t>
            </a:r>
            <a:endParaRPr lang="ru-RU" sz="2000" dirty="0">
              <a:solidFill>
                <a:schemeClr val="bg2"/>
              </a:solidFill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857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13777" y="395299"/>
            <a:ext cx="85560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3992" y="6356350"/>
            <a:ext cx="84800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535955" y="1360478"/>
                <a:ext cx="8380013" cy="5221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i="1" dirty="0" smtClean="0">
                    <a:solidFill>
                      <a:schemeClr val="bg2"/>
                    </a:solidFill>
                  </a:rPr>
                  <a:t>D</a:t>
                </a:r>
                <a:r>
                  <a:rPr lang="ru-RU" sz="2400" dirty="0">
                    <a:solidFill>
                      <a:schemeClr val="bg2"/>
                    </a:solidFill>
                  </a:rPr>
                  <a:t> – исходное множество документов коллекции,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i="1" dirty="0" err="1">
                    <a:solidFill>
                      <a:schemeClr val="bg2"/>
                    </a:solidFill>
                  </a:rPr>
                  <a:t>d</a:t>
                </a:r>
                <a:r>
                  <a:rPr lang="en-US" sz="2400" i="1" baseline="-25000" dirty="0" err="1">
                    <a:solidFill>
                      <a:schemeClr val="bg2"/>
                    </a:solidFill>
                  </a:rPr>
                  <a:t>j</a:t>
                </a:r>
                <a:r>
                  <a:rPr lang="en-US" sz="2400" dirty="0">
                    <a:solidFill>
                      <a:schemeClr val="bg2"/>
                    </a:solidFill>
                  </a:rPr>
                  <a:t> </a:t>
                </a:r>
                <a:r>
                  <a:rPr lang="ru-RU" sz="2400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ru-RU" sz="2400" dirty="0">
                    <a:solidFill>
                      <a:schemeClr val="bg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D</a:t>
                </a:r>
                <a:r>
                  <a:rPr lang="ru-RU" sz="2400" dirty="0">
                    <a:solidFill>
                      <a:schemeClr val="bg2"/>
                    </a:solidFill>
                  </a:rPr>
                  <a:t> –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j</a:t>
                </a:r>
                <a:r>
                  <a:rPr lang="ru-RU" sz="2400" dirty="0">
                    <a:solidFill>
                      <a:schemeClr val="bg2"/>
                    </a:solidFill>
                  </a:rPr>
                  <a:t>-й документ множества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D</a:t>
                </a:r>
                <a:r>
                  <a:rPr lang="ru-RU" sz="2400" dirty="0">
                    <a:solidFill>
                      <a:schemeClr val="bg2"/>
                    </a:solidFill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400" dirty="0" smtClean="0">
                    <a:solidFill>
                      <a:schemeClr val="bg2"/>
                    </a:solidFill>
                  </a:rPr>
                  <a:t> </a:t>
                </a:r>
                <a:r>
                  <a:rPr lang="en-US" sz="2400" i="1" dirty="0" smtClean="0">
                    <a:solidFill>
                      <a:schemeClr val="bg2"/>
                    </a:solidFill>
                  </a:rPr>
                  <a:t>T</a:t>
                </a:r>
                <a:r>
                  <a:rPr lang="en-US" sz="2400" dirty="0" smtClean="0">
                    <a:solidFill>
                      <a:schemeClr val="bg2"/>
                    </a:solidFill>
                  </a:rPr>
                  <a:t> </a:t>
                </a:r>
                <a:r>
                  <a:rPr lang="ru-RU" sz="2400" dirty="0" smtClean="0">
                    <a:solidFill>
                      <a:schemeClr val="bg2"/>
                    </a:solidFill>
                  </a:rPr>
                  <a:t>– </a:t>
                </a:r>
                <a:r>
                  <a:rPr lang="ru-RU" sz="2400" dirty="0">
                    <a:solidFill>
                      <a:schemeClr val="bg2"/>
                    </a:solidFill>
                  </a:rPr>
                  <a:t>множество таксонов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i="1" dirty="0">
                    <a:solidFill>
                      <a:schemeClr val="bg2"/>
                    </a:solidFill>
                  </a:rPr>
                  <a:t>p</a:t>
                </a:r>
                <a:r>
                  <a:rPr lang="en-US" sz="2400" i="1" baseline="-25000" dirty="0">
                    <a:solidFill>
                      <a:schemeClr val="bg2"/>
                    </a:solidFill>
                  </a:rPr>
                  <a:t>f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 </a:t>
                </a:r>
                <a:r>
                  <a:rPr lang="ru-RU" sz="2400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ru-RU" sz="2400" dirty="0">
                    <a:solidFill>
                      <a:schemeClr val="bg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T</a:t>
                </a:r>
                <a:r>
                  <a:rPr lang="ru-RU" sz="2400" dirty="0" smtClean="0">
                    <a:solidFill>
                      <a:schemeClr val="bg2"/>
                    </a:solidFill>
                  </a:rPr>
                  <a:t> </a:t>
                </a:r>
                <a:r>
                  <a:rPr lang="ru-RU" sz="2400" dirty="0">
                    <a:solidFill>
                      <a:schemeClr val="bg2"/>
                    </a:solidFill>
                  </a:rPr>
                  <a:t>– наиболее подходящий таксон для выбранного документа;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400" dirty="0">
                    <a:solidFill>
                      <a:schemeClr val="bg2"/>
                    </a:solidFill>
                  </a:rPr>
                  <a:t> – центр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k</a:t>
                </a:r>
                <a:r>
                  <a:rPr lang="ru-RU" sz="2400" dirty="0">
                    <a:solidFill>
                      <a:schemeClr val="bg2"/>
                    </a:solidFill>
                  </a:rPr>
                  <a:t>-го таксона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>
                    <a:solidFill>
                      <a:schemeClr val="bg2"/>
                    </a:solidFill>
                  </a:rPr>
                  <a:t> – расстояние до центра таксона </a:t>
                </a:r>
                <a:r>
                  <a:rPr lang="en-US" sz="2400" i="1" dirty="0" err="1">
                    <a:solidFill>
                      <a:schemeClr val="bg2"/>
                    </a:solidFill>
                  </a:rPr>
                  <a:t>p</a:t>
                </a:r>
                <a:r>
                  <a:rPr lang="en-US" sz="2400" i="1" baseline="-25000" dirty="0" err="1">
                    <a:solidFill>
                      <a:schemeClr val="bg2"/>
                    </a:solidFill>
                  </a:rPr>
                  <a:t>k</a:t>
                </a:r>
                <a:r>
                  <a:rPr lang="ru-RU" sz="2400" dirty="0">
                    <a:solidFill>
                      <a:schemeClr val="bg2"/>
                    </a:solidFill>
                  </a:rPr>
                  <a:t> от документа </a:t>
                </a:r>
                <a:r>
                  <a:rPr lang="en-US" sz="2400" i="1" dirty="0" err="1">
                    <a:solidFill>
                      <a:schemeClr val="bg2"/>
                    </a:solidFill>
                  </a:rPr>
                  <a:t>d</a:t>
                </a:r>
                <a:r>
                  <a:rPr lang="en-US" sz="2400" i="1" baseline="-25000" dirty="0" err="1">
                    <a:solidFill>
                      <a:schemeClr val="bg2"/>
                    </a:solidFill>
                  </a:rPr>
                  <a:t>j</a:t>
                </a:r>
                <a:endParaRPr lang="ru-RU" sz="24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bg2"/>
                    </a:solidFill>
                  </a:rPr>
                  <a:t> </a:t>
                </a:r>
                <a:r>
                  <a:rPr lang="ru-RU" sz="2400" dirty="0">
                    <a:solidFill>
                      <a:schemeClr val="bg2"/>
                    </a:solidFill>
                  </a:rPr>
                  <a:t>– булева переменная, равная 1 – если </a:t>
                </a:r>
                <a:r>
                  <a:rPr lang="en-US" sz="2400" i="1" dirty="0">
                    <a:solidFill>
                      <a:schemeClr val="bg2"/>
                    </a:solidFill>
                  </a:rPr>
                  <a:t>d</a:t>
                </a:r>
                <a:r>
                  <a:rPr lang="en-US" sz="2400" i="1" baseline="-25000" dirty="0">
                    <a:solidFill>
                      <a:schemeClr val="bg2"/>
                    </a:solidFill>
                  </a:rPr>
                  <a:t>i</a:t>
                </a:r>
                <a:r>
                  <a:rPr lang="ru-RU" sz="2400" dirty="0">
                    <a:solidFill>
                      <a:schemeClr val="bg2"/>
                    </a:solidFill>
                  </a:rPr>
                  <a:t>-й документ относится к таксону </a:t>
                </a:r>
                <a:r>
                  <a:rPr lang="en-US" sz="2400" i="1" dirty="0" err="1">
                    <a:solidFill>
                      <a:schemeClr val="bg2"/>
                    </a:solidFill>
                  </a:rPr>
                  <a:t>p</a:t>
                </a:r>
                <a:r>
                  <a:rPr lang="en-US" sz="2400" i="1" baseline="-25000" dirty="0" err="1">
                    <a:solidFill>
                      <a:schemeClr val="bg2"/>
                    </a:solidFill>
                  </a:rPr>
                  <a:t>k</a:t>
                </a:r>
                <a:r>
                  <a:rPr lang="ru-RU" sz="2400" dirty="0">
                    <a:solidFill>
                      <a:schemeClr val="bg2"/>
                    </a:solidFill>
                  </a:rPr>
                  <a:t> и 0 – в противном </a:t>
                </a:r>
                <a:r>
                  <a:rPr lang="ru-RU" sz="2400" dirty="0" smtClean="0">
                    <a:solidFill>
                      <a:schemeClr val="bg2"/>
                    </a:solidFill>
                  </a:rPr>
                  <a:t>случае</a:t>
                </a:r>
                <a:endParaRPr lang="ru-RU" sz="2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55" y="1360478"/>
                <a:ext cx="8380013" cy="5221686"/>
              </a:xfrm>
              <a:prstGeom prst="rect">
                <a:avLst/>
              </a:prstGeom>
              <a:blipFill>
                <a:blip r:embed="rId3"/>
                <a:stretch>
                  <a:fillRect l="-1091" b="-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7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13777" y="395299"/>
            <a:ext cx="85560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3992" y="6356350"/>
            <a:ext cx="848008" cy="334161"/>
          </a:xfrm>
        </p:spPr>
        <p:txBody>
          <a:bodyPr/>
          <a:lstStyle/>
          <a:p>
            <a:pPr algn="just"/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just"/>
              <a:t>13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13777" y="5433020"/>
            <a:ext cx="87495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требуется классифицировать максимальное число документов так, что расстояние между документом и выбранным таксоном не превышало заданного ограничения.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042274" y="1366049"/>
                <a:ext cx="6107451" cy="3804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0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             </m:t>
                                  </m:r>
                                </m:e>
                              </m:func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: 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:∃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   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chemeClr val="bg2">
                                                      <a:lumMod val="9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</m:nary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</m:t>
                              </m:r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ru-RU" sz="2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2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acc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</m:e>
                            <m:e>
                              <m:r>
                                <a:rPr lang="ru-RU" sz="2400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74" y="1366049"/>
                <a:ext cx="6107451" cy="3804375"/>
              </a:xfrm>
              <a:prstGeom prst="rect">
                <a:avLst/>
              </a:prstGeom>
              <a:blipFill>
                <a:blip r:embed="rId3"/>
                <a:stretch>
                  <a:fillRect r="-2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844697" y="3006626"/>
            <a:ext cx="625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(2)</a:t>
            </a:r>
            <a:endParaRPr lang="ru-RU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923186" y="395299"/>
            <a:ext cx="65372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34566" y="1394234"/>
            <a:ext cx="5585234" cy="496211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1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Готовим данные к обработке: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Шаг 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Считать содержимое файла классов;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Шаг 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Объединить ключевые слова в </a:t>
            </a:r>
            <a:r>
              <a:rPr lang="ru-RU" sz="1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единый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(словарь);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Шаг 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Считать содержимое файлов;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Шаг 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основу каждого слова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2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Строим </a:t>
            </a:r>
            <a:r>
              <a:rPr lang="ru-RU" sz="1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матрицу,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который по горизонтали классы и файлы, по вертикали количество повторений слов документа, входящих в словарь</a:t>
            </a:r>
            <a:r>
              <a:rPr lang="ru-RU" sz="1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394234"/>
                <a:ext cx="5181600" cy="496211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000" i="1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Нормализуем матрицу по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формуле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= 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ru-RU" sz="200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limLow>
                          <m:limLow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ru-RU" sz="2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  <m:func>
                          <m:func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lim>
                            </m:limLow>
                          </m:fName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  <m:func>
                              <m:func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00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solidFill>
                                                  <a:schemeClr val="bg2">
                                                    <a:lumMod val="9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solidFill>
                                                  <a:schemeClr val="bg2">
                                                    <a:lumMod val="9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solidFill>
                                                  <a:schemeClr val="bg2">
                                                    <a:lumMod val="9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fName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func>
                        <m:limLow>
                          <m:limLow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ru-RU" sz="2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  <m:func>
                          <m:func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lim>
                            </m:limLow>
                          </m:fName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000" i="1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4.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Определяем группу выбранного документа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соответствии с (</a:t>
                </a:r>
                <a:r>
                  <a:rPr lang="en-US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 документы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вес которых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больше </a:t>
                </a:r>
                <a:r>
                  <a:rPr lang="ru-RU" sz="2000" i="1" dirty="0" err="1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2000" i="1" baseline="-25000" dirty="0" err="1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попадают в группу «Прочее».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394234"/>
                <a:ext cx="5181600" cy="4962116"/>
              </a:xfrm>
              <a:blipFill>
                <a:blip r:embed="rId3"/>
                <a:stretch>
                  <a:fillRect l="-1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9273" y="6356350"/>
            <a:ext cx="842727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31500" y="395299"/>
            <a:ext cx="8120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5351" y="1616560"/>
            <a:ext cx="4333922" cy="3467138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9273" y="6311083"/>
            <a:ext cx="842727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852281" y="1616560"/>
            <a:ext cx="5883358" cy="267124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964557" y="5387753"/>
            <a:ext cx="9287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Выполнив шаг 1 алгоритма получаем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словарь, состоящий из 4 слов следующего вида:</a:t>
            </a:r>
            <a:r>
              <a:rPr lang="ru-RU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зачет, компьютер, костюм, телефон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0456" y="4849791"/>
            <a:ext cx="1226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bg2"/>
                </a:solidFill>
              </a:rPr>
              <a:t>r</a:t>
            </a:r>
            <a:r>
              <a:rPr lang="en-US" sz="2000" i="1" baseline="-25000" dirty="0" err="1" smtClean="0">
                <a:solidFill>
                  <a:schemeClr val="bg2"/>
                </a:solidFill>
              </a:rPr>
              <a:t>max</a:t>
            </a:r>
            <a:r>
              <a:rPr lang="en-US" sz="2000" baseline="-25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= 1</a:t>
            </a:r>
            <a:endParaRPr lang="ru-R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67302" y="221675"/>
            <a:ext cx="8120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8512" y="6347296"/>
            <a:ext cx="843488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72786"/>
              </p:ext>
            </p:extLst>
          </p:nvPr>
        </p:nvGraphicFramePr>
        <p:xfrm>
          <a:off x="3111731" y="2371858"/>
          <a:ext cx="6205889" cy="377761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62107">
                  <a:extLst>
                    <a:ext uri="{9D8B030D-6E8A-4147-A177-3AD203B41FA5}">
                      <a16:colId xmlns:a16="http://schemas.microsoft.com/office/drawing/2014/main" val="4191409000"/>
                    </a:ext>
                  </a:extLst>
                </a:gridCol>
                <a:gridCol w="1105462">
                  <a:extLst>
                    <a:ext uri="{9D8B030D-6E8A-4147-A177-3AD203B41FA5}">
                      <a16:colId xmlns:a16="http://schemas.microsoft.com/office/drawing/2014/main" val="2198810567"/>
                    </a:ext>
                  </a:extLst>
                </a:gridCol>
                <a:gridCol w="1316029">
                  <a:extLst>
                    <a:ext uri="{9D8B030D-6E8A-4147-A177-3AD203B41FA5}">
                      <a16:colId xmlns:a16="http://schemas.microsoft.com/office/drawing/2014/main" val="2731873506"/>
                    </a:ext>
                  </a:extLst>
                </a:gridCol>
                <a:gridCol w="1052821">
                  <a:extLst>
                    <a:ext uri="{9D8B030D-6E8A-4147-A177-3AD203B41FA5}">
                      <a16:colId xmlns:a16="http://schemas.microsoft.com/office/drawing/2014/main" val="3030487770"/>
                    </a:ext>
                  </a:extLst>
                </a:gridCol>
                <a:gridCol w="969470">
                  <a:extLst>
                    <a:ext uri="{9D8B030D-6E8A-4147-A177-3AD203B41FA5}">
                      <a16:colId xmlns:a16="http://schemas.microsoft.com/office/drawing/2014/main" val="2298217348"/>
                    </a:ext>
                  </a:extLst>
                </a:gridCol>
              </a:tblGrid>
              <a:tr h="43806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зачет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компьютер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костюм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телефон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3483396111"/>
                  </a:ext>
                </a:extLst>
              </a:tr>
              <a:tr h="48313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Группа «Костюм»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3271510665"/>
                  </a:ext>
                </a:extLst>
              </a:tr>
              <a:tr h="46681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Группа «Техника»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224218133"/>
                  </a:ext>
                </a:extLst>
              </a:tr>
              <a:tr h="45667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Группа «Зачет»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2945102658"/>
                  </a:ext>
                </a:extLst>
              </a:tr>
              <a:tr h="43637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Зачет.txt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2734423885"/>
                  </a:ext>
                </a:extLst>
              </a:tr>
              <a:tr h="4200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Компьютер.txt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3928790434"/>
                  </a:ext>
                </a:extLst>
              </a:tr>
              <a:tr h="46681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Костюм.txt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1862288066"/>
                  </a:ext>
                </a:extLst>
              </a:tr>
              <a:tr h="60968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Починил.txt</a:t>
                      </a:r>
                      <a:endParaRPr lang="ru-RU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0" marB="0" anchor="ctr"/>
                </a:tc>
                <a:extLst>
                  <a:ext uri="{0D108BD9-81ED-4DB2-BD59-A6C34878D82A}">
                    <a16:rowId xmlns:a16="http://schemas.microsoft.com/office/drawing/2014/main" val="4201707083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388962" y="1289271"/>
            <a:ext cx="9363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После выполнения шагов 2 и 3 алгоритма получим следующую таблицу, содержащую нормализованные расстояния между документами 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275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31499" y="413406"/>
            <a:ext cx="8120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253458" y="6356350"/>
            <a:ext cx="938542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31499" y="1602184"/>
            <a:ext cx="7659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4.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Определяем группу выбранного документа по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формуле: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65812"/>
              </p:ext>
            </p:extLst>
          </p:nvPr>
        </p:nvGraphicFramePr>
        <p:xfrm>
          <a:off x="536868" y="3085006"/>
          <a:ext cx="5275458" cy="275834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53659">
                  <a:extLst>
                    <a:ext uri="{9D8B030D-6E8A-4147-A177-3AD203B41FA5}">
                      <a16:colId xmlns:a16="http://schemas.microsoft.com/office/drawing/2014/main" val="2868829248"/>
                    </a:ext>
                  </a:extLst>
                </a:gridCol>
                <a:gridCol w="1262240">
                  <a:extLst>
                    <a:ext uri="{9D8B030D-6E8A-4147-A177-3AD203B41FA5}">
                      <a16:colId xmlns:a16="http://schemas.microsoft.com/office/drawing/2014/main" val="2435397843"/>
                    </a:ext>
                  </a:extLst>
                </a:gridCol>
                <a:gridCol w="1280130">
                  <a:extLst>
                    <a:ext uri="{9D8B030D-6E8A-4147-A177-3AD203B41FA5}">
                      <a16:colId xmlns:a16="http://schemas.microsoft.com/office/drawing/2014/main" val="2534336261"/>
                    </a:ext>
                  </a:extLst>
                </a:gridCol>
                <a:gridCol w="979429">
                  <a:extLst>
                    <a:ext uri="{9D8B030D-6E8A-4147-A177-3AD203B41FA5}">
                      <a16:colId xmlns:a16="http://schemas.microsoft.com/office/drawing/2014/main" val="1231489489"/>
                    </a:ext>
                  </a:extLst>
                </a:gridCol>
              </a:tblGrid>
              <a:tr h="92469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 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Группа «Костюм»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Группа «Техника»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Группа «Зачет»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extLst>
                  <a:ext uri="{0D108BD9-81ED-4DB2-BD59-A6C34878D82A}">
                    <a16:rowId xmlns:a16="http://schemas.microsoft.com/office/drawing/2014/main" val="2788842830"/>
                  </a:ext>
                </a:extLst>
              </a:tr>
              <a:tr h="46191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Зачет.txt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27773"/>
                  </a:ext>
                </a:extLst>
              </a:tr>
              <a:tr h="46191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Компьютер.txt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0,18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4144502"/>
                  </a:ext>
                </a:extLst>
              </a:tr>
              <a:tr h="46191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Костюм.txt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730007"/>
                  </a:ext>
                </a:extLst>
              </a:tr>
              <a:tr h="44791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Починил.txt</a:t>
                      </a:r>
                      <a:endParaRPr lang="ru-RU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82" marR="9448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8201855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55190"/>
              </p:ext>
            </p:extLst>
          </p:nvPr>
        </p:nvGraphicFramePr>
        <p:xfrm>
          <a:off x="6400800" y="3085006"/>
          <a:ext cx="5350142" cy="279662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468884">
                  <a:extLst>
                    <a:ext uri="{9D8B030D-6E8A-4147-A177-3AD203B41FA5}">
                      <a16:colId xmlns:a16="http://schemas.microsoft.com/office/drawing/2014/main" val="3525851063"/>
                    </a:ext>
                  </a:extLst>
                </a:gridCol>
                <a:gridCol w="1888460">
                  <a:extLst>
                    <a:ext uri="{9D8B030D-6E8A-4147-A177-3AD203B41FA5}">
                      <a16:colId xmlns:a16="http://schemas.microsoft.com/office/drawing/2014/main" val="748794215"/>
                    </a:ext>
                  </a:extLst>
                </a:gridCol>
                <a:gridCol w="1992798">
                  <a:extLst>
                    <a:ext uri="{9D8B030D-6E8A-4147-A177-3AD203B41FA5}">
                      <a16:colId xmlns:a16="http://schemas.microsoft.com/office/drawing/2014/main" val="2636169792"/>
                    </a:ext>
                  </a:extLst>
                </a:gridCol>
              </a:tblGrid>
              <a:tr h="6555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Название документа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Расстояние до центра группы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8362711"/>
                  </a:ext>
                </a:extLst>
              </a:tr>
              <a:tr h="3274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Зачет.txt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«Зачет»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9370417"/>
                  </a:ext>
                </a:extLst>
              </a:tr>
              <a:tr h="59176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Компьютер.txt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«Техника»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6096508"/>
                  </a:ext>
                </a:extLst>
              </a:tr>
              <a:tr h="59176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Костюм.txt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«Костюм»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7325859"/>
                  </a:ext>
                </a:extLst>
              </a:tr>
              <a:tr h="59176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Починил.txt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«Техника»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247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7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518635" y="413406"/>
            <a:ext cx="5346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  <a:r>
              <a:rPr lang="ru-RU" sz="40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71152" y="6356350"/>
            <a:ext cx="820847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54" y="1703184"/>
            <a:ext cx="5168431" cy="49873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878195" y="1239802"/>
            <a:ext cx="3482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 «Классификация»</a:t>
            </a:r>
            <a:endParaRPr lang="ru-RU" sz="2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25" y="1851949"/>
            <a:ext cx="5027779" cy="483856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35877" y="1285967"/>
            <a:ext cx="408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 «Кластеризация»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90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902976" y="250443"/>
            <a:ext cx="103860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программы: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классами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61284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73455" y="1272470"/>
            <a:ext cx="5445090" cy="52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406589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4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73" y="469390"/>
            <a:ext cx="4163738" cy="345082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54562" y="469390"/>
            <a:ext cx="731520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— задача группировки множества объектов на подмножества (кластеры) таким образом, чтобы объекты из одного кластера были более похожи друг на друга, чем на объекты из других кластеров по какому-либо критерию.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92024" y="478113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dirty="0">
                <a:ln w="0"/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— это система распределения предметов, явлений или понятий какой-нибудь области на классы, разделы и разряды.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2" y="3205915"/>
            <a:ext cx="3156958" cy="31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014805" y="0"/>
            <a:ext cx="103539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программы: работа с классами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89260" y="6329189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79421" y="1010831"/>
            <a:ext cx="5219533" cy="503794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188" y="1010831"/>
            <a:ext cx="5219533" cy="50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326511" y="172016"/>
            <a:ext cx="768559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400" dirty="0" smtClean="0">
                <a:solidFill>
                  <a:schemeClr val="bg2">
                    <a:lumMod val="90000"/>
                  </a:schemeClr>
                </a:solidFill>
              </a:rPr>
              <a:t>Постановка экспериментов</a:t>
            </a:r>
            <a:endParaRPr lang="ru-RU" sz="4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89260" y="6329189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08544"/>
              </p:ext>
            </p:extLst>
          </p:nvPr>
        </p:nvGraphicFramePr>
        <p:xfrm>
          <a:off x="2326511" y="2144989"/>
          <a:ext cx="7048135" cy="397268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3634796">
                  <a:extLst>
                    <a:ext uri="{9D8B030D-6E8A-4147-A177-3AD203B41FA5}">
                      <a16:colId xmlns:a16="http://schemas.microsoft.com/office/drawing/2014/main" val="694772907"/>
                    </a:ext>
                  </a:extLst>
                </a:gridCol>
                <a:gridCol w="3413339">
                  <a:extLst>
                    <a:ext uri="{9D8B030D-6E8A-4147-A177-3AD203B41FA5}">
                      <a16:colId xmlns:a16="http://schemas.microsoft.com/office/drawing/2014/main" val="2532790639"/>
                    </a:ext>
                  </a:extLst>
                </a:gridCol>
              </a:tblGrid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Производитель процессора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3770623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Тип процессора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Ryzen 5 3600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926207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Количество ядер процессора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856451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Баз</a:t>
                      </a:r>
                      <a:r>
                        <a:rPr lang="en-US" sz="1400">
                          <a:effectLst/>
                        </a:rPr>
                        <a:t>. </a:t>
                      </a:r>
                      <a:r>
                        <a:rPr lang="ru-RU" sz="1400">
                          <a:effectLst/>
                        </a:rPr>
                        <a:t>такт</a:t>
                      </a:r>
                      <a:r>
                        <a:rPr lang="en-US" sz="1400">
                          <a:effectLst/>
                        </a:rPr>
                        <a:t>. </a:t>
                      </a:r>
                      <a:r>
                        <a:rPr lang="ru-RU" sz="1400">
                          <a:effectLst/>
                        </a:rPr>
                        <a:t>частота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3.59 GHz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0156512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Кэш память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32 МБ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757178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Оперативная память (</a:t>
                      </a:r>
                      <a:r>
                        <a:rPr lang="en-US" sz="1400">
                          <a:effectLst/>
                        </a:rPr>
                        <a:t>RAM</a:t>
                      </a:r>
                      <a:r>
                        <a:rPr lang="ru-RU" sz="1400">
                          <a:effectLst/>
                        </a:rPr>
                        <a:t>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 </a:t>
                      </a:r>
                      <a:r>
                        <a:rPr lang="ru-RU" sz="1400">
                          <a:effectLst/>
                        </a:rPr>
                        <a:t>Гб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2832499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Тип памяти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DDR</a:t>
                      </a: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101046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Производитель видеокарты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NVIDIA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547390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Графический контроллер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GeForce RTX 2060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19386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Жесткий диск (</a:t>
                      </a:r>
                      <a:r>
                        <a:rPr lang="en-US" sz="1400">
                          <a:effectLst/>
                        </a:rPr>
                        <a:t>SSD)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</a:t>
                      </a:r>
                      <a:r>
                        <a:rPr lang="ru-RU" sz="1400">
                          <a:effectLst/>
                        </a:rPr>
                        <a:t>ГБ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731505"/>
                  </a:ext>
                </a:extLst>
              </a:tr>
              <a:tr h="361153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Windows 10 PRO (64 bit)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893735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575527" y="1544281"/>
            <a:ext cx="2690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</a:rPr>
              <a:t>Характеристики ПК</a:t>
            </a:r>
            <a:endParaRPr lang="ru-RU" sz="2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235088" y="301438"/>
            <a:ext cx="40627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1 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27710" y="1070879"/>
            <a:ext cx="8677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кластеризации от количества слов в файле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167502"/>
              </p:ext>
            </p:extLst>
          </p:nvPr>
        </p:nvGraphicFramePr>
        <p:xfrm>
          <a:off x="325184" y="2676167"/>
          <a:ext cx="5618681" cy="343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050570"/>
              </p:ext>
            </p:extLst>
          </p:nvPr>
        </p:nvGraphicFramePr>
        <p:xfrm>
          <a:off x="6191009" y="2676166"/>
          <a:ext cx="5618681" cy="343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25184" y="1695628"/>
            <a:ext cx="11559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Разместить 15 файлов, с количеством слов в диапазоне 5000 ≤ N ≤ 35000 c шагом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endParaRPr lang="ru-RU" sz="24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305620" y="301438"/>
            <a:ext cx="3921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2 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55783" y="1115736"/>
            <a:ext cx="7880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кластеризации от количества файлов</a:t>
            </a: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669947"/>
              </p:ext>
            </p:extLst>
          </p:nvPr>
        </p:nvGraphicFramePr>
        <p:xfrm>
          <a:off x="477318" y="2517120"/>
          <a:ext cx="561868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70779"/>
              </p:ext>
            </p:extLst>
          </p:nvPr>
        </p:nvGraphicFramePr>
        <p:xfrm>
          <a:off x="6266445" y="2472952"/>
          <a:ext cx="561868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25184" y="1695628"/>
            <a:ext cx="11559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</a:rPr>
              <a:t>Выполнить кластеризацию N файлов ( 5 ≤ N ≤ 20 c шагом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</a:rPr>
              <a:t>)</a:t>
            </a:r>
            <a:endParaRPr lang="ru-RU" sz="3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305620" y="301438"/>
            <a:ext cx="3921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3 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01998" y="1175152"/>
            <a:ext cx="8765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классификации от количества слов в файле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737245"/>
              </p:ext>
            </p:extLst>
          </p:nvPr>
        </p:nvGraphicFramePr>
        <p:xfrm>
          <a:off x="366157" y="2767378"/>
          <a:ext cx="561868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061341"/>
              </p:ext>
            </p:extLst>
          </p:nvPr>
        </p:nvGraphicFramePr>
        <p:xfrm>
          <a:off x="6266444" y="2717406"/>
          <a:ext cx="561868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25184" y="1695628"/>
            <a:ext cx="11559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15 файлов, с количеством слов в диапазоне 5000 ≤ N ≤ 35000 c шагом 5000</a:t>
            </a:r>
          </a:p>
        </p:txBody>
      </p:sp>
    </p:spTree>
    <p:extLst>
      <p:ext uri="{BB962C8B-B14F-4D97-AF65-F5344CB8AC3E}">
        <p14:creationId xmlns:p14="http://schemas.microsoft.com/office/powerpoint/2010/main" val="30918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305620" y="301438"/>
            <a:ext cx="3921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4 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92456" y="1175153"/>
            <a:ext cx="7984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классификации от количества файлов</a:t>
            </a: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186183"/>
              </p:ext>
            </p:extLst>
          </p:nvPr>
        </p:nvGraphicFramePr>
        <p:xfrm>
          <a:off x="366157" y="2400472"/>
          <a:ext cx="5618681" cy="3420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783920"/>
              </p:ext>
            </p:extLst>
          </p:nvPr>
        </p:nvGraphicFramePr>
        <p:xfrm>
          <a:off x="6266445" y="2415456"/>
          <a:ext cx="5618681" cy="3420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25184" y="1695628"/>
            <a:ext cx="11559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</a:rPr>
              <a:t>Выполнить кластеризацию N файлов ( 5 ≤ N ≤ 20 c шагом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</a:rPr>
              <a:t>)</a:t>
            </a:r>
            <a:endParaRPr lang="ru-RU" sz="3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373891" y="2921168"/>
            <a:ext cx="744421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65404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326398" y="487762"/>
            <a:ext cx="15392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8309" y="1331559"/>
            <a:ext cx="10067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средства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способного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кластеризовать и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различные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наборы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</a:t>
            </a: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109255" y="2434379"/>
            <a:ext cx="19734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4657" y="3200396"/>
            <a:ext cx="85826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аналитический обзор предметной области.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математическую модель и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ее решения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программный комплекс, реализующий выбранную математическую модель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ряд экспериментов, показывающих эффективность разработанного программного комплекса</a:t>
            </a:r>
            <a:endParaRPr lang="ru-RU" sz="3200" dirty="0" smtClean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406589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03100" y="395299"/>
            <a:ext cx="85774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5597" y="1461099"/>
                <a:ext cx="8852417" cy="5171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i="1" dirty="0" smtClean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– исходное множество документов коллекции,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sym typeface="Symbol" panose="05050102010706020507" pitchFamily="18" charset="2"/>
                  </a:rPr>
                  <a:t>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-й документ множества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j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-е слово документа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число вхождений </a:t>
                </a:r>
                <a:r>
                  <a:rPr lang="en-US" sz="2000" i="1" dirty="0" err="1">
                    <a:solidFill>
                      <a:schemeClr val="bg2">
                        <a:lumMod val="90000"/>
                      </a:schemeClr>
                    </a:solidFill>
                  </a:rPr>
                  <a:t>t</a:t>
                </a:r>
                <a:r>
                  <a:rPr lang="en-US" sz="2000" i="1" baseline="-25000" dirty="0" err="1">
                    <a:solidFill>
                      <a:schemeClr val="bg2">
                        <a:lumMod val="90000"/>
                      </a:schemeClr>
                    </a:solidFill>
                  </a:rPr>
                  <a:t>j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-го слова в документ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общее число слов в документе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0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частота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t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j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-го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слова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(</a:t>
                </a: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term frequency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) в документе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  <a:endParaRPr lang="en-US" sz="2000" dirty="0" smtClean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200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∈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</a:t>
                </a: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обратная частота документа (</a:t>
                </a: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inverse document frequency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) – инверсия частоты, с которой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слово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встречается в документах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коллекции</a:t>
                </a:r>
                <a:endParaRPr lang="en-US" sz="20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597" y="1461099"/>
                <a:ext cx="8852417" cy="5171287"/>
              </a:xfrm>
              <a:prstGeom prst="rect">
                <a:avLst/>
              </a:prstGeom>
              <a:blipFill>
                <a:blip r:embed="rId3"/>
                <a:stretch>
                  <a:fillRect l="-758" b="-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03100" y="395299"/>
            <a:ext cx="85774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3100" y="1164740"/>
                <a:ext cx="8852417" cy="5091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число документов 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 которых встречается слово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(когда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 smtClean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ru-RU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оценка важности слова в контексте документа (мера TF-IDF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endParaRPr lang="en-US" sz="2000" i="1" dirty="0" smtClean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булева переменная, равная 1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если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di-й документ относится к таксону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–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противном случае</a:t>
                </a:r>
                <a:r>
                  <a:rPr lang="ru-RU" sz="2000" i="1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2000" i="1" dirty="0" smtClean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ru-RU" sz="200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)×</m:t>
                            </m:r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𝑖𝑑𝑓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× </m:t>
                        </m:r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𝑖𝑑𝑓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косинусное расстояние между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2000" i="1" baseline="-25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 и </a:t>
                </a:r>
                <a:r>
                  <a:rPr lang="en-US" sz="2000" i="1" dirty="0" err="1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i="1" baseline="-25000" dirty="0" err="1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документами на основании меры TF-IDF,</a:t>
                </a:r>
              </a:p>
              <a:p>
                <a:pPr>
                  <a:lnSpc>
                    <a:spcPct val="150000"/>
                  </a:lnSpc>
                </a:pPr>
                <a:endParaRPr lang="ru-RU" sz="2000" i="1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100" y="1164740"/>
                <a:ext cx="8852417" cy="5091074"/>
              </a:xfrm>
              <a:prstGeom prst="rect">
                <a:avLst/>
              </a:prstGeom>
              <a:blipFill>
                <a:blip r:embed="rId3"/>
                <a:stretch>
                  <a:fillRect l="-6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7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004091" y="395299"/>
            <a:ext cx="83754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5597" y="1216656"/>
                <a:ext cx="8852417" cy="18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2"/>
                    </a:solidFill>
                  </a:rPr>
                  <a:t> – максимально допустимое расстояние между объектами одной группы,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</a:t>
                </a:r>
                <a:r>
                  <a:rPr lang="ru-RU" dirty="0">
                    <a:solidFill>
                      <a:schemeClr val="bg2"/>
                    </a:solidFill>
                  </a:rPr>
                  <a:t> – множество групп (таксонов</a:t>
                </a:r>
                <a:r>
                  <a:rPr lang="ru-RU" dirty="0" smtClean="0">
                    <a:solidFill>
                      <a:schemeClr val="bg2"/>
                    </a:solidFill>
                  </a:rPr>
                  <a:t>)</a:t>
                </a:r>
                <a:endParaRPr lang="en-US" dirty="0" smtClean="0">
                  <a:solidFill>
                    <a:schemeClr val="bg2"/>
                  </a:solidFill>
                </a:endParaRPr>
              </a:p>
              <a:p>
                <a:r>
                  <a:rPr lang="en-US" i="1" dirty="0" err="1">
                    <a:solidFill>
                      <a:schemeClr val="bg2"/>
                    </a:solidFill>
                  </a:rPr>
                  <a:t>p</a:t>
                </a:r>
                <a:r>
                  <a:rPr lang="en-US" i="1" baseline="-25000" dirty="0" err="1">
                    <a:solidFill>
                      <a:schemeClr val="bg2"/>
                    </a:solidFill>
                  </a:rPr>
                  <a:t>k</a:t>
                </a:r>
                <a:r>
                  <a:rPr lang="en-US" i="1" dirty="0">
                    <a:solidFill>
                      <a:schemeClr val="bg2"/>
                    </a:solidFill>
                  </a:rPr>
                  <a:t> </a:t>
                </a:r>
                <a:r>
                  <a:rPr lang="ru-RU" dirty="0">
                    <a:solidFill>
                      <a:schemeClr val="bg2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ru-RU" dirty="0">
                    <a:solidFill>
                      <a:schemeClr val="bg2"/>
                    </a:solidFill>
                  </a:rPr>
                  <a:t> </a:t>
                </a:r>
                <a:r>
                  <a:rPr lang="en-US" i="1" dirty="0">
                    <a:solidFill>
                      <a:schemeClr val="bg2"/>
                    </a:solidFill>
                  </a:rPr>
                  <a:t>T</a:t>
                </a:r>
                <a:r>
                  <a:rPr lang="ru-RU" dirty="0">
                    <a:solidFill>
                      <a:schemeClr val="bg2"/>
                    </a:solidFill>
                  </a:rPr>
                  <a:t> – </a:t>
                </a:r>
                <a:r>
                  <a:rPr lang="en-US" i="1" dirty="0">
                    <a:solidFill>
                      <a:schemeClr val="bg2"/>
                    </a:solidFill>
                  </a:rPr>
                  <a:t>k</a:t>
                </a:r>
                <a:r>
                  <a:rPr lang="ru-RU" dirty="0">
                    <a:solidFill>
                      <a:schemeClr val="bg2"/>
                    </a:solidFill>
                  </a:rPr>
                  <a:t>-й таксон из множества </a:t>
                </a:r>
                <a:r>
                  <a:rPr lang="en-US" i="1" dirty="0">
                    <a:solidFill>
                      <a:schemeClr val="bg2"/>
                    </a:solidFill>
                  </a:rPr>
                  <a:t>T</a:t>
                </a:r>
                <a:r>
                  <a:rPr lang="ru-RU" dirty="0">
                    <a:solidFill>
                      <a:schemeClr val="bg2"/>
                    </a:solidFill>
                  </a:rPr>
                  <a:t>;</a:t>
                </a:r>
              </a:p>
              <a:p>
                <a:endParaRPr lang="ru-RU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ru-RU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597" y="1216656"/>
                <a:ext cx="8852417" cy="1892826"/>
              </a:xfrm>
              <a:prstGeom prst="rect">
                <a:avLst/>
              </a:prstGeom>
              <a:blipFill>
                <a:blip r:embed="rId4"/>
                <a:stretch>
                  <a:fillRect l="-6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326740" y="2802981"/>
                <a:ext cx="3962017" cy="2327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i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</m:e>
                            <m:e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ru-RU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acc>
                            </m:e>
                            <m:e/>
                          </m:eqArr>
                          <m:r>
                            <a:rPr lang="ru-RU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32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740" y="2802981"/>
                <a:ext cx="3962017" cy="2327047"/>
              </a:xfrm>
              <a:prstGeom prst="rect">
                <a:avLst/>
              </a:prstGeom>
              <a:blipFill>
                <a:blip r:embed="rId5"/>
                <a:stretch>
                  <a:fillRect r="-59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1765597" y="5213183"/>
            <a:ext cx="83725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Цель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 разбить документы множества на минимальное число групп, при ограничении на максимально допустимое расстояние между документами одной группы.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6210" y="3419029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ru-RU" sz="24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3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013503" y="395299"/>
            <a:ext cx="63566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57131" y="1680770"/>
            <a:ext cx="5181600" cy="4351338"/>
          </a:xfrm>
        </p:spPr>
        <p:txBody>
          <a:bodyPr>
            <a:normAutofit/>
          </a:bodyPr>
          <a:lstStyle/>
          <a:p>
            <a:pPr marL="44958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Готовим данные к обработке:</a:t>
            </a:r>
          </a:p>
          <a:p>
            <a:pPr marL="4502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Шаг 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1.1.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Считать содержимое всех файлов;</a:t>
            </a:r>
          </a:p>
          <a:p>
            <a:pPr marL="4502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Шаг 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1.2.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Объединить слова в единый список </a:t>
            </a:r>
            <a:r>
              <a:rPr lang="ru-RU" sz="1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(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словарь);</a:t>
            </a:r>
          </a:p>
          <a:p>
            <a:pPr marL="4502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Шаг 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1.3.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Удалить слова, которые не несут </a:t>
            </a:r>
            <a:r>
              <a:rPr lang="ru-RU" sz="1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смысловой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нагрузки;</a:t>
            </a:r>
          </a:p>
          <a:p>
            <a:pPr marL="4502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Шаг 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1.4.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Получить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основу каждого слова</a:t>
            </a:r>
          </a:p>
          <a:p>
            <a:pPr marL="44958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2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Строим матрицу схожести документов, используя выбранную меру </a:t>
            </a:r>
            <a:r>
              <a:rPr lang="ru-RU" sz="1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расстояния.</a:t>
            </a:r>
            <a:endParaRPr lang="ru-RU" sz="1600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1809" y="1680770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449580" indent="0" algn="just">
                  <a:lnSpc>
                    <a:spcPct val="150000"/>
                  </a:lnSpc>
                  <a:spcAft>
                    <a:spcPts val="0"/>
                  </a:spcAft>
                  <a:buNone/>
                  <a:tabLst>
                    <a:tab pos="3060700" algn="ctr"/>
                    <a:tab pos="5940425" algn="r"/>
                  </a:tabLst>
                </a:pPr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:r>
                  <a:rPr lang="ru-RU" sz="16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Шаг 3</a:t>
                </a:r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 Нормализуем матрицу, полученную на предыдущем </a:t>
                </a:r>
                <a:r>
                  <a:rPr lang="ru-RU" sz="16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шаге</a:t>
                </a:r>
              </a:p>
              <a:p>
                <a:pPr marL="449580" indent="0" algn="just">
                  <a:lnSpc>
                    <a:spcPct val="150000"/>
                  </a:lnSpc>
                  <a:spcAft>
                    <a:spcPts val="0"/>
                  </a:spcAft>
                  <a:buNone/>
                  <a:tabLst>
                    <a:tab pos="3060700" algn="ctr"/>
                    <a:tab pos="5940425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4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140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40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limLow>
                            <m:limLow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14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  <m:func>
                            <m:func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ru-RU" sz="1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limLow>
                            <m:limLow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14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  <m:func>
                            <m:func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limLow>
                            <m:limLow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ru-RU" sz="14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  <m:func>
                            <m:funcPr>
                              <m:ctrlP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sz="14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1400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400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ru-RU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44958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6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Шаг 4</a:t>
                </a:r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 Используя алгоритм Прима, строим минимальное остовное дерево;</a:t>
                </a:r>
              </a:p>
              <a:p>
                <a:pPr marL="44958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6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Шаг 5</a:t>
                </a:r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 Удаляем из графа ребра, вес которых превышает </a:t>
                </a:r>
                <a:r>
                  <a:rPr lang="en-US" sz="16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r</a:t>
                </a:r>
                <a:r>
                  <a:rPr lang="en-US" sz="1600" i="1" baseline="-25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max</a:t>
                </a:r>
                <a:r>
                  <a:rPr lang="ru-RU" sz="16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ru-RU" sz="14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1809" y="1680770"/>
                <a:ext cx="5181600" cy="4351338"/>
              </a:xfrm>
              <a:blipFill>
                <a:blip r:embed="rId4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4251" y="6338243"/>
            <a:ext cx="507749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21809" y="395299"/>
            <a:ext cx="79399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21809" y="2444665"/>
            <a:ext cx="8295066" cy="37662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49661" y="1573870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chemeClr val="bg2"/>
                </a:solidFill>
              </a:rPr>
              <a:t>r</a:t>
            </a:r>
            <a:r>
              <a:rPr lang="en-US" sz="2400" i="1" baseline="-25000" dirty="0" err="1">
                <a:solidFill>
                  <a:schemeClr val="bg2"/>
                </a:solidFill>
              </a:rPr>
              <a:t>m</a:t>
            </a:r>
            <a:r>
              <a:rPr lang="en-US" sz="2400" i="1" baseline="-25000" dirty="0" err="1" smtClean="0">
                <a:solidFill>
                  <a:schemeClr val="bg2"/>
                </a:solidFill>
              </a:rPr>
              <a:t>ax</a:t>
            </a:r>
            <a:r>
              <a:rPr lang="en-US" sz="2400" dirty="0" smtClean="0">
                <a:solidFill>
                  <a:schemeClr val="bg2"/>
                </a:solidFill>
              </a:rPr>
              <a:t> = 0,86</a:t>
            </a:r>
            <a:endParaRPr lang="ru-RU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21809" y="395299"/>
            <a:ext cx="79399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33803" y="2028265"/>
            <a:ext cx="7939993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63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После выполнения шага 1 алгоритма получим словарь основ слов, собранный из слов всего множества документов:</a:t>
            </a:r>
            <a:endParaRPr lang="ru-RU" sz="20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38217"/>
              </p:ext>
            </p:extLst>
          </p:nvPr>
        </p:nvGraphicFramePr>
        <p:xfrm>
          <a:off x="2033803" y="3652989"/>
          <a:ext cx="812800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40137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8822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885054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232356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5749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вмест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готов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заказл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зачет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компьютер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6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костюм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куп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мног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нов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нужн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2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отел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перенесл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почин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стар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телефон</a:t>
                      </a:r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9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8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872</Words>
  <Application>Microsoft Office PowerPoint</Application>
  <PresentationFormat>Широкоэкранный</PresentationFormat>
  <Paragraphs>301</Paragraphs>
  <Slides>26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hetikk</dc:creator>
  <cp:lastModifiedBy>hetikk</cp:lastModifiedBy>
  <cp:revision>130</cp:revision>
  <dcterms:created xsi:type="dcterms:W3CDTF">2021-06-12T13:18:06Z</dcterms:created>
  <dcterms:modified xsi:type="dcterms:W3CDTF">2021-06-21T23:38:21Z</dcterms:modified>
</cp:coreProperties>
</file>