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etikk\IdeaProjects\diplom\docs\&#1069;&#1082;&#1089;&#1087;&#1077;&#1088;&#1080;&#1084;&#1077;&#1085;&#1090;&#1099;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Время кластеризации в зависимости от количества слов в файле</a:t>
            </a:r>
            <a:r>
              <a:rPr lang="ru-RU" baseline="0">
                <a:solidFill>
                  <a:schemeClr val="tx1"/>
                </a:solidFill>
              </a:rPr>
              <a:t> </a:t>
            </a:r>
            <a:r>
              <a:rPr lang="ru-RU">
                <a:solidFill>
                  <a:schemeClr val="tx1"/>
                </a:solidFill>
              </a:rPr>
              <a:t>(степенная)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76866148339"/>
          <c:y val="0.23711604974611819"/>
          <c:w val="0.85219113367527755"/>
          <c:h val="0.527713959820443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76D-49F7-9828-31E536D87481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14567678238509871"/>
                  <c:y val="0.2721013319596732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76D-49F7-9828-31E536D87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</c:plotArea>
    <c:plotVisOnly val="1"/>
    <c:dispBlanksAs val="gap"/>
    <c:showDLblsOverMax val="0"/>
  </c:chart>
  <c:spPr>
    <a:solidFill>
      <a:schemeClr val="bg1">
        <a:lumMod val="65000"/>
      </a:schemeClr>
    </a:solidFill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0.01173</cdr:x>
      <cdr:y>0.12312</cdr:y>
    </cdr:from>
    <cdr:to>
      <cdr:x>0.05983</cdr:x>
      <cdr:y>0.92211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1223961" y="1785939"/>
          <a:ext cx="3028950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ru-RU" sz="1100"/>
            <a:t>Время </a:t>
          </a:r>
          <a:r>
            <a:rPr lang="ru-RU" sz="1200"/>
            <a:t>работы</a:t>
          </a:r>
          <a:r>
            <a:rPr lang="ru-RU" sz="1100"/>
            <a:t> (мс)</a:t>
          </a:r>
        </a:p>
      </cdr:txBody>
    </cdr:sp>
  </cdr:relSizeAnchor>
  <cdr:relSizeAnchor xmlns:cdr="http://schemas.openxmlformats.org/drawingml/2006/chartDrawing">
    <cdr:from>
      <cdr:x>0.11263</cdr:x>
      <cdr:y>0.85714</cdr:y>
    </cdr:from>
    <cdr:to>
      <cdr:x>0.96791</cdr:x>
      <cdr:y>0.95584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14400" y="3143250"/>
          <a:ext cx="6943725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100">
              <a:effectLst/>
              <a:latin typeface="+mn-lt"/>
              <a:ea typeface="+mn-ea"/>
              <a:cs typeface="+mn-cs"/>
            </a:rPr>
            <a:t>Количество</a:t>
          </a:r>
          <a:r>
            <a:rPr lang="ru-RU" sz="1100" baseline="0">
              <a:effectLst/>
              <a:latin typeface="+mn-lt"/>
              <a:ea typeface="+mn-ea"/>
              <a:cs typeface="+mn-cs"/>
            </a:rPr>
            <a:t> слов в файле</a:t>
          </a:r>
          <a:endParaRPr lang="ru-RU">
            <a:effectLst/>
          </a:endParaRP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0.01173</cdr:x>
      <cdr:y>0.12312</cdr:y>
    </cdr:from>
    <cdr:to>
      <cdr:x>0.05983</cdr:x>
      <cdr:y>0.92211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1223961" y="1785939"/>
          <a:ext cx="3028950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ru-RU" sz="1100"/>
            <a:t>Время </a:t>
          </a:r>
          <a:r>
            <a:rPr lang="ru-RU" sz="1200"/>
            <a:t>работы</a:t>
          </a:r>
          <a:r>
            <a:rPr lang="ru-RU" sz="1100"/>
            <a:t> (мс)</a:t>
          </a:r>
        </a:p>
      </cdr:txBody>
    </cdr:sp>
  </cdr:relSizeAnchor>
  <cdr:relSizeAnchor xmlns:cdr="http://schemas.openxmlformats.org/drawingml/2006/chartDrawing">
    <cdr:from>
      <cdr:x>0.11263</cdr:x>
      <cdr:y>0.85714</cdr:y>
    </cdr:from>
    <cdr:to>
      <cdr:x>0.96791</cdr:x>
      <cdr:y>0.95584</cdr:y>
    </cdr:to>
    <cdr:sp macro="" textlink="">
      <cdr:nvSpPr>
        <cdr:cNvPr id="5" name="TextBox 3"/>
        <cdr:cNvSpPr txBox="1"/>
      </cdr:nvSpPr>
      <cdr:spPr>
        <a:xfrm xmlns:a="http://schemas.openxmlformats.org/drawingml/2006/main">
          <a:off x="914400" y="3143250"/>
          <a:ext cx="6943725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100">
              <a:effectLst/>
              <a:latin typeface="+mn-lt"/>
              <a:ea typeface="+mn-ea"/>
              <a:cs typeface="+mn-cs"/>
            </a:rPr>
            <a:t>Количество</a:t>
          </a:r>
          <a:r>
            <a:rPr lang="ru-RU" sz="1100" baseline="0">
              <a:effectLst/>
              <a:latin typeface="+mn-lt"/>
              <a:ea typeface="+mn-ea"/>
              <a:cs typeface="+mn-cs"/>
            </a:rPr>
            <a:t> слов в файле</a:t>
          </a:r>
          <a:endParaRPr lang="ru-RU">
            <a:effectLst/>
          </a:endParaRPr>
        </a:p>
        <a:p xmlns:a="http://schemas.openxmlformats.org/drawingml/2006/main"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ИВб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17-1</a:t>
            </a:r>
          </a:p>
          <a:p>
            <a:pPr algn="r"/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Будаева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56867" y="413406"/>
            <a:ext cx="60698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ежим «Кластеризация»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44" y="1326239"/>
            <a:ext cx="5565712" cy="5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66555" y="413406"/>
            <a:ext cx="62504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«Классификация»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425" y="1182847"/>
            <a:ext cx="5719150" cy="55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811624" y="250443"/>
            <a:ext cx="4568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162923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455" y="1272470"/>
            <a:ext cx="5445090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07423" y="0"/>
            <a:ext cx="4568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162923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21" y="1010831"/>
            <a:ext cx="5219533" cy="503794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380974" y="1010831"/>
            <a:ext cx="5219533" cy="50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440054" y="413406"/>
            <a:ext cx="150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err="1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вапав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162923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186715717"/>
              </p:ext>
            </p:extLst>
          </p:nvPr>
        </p:nvGraphicFramePr>
        <p:xfrm>
          <a:off x="3125787" y="2070100"/>
          <a:ext cx="5940425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9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440054" y="413406"/>
            <a:ext cx="150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err="1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вапав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162923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02454" y="440566"/>
            <a:ext cx="31870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endParaRPr lang="ru-RU" sz="5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/>
              <a:t>4</a:t>
            </a:fld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829192" y="1905506"/>
            <a:ext cx="45336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науки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1269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77205" y="467727"/>
            <a:ext cx="4411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/>
              <a:t>5</a:t>
            </a:fld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78292" y="1237168"/>
            <a:ext cx="9943235" cy="5996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квадратичной 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Иерархические алгоритмы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Нечеткие алгоритмы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Алгоритмы, основанные на теории 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выделения связных 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минимального покрывающего дерева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послойной кластеризации  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2E74B5"/>
              </a:buClr>
            </a:pPr>
            <a:endParaRPr lang="ru-RU" sz="2400" dirty="0">
              <a:solidFill>
                <a:schemeClr val="bg2">
                  <a:lumMod val="90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831509" y="395299"/>
            <a:ext cx="4720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59069"/>
              </p:ext>
            </p:extLst>
          </p:nvPr>
        </p:nvGraphicFramePr>
        <p:xfrm>
          <a:off x="1695426" y="1720160"/>
          <a:ext cx="8801148" cy="356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4203700" imgH="1701800" progId="Equation.DSMT4">
                  <p:embed/>
                </p:oleObj>
              </mc:Choice>
              <mc:Fallback>
                <p:oleObj r:id="rId4" imgW="4203700" imgH="170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26" y="1720160"/>
                        <a:ext cx="8801148" cy="3560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831509" y="395299"/>
            <a:ext cx="4720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81865" y="1907599"/>
            <a:ext cx="6570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Обозначения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– исходное множество документов 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</a:rPr>
              <a:t>коллекции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i="1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– </a:t>
            </a:r>
            <a:r>
              <a:rPr lang="en-US" i="1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-й документ множества </a:t>
            </a: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D</a:t>
            </a:r>
            <a:endParaRPr lang="ru-RU" i="1" dirty="0" smtClean="0">
              <a:solidFill>
                <a:schemeClr val="bg2">
                  <a:lumMod val="90000"/>
                </a:schemeClr>
              </a:solidFill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69681" y="413406"/>
            <a:ext cx="125229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)) заменить на слайды с решением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9144" y="1720840"/>
            <a:ext cx="9433711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Считать содержимое всех файлов и объединить слова в единый список, предварительно определив основу каждого слова;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матрицу схожести документов, используя выбранную меру расстояния и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TF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IDF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Нормализуем полученную на предыдущем шаге матрицу;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Используя алгоритм Прима, строим минимальное </a:t>
            </a:r>
            <a:r>
              <a:rPr lang="ru-RU" sz="24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остовное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дерево и удаляем ребра таким образом, чтобы расстояние между документами, попавшими в одну группу было минимальным.</a:t>
            </a:r>
          </a:p>
        </p:txBody>
      </p:sp>
    </p:spTree>
    <p:extLst>
      <p:ext uri="{BB962C8B-B14F-4D97-AF65-F5344CB8AC3E}">
        <p14:creationId xmlns:p14="http://schemas.microsoft.com/office/powerpoint/2010/main" val="1499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1326" y="413406"/>
            <a:ext cx="121409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) заменить на слайды с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34891" y="1549786"/>
            <a:ext cx="10322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Считать содержимое файл классов и объединить ключевые слова в единый список, предварительно определив основу каждого слова;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Считывать файлы, подсчитать слова, которые входят с словарь предварительно получив их основу и строим матрицу, у который по горизонтали файлы, по вертикали количество слов, входящих в словарь;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Нормализуем матрицу;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4.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Сравниваем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расстояния </a:t>
            </a:r>
            <a:r>
              <a:rPr lang="en-US" sz="2400" i="1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-го документа с </a:t>
            </a:r>
            <a:r>
              <a:rPr lang="en-US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-ой группой и определяем самою подходящую.</a:t>
            </a:r>
          </a:p>
        </p:txBody>
      </p:sp>
    </p:spTree>
    <p:extLst>
      <p:ext uri="{BB962C8B-B14F-4D97-AF65-F5344CB8AC3E}">
        <p14:creationId xmlns:p14="http://schemas.microsoft.com/office/powerpoint/2010/main" val="12492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420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Equation.DSMT4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31</cp:revision>
  <dcterms:created xsi:type="dcterms:W3CDTF">2021-06-12T13:18:06Z</dcterms:created>
  <dcterms:modified xsi:type="dcterms:W3CDTF">2021-06-15T00:56:52Z</dcterms:modified>
</cp:coreProperties>
</file>