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62" r:id="rId5"/>
    <p:sldId id="274" r:id="rId6"/>
    <p:sldId id="273" r:id="rId7"/>
    <p:sldId id="264" r:id="rId8"/>
    <p:sldId id="272" r:id="rId9"/>
    <p:sldId id="276" r:id="rId10"/>
    <p:sldId id="277" r:id="rId11"/>
    <p:sldId id="275" r:id="rId12"/>
    <p:sldId id="278" r:id="rId13"/>
    <p:sldId id="279" r:id="rId14"/>
    <p:sldId id="282" r:id="rId15"/>
    <p:sldId id="285" r:id="rId16"/>
    <p:sldId id="263" r:id="rId17"/>
    <p:sldId id="266" r:id="rId18"/>
    <p:sldId id="267" r:id="rId19"/>
    <p:sldId id="268" r:id="rId20"/>
    <p:sldId id="269" r:id="rId21"/>
    <p:sldId id="270" r:id="rId22"/>
    <p:sldId id="286" r:id="rId23"/>
    <p:sldId id="287" r:id="rId24"/>
    <p:sldId id="288" r:id="rId25"/>
    <p:sldId id="27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tikk\IdeaProjects\diplom\docs\&#1069;&#1082;&#1089;&#1087;&#1077;&#1088;&#1080;&#1084;&#1077;&#1085;&#1090;&#1099;%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</a:t>
            </a:r>
            <a:r>
              <a:rPr lang="ru-RU" baseline="0" dirty="0" smtClean="0"/>
              <a:t> зависимости</a:t>
            </a:r>
            <a:endParaRPr lang="ru-RU" dirty="0"/>
          </a:p>
        </c:rich>
      </c:tx>
      <c:layout>
        <c:manualLayout>
          <c:xMode val="edge"/>
          <c:yMode val="edge"/>
          <c:x val="0.3114499648583004"/>
          <c:y val="5.1784150380240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014762717442047"/>
          <c:y val="0.19627823990973595"/>
          <c:w val="0.82201837050368232"/>
          <c:h val="0.62086196436679608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26-4283-859E-02CCB05A8D88}"/>
            </c:ext>
          </c:extLst>
        </c:ser>
        <c:ser>
          <c:idx val="0"/>
          <c:order val="1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26-4283-859E-02CCB05A8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225679"/>
        <c:axId val="1580223183"/>
      </c:scatterChart>
      <c:valAx>
        <c:axId val="158022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3183"/>
        <c:crosses val="autoZero"/>
        <c:crossBetween val="midCat"/>
      </c:valAx>
      <c:valAx>
        <c:axId val="15802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5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539052873305701"/>
          <c:y val="0.1994586231223639"/>
          <c:w val="0.8130383947574773"/>
          <c:h val="0.60275298317432158"/>
        </c:manualLayout>
      </c:layout>
      <c:scatterChart>
        <c:scatterStyle val="lineMarker"/>
        <c:varyColors val="0"/>
        <c:ser>
          <c:idx val="2"/>
          <c:order val="0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6D-4CE1-924C-4A38DC6DC98A}"/>
            </c:ext>
          </c:extLst>
        </c:ser>
        <c:ser>
          <c:idx val="3"/>
          <c:order val="1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6D-4CE1-924C-4A38DC6DC98A}"/>
            </c:ext>
          </c:extLst>
        </c:ser>
        <c:ser>
          <c:idx val="4"/>
          <c:order val="2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6D-4CE1-924C-4A38DC6DC98A}"/>
            </c:ext>
          </c:extLst>
        </c:ser>
        <c:ser>
          <c:idx val="5"/>
          <c:order val="3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16D-4CE1-924C-4A38DC6DC98A}"/>
            </c:ext>
          </c:extLst>
        </c:ser>
        <c:ser>
          <c:idx val="1"/>
          <c:order val="4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16D-4CE1-924C-4A38DC6DC98A}"/>
            </c:ext>
          </c:extLst>
        </c:ser>
        <c:ser>
          <c:idx val="0"/>
          <c:order val="5"/>
          <c:tx>
            <c:strRef>
              <c:f>'Эксперимент 1'!$B$2</c:f>
              <c:strCache>
                <c:ptCount val="1"/>
                <c:pt idx="0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27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7.5615037634474747E-2"/>
                  <c:y val="0.3559060947288422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1'!$A$3:$A$8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1'!$B$3:$B$8</c:f>
              <c:numCache>
                <c:formatCode>General</c:formatCode>
                <c:ptCount val="6"/>
                <c:pt idx="0">
                  <c:v>2195.7199999999998</c:v>
                </c:pt>
                <c:pt idx="1">
                  <c:v>2735.15</c:v>
                </c:pt>
                <c:pt idx="2">
                  <c:v>3108.07</c:v>
                </c:pt>
                <c:pt idx="3">
                  <c:v>3283.41</c:v>
                </c:pt>
                <c:pt idx="4">
                  <c:v>3509.29</c:v>
                </c:pt>
                <c:pt idx="5">
                  <c:v>3813.6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16D-4CE1-924C-4A38DC6DC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225679"/>
        <c:axId val="1580223183"/>
      </c:scatterChart>
      <c:valAx>
        <c:axId val="158022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3183"/>
        <c:crosses val="autoZero"/>
        <c:crossBetween val="midCat"/>
      </c:valAx>
      <c:valAx>
        <c:axId val="15802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225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 зависимости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553311418596946"/>
          <c:y val="0.18207254564093617"/>
          <c:w val="0.84358973574905083"/>
          <c:h val="0.64753811590725674"/>
        </c:manualLayout>
      </c:layout>
      <c:scatterChart>
        <c:scatterStyle val="lineMarker"/>
        <c:varyColors val="0"/>
        <c:ser>
          <c:idx val="4"/>
          <c:order val="0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5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FB-465B-8555-B78B2A2B8590}"/>
            </c:ext>
          </c:extLst>
        </c:ser>
        <c:ser>
          <c:idx val="5"/>
          <c:order val="1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FB-465B-8555-B78B2A2B8590}"/>
            </c:ext>
          </c:extLst>
        </c:ser>
        <c:ser>
          <c:idx val="6"/>
          <c:order val="2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lumMod val="6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>
                  <a:lumMod val="60000"/>
                </a:schemeClr>
              </a:solidFill>
              <a:ln w="9525" cap="flat" cmpd="sng" algn="ctr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FB-465B-8555-B78B2A2B8590}"/>
            </c:ext>
          </c:extLst>
        </c:ser>
        <c:ser>
          <c:idx val="7"/>
          <c:order val="3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lumMod val="6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>
                  <a:lumMod val="60000"/>
                </a:schemeClr>
              </a:solidFill>
              <a:ln w="9525" cap="flat" cmpd="sng" algn="ctr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FB-465B-8555-B78B2A2B8590}"/>
            </c:ext>
          </c:extLst>
        </c:ser>
        <c:ser>
          <c:idx val="2"/>
          <c:order val="4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3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FB-465B-8555-B78B2A2B8590}"/>
            </c:ext>
          </c:extLst>
        </c:ser>
        <c:ser>
          <c:idx val="3"/>
          <c:order val="5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FB-465B-8555-B78B2A2B8590}"/>
            </c:ext>
          </c:extLst>
        </c:ser>
        <c:ser>
          <c:idx val="1"/>
          <c:order val="6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5FB-465B-8555-B78B2A2B8590}"/>
            </c:ext>
          </c:extLst>
        </c:ser>
        <c:ser>
          <c:idx val="0"/>
          <c:order val="7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5FB-465B-8555-B78B2A2B8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601935"/>
        <c:axId val="1574598191"/>
      </c:scatterChart>
      <c:valAx>
        <c:axId val="1574601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598191"/>
        <c:crosses val="autoZero"/>
        <c:crossBetween val="midCat"/>
      </c:valAx>
      <c:valAx>
        <c:axId val="15745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601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</a:t>
            </a:r>
            <a:r>
              <a:rPr lang="ru-RU" baseline="0" dirty="0" smtClean="0"/>
              <a:t> функция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376663854518185"/>
          <c:y val="0.16293697944796615"/>
          <c:w val="0.82480479002624663"/>
          <c:h val="0.6445129196395577"/>
        </c:manualLayout>
      </c:layout>
      <c:scatterChart>
        <c:scatterStyle val="lineMarker"/>
        <c:varyColors val="0"/>
        <c:ser>
          <c:idx val="1"/>
          <c:order val="0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B7-419E-82AF-FAA5A6821369}"/>
            </c:ext>
          </c:extLst>
        </c:ser>
        <c:ser>
          <c:idx val="0"/>
          <c:order val="1"/>
          <c:tx>
            <c:strRef>
              <c:f>'Эксперимент 2'!$B$1:$B$2</c:f>
              <c:strCache>
                <c:ptCount val="2"/>
                <c:pt idx="0">
                  <c:v>Зависимость времени кластеризации от количества файлов</c:v>
                </c:pt>
                <c:pt idx="1">
                  <c:v>Время работы (мс)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-0.12064913760779902"/>
                  <c:y val="0.1493792698295384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2'!$A$3:$A$6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2'!$B$3:$B$6</c:f>
              <c:numCache>
                <c:formatCode>General</c:formatCode>
                <c:ptCount val="4"/>
                <c:pt idx="0">
                  <c:v>426.88</c:v>
                </c:pt>
                <c:pt idx="1">
                  <c:v>1309.1400000000001</c:v>
                </c:pt>
                <c:pt idx="2">
                  <c:v>3031.75</c:v>
                </c:pt>
                <c:pt idx="3">
                  <c:v>5926.5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B7-419E-82AF-FAA5A682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601935"/>
        <c:axId val="1574598191"/>
      </c:scatterChart>
      <c:valAx>
        <c:axId val="1574601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598191"/>
        <c:crosses val="autoZero"/>
        <c:crossBetween val="midCat"/>
      </c:valAx>
      <c:valAx>
        <c:axId val="157459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4601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</a:t>
            </a:r>
            <a:r>
              <a:rPr lang="ru-RU" baseline="0" dirty="0" smtClean="0"/>
              <a:t> зависимости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033428449365524"/>
          <c:y val="0.16782544841174635"/>
          <c:w val="0.79832954162404735"/>
          <c:h val="0.66110585207319983"/>
        </c:manualLayout>
      </c:layout>
      <c:scatterChart>
        <c:scatterStyle val="lineMarker"/>
        <c:varyColors val="0"/>
        <c:ser>
          <c:idx val="1"/>
          <c:order val="0"/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A0-4158-BD26-0CDBD4167245}"/>
            </c:ext>
          </c:extLst>
        </c:ser>
        <c:ser>
          <c:idx val="0"/>
          <c:order val="1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7A0-4158-BD26-0CDBD4167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862655"/>
        <c:axId val="1385860575"/>
      </c:scatterChart>
      <c:valAx>
        <c:axId val="1385862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0575"/>
        <c:crosses val="autoZero"/>
        <c:crossBetween val="midCat"/>
      </c:valAx>
      <c:valAx>
        <c:axId val="138586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 Время работы  (мс)</a:t>
                </a:r>
              </a:p>
              <a:p>
                <a:pPr>
                  <a:defRPr/>
                </a:pP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2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020051524032813"/>
          <c:y val="0.16016474037667841"/>
          <c:w val="0.79619724102590217"/>
          <c:h val="0.64083402363375108"/>
        </c:manualLayout>
      </c:layout>
      <c:scatterChart>
        <c:scatterStyle val="lineMarker"/>
        <c:varyColors val="0"/>
        <c:ser>
          <c:idx val="1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89-4C61-996C-387E4EC8FEE3}"/>
            </c:ext>
          </c:extLst>
        </c:ser>
        <c:ser>
          <c:idx val="0"/>
          <c:order val="1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3274152492511216"/>
                  <c:y val="0.172635278257793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3'!$A$3:$A$8</c:f>
              <c:numCache>
                <c:formatCode>General</c:formatCode>
                <c:ptCount val="6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20000</c:v>
                </c:pt>
                <c:pt idx="4">
                  <c:v>25000</c:v>
                </c:pt>
                <c:pt idx="5">
                  <c:v>30000</c:v>
                </c:pt>
              </c:numCache>
            </c:numRef>
          </c:xVal>
          <c:yVal>
            <c:numRef>
              <c:f>'Эксперимент 3'!$B$3:$B$8</c:f>
              <c:numCache>
                <c:formatCode>General</c:formatCode>
                <c:ptCount val="6"/>
                <c:pt idx="0">
                  <c:v>298.92</c:v>
                </c:pt>
                <c:pt idx="1">
                  <c:v>576.34</c:v>
                </c:pt>
                <c:pt idx="2">
                  <c:v>854.73</c:v>
                </c:pt>
                <c:pt idx="3">
                  <c:v>1166.2</c:v>
                </c:pt>
                <c:pt idx="4">
                  <c:v>1422.53</c:v>
                </c:pt>
                <c:pt idx="5">
                  <c:v>1690.57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89-4C61-996C-387E4EC8F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862655"/>
        <c:axId val="1385860575"/>
      </c:scatterChart>
      <c:valAx>
        <c:axId val="1385862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слов в файле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0575"/>
        <c:crosses val="autoZero"/>
        <c:crossBetween val="midCat"/>
      </c:valAx>
      <c:valAx>
        <c:axId val="138586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5862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График зависимости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715424228342999E-2"/>
          <c:y val="0.16840532864570404"/>
          <c:w val="0.87768779798468466"/>
          <c:h val="0.6737929536960294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'Эксперимент 4'!$A$3:$A$6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4'!$B$3:$B$6</c:f>
              <c:numCache>
                <c:formatCode>General</c:formatCode>
                <c:ptCount val="4"/>
                <c:pt idx="0">
                  <c:v>287.19</c:v>
                </c:pt>
                <c:pt idx="1">
                  <c:v>568.70000000000005</c:v>
                </c:pt>
                <c:pt idx="2">
                  <c:v>855.5</c:v>
                </c:pt>
                <c:pt idx="3">
                  <c:v>1139.44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C1-488C-B7F1-123814DDD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1532991"/>
        <c:axId val="1511533823"/>
      </c:scatterChart>
      <c:valAx>
        <c:axId val="151153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3823"/>
        <c:crosses val="autoZero"/>
        <c:crossBetween val="midCat"/>
      </c:valAx>
      <c:valAx>
        <c:axId val="1511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Аппроксимирующая функция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92536344983603"/>
          <c:y val="0.13828173875525834"/>
          <c:w val="0.80938779089139457"/>
          <c:h val="0.6920576708733327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3451355885636787E-2"/>
                  <c:y val="0.3776999964045590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'Эксперимент 4'!$A$3:$A$6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'Эксперимент 4'!$B$3:$B$6</c:f>
              <c:numCache>
                <c:formatCode>General</c:formatCode>
                <c:ptCount val="4"/>
                <c:pt idx="0">
                  <c:v>287.19</c:v>
                </c:pt>
                <c:pt idx="1">
                  <c:v>568.70000000000005</c:v>
                </c:pt>
                <c:pt idx="2">
                  <c:v>855.5</c:v>
                </c:pt>
                <c:pt idx="3">
                  <c:v>1139.44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28-4B31-BF92-D29EFA63C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1532991"/>
        <c:axId val="1511533823"/>
      </c:scatterChart>
      <c:valAx>
        <c:axId val="151153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файлов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3823"/>
        <c:crosses val="autoZero"/>
        <c:crossBetween val="midCat"/>
      </c:valAx>
      <c:valAx>
        <c:axId val="151153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 (мс)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1532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8A98-F206-4B2A-B4FC-058B80366170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1065-6D20-4677-8E96-0DF1DE1F61C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8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71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065-6D20-4677-8E96-0DF1DE1F61C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28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2455-36D1-45AB-AB64-6E28C094F672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70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163-A235-4650-85AC-0E51E9142198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6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5C6-5741-467F-8559-8590B93419DD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65E8-86F7-47BC-94A9-787B9E01F971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3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0D95-D560-411D-AA77-78F3C11895E7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0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05A-7459-4977-8345-EC510BD5A15F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54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0A6-D93D-4E6C-9BAD-EBB31E61943C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D28-AF5C-4158-90C4-449893E96BDC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2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7E83-8DCE-446B-9FE3-BDA32A271672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9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0C8B-0728-465A-B0E0-66F73F6F6D8A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13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F9C5-23EA-4060-A2CA-FAF8EB4080BB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1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7BE1-8460-494A-B356-20C024961DE7}" type="datetime1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2FBA-BF31-4D4C-879C-24C2A01784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1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2785" y="449864"/>
            <a:ext cx="1111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ФГБОУ ВО Северо-Кавказский горно-металлургический институт </a:t>
            </a:r>
          </a:p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(государственный технологический университет)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3" y="194903"/>
            <a:ext cx="1459018" cy="14103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29346" y="2364809"/>
            <a:ext cx="6733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кластеризации документов на базе методов машинного обучения»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0540" y="4334232"/>
            <a:ext cx="4183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ИВб 17-1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Кастуев Х.А.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доц. Будаева А.А.</a:t>
            </a:r>
          </a:p>
          <a:p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A2B4-4E75-478C-BFCB-35F7C62075D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64248" cy="129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</a:rPr>
              <a:t>Шаг 4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. Используя алгоритм Прима, строим минимальное остовное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</a:rPr>
              <a:t>дерево;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980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</a:rPr>
              <a:t>Шаг 5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</a:rPr>
              <a:t>. Удаляем из графа ребра, вес которых превышает </a:t>
            </a:r>
            <a:r>
              <a:rPr lang="en-US" sz="2400" i="1" dirty="0" smtClean="0">
                <a:solidFill>
                  <a:schemeClr val="bg2">
                    <a:lumMod val="90000"/>
                  </a:schemeClr>
                </a:solidFill>
              </a:rPr>
              <a:t>r</a:t>
            </a:r>
            <a:r>
              <a:rPr lang="en-US" sz="2400" i="1" baseline="-25000" dirty="0" smtClean="0">
                <a:solidFill>
                  <a:schemeClr val="bg2">
                    <a:lumMod val="90000"/>
                  </a:schemeClr>
                </a:solidFill>
              </a:rPr>
              <a:t>max</a:t>
            </a:r>
            <a:r>
              <a:rPr lang="ru-RU" sz="2400" i="1" baseline="-250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797458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385401" y="3264470"/>
            <a:ext cx="3943096" cy="309187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791452" y="3264471"/>
            <a:ext cx="3943096" cy="30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13777" y="395299"/>
            <a:ext cx="85560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3992" y="6356350"/>
            <a:ext cx="84800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001800" y="1636956"/>
                <a:ext cx="8380013" cy="4215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400" dirty="0" smtClean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– исходное множество документов коллекции,</a:t>
                </a:r>
              </a:p>
              <a:p>
                <a:r>
                  <a:rPr lang="en-US" sz="24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4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sz="24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24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 – </a:t>
                </a:r>
                <a:r>
                  <a:rPr lang="en-US" sz="2400" i="1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-й документ множества </a:t>
                </a:r>
                <a:r>
                  <a:rPr lang="en-US" sz="24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r>
                  <a:rPr lang="en-US" sz="2400" dirty="0">
                    <a:solidFill>
                      <a:schemeClr val="bg2">
                        <a:lumMod val="90000"/>
                      </a:schemeClr>
                    </a:solidFill>
                  </a:rPr>
                  <a:t>P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 – множество таксонов</a:t>
                </a:r>
              </a:p>
              <a:p>
                <a:r>
                  <a:rPr lang="en-US" sz="2400" i="1" dirty="0">
                    <a:solidFill>
                      <a:schemeClr val="bg2">
                        <a:lumMod val="90000"/>
                      </a:schemeClr>
                    </a:solidFill>
                  </a:rPr>
                  <a:t>f 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– наиболее подходящий таксон для выбранного документа;</a:t>
                </a:r>
              </a:p>
              <a:p>
                <a:r>
                  <a:rPr lang="en-US" sz="2400" i="1" dirty="0">
                    <a:solidFill>
                      <a:schemeClr val="bg2">
                        <a:lumMod val="90000"/>
                      </a:schemeClr>
                    </a:solidFill>
                  </a:rPr>
                  <a:t>c</a:t>
                </a:r>
                <a:r>
                  <a:rPr lang="en-US" sz="24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 – центр </a:t>
                </a:r>
                <a:r>
                  <a:rPr lang="en-US" sz="2400" i="1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-го </a:t>
                </a:r>
                <a:r>
                  <a:rPr lang="ru-RU" sz="2400" dirty="0" smtClean="0">
                    <a:solidFill>
                      <a:schemeClr val="bg2">
                        <a:lumMod val="90000"/>
                      </a:schemeClr>
                    </a:solidFill>
                  </a:rPr>
                  <a:t>таксона</a:t>
                </a:r>
                <a:endParaRPr lang="ru-RU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:endParaRPr lang="ru-RU" sz="2400" i="1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:pPr>
                  <a:tabLst>
                    <a:tab pos="3946525" algn="ctr"/>
                    <a:tab pos="8156575" algn="r"/>
                  </a:tabLst>
                </a:pPr>
                <a:r>
                  <a:rPr lang="ru-RU" sz="3200" dirty="0" smtClean="0">
                    <a:solidFill>
                      <a:schemeClr val="bg2">
                        <a:lumMod val="9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∀</m:t>
                        </m:r>
                      </m:e>
                      <m:sub>
                        <m:r>
                          <a:rPr lang="ru-RU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𝑑</m:t>
                        </m:r>
                        <m:r>
                          <a:rPr lang="ru-RU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 ∈ </m:t>
                        </m:r>
                        <m:r>
                          <a:rPr lang="ru-RU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𝐷</m:t>
                        </m:r>
                      </m:sub>
                    </m:sSub>
                    <m:r>
                      <a:rPr lang="ru-RU" sz="32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:∃</m:t>
                    </m:r>
                    <m:r>
                      <a:rPr lang="ru-RU" sz="32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𝑓</m:t>
                    </m:r>
                    <m:r>
                      <a:rPr lang="ru-RU" sz="32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∈</m:t>
                    </m:r>
                    <m:r>
                      <a:rPr lang="ru-RU" sz="32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𝑃</m:t>
                    </m:r>
                    <m:r>
                      <a:rPr lang="ru-RU" sz="32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:   </m:t>
                    </m:r>
                    <m:r>
                      <a:rPr lang="ru-RU" sz="32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𝑟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𝑐</m:t>
                            </m:r>
                          </m:e>
                          <m:sub>
                            <m:r>
                              <a:rPr lang="ru-RU" sz="32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𝑓</m:t>
                            </m:r>
                          </m:sub>
                        </m:sSub>
                        <m:r>
                          <a:rPr lang="ru-RU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𝑑</m:t>
                        </m:r>
                      </m:e>
                    </m:d>
                    <m:r>
                      <a:rPr lang="ru-RU" sz="32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=</m:t>
                    </m:r>
                    <m:func>
                      <m:funcPr>
                        <m:ctrlPr>
                          <a:rPr lang="ru-RU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min</m:t>
                            </m:r>
                          </m:e>
                          <m:lim>
                            <m:r>
                              <a:rPr lang="ru-RU" sz="32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ru-RU" sz="32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𝑟</m:t>
                        </m:r>
                        <m:d>
                          <m:dPr>
                            <m:ctrlPr>
                              <a:rPr lang="ru-RU" sz="32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sz="32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2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,</m:t>
                            </m:r>
                            <m:r>
                              <a:rPr lang="ru-RU" sz="32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r>
                  <a:rPr lang="ru-RU" sz="3200" dirty="0" smtClean="0">
                    <a:solidFill>
                      <a:schemeClr val="bg2">
                        <a:lumMod val="90000"/>
                      </a:schemeClr>
                    </a:solidFill>
                  </a:rPr>
                  <a:t> 	(1)</a:t>
                </a:r>
              </a:p>
              <a:p>
                <a:endParaRPr lang="ru-RU" sz="3200" dirty="0" smtClean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r>
                  <a:rPr lang="ru-RU" sz="2400" dirty="0">
                    <a:solidFill>
                      <a:schemeClr val="bg2">
                        <a:lumMod val="90000"/>
                      </a:schemeClr>
                    </a:solidFill>
                  </a:rPr>
                  <a:t>Цель – распределить документы так, что расстояние между документом и выбранным таксоном было минимальным</a:t>
                </a:r>
                <a:endParaRPr lang="ru-RU" sz="2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800" y="1636956"/>
                <a:ext cx="8380013" cy="4215449"/>
              </a:xfrm>
              <a:prstGeom prst="rect">
                <a:avLst/>
              </a:prstGeom>
              <a:blipFill>
                <a:blip r:embed="rId3"/>
                <a:stretch>
                  <a:fillRect l="-1091" t="-1158" r="-1382" b="-2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2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923186" y="395299"/>
            <a:ext cx="65372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34566" y="1394234"/>
            <a:ext cx="5585234" cy="496211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1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Готовим данные к обработке: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содержимое файла классов;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Объединить ключевые слова в 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единый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(словарь);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содержимое файлов;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Шаг 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каждого слова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18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2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Строим матрицу 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 который по горизонтали классы и файлы, по вертикали количество повторений слов документа, входящих в словарь</a:t>
            </a: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94234"/>
                <a:ext cx="5181600" cy="49621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Нормализуем матрицу по формуле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′</m:t>
                            </m:r>
                          </m:sup>
                        </m:sSubSup>
                      </m:e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=  </m:t>
                        </m:r>
                        <m:f>
                          <m:f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,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min</m:t>
                            </m:r>
                            <m:r>
                              <a:rPr lang="ru-RU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⁡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max</m:t>
                            </m:r>
                            <m:r>
                              <a:rPr lang="ru-RU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⁡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)−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min</m:t>
                            </m:r>
                            <m:r>
                              <a:rPr lang="ru-RU" sz="2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⁡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)</m:t>
                            </m:r>
                          </m:den>
                        </m:f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Определяем группу выбранного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документа по формуле (1).</a:t>
                </a:r>
                <a:endParaRPr lang="ru-RU" sz="20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94234"/>
                <a:ext cx="5181600" cy="4962116"/>
              </a:xfrm>
              <a:blipFill>
                <a:blip r:embed="rId3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9273" y="6356350"/>
            <a:ext cx="842727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500" y="395299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9878" y="2039106"/>
            <a:ext cx="4333922" cy="346713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9273" y="6311083"/>
            <a:ext cx="842727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5512" y="2507810"/>
            <a:ext cx="5883358" cy="267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500" y="395299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31166" y="6320136"/>
            <a:ext cx="860834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90115" y="1784695"/>
            <a:ext cx="77316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Готовим данные к обработке:</a:t>
            </a:r>
          </a:p>
          <a:p>
            <a:pPr marL="45021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1.1. 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Считать содержимое файла классов;</a:t>
            </a:r>
          </a:p>
          <a:p>
            <a:pPr marL="45021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1.2.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Объединить ключевые слова в единый список </a:t>
            </a:r>
            <a:r>
              <a:rPr lang="ru-RU" sz="20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(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словарь);</a:t>
            </a:r>
          </a:p>
          <a:p>
            <a:pPr marL="45021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1.3. 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Считать содержимое файлов;</a:t>
            </a:r>
          </a:p>
          <a:p>
            <a:pPr marL="45021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1.4. 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Получить</a:t>
            </a: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основу каждого слова;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Проделав эти действия получаем словарь, состоящий из 4 слов следующего вида:</a:t>
            </a:r>
            <a:r>
              <a:rPr lang="ru-RU" sz="20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зачет, компьютер, костюм, телефон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15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67302" y="221675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48512" y="6347296"/>
            <a:ext cx="843488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73984" y="1397787"/>
            <a:ext cx="405595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</a:t>
            </a:r>
            <a:r>
              <a:rPr lang="ru-RU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Нормализуем </a:t>
            </a:r>
            <a:r>
              <a:rPr lang="ru-RU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матрицу;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19340"/>
              </p:ext>
            </p:extLst>
          </p:nvPr>
        </p:nvGraphicFramePr>
        <p:xfrm>
          <a:off x="6433666" y="2510757"/>
          <a:ext cx="5336590" cy="362370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67318">
                  <a:extLst>
                    <a:ext uri="{9D8B030D-6E8A-4147-A177-3AD203B41FA5}">
                      <a16:colId xmlns:a16="http://schemas.microsoft.com/office/drawing/2014/main" val="4191409000"/>
                    </a:ext>
                  </a:extLst>
                </a:gridCol>
                <a:gridCol w="1067318">
                  <a:extLst>
                    <a:ext uri="{9D8B030D-6E8A-4147-A177-3AD203B41FA5}">
                      <a16:colId xmlns:a16="http://schemas.microsoft.com/office/drawing/2014/main" val="2198810567"/>
                    </a:ext>
                  </a:extLst>
                </a:gridCol>
                <a:gridCol w="1067318">
                  <a:extLst>
                    <a:ext uri="{9D8B030D-6E8A-4147-A177-3AD203B41FA5}">
                      <a16:colId xmlns:a16="http://schemas.microsoft.com/office/drawing/2014/main" val="2731873506"/>
                    </a:ext>
                  </a:extLst>
                </a:gridCol>
                <a:gridCol w="1067318">
                  <a:extLst>
                    <a:ext uri="{9D8B030D-6E8A-4147-A177-3AD203B41FA5}">
                      <a16:colId xmlns:a16="http://schemas.microsoft.com/office/drawing/2014/main" val="3030487770"/>
                    </a:ext>
                  </a:extLst>
                </a:gridCol>
                <a:gridCol w="1067318">
                  <a:extLst>
                    <a:ext uri="{9D8B030D-6E8A-4147-A177-3AD203B41FA5}">
                      <a16:colId xmlns:a16="http://schemas.microsoft.com/office/drawing/2014/main" val="2298217348"/>
                    </a:ext>
                  </a:extLst>
                </a:gridCol>
              </a:tblGrid>
              <a:tr h="3767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компьютер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телефон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483396111"/>
                  </a:ext>
                </a:extLst>
              </a:tr>
              <a:tr h="41546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271510665"/>
                  </a:ext>
                </a:extLst>
              </a:tr>
              <a:tr h="4014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Техника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24218133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945102658"/>
                  </a:ext>
                </a:extLst>
              </a:tr>
              <a:tr h="3752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effectLst/>
                        </a:rPr>
                        <a:t>Прочее*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129865502"/>
                  </a:ext>
                </a:extLst>
              </a:tr>
              <a:tr h="3752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734423885"/>
                  </a:ext>
                </a:extLst>
              </a:tr>
              <a:tr h="3612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Компьютер.txt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928790434"/>
                  </a:ext>
                </a:extLst>
              </a:tr>
              <a:tr h="4014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1862288066"/>
                  </a:ext>
                </a:extLst>
              </a:tr>
              <a:tr h="52428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Починил.txt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420170708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82010"/>
              </p:ext>
            </p:extLst>
          </p:nvPr>
        </p:nvGraphicFramePr>
        <p:xfrm>
          <a:off x="626301" y="2510757"/>
          <a:ext cx="5336590" cy="362371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67318">
                  <a:extLst>
                    <a:ext uri="{9D8B030D-6E8A-4147-A177-3AD203B41FA5}">
                      <a16:colId xmlns:a16="http://schemas.microsoft.com/office/drawing/2014/main" val="4191409000"/>
                    </a:ext>
                  </a:extLst>
                </a:gridCol>
                <a:gridCol w="1067318">
                  <a:extLst>
                    <a:ext uri="{9D8B030D-6E8A-4147-A177-3AD203B41FA5}">
                      <a16:colId xmlns:a16="http://schemas.microsoft.com/office/drawing/2014/main" val="2198810567"/>
                    </a:ext>
                  </a:extLst>
                </a:gridCol>
                <a:gridCol w="1067318">
                  <a:extLst>
                    <a:ext uri="{9D8B030D-6E8A-4147-A177-3AD203B41FA5}">
                      <a16:colId xmlns:a16="http://schemas.microsoft.com/office/drawing/2014/main" val="2731873506"/>
                    </a:ext>
                  </a:extLst>
                </a:gridCol>
                <a:gridCol w="1067318">
                  <a:extLst>
                    <a:ext uri="{9D8B030D-6E8A-4147-A177-3AD203B41FA5}">
                      <a16:colId xmlns:a16="http://schemas.microsoft.com/office/drawing/2014/main" val="3030487770"/>
                    </a:ext>
                  </a:extLst>
                </a:gridCol>
                <a:gridCol w="1067318">
                  <a:extLst>
                    <a:ext uri="{9D8B030D-6E8A-4147-A177-3AD203B41FA5}">
                      <a16:colId xmlns:a16="http://schemas.microsoft.com/office/drawing/2014/main" val="2298217348"/>
                    </a:ext>
                  </a:extLst>
                </a:gridCol>
              </a:tblGrid>
              <a:tr h="37670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компьютер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телефон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483396111"/>
                  </a:ext>
                </a:extLst>
              </a:tr>
              <a:tr h="41546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271510665"/>
                  </a:ext>
                </a:extLst>
              </a:tr>
              <a:tr h="4014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Техника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24218133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945102658"/>
                  </a:ext>
                </a:extLst>
              </a:tr>
              <a:tr h="3752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effectLst/>
                        </a:rPr>
                        <a:t>Прочее*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129865502"/>
                  </a:ext>
                </a:extLst>
              </a:tr>
              <a:tr h="3752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Зачет.txt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2734423885"/>
                  </a:ext>
                </a:extLst>
              </a:tr>
              <a:tr h="3612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Компьютер.txt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928790434"/>
                  </a:ext>
                </a:extLst>
              </a:tr>
              <a:tr h="4014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Костюм.txt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1862288066"/>
                  </a:ext>
                </a:extLst>
              </a:tr>
              <a:tr h="52428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Починил.txt</a:t>
                      </a:r>
                      <a:endParaRPr lang="ru-RU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420170708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48106" y="982289"/>
            <a:ext cx="5948127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2. Строим матрицу, у который по горизонтали классы и файлы, по вертикали количество повторений слов документа, входящих в словарь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31499" y="413406"/>
            <a:ext cx="8120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253458" y="6356350"/>
            <a:ext cx="938542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37029" y="1882842"/>
            <a:ext cx="76592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4.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Определяем группу выбранного документа по формуле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(1):</a:t>
            </a:r>
          </a:p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endParaRPr lang="ru-RU" sz="2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Зачет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Зачет.txt</a:t>
            </a:r>
          </a:p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Компьютер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Компьютер.txt, Починил.txt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Костюм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Костюм.txt</a:t>
            </a:r>
          </a:p>
          <a:p>
            <a:pPr marL="449580" indent="635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Прочее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-</a:t>
            </a:r>
          </a:p>
        </p:txBody>
      </p:sp>
    </p:spTree>
    <p:extLst>
      <p:ext uri="{BB962C8B-B14F-4D97-AF65-F5344CB8AC3E}">
        <p14:creationId xmlns:p14="http://schemas.microsoft.com/office/powerpoint/2010/main" val="1499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56867" y="413406"/>
            <a:ext cx="60698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«Кластеризация»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71152" y="6356350"/>
            <a:ext cx="820847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41" y="1285592"/>
            <a:ext cx="5516525" cy="53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066555" y="413406"/>
            <a:ext cx="62504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«Классификация»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71152" y="6356350"/>
            <a:ext cx="820847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946" y="1265404"/>
            <a:ext cx="5622108" cy="54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811624" y="250443"/>
            <a:ext cx="45687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61284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73455" y="1272470"/>
            <a:ext cx="5445090" cy="52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326398" y="487762"/>
            <a:ext cx="15392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309" y="1331559"/>
            <a:ext cx="1006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средства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способного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кластеризовать 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различные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наборы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09255" y="2434379"/>
            <a:ext cx="1973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4657" y="3200396"/>
            <a:ext cx="8582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аналитический обзор предметной области.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математическую модель и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 решения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программный комплекс, реализующий выбранную математическую модель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ряд экспериментов, показывающих эффективность разработанного программного комплекса</a:t>
            </a:r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907423" y="0"/>
            <a:ext cx="45687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классами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89260" y="6329189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9421" y="1010831"/>
            <a:ext cx="5219533" cy="503794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188" y="1010831"/>
            <a:ext cx="5219533" cy="50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235088" y="301438"/>
            <a:ext cx="40627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1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27710" y="1070879"/>
            <a:ext cx="8677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кластеризации от количества слов в файле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838188"/>
              </p:ext>
            </p:extLst>
          </p:nvPr>
        </p:nvGraphicFramePr>
        <p:xfrm>
          <a:off x="373225" y="2252656"/>
          <a:ext cx="5618681" cy="343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279511"/>
              </p:ext>
            </p:extLst>
          </p:nvPr>
        </p:nvGraphicFramePr>
        <p:xfrm>
          <a:off x="6266444" y="2252655"/>
          <a:ext cx="5618681" cy="343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992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2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55783" y="1115736"/>
            <a:ext cx="7880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кластеризации от количества файлов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636440"/>
              </p:ext>
            </p:extLst>
          </p:nvPr>
        </p:nvGraphicFramePr>
        <p:xfrm>
          <a:off x="366158" y="2247613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722764"/>
              </p:ext>
            </p:extLst>
          </p:nvPr>
        </p:nvGraphicFramePr>
        <p:xfrm>
          <a:off x="6266444" y="2247613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362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3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1998" y="1175152"/>
            <a:ext cx="8765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классификации от количества слов в файле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831351"/>
              </p:ext>
            </p:extLst>
          </p:nvPr>
        </p:nvGraphicFramePr>
        <p:xfrm>
          <a:off x="366157" y="2247613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709139"/>
              </p:ext>
            </p:extLst>
          </p:nvPr>
        </p:nvGraphicFramePr>
        <p:xfrm>
          <a:off x="6266445" y="2247612"/>
          <a:ext cx="5618681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18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305620" y="301438"/>
            <a:ext cx="392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4 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56350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92456" y="1175153"/>
            <a:ext cx="7984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классификации от количества файлов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687634"/>
              </p:ext>
            </p:extLst>
          </p:nvPr>
        </p:nvGraphicFramePr>
        <p:xfrm>
          <a:off x="366157" y="2265718"/>
          <a:ext cx="5618681" cy="342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859426"/>
              </p:ext>
            </p:extLst>
          </p:nvPr>
        </p:nvGraphicFramePr>
        <p:xfrm>
          <a:off x="6266445" y="2265718"/>
          <a:ext cx="5618681" cy="342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342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373891" y="2921168"/>
            <a:ext cx="74442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316832" y="6365404"/>
            <a:ext cx="875168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73" y="469390"/>
            <a:ext cx="4163738" cy="34508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4562" y="469390"/>
            <a:ext cx="731520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— задача группировки множества объектов на подмножества (кластеры) таким образом, чтобы объекты из одного кластера были более похожи друг на друга, чем на объекты из других кластеров по какому-либо критерию.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92024" y="478113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— это система распределения предметов, явлений или понятий какой-нибудь области на классы, разделы и разряды.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2" y="3205915"/>
            <a:ext cx="3156958" cy="31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03100" y="395299"/>
            <a:ext cx="85774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65597" y="1461099"/>
                <a:ext cx="8852417" cy="5171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i="1" dirty="0" smtClean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– исходное множество документов коллекции,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sym typeface="Symbol" panose="05050102010706020507" pitchFamily="18" charset="2"/>
                  </a:rPr>
                  <a:t>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-й документ множества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-е слово документа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𝑛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число вхождений </a:t>
                </a:r>
                <a:r>
                  <a:rPr lang="en-US" sz="2000" i="1" dirty="0" err="1">
                    <a:solidFill>
                      <a:schemeClr val="bg2">
                        <a:lumMod val="90000"/>
                      </a:schemeClr>
                    </a:solidFill>
                  </a:rPr>
                  <a:t>t</a:t>
                </a:r>
                <a:r>
                  <a:rPr lang="en-US" sz="2000" i="1" baseline="-25000" dirty="0" err="1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-го слова в документ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𝑁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общее число слов в документе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 : 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𝑁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naryPr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𝑗</m:t>
                        </m:r>
                      </m:sub>
                      <m:sup/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𝑛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ru-RU" sz="20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,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 :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𝑡𝑓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𝑛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частота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t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j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-го слова (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term frequency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) в документе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,</a:t>
                </a:r>
                <a:endParaRPr lang="en-US" sz="2000" dirty="0" smtClean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00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–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обратная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частота документа (</a:t>
                </a: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inverse document frequency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) – инверсия частоты, с которой 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встречается в документах 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коллекции</a:t>
                </a:r>
                <a:endParaRPr lang="en-US" sz="2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97" y="1461099"/>
                <a:ext cx="8852417" cy="5171287"/>
              </a:xfrm>
              <a:prstGeom prst="rect">
                <a:avLst/>
              </a:prstGeom>
              <a:blipFill>
                <a:blip r:embed="rId3"/>
                <a:stretch>
                  <a:fillRect l="-758" b="-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03100" y="395299"/>
            <a:ext cx="85774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03100" y="1164740"/>
                <a:ext cx="8852417" cy="594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 ∈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𝐷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 </m:t>
                            </m:r>
                          </m:e>
                        </m:d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число документов 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 которых встречается 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(когда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𝑛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)≠0</m:t>
                    </m:r>
                  </m:oMath>
                </a14:m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𝑡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𝑓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_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𝑖𝑑𝑓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=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𝑡𝑓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×</m:t>
                    </m:r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𝑖𝑑𝑓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, 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, </m:t>
                        </m:r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𝐷</m:t>
                        </m:r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  </m:t>
                    </m:r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оценка важности слова в контексте документа (мера TF-IDF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endParaRPr lang="en-US" sz="2000" i="1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булева переменная, равная 1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если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di-й документ относится к таксону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–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противном случае</a:t>
                </a:r>
                <a:r>
                  <a:rPr lang="ru-RU" sz="2000" i="1" dirty="0" smtClean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000" i="1" dirty="0" smtClean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sz="2000" i="1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i="1" baseline="-25000" dirty="0" err="1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 весов терминов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документа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вектор весов терминов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𝑟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𝑑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bg2">
                            <a:lumMod val="90000"/>
                          </a:schemeClr>
                        </a:solidFill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naryPr>
                          <m: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𝑖</m:t>
                            </m:r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=1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</a:rPr>
                                          <m:t>(</m:t>
                                        </m:r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 × </m:t>
                        </m:r>
                        <m:rad>
                          <m:radPr>
                            <m:degHide m:val="on"/>
                            <m:ctrlPr>
                              <a:rPr lang="ru-RU" sz="2000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𝑖</m:t>
                                </m:r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</a:rPr>
                                          <m:t>(</m:t>
                                        </m:r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000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</a:rPr>
                                  <m:t>×</m:t>
                                </m:r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косинусное расстояние между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 и </a:t>
                </a:r>
                <a:r>
                  <a:rPr lang="en-US" sz="2000" i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i="1" baseline="-25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 документами на основании меры TF-IDF,</a:t>
                </a:r>
              </a:p>
              <a:p>
                <a:pPr>
                  <a:lnSpc>
                    <a:spcPct val="150000"/>
                  </a:lnSpc>
                </a:pPr>
                <a:endParaRPr lang="ru-RU" sz="2000" i="1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00" y="1164740"/>
                <a:ext cx="8852417" cy="5944448"/>
              </a:xfrm>
              <a:prstGeom prst="rect">
                <a:avLst/>
              </a:prstGeom>
              <a:blipFill>
                <a:blip r:embed="rId3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004091" y="395299"/>
            <a:ext cx="8375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65597" y="1216656"/>
                <a:ext cx="8852417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максимально допустимое расстояние между объектами одной группы,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2">
                        <a:lumMod val="90000"/>
                      </a:schemeClr>
                    </a:solidFill>
                  </a:rPr>
                  <a:t>T</a:t>
                </a:r>
                <a:r>
                  <a:rPr lang="ru-RU" sz="2000" dirty="0">
                    <a:solidFill>
                      <a:schemeClr val="bg2">
                        <a:lumMod val="90000"/>
                      </a:schemeClr>
                    </a:solidFill>
                  </a:rPr>
                  <a:t> – множество групп (таксонов</a:t>
                </a:r>
                <a:r>
                  <a:rPr lang="ru-RU" sz="2000" dirty="0" smtClean="0">
                    <a:solidFill>
                      <a:schemeClr val="bg2">
                        <a:lumMod val="90000"/>
                      </a:schemeClr>
                    </a:solidFill>
                  </a:rPr>
                  <a:t>)</a:t>
                </a:r>
                <a:endParaRPr lang="ru-RU" sz="2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97" y="1216656"/>
                <a:ext cx="8852417" cy="967957"/>
              </a:xfrm>
              <a:prstGeom prst="rect">
                <a:avLst/>
              </a:prstGeom>
              <a:blipFill>
                <a:blip r:embed="rId3"/>
                <a:stretch>
                  <a:fillRect l="-758" b="-10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2435382" y="2236529"/>
                <a:ext cx="3962017" cy="2242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  <m:e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&amp;∀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ru-RU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acc>
                            </m:e>
                            <m:e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0.86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382" y="2236529"/>
                <a:ext cx="3962017" cy="2242152"/>
              </a:xfrm>
              <a:prstGeom prst="rect">
                <a:avLst/>
              </a:prstGeom>
              <a:blipFill>
                <a:blip r:embed="rId4"/>
                <a:stretch>
                  <a:fillRect r="-44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903101" y="4715134"/>
            <a:ext cx="8372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Цель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разбить документы множества на минимальное число групп, при ограничении на максимально допустимое расстояние между документами одной группы.</a:t>
            </a:r>
          </a:p>
        </p:txBody>
      </p:sp>
    </p:spTree>
    <p:extLst>
      <p:ext uri="{BB962C8B-B14F-4D97-AF65-F5344CB8AC3E}">
        <p14:creationId xmlns:p14="http://schemas.microsoft.com/office/powerpoint/2010/main" val="4523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013503" y="395299"/>
            <a:ext cx="63566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57131" y="1680770"/>
            <a:ext cx="5181600" cy="4351338"/>
          </a:xfrm>
        </p:spPr>
        <p:txBody>
          <a:bodyPr>
            <a:normAutofit/>
          </a:bodyPr>
          <a:lstStyle/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1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Готовим данные к обработке: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1.1.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Считать содержимое всех файлов;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1.2.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Объединить слова в единый список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(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словарь);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1.3.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Удалить слова, которые не несут </a:t>
            </a:r>
            <a:r>
              <a:rPr lang="ru-RU" sz="1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смысловой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нагрузки;</a:t>
            </a:r>
          </a:p>
          <a:p>
            <a:pPr marL="4502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Шаг 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1.4.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Получить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основу каждого слова</a:t>
            </a:r>
          </a:p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Строим матрицу схожести документов, используя выбранную меру расстояния и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TF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IDF</a:t>
            </a:r>
          </a:p>
          <a:p>
            <a:pPr marL="0" indent="0">
              <a:buNone/>
            </a:pPr>
            <a:endParaRPr lang="ru-RU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1809" y="1680770"/>
            <a:ext cx="5181600" cy="4351338"/>
          </a:xfrm>
        </p:spPr>
        <p:txBody>
          <a:bodyPr>
            <a:normAutofit/>
          </a:bodyPr>
          <a:lstStyle/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  <a:tabLst>
                <a:tab pos="3060700" algn="ctr"/>
                <a:tab pos="5940425" algn="r"/>
              </a:tabLst>
            </a:pP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3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Нормализуем матрицу, полученную на предыдущем шаге </a:t>
            </a:r>
          </a:p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4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Используя алгоритм Прима, строим минимальное остовное дерево;</a:t>
            </a:r>
          </a:p>
          <a:p>
            <a:pPr marL="4495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5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Удаляем из графа ребра, вес которых превышает </a:t>
            </a:r>
            <a:r>
              <a:rPr lang="en-US" sz="16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1600" i="1" baseline="-25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ru-RU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ru-RU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4251" y="6338243"/>
            <a:ext cx="507749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4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50079" y="2027977"/>
            <a:ext cx="8295066" cy="37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221809" y="395299"/>
            <a:ext cx="79399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решения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595265" y="1652884"/>
            <a:ext cx="5181600" cy="1017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2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Строим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матрицу схожести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документов;</a:t>
            </a:r>
          </a:p>
          <a:p>
            <a:pPr marL="0" indent="0">
              <a:buNone/>
            </a:pPr>
            <a:endParaRPr lang="ru-RU" sz="2400" b="1" dirty="0"/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2059960"/>
              </p:ext>
            </p:extLst>
          </p:nvPr>
        </p:nvGraphicFramePr>
        <p:xfrm>
          <a:off x="595265" y="3158191"/>
          <a:ext cx="5181600" cy="27680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88267">
                  <a:extLst>
                    <a:ext uri="{9D8B030D-6E8A-4147-A177-3AD203B41FA5}">
                      <a16:colId xmlns:a16="http://schemas.microsoft.com/office/drawing/2014/main" val="2194438"/>
                    </a:ext>
                  </a:extLst>
                </a:gridCol>
                <a:gridCol w="839142">
                  <a:extLst>
                    <a:ext uri="{9D8B030D-6E8A-4147-A177-3AD203B41FA5}">
                      <a16:colId xmlns:a16="http://schemas.microsoft.com/office/drawing/2014/main" val="1380914238"/>
                    </a:ext>
                  </a:extLst>
                </a:gridCol>
                <a:gridCol w="1187319">
                  <a:extLst>
                    <a:ext uri="{9D8B030D-6E8A-4147-A177-3AD203B41FA5}">
                      <a16:colId xmlns:a16="http://schemas.microsoft.com/office/drawing/2014/main" val="3882583741"/>
                    </a:ext>
                  </a:extLst>
                </a:gridCol>
                <a:gridCol w="914333">
                  <a:extLst>
                    <a:ext uri="{9D8B030D-6E8A-4147-A177-3AD203B41FA5}">
                      <a16:colId xmlns:a16="http://schemas.microsoft.com/office/drawing/2014/main" val="887271535"/>
                    </a:ext>
                  </a:extLst>
                </a:gridCol>
                <a:gridCol w="1052539">
                  <a:extLst>
                    <a:ext uri="{9D8B030D-6E8A-4147-A177-3AD203B41FA5}">
                      <a16:colId xmlns:a16="http://schemas.microsoft.com/office/drawing/2014/main" val="4211980009"/>
                    </a:ext>
                  </a:extLst>
                </a:gridCol>
              </a:tblGrid>
              <a:tr h="5756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Зачет.txt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Компьютер.txt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Костюм.txt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Починил.txt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566719598"/>
                  </a:ext>
                </a:extLst>
              </a:tr>
              <a:tr h="5484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Зачет.txt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0.86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0.98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2772073402"/>
                  </a:ext>
                </a:extLst>
              </a:tr>
              <a:tr h="516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Компьютер.txt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0.86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2.22E-16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0.76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793924773"/>
                  </a:ext>
                </a:extLst>
              </a:tr>
              <a:tr h="55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Костюм.txt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851126327"/>
                  </a:ext>
                </a:extLst>
              </a:tr>
              <a:tr h="5756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Починил.txt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0.98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0.76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459972327"/>
                  </a:ext>
                </a:extLst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597479" y="6293513"/>
            <a:ext cx="525855" cy="365125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15879" y="1594823"/>
            <a:ext cx="5335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Шаг 3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Нормализуем полученную на предыдущем шаге матрицу</a:t>
            </a:r>
            <a:endParaRPr lang="ru-RU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41439"/>
              </p:ext>
            </p:extLst>
          </p:nvPr>
        </p:nvGraphicFramePr>
        <p:xfrm>
          <a:off x="6415879" y="3158191"/>
          <a:ext cx="5181600" cy="27680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88267">
                  <a:extLst>
                    <a:ext uri="{9D8B030D-6E8A-4147-A177-3AD203B41FA5}">
                      <a16:colId xmlns:a16="http://schemas.microsoft.com/office/drawing/2014/main" val="70963174"/>
                    </a:ext>
                  </a:extLst>
                </a:gridCol>
                <a:gridCol w="839142">
                  <a:extLst>
                    <a:ext uri="{9D8B030D-6E8A-4147-A177-3AD203B41FA5}">
                      <a16:colId xmlns:a16="http://schemas.microsoft.com/office/drawing/2014/main" val="1998401114"/>
                    </a:ext>
                  </a:extLst>
                </a:gridCol>
                <a:gridCol w="1187319">
                  <a:extLst>
                    <a:ext uri="{9D8B030D-6E8A-4147-A177-3AD203B41FA5}">
                      <a16:colId xmlns:a16="http://schemas.microsoft.com/office/drawing/2014/main" val="875246640"/>
                    </a:ext>
                  </a:extLst>
                </a:gridCol>
                <a:gridCol w="914333">
                  <a:extLst>
                    <a:ext uri="{9D8B030D-6E8A-4147-A177-3AD203B41FA5}">
                      <a16:colId xmlns:a16="http://schemas.microsoft.com/office/drawing/2014/main" val="1098163710"/>
                    </a:ext>
                  </a:extLst>
                </a:gridCol>
                <a:gridCol w="1052539">
                  <a:extLst>
                    <a:ext uri="{9D8B030D-6E8A-4147-A177-3AD203B41FA5}">
                      <a16:colId xmlns:a16="http://schemas.microsoft.com/office/drawing/2014/main" val="3387294654"/>
                    </a:ext>
                  </a:extLst>
                </a:gridCol>
              </a:tblGrid>
              <a:tr h="57567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Зачет.txt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Компьютер.txt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Костюм.txt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Починил.txt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350925385"/>
                  </a:ext>
                </a:extLst>
              </a:tr>
              <a:tr h="5484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Зачет.txt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0.86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0.98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233714534"/>
                  </a:ext>
                </a:extLst>
              </a:tr>
              <a:tr h="516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Компьютер.txt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0.86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0.76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1264087770"/>
                  </a:ext>
                </a:extLst>
              </a:tr>
              <a:tr h="5522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Костюм.txt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536138049"/>
                  </a:ext>
                </a:extLst>
              </a:tr>
              <a:tr h="57567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Починил.txt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0.98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0.76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1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9" marR="61679" marT="0" marB="0" anchor="ctr"/>
                </a:tc>
                <a:extLst>
                  <a:ext uri="{0D108BD9-81ED-4DB2-BD59-A6C34878D82A}">
                    <a16:rowId xmlns:a16="http://schemas.microsoft.com/office/drawing/2014/main" val="37488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694</Words>
  <Application>Microsoft Office PowerPoint</Application>
  <PresentationFormat>Широкоэкранный</PresentationFormat>
  <Paragraphs>295</Paragraphs>
  <Slides>25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Тема Office</vt:lpstr>
      <vt:lpstr>Equation.DSMT4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hetikk</dc:creator>
  <cp:lastModifiedBy>hetikk</cp:lastModifiedBy>
  <cp:revision>84</cp:revision>
  <dcterms:created xsi:type="dcterms:W3CDTF">2021-06-12T13:18:06Z</dcterms:created>
  <dcterms:modified xsi:type="dcterms:W3CDTF">2021-06-17T15:50:10Z</dcterms:modified>
</cp:coreProperties>
</file>