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2180818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2180818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7024b7f93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7024b7f93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7024ed51e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7024ed51e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024ed51e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024ed51e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02613a22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02613a22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02613a22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02613a22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02613a22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02613a22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02613a22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02613a22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02613a22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02613a22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file/d/1xFTQx68rN_x2vchxhikGGDbFjsw32YjU/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44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Capstone </a:t>
            </a:r>
            <a:endParaRPr/>
          </a:p>
        </p:txBody>
      </p:sp>
      <p:sp>
        <p:nvSpPr>
          <p:cNvPr id="57" name="Google Shape;57;p13"/>
          <p:cNvSpPr txBox="1"/>
          <p:nvPr>
            <p:ph idx="1" type="subTitle"/>
          </p:nvPr>
        </p:nvSpPr>
        <p:spPr>
          <a:xfrm>
            <a:off x="311700" y="2387699"/>
            <a:ext cx="8520600" cy="224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600">
                <a:solidFill>
                  <a:schemeClr val="accent3"/>
                </a:solidFill>
                <a:latin typeface="Alfa Slab One"/>
                <a:ea typeface="Alfa Slab One"/>
                <a:cs typeface="Alfa Slab One"/>
                <a:sym typeface="Alfa Slab One"/>
              </a:rPr>
              <a:t>Team Bug Washers:</a:t>
            </a:r>
            <a:endParaRPr sz="2600">
              <a:solidFill>
                <a:schemeClr val="accent3"/>
              </a:solidFill>
              <a:latin typeface="Alfa Slab One"/>
              <a:ea typeface="Alfa Slab One"/>
              <a:cs typeface="Alfa Slab One"/>
              <a:sym typeface="Alfa Slab One"/>
            </a:endParaRPr>
          </a:p>
          <a:p>
            <a:pPr indent="0" lvl="0" marL="0" rtl="0" algn="ctr">
              <a:spcBef>
                <a:spcPts val="0"/>
              </a:spcBef>
              <a:spcAft>
                <a:spcPts val="0"/>
              </a:spcAft>
              <a:buNone/>
            </a:pPr>
            <a:r>
              <a:rPr lang="en-GB"/>
              <a:t>Jaimin Hadvani - 202301146</a:t>
            </a:r>
            <a:endParaRPr/>
          </a:p>
          <a:p>
            <a:pPr indent="0" lvl="0" marL="0" rtl="0" algn="ctr">
              <a:spcBef>
                <a:spcPts val="0"/>
              </a:spcBef>
              <a:spcAft>
                <a:spcPts val="0"/>
              </a:spcAft>
              <a:buNone/>
            </a:pPr>
            <a:r>
              <a:rPr lang="en-GB"/>
              <a:t>Het Ladani - 202301102</a:t>
            </a:r>
            <a:endParaRPr/>
          </a:p>
          <a:p>
            <a:pPr indent="0" lvl="0" marL="0" rtl="0" algn="ctr">
              <a:spcBef>
                <a:spcPts val="0"/>
              </a:spcBef>
              <a:spcAft>
                <a:spcPts val="0"/>
              </a:spcAft>
              <a:buNone/>
            </a:pPr>
            <a:r>
              <a:rPr lang="en-GB"/>
              <a:t>Pal Kaneria - 202301021</a:t>
            </a:r>
            <a:endParaRPr/>
          </a:p>
          <a:p>
            <a:pPr indent="0" lvl="0" marL="0" rtl="0" algn="ctr">
              <a:spcBef>
                <a:spcPts val="0"/>
              </a:spcBef>
              <a:spcAft>
                <a:spcPts val="0"/>
              </a:spcAft>
              <a:buNone/>
            </a:pPr>
            <a:r>
              <a:rPr lang="en-GB"/>
              <a:t>Utsker Dhameliya - 202301083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42975" y="445025"/>
            <a:ext cx="8389200" cy="245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300"/>
              <a:t>Thank You!</a:t>
            </a:r>
            <a:endParaRPr sz="4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83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P-8 :</a:t>
            </a:r>
            <a:endParaRPr/>
          </a:p>
        </p:txBody>
      </p:sp>
      <p:sp>
        <p:nvSpPr>
          <p:cNvPr id="63" name="Google Shape;63;p14"/>
          <p:cNvSpPr txBox="1"/>
          <p:nvPr>
            <p:ph idx="1" type="body"/>
          </p:nvPr>
        </p:nvSpPr>
        <p:spPr>
          <a:xfrm>
            <a:off x="311700" y="1584675"/>
            <a:ext cx="8520600" cy="29841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GB" sz="2400"/>
              <a:t>Develop a spell checker application that checks the spelling of words in a given text document, utilizing data structures like hash tables or trie for efficient dictionary storage and lookup. After highlighting the misspelled words, with the user’s approval, replace them with the correct spellings.</a:t>
            </a:r>
            <a:endParaRPr sz="2400"/>
          </a:p>
          <a:p>
            <a:pPr indent="0" lvl="0" marL="0" rtl="0" algn="ctr">
              <a:lnSpc>
                <a:spcPct val="100000"/>
              </a:lnSpc>
              <a:spcBef>
                <a:spcPts val="0"/>
              </a:spcBef>
              <a:spcAft>
                <a:spcPts val="0"/>
              </a:spcAft>
              <a:buNone/>
            </a:pPr>
            <a:r>
              <a:t/>
            </a:r>
            <a:endParaRPr sz="2400"/>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2804725" y="68075"/>
            <a:ext cx="3625075" cy="4568799"/>
          </a:xfrm>
          <a:prstGeom prst="rect">
            <a:avLst/>
          </a:prstGeom>
          <a:noFill/>
          <a:ln>
            <a:noFill/>
          </a:ln>
        </p:spPr>
      </p:pic>
      <p:sp>
        <p:nvSpPr>
          <p:cNvPr id="69" name="Google Shape;69;p15"/>
          <p:cNvSpPr/>
          <p:nvPr/>
        </p:nvSpPr>
        <p:spPr>
          <a:xfrm>
            <a:off x="4475675" y="4832775"/>
            <a:ext cx="283200" cy="26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70" name="Google Shape;70;p15"/>
          <p:cNvCxnSpPr>
            <a:stCxn id="68" idx="2"/>
            <a:endCxn id="69" idx="0"/>
          </p:cNvCxnSpPr>
          <p:nvPr/>
        </p:nvCxnSpPr>
        <p:spPr>
          <a:xfrm>
            <a:off x="4617263" y="4636874"/>
            <a:ext cx="0" cy="195900"/>
          </a:xfrm>
          <a:prstGeom prst="straightConnector1">
            <a:avLst/>
          </a:prstGeom>
          <a:noFill/>
          <a:ln cap="flat" cmpd="sng" w="9525">
            <a:solidFill>
              <a:schemeClr val="dk2"/>
            </a:solidFill>
            <a:prstDash val="solid"/>
            <a:round/>
            <a:headEnd len="med" w="med" type="none"/>
            <a:tailEnd len="med" w="med" type="none"/>
          </a:ln>
        </p:spPr>
      </p:cxnSp>
      <p:sp>
        <p:nvSpPr>
          <p:cNvPr id="71" name="Google Shape;71;p15"/>
          <p:cNvSpPr txBox="1"/>
          <p:nvPr/>
        </p:nvSpPr>
        <p:spPr>
          <a:xfrm>
            <a:off x="270700" y="188675"/>
            <a:ext cx="324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chemeClr val="accent3"/>
                </a:solidFill>
                <a:latin typeface="Alfa Slab One"/>
                <a:ea typeface="Alfa Slab One"/>
                <a:cs typeface="Alfa Slab One"/>
                <a:sym typeface="Alfa Slab One"/>
              </a:rPr>
              <a:t>Algorithm :</a:t>
            </a:r>
            <a:endParaRPr sz="2800">
              <a:solidFill>
                <a:schemeClr val="accent3"/>
              </a:solidFill>
              <a:latin typeface="Alfa Slab One"/>
              <a:ea typeface="Alfa Slab One"/>
              <a:cs typeface="Alfa Slab One"/>
              <a:sym typeface="Alfa Slab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p:nvPr/>
        </p:nvSpPr>
        <p:spPr>
          <a:xfrm>
            <a:off x="73150" y="73225"/>
            <a:ext cx="301500" cy="31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77" name="Google Shape;77;p16"/>
          <p:cNvPicPr preferRelativeResize="0"/>
          <p:nvPr/>
        </p:nvPicPr>
        <p:blipFill>
          <a:blip r:embed="rId3">
            <a:alphaModFix/>
          </a:blip>
          <a:stretch>
            <a:fillRect/>
          </a:stretch>
        </p:blipFill>
        <p:spPr>
          <a:xfrm>
            <a:off x="5102875" y="-66800"/>
            <a:ext cx="2696394" cy="5143501"/>
          </a:xfrm>
          <a:prstGeom prst="rect">
            <a:avLst/>
          </a:prstGeom>
          <a:noFill/>
          <a:ln>
            <a:noFill/>
          </a:ln>
        </p:spPr>
      </p:pic>
      <p:cxnSp>
        <p:nvCxnSpPr>
          <p:cNvPr id="78" name="Google Shape;78;p16"/>
          <p:cNvCxnSpPr/>
          <p:nvPr/>
        </p:nvCxnSpPr>
        <p:spPr>
          <a:xfrm flipH="1" rot="10800000">
            <a:off x="362850" y="235925"/>
            <a:ext cx="4844100" cy="9000"/>
          </a:xfrm>
          <a:prstGeom prst="straightConnector1">
            <a:avLst/>
          </a:prstGeom>
          <a:noFill/>
          <a:ln cap="flat" cmpd="sng" w="9525">
            <a:solidFill>
              <a:schemeClr val="dk2"/>
            </a:solidFill>
            <a:prstDash val="solid"/>
            <a:round/>
            <a:headEnd len="med" w="med" type="none"/>
            <a:tailEnd len="med" w="med" type="triangle"/>
          </a:ln>
        </p:spPr>
      </p:cxnSp>
      <p:pic>
        <p:nvPicPr>
          <p:cNvPr id="79" name="Google Shape;79;p16"/>
          <p:cNvPicPr preferRelativeResize="0"/>
          <p:nvPr/>
        </p:nvPicPr>
        <p:blipFill>
          <a:blip r:embed="rId4">
            <a:alphaModFix/>
          </a:blip>
          <a:stretch>
            <a:fillRect/>
          </a:stretch>
        </p:blipFill>
        <p:spPr>
          <a:xfrm>
            <a:off x="1059525" y="2432050"/>
            <a:ext cx="3143026" cy="2520926"/>
          </a:xfrm>
          <a:prstGeom prst="rect">
            <a:avLst/>
          </a:prstGeom>
          <a:noFill/>
          <a:ln>
            <a:noFill/>
          </a:ln>
        </p:spPr>
      </p:pic>
      <p:cxnSp>
        <p:nvCxnSpPr>
          <p:cNvPr id="80" name="Google Shape;80;p16"/>
          <p:cNvCxnSpPr/>
          <p:nvPr/>
        </p:nvCxnSpPr>
        <p:spPr>
          <a:xfrm>
            <a:off x="2115325" y="2075450"/>
            <a:ext cx="0" cy="418200"/>
          </a:xfrm>
          <a:prstGeom prst="straightConnector1">
            <a:avLst/>
          </a:prstGeom>
          <a:noFill/>
          <a:ln cap="flat" cmpd="sng" w="9525">
            <a:solidFill>
              <a:schemeClr val="dk2"/>
            </a:solidFill>
            <a:prstDash val="solid"/>
            <a:round/>
            <a:headEnd len="med" w="med" type="none"/>
            <a:tailEnd len="med" w="med" type="triangle"/>
          </a:ln>
        </p:spPr>
      </p:cxnSp>
      <p:sp>
        <p:nvSpPr>
          <p:cNvPr id="81" name="Google Shape;81;p16"/>
          <p:cNvSpPr txBox="1"/>
          <p:nvPr/>
        </p:nvSpPr>
        <p:spPr>
          <a:xfrm>
            <a:off x="2748650" y="1433275"/>
            <a:ext cx="1115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2"/>
                </a:solidFill>
                <a:latin typeface="Proxima Nova"/>
                <a:ea typeface="Proxima Nova"/>
                <a:cs typeface="Proxima Nova"/>
                <a:sym typeface="Proxima Nova"/>
              </a:rPr>
              <a:t>True</a:t>
            </a:r>
            <a:endParaRPr sz="1100">
              <a:solidFill>
                <a:schemeClr val="dk2"/>
              </a:solidFill>
              <a:latin typeface="Proxima Nova"/>
              <a:ea typeface="Proxima Nova"/>
              <a:cs typeface="Proxima Nova"/>
              <a:sym typeface="Proxima Nova"/>
            </a:endParaRPr>
          </a:p>
        </p:txBody>
      </p:sp>
      <p:cxnSp>
        <p:nvCxnSpPr>
          <p:cNvPr id="82" name="Google Shape;82;p16"/>
          <p:cNvCxnSpPr/>
          <p:nvPr/>
        </p:nvCxnSpPr>
        <p:spPr>
          <a:xfrm rot="10800000">
            <a:off x="4676000" y="4659500"/>
            <a:ext cx="721800" cy="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6"/>
          <p:cNvCxnSpPr/>
          <p:nvPr/>
        </p:nvCxnSpPr>
        <p:spPr>
          <a:xfrm rot="10800000">
            <a:off x="4716925" y="2050900"/>
            <a:ext cx="0" cy="26250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6"/>
          <p:cNvCxnSpPr/>
          <p:nvPr/>
        </p:nvCxnSpPr>
        <p:spPr>
          <a:xfrm rot="10800000">
            <a:off x="2075325" y="2067250"/>
            <a:ext cx="2633400" cy="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6"/>
          <p:cNvCxnSpPr/>
          <p:nvPr/>
        </p:nvCxnSpPr>
        <p:spPr>
          <a:xfrm>
            <a:off x="2115325" y="3445400"/>
            <a:ext cx="0" cy="2952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6"/>
          <p:cNvCxnSpPr/>
          <p:nvPr/>
        </p:nvCxnSpPr>
        <p:spPr>
          <a:xfrm rot="10800000">
            <a:off x="688950" y="3716125"/>
            <a:ext cx="1419300" cy="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6"/>
          <p:cNvCxnSpPr/>
          <p:nvPr/>
        </p:nvCxnSpPr>
        <p:spPr>
          <a:xfrm rot="10800000">
            <a:off x="713700" y="1698225"/>
            <a:ext cx="0" cy="20097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6"/>
          <p:cNvCxnSpPr/>
          <p:nvPr/>
        </p:nvCxnSpPr>
        <p:spPr>
          <a:xfrm>
            <a:off x="730100" y="1739100"/>
            <a:ext cx="4479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we have chosen Trie data structure?</a:t>
            </a:r>
            <a:endParaRPr/>
          </a:p>
        </p:txBody>
      </p:sp>
      <p:sp>
        <p:nvSpPr>
          <p:cNvPr id="94" name="Google Shape;94;p17"/>
          <p:cNvSpPr txBox="1"/>
          <p:nvPr>
            <p:ph idx="1" type="body"/>
          </p:nvPr>
        </p:nvSpPr>
        <p:spPr>
          <a:xfrm>
            <a:off x="311700" y="1152475"/>
            <a:ext cx="8520600" cy="3810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GB" sz="7318">
                <a:solidFill>
                  <a:srgbClr val="000000"/>
                </a:solidFill>
                <a:highlight>
                  <a:srgbClr val="FFFFFF"/>
                </a:highlight>
              </a:rPr>
              <a:t>Trie is a tree-based data structure used for efficiently storing and searching for strings in a set of data.</a:t>
            </a:r>
            <a:endParaRPr sz="7318">
              <a:solidFill>
                <a:srgbClr val="000000"/>
              </a:solidFill>
              <a:highlight>
                <a:srgbClr val="FFFFFF"/>
              </a:highlight>
            </a:endParaRPr>
          </a:p>
          <a:p>
            <a:pPr indent="0" lvl="0" marL="457200" rtl="0" algn="l">
              <a:spcBef>
                <a:spcPts val="1200"/>
              </a:spcBef>
              <a:spcAft>
                <a:spcPts val="0"/>
              </a:spcAft>
              <a:buNone/>
            </a:pPr>
            <a:r>
              <a:rPr lang="en-GB" sz="7318">
                <a:solidFill>
                  <a:srgbClr val="000000"/>
                </a:solidFill>
                <a:highlight>
                  <a:srgbClr val="FFFFFF"/>
                </a:highlight>
              </a:rPr>
              <a:t>● One of the advantages of using trie over other data structures is its property of fast searching operation i.e we can search for a key by traversing down the tree from the root and the time of searching is directly proportional to the length of the key which makes the data structure efficient to search keys in large dataset.</a:t>
            </a:r>
            <a:endParaRPr sz="7318">
              <a:solidFill>
                <a:srgbClr val="000000"/>
              </a:solidFill>
              <a:highlight>
                <a:srgbClr val="FFFFFF"/>
              </a:highlight>
            </a:endParaRPr>
          </a:p>
          <a:p>
            <a:pPr indent="0" lvl="0" marL="457200" rtl="0" algn="l">
              <a:spcBef>
                <a:spcPts val="1200"/>
              </a:spcBef>
              <a:spcAft>
                <a:spcPts val="0"/>
              </a:spcAft>
              <a:buNone/>
            </a:pPr>
            <a:br>
              <a:rPr lang="en-GB" sz="7318">
                <a:solidFill>
                  <a:srgbClr val="000000"/>
                </a:solidFill>
                <a:highlight>
                  <a:srgbClr val="FFFFFF"/>
                </a:highlight>
              </a:rPr>
            </a:br>
            <a:r>
              <a:rPr lang="en-GB" sz="7318">
                <a:solidFill>
                  <a:srgbClr val="000000"/>
                </a:solidFill>
                <a:highlight>
                  <a:srgbClr val="FFFFFF"/>
                </a:highlight>
              </a:rPr>
              <a:t>● Secondly, it is space efficient </a:t>
            </a:r>
            <a:r>
              <a:rPr lang="en-GB" sz="7318">
                <a:solidFill>
                  <a:srgbClr val="273239"/>
                </a:solidFill>
                <a:highlight>
                  <a:srgbClr val="FFFFFF"/>
                </a:highlight>
              </a:rPr>
              <a:t>because they store only the characters that are present in the keys, and not the entire key itself. Hence the space complexity of the trie depends on the number of nodes present in a trie.</a:t>
            </a:r>
            <a:br>
              <a:rPr lang="en-GB" sz="7318">
                <a:solidFill>
                  <a:srgbClr val="273239"/>
                </a:solidFill>
                <a:highlight>
                  <a:srgbClr val="FFFFFF"/>
                </a:highlight>
              </a:rPr>
            </a:br>
            <a:r>
              <a:rPr lang="en-GB" sz="7318">
                <a:solidFill>
                  <a:srgbClr val="273239"/>
                </a:solidFill>
                <a:highlight>
                  <a:srgbClr val="FFFFFF"/>
                </a:highlight>
              </a:rPr>
              <a:t>Moreover, deletion is easier with tries where it takes constant time.</a:t>
            </a:r>
            <a:endParaRPr sz="7318">
              <a:solidFill>
                <a:srgbClr val="273239"/>
              </a:solidFill>
              <a:highlight>
                <a:srgbClr val="FFFFFF"/>
              </a:highlight>
            </a:endParaRPr>
          </a:p>
          <a:p>
            <a:pPr indent="0" lvl="0" marL="457200" rtl="0" algn="l">
              <a:spcBef>
                <a:spcPts val="1200"/>
              </a:spcBef>
              <a:spcAft>
                <a:spcPts val="0"/>
              </a:spcAft>
              <a:buNone/>
            </a:pPr>
            <a:r>
              <a:t/>
            </a:r>
            <a:endParaRPr sz="1200">
              <a:solidFill>
                <a:srgbClr val="000000"/>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 Complexity:</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a:solidFill>
                  <a:srgbClr val="273239"/>
                </a:solidFill>
                <a:highlight>
                  <a:srgbClr val="FFFFFF"/>
                </a:highlight>
              </a:rPr>
              <a:t>Addword(for adding a word in a dictionary), Removeword(for removing a word from the dictionary), SearchWord(for searching a word in a dictionary).</a:t>
            </a:r>
            <a:br>
              <a:rPr lang="en-GB">
                <a:solidFill>
                  <a:srgbClr val="273239"/>
                </a:solidFill>
                <a:highlight>
                  <a:srgbClr val="FFFFFF"/>
                </a:highlight>
              </a:rPr>
            </a:br>
            <a:r>
              <a:rPr lang="en-GB">
                <a:solidFill>
                  <a:srgbClr val="273239"/>
                </a:solidFill>
                <a:highlight>
                  <a:srgbClr val="FFFFFF"/>
                </a:highlight>
              </a:rPr>
              <a:t>The time complexity of these functions is as below:</a:t>
            </a:r>
            <a:endParaRPr>
              <a:solidFill>
                <a:srgbClr val="273239"/>
              </a:solidFill>
              <a:highlight>
                <a:srgbClr val="FFFFFF"/>
              </a:highlight>
            </a:endParaRPr>
          </a:p>
          <a:p>
            <a:pPr indent="457200" lvl="0" marL="0" rtl="0" algn="l">
              <a:spcBef>
                <a:spcPts val="1200"/>
              </a:spcBef>
              <a:spcAft>
                <a:spcPts val="0"/>
              </a:spcAft>
              <a:buNone/>
            </a:pPr>
            <a:r>
              <a:rPr lang="en-GB">
                <a:solidFill>
                  <a:srgbClr val="273239"/>
                </a:solidFill>
                <a:highlight>
                  <a:srgbClr val="FFFFFF"/>
                </a:highlight>
              </a:rPr>
              <a:t>1)  Adding a word - O(k), where k is a length of string which is constant,hence it almost takes constant time for adding a word in a dictionary.</a:t>
            </a:r>
            <a:endParaRPr>
              <a:solidFill>
                <a:srgbClr val="273239"/>
              </a:solidFill>
              <a:highlight>
                <a:srgbClr val="FFFFFF"/>
              </a:highlight>
            </a:endParaRPr>
          </a:p>
          <a:p>
            <a:pPr indent="457200" lvl="0" marL="0" rtl="0" algn="l">
              <a:spcBef>
                <a:spcPts val="1200"/>
              </a:spcBef>
              <a:spcAft>
                <a:spcPts val="0"/>
              </a:spcAft>
              <a:buNone/>
            </a:pPr>
            <a:r>
              <a:rPr lang="en-GB">
                <a:solidFill>
                  <a:srgbClr val="273239"/>
                </a:solidFill>
                <a:highlight>
                  <a:srgbClr val="FFFFFF"/>
                </a:highlight>
              </a:rPr>
              <a:t>2)  Removing a word - O(k), where k is again length of string which is constant, hence removing a word from dictionary also happens in almost constant time.</a:t>
            </a:r>
            <a:endParaRPr>
              <a:solidFill>
                <a:srgbClr val="273239"/>
              </a:solidFill>
              <a:highlight>
                <a:srgbClr val="FFFFFF"/>
              </a:highlight>
            </a:endParaRPr>
          </a:p>
          <a:p>
            <a:pPr indent="457200" lvl="0" marL="0" rtl="0" algn="l">
              <a:spcBef>
                <a:spcPts val="1200"/>
              </a:spcBef>
              <a:spcAft>
                <a:spcPts val="0"/>
              </a:spcAft>
              <a:buNone/>
            </a:pPr>
            <a:r>
              <a:rPr lang="en-GB">
                <a:solidFill>
                  <a:srgbClr val="273239"/>
                </a:solidFill>
                <a:highlight>
                  <a:srgbClr val="FFFFFF"/>
                </a:highlight>
              </a:rPr>
              <a:t>3)  Suggesting a word - O(n) , n is number of strings . Suggesting a word takes more time than adding or removing a word in a dictionary.</a:t>
            </a:r>
            <a:endParaRPr>
              <a:solidFill>
                <a:srgbClr val="273239"/>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Space Complexity:</a:t>
            </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t>
            </a:r>
            <a:r>
              <a:rPr lang="en-GB"/>
              <a:t>he space complexity can be analyzed in terms of the space required for storing the dictionary in the trie data structure, additional variables, and the space used during runtime.</a:t>
            </a:r>
            <a:endParaRPr/>
          </a:p>
          <a:p>
            <a:pPr indent="-342900" lvl="0" marL="457200" rtl="0" algn="l">
              <a:spcBef>
                <a:spcPts val="1200"/>
              </a:spcBef>
              <a:spcAft>
                <a:spcPts val="0"/>
              </a:spcAft>
              <a:buSzPts val="1800"/>
              <a:buAutoNum type="arabicParenR"/>
            </a:pPr>
            <a:r>
              <a:rPr lang="en-GB"/>
              <a:t>Dictionary Trie: The space complexity of the trie data structure depends on the number of words and the length of the words in the dictionary.</a:t>
            </a:r>
            <a:endParaRPr/>
          </a:p>
          <a:p>
            <a:pPr indent="-342900" lvl="0" marL="457200" rtl="0" algn="l">
              <a:spcBef>
                <a:spcPts val="0"/>
              </a:spcBef>
              <a:spcAft>
                <a:spcPts val="0"/>
              </a:spcAft>
              <a:buSzPts val="1800"/>
              <a:buAutoNum type="arabicParenR"/>
            </a:pPr>
            <a:r>
              <a:rPr lang="en-GB"/>
              <a:t>Additional Variable: The SpellChecker class contains additional variables such as rootNode, endOfWord flag, vec vector, suggestions vector, line, word, wordcount, add, number and remove. However, the space occupied by these variables is constant or negligible compared to the trie structure.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Space Complexity:</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 Runtime Space: During runtime, space is used for function call stacks and temporary variables, which is also negligible as compared to the trie structure.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Thus the space complexity of the program will be O(n*m):</a:t>
            </a:r>
            <a:endParaRPr/>
          </a:p>
          <a:p>
            <a:pPr indent="0" lvl="0" marL="0" rtl="0" algn="l">
              <a:spcBef>
                <a:spcPts val="1200"/>
              </a:spcBef>
              <a:spcAft>
                <a:spcPts val="0"/>
              </a:spcAft>
              <a:buNone/>
            </a:pPr>
            <a:r>
              <a:rPr lang="en-GB"/>
              <a:t>	Where: n is the number of words in dictionary</a:t>
            </a:r>
            <a:endParaRPr/>
          </a:p>
          <a:p>
            <a:pPr indent="0" lvl="0" marL="0" rtl="0" algn="l">
              <a:spcBef>
                <a:spcPts val="1200"/>
              </a:spcBef>
              <a:spcAft>
                <a:spcPts val="1200"/>
              </a:spcAft>
              <a:buNone/>
            </a:pPr>
            <a:r>
              <a:rPr lang="en-GB"/>
              <a:t>		     m is </a:t>
            </a:r>
            <a:r>
              <a:rPr lang="en-GB"/>
              <a:t>average</a:t>
            </a:r>
            <a:r>
              <a:rPr lang="en-GB"/>
              <a:t> </a:t>
            </a:r>
            <a:r>
              <a:rPr lang="en-GB"/>
              <a:t>length</a:t>
            </a:r>
            <a:r>
              <a:rPr lang="en-GB"/>
              <a:t> of the word.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Link to the Recording:</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u="sng">
                <a:solidFill>
                  <a:schemeClr val="hlink"/>
                </a:solidFill>
                <a:latin typeface="Arial"/>
                <a:ea typeface="Arial"/>
                <a:cs typeface="Arial"/>
                <a:sym typeface="Arial"/>
                <a:hlinkClick r:id="rId3"/>
              </a:rPr>
              <a:t>https://drive.google.com/file/d/1xFTQx68rN_x2vchxhikGGDbFjsw32YjU/view?usp=sharing</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