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9"/>
  </p:notesMasterIdLst>
  <p:sldIdLst>
    <p:sldId id="256" r:id="rId2"/>
    <p:sldId id="257" r:id="rId3"/>
    <p:sldId id="258" r:id="rId4"/>
    <p:sldId id="305" r:id="rId5"/>
    <p:sldId id="260" r:id="rId6"/>
    <p:sldId id="306" r:id="rId7"/>
    <p:sldId id="307" r:id="rId8"/>
    <p:sldId id="311" r:id="rId9"/>
    <p:sldId id="309" r:id="rId10"/>
    <p:sldId id="310" r:id="rId11"/>
    <p:sldId id="308" r:id="rId12"/>
    <p:sldId id="312" r:id="rId13"/>
    <p:sldId id="313" r:id="rId14"/>
    <p:sldId id="262" r:id="rId15"/>
    <p:sldId id="314" r:id="rId16"/>
    <p:sldId id="315" r:id="rId17"/>
    <p:sldId id="316" r:id="rId18"/>
  </p:sldIdLst>
  <p:sldSz cx="9144000" cy="5143500" type="screen16x9"/>
  <p:notesSz cx="6858000" cy="9144000"/>
  <p:embeddedFontLst>
    <p:embeddedFont>
      <p:font typeface="Montserrat ExtraLight" panose="020B0604020202020204" charset="0"/>
      <p:regular r:id="rId20"/>
      <p:bold r:id="rId21"/>
      <p:italic r:id="rId22"/>
      <p:boldItalic r:id="rId23"/>
    </p:embeddedFont>
    <p:embeddedFont>
      <p:font typeface="Montserrat" panose="020B0604020202020204" charset="0"/>
      <p:regular r:id="rId24"/>
      <p:bold r:id="rId25"/>
      <p:italic r:id="rId26"/>
      <p:boldItalic r:id="rId27"/>
    </p:embeddedFont>
    <p:embeddedFont>
      <p:font typeface="Montserrat ExtraBold" panose="020B0604020202020204" charset="0"/>
      <p:bold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653578-F2D4-489E-ACBC-FC18BC1A8539}">
  <a:tblStyle styleId="{74653578-F2D4-489E-ACBC-FC18BC1A853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94660"/>
  </p:normalViewPr>
  <p:slideViewPr>
    <p:cSldViewPr snapToGrid="0">
      <p:cViewPr varScale="1">
        <p:scale>
          <a:sx n="83" d="100"/>
          <a:sy n="83" d="100"/>
        </p:scale>
        <p:origin x="612"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3519937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9870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5722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7471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0946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337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290233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290233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3710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7295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4450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2021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6256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879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9202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9803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91905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2400"/>
              <a:buNone/>
              <a:defRPr sz="2400">
                <a:solidFill>
                  <a:schemeClr val="accen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17" name="Google Shape;17;p4"/>
          <p:cNvSpPr txBox="1">
            <a:spLocks noGrp="1"/>
          </p:cNvSpPr>
          <p:nvPr>
            <p:ph type="body" idx="1"/>
          </p:nvPr>
        </p:nvSpPr>
        <p:spPr>
          <a:xfrm>
            <a:off x="938500" y="1659275"/>
            <a:ext cx="4946400" cy="276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sz="1400">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Bullet Points">
  <p:cSld name="CAPTION_ONLY_3">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_1_3">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353849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6" name="Google Shape;46;p14"/>
          <p:cNvSpPr txBox="1">
            <a:spLocks noGrp="1"/>
          </p:cNvSpPr>
          <p:nvPr>
            <p:ph type="subTitle" idx="1"/>
          </p:nvPr>
        </p:nvSpPr>
        <p:spPr>
          <a:xfrm>
            <a:off x="353849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7" name="Google Shape;47;p14"/>
          <p:cNvSpPr txBox="1">
            <a:spLocks noGrp="1"/>
          </p:cNvSpPr>
          <p:nvPr>
            <p:ph type="title" idx="2"/>
          </p:nvPr>
        </p:nvSpPr>
        <p:spPr>
          <a:xfrm>
            <a:off x="6028553"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8" name="Google Shape;48;p14"/>
          <p:cNvSpPr txBox="1">
            <a:spLocks noGrp="1"/>
          </p:cNvSpPr>
          <p:nvPr>
            <p:ph type="subTitle" idx="3"/>
          </p:nvPr>
        </p:nvSpPr>
        <p:spPr>
          <a:xfrm>
            <a:off x="6028553"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9" name="Google Shape;49;p14"/>
          <p:cNvSpPr txBox="1">
            <a:spLocks noGrp="1"/>
          </p:cNvSpPr>
          <p:nvPr>
            <p:ph type="title" idx="4"/>
          </p:nvPr>
        </p:nvSpPr>
        <p:spPr>
          <a:xfrm>
            <a:off x="104844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50" name="Google Shape;50;p14"/>
          <p:cNvSpPr txBox="1">
            <a:spLocks noGrp="1"/>
          </p:cNvSpPr>
          <p:nvPr>
            <p:ph type="subTitle" idx="5"/>
          </p:nvPr>
        </p:nvSpPr>
        <p:spPr>
          <a:xfrm>
            <a:off x="104844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51" name="Google Shape;51;p14"/>
          <p:cNvSpPr txBox="1">
            <a:spLocks noGrp="1"/>
          </p:cNvSpPr>
          <p:nvPr>
            <p:ph type="title" idx="6" hasCustomPrompt="1"/>
          </p:nvPr>
        </p:nvSpPr>
        <p:spPr>
          <a:xfrm>
            <a:off x="10484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2" name="Google Shape;52;p14"/>
          <p:cNvSpPr txBox="1">
            <a:spLocks noGrp="1"/>
          </p:cNvSpPr>
          <p:nvPr>
            <p:ph type="title" idx="7" hasCustomPrompt="1"/>
          </p:nvPr>
        </p:nvSpPr>
        <p:spPr>
          <a:xfrm>
            <a:off x="353850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3" name="Google Shape;53;p14"/>
          <p:cNvSpPr txBox="1">
            <a:spLocks noGrp="1"/>
          </p:cNvSpPr>
          <p:nvPr>
            <p:ph type="title" idx="8" hasCustomPrompt="1"/>
          </p:nvPr>
        </p:nvSpPr>
        <p:spPr>
          <a:xfrm>
            <a:off x="60285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6"/>
          <p:cNvSpPr txBox="1">
            <a:spLocks noGrp="1"/>
          </p:cNvSpPr>
          <p:nvPr>
            <p:ph type="ctrTitle"/>
          </p:nvPr>
        </p:nvSpPr>
        <p:spPr>
          <a:xfrm>
            <a:off x="1850525" y="1157925"/>
            <a:ext cx="5442900" cy="2603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3000" b="1">
                <a:solidFill>
                  <a:schemeClr val="lt1"/>
                </a:solidFill>
              </a:defRPr>
            </a:lvl1pPr>
            <a:lvl2pPr lvl="1" algn="ctr" rtl="0">
              <a:spcBef>
                <a:spcPts val="0"/>
              </a:spcBef>
              <a:spcAft>
                <a:spcPts val="0"/>
              </a:spcAft>
              <a:buClr>
                <a:schemeClr val="lt1"/>
              </a:buClr>
              <a:buSzPts val="3000"/>
              <a:buNone/>
              <a:defRPr sz="3000" b="1">
                <a:solidFill>
                  <a:schemeClr val="lt1"/>
                </a:solidFill>
              </a:defRPr>
            </a:lvl2pPr>
            <a:lvl3pPr lvl="2" algn="ctr" rtl="0">
              <a:spcBef>
                <a:spcPts val="0"/>
              </a:spcBef>
              <a:spcAft>
                <a:spcPts val="0"/>
              </a:spcAft>
              <a:buClr>
                <a:schemeClr val="lt1"/>
              </a:buClr>
              <a:buSzPts val="3000"/>
              <a:buNone/>
              <a:defRPr sz="3000" b="1">
                <a:solidFill>
                  <a:schemeClr val="lt1"/>
                </a:solidFill>
              </a:defRPr>
            </a:lvl3pPr>
            <a:lvl4pPr lvl="3" algn="ctr" rtl="0">
              <a:spcBef>
                <a:spcPts val="0"/>
              </a:spcBef>
              <a:spcAft>
                <a:spcPts val="0"/>
              </a:spcAft>
              <a:buClr>
                <a:schemeClr val="lt1"/>
              </a:buClr>
              <a:buSzPts val="3000"/>
              <a:buNone/>
              <a:defRPr sz="3000" b="1">
                <a:solidFill>
                  <a:schemeClr val="lt1"/>
                </a:solidFill>
              </a:defRPr>
            </a:lvl4pPr>
            <a:lvl5pPr lvl="4" algn="ctr" rtl="0">
              <a:spcBef>
                <a:spcPts val="0"/>
              </a:spcBef>
              <a:spcAft>
                <a:spcPts val="0"/>
              </a:spcAft>
              <a:buClr>
                <a:schemeClr val="lt1"/>
              </a:buClr>
              <a:buSzPts val="3000"/>
              <a:buNone/>
              <a:defRPr sz="3000" b="1">
                <a:solidFill>
                  <a:schemeClr val="lt1"/>
                </a:solidFill>
              </a:defRPr>
            </a:lvl5pPr>
            <a:lvl6pPr lvl="5" algn="ctr" rtl="0">
              <a:spcBef>
                <a:spcPts val="0"/>
              </a:spcBef>
              <a:spcAft>
                <a:spcPts val="0"/>
              </a:spcAft>
              <a:buClr>
                <a:schemeClr val="lt1"/>
              </a:buClr>
              <a:buSzPts val="3000"/>
              <a:buNone/>
              <a:defRPr sz="3000" b="1">
                <a:solidFill>
                  <a:schemeClr val="lt1"/>
                </a:solidFill>
              </a:defRPr>
            </a:lvl6pPr>
            <a:lvl7pPr lvl="6" algn="ctr" rtl="0">
              <a:spcBef>
                <a:spcPts val="0"/>
              </a:spcBef>
              <a:spcAft>
                <a:spcPts val="0"/>
              </a:spcAft>
              <a:buClr>
                <a:schemeClr val="lt1"/>
              </a:buClr>
              <a:buSzPts val="3000"/>
              <a:buNone/>
              <a:defRPr sz="3000" b="1">
                <a:solidFill>
                  <a:schemeClr val="lt1"/>
                </a:solidFill>
              </a:defRPr>
            </a:lvl7pPr>
            <a:lvl8pPr lvl="7" algn="ctr" rtl="0">
              <a:spcBef>
                <a:spcPts val="0"/>
              </a:spcBef>
              <a:spcAft>
                <a:spcPts val="0"/>
              </a:spcAft>
              <a:buClr>
                <a:schemeClr val="lt1"/>
              </a:buClr>
              <a:buSzPts val="3000"/>
              <a:buNone/>
              <a:defRPr sz="3000" b="1">
                <a:solidFill>
                  <a:schemeClr val="lt1"/>
                </a:solidFill>
              </a:defRPr>
            </a:lvl8pPr>
            <a:lvl9pPr lvl="8" algn="ctr" rtl="0">
              <a:spcBef>
                <a:spcPts val="0"/>
              </a:spcBef>
              <a:spcAft>
                <a:spcPts val="0"/>
              </a:spcAft>
              <a:buClr>
                <a:schemeClr val="lt1"/>
              </a:buClr>
              <a:buSzPts val="3000"/>
              <a:buNone/>
              <a:defRPr sz="3000" b="1">
                <a:solidFill>
                  <a:schemeClr val="lt1"/>
                </a:solidFill>
              </a:defRPr>
            </a:lvl9pPr>
          </a:lstStyle>
          <a:p>
            <a:endParaRPr/>
          </a:p>
        </p:txBody>
      </p:sp>
      <p:sp>
        <p:nvSpPr>
          <p:cNvPr id="59" name="Google Shape;59;p16"/>
          <p:cNvSpPr txBox="1">
            <a:spLocks noGrp="1"/>
          </p:cNvSpPr>
          <p:nvPr>
            <p:ph type="subTitle" idx="1"/>
          </p:nvPr>
        </p:nvSpPr>
        <p:spPr>
          <a:xfrm>
            <a:off x="2481900" y="3945600"/>
            <a:ext cx="418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8" r:id="rId4"/>
    <p:sldLayoutId id="2147483659" r:id="rId5"/>
    <p:sldLayoutId id="2147483660" r:id="rId6"/>
    <p:sldLayoutId id="214748366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8"/>
          <p:cNvSpPr txBox="1">
            <a:spLocks noGrp="1"/>
          </p:cNvSpPr>
          <p:nvPr>
            <p:ph type="ctrTitle"/>
          </p:nvPr>
        </p:nvSpPr>
        <p:spPr>
          <a:xfrm>
            <a:off x="2175900" y="983212"/>
            <a:ext cx="4792200" cy="644700"/>
          </a:xfrm>
          <a:prstGeom prst="rect">
            <a:avLst/>
          </a:prstGeom>
          <a:effectLst>
            <a:outerShdw blurRad="142875" dist="19050" dir="87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SSIP HACKATHON</a:t>
            </a:r>
            <a:endParaRPr dirty="0"/>
          </a:p>
        </p:txBody>
      </p:sp>
      <p:sp>
        <p:nvSpPr>
          <p:cNvPr id="164" name="Google Shape;164;p38"/>
          <p:cNvSpPr txBox="1">
            <a:spLocks noGrp="1"/>
          </p:cNvSpPr>
          <p:nvPr>
            <p:ph type="ctrTitle"/>
          </p:nvPr>
        </p:nvSpPr>
        <p:spPr>
          <a:xfrm>
            <a:off x="2941650" y="2140942"/>
            <a:ext cx="3260700" cy="464700"/>
          </a:xfrm>
          <a:prstGeom prst="rect">
            <a:avLst/>
          </a:prstGeom>
          <a:effectLst>
            <a:outerShdw blurRad="100013" dist="19050" dir="84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sz="2400" b="0" dirty="0" smtClean="0">
                <a:latin typeface="Montserrat ExtraLight"/>
                <a:ea typeface="Montserrat ExtraLight"/>
                <a:cs typeface="Montserrat ExtraLight"/>
                <a:sym typeface="Montserrat ExtraLight"/>
              </a:rPr>
              <a:t>Presentation</a:t>
            </a:r>
            <a:endParaRPr sz="2400" b="0" dirty="0">
              <a:latin typeface="Montserrat ExtraLight"/>
              <a:ea typeface="Montserrat ExtraLight"/>
              <a:cs typeface="Montserrat ExtraLight"/>
              <a:sym typeface="Montserrat ExtraLight"/>
            </a:endParaRPr>
          </a:p>
        </p:txBody>
      </p:sp>
      <p:cxnSp>
        <p:nvCxnSpPr>
          <p:cNvPr id="165" name="Google Shape;165;p38"/>
          <p:cNvCxnSpPr/>
          <p:nvPr/>
        </p:nvCxnSpPr>
        <p:spPr>
          <a:xfrm>
            <a:off x="2407920" y="1627910"/>
            <a:ext cx="442722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6" name="Google Shape;164;p38"/>
          <p:cNvSpPr txBox="1">
            <a:spLocks/>
          </p:cNvSpPr>
          <p:nvPr/>
        </p:nvSpPr>
        <p:spPr>
          <a:xfrm>
            <a:off x="2255070" y="3362392"/>
            <a:ext cx="4713030" cy="691448"/>
          </a:xfrm>
          <a:prstGeom prst="rect">
            <a:avLst/>
          </a:prstGeom>
          <a:noFill/>
          <a:ln>
            <a:noFill/>
          </a:ln>
          <a:effectLst>
            <a:glow rad="495300">
              <a:schemeClr val="tx1">
                <a:lumMod val="50000"/>
                <a:lumOff val="50000"/>
                <a:alpha val="0"/>
              </a:schemeClr>
            </a:glow>
            <a:outerShdw blurRad="100013" dist="19050" dir="8460000" algn="bl" rotWithShape="0">
              <a:srgbClr val="76A5AF">
                <a:alpha val="50000"/>
              </a:srgb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Montserrat ExtraBold"/>
              <a:buNone/>
              <a:defRPr sz="3600" b="1"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9pPr>
          </a:lstStyle>
          <a:p>
            <a:r>
              <a:rPr lang="en-US" sz="3200" b="0" dirty="0" smtClean="0">
                <a:latin typeface="Montserrat ExtraLight"/>
                <a:ea typeface="Montserrat ExtraLight"/>
                <a:cs typeface="Montserrat ExtraLight"/>
                <a:sym typeface="Montserrat ExtraLight"/>
              </a:rPr>
              <a:t>Technical Overview</a:t>
            </a:r>
            <a:endParaRPr lang="en-US" sz="3200" b="0" dirty="0">
              <a:latin typeface="Montserrat ExtraLight"/>
              <a:ea typeface="Montserrat ExtraLight"/>
              <a:cs typeface="Montserrat ExtraLight"/>
              <a:sym typeface="Montserrat ExtraLigh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6" name="Google Shape;171;p39"/>
          <p:cNvSpPr txBox="1">
            <a:spLocks/>
          </p:cNvSpPr>
          <p:nvPr/>
        </p:nvSpPr>
        <p:spPr>
          <a:xfrm>
            <a:off x="2672562" y="644045"/>
            <a:ext cx="3850155" cy="719935"/>
          </a:xfrm>
          <a:prstGeom prst="rect">
            <a:avLst/>
          </a:prstGeom>
          <a:noFill/>
          <a:ln>
            <a:noFill/>
          </a:ln>
          <a:scene3d>
            <a:camera prst="perspectiveFront"/>
            <a:lightRig rig="threePt" dir="t"/>
          </a:scene3d>
          <a:sp3d/>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9pPr>
          </a:lstStyle>
          <a:p>
            <a:pPr marL="0" indent="0">
              <a:spcAft>
                <a:spcPts val="1600"/>
              </a:spcAft>
            </a:pPr>
            <a:r>
              <a:rPr lang="en-IN" sz="2800" b="1" dirty="0" smtClean="0"/>
              <a:t>Land Transfer</a:t>
            </a:r>
          </a:p>
        </p:txBody>
      </p:sp>
      <p:sp>
        <p:nvSpPr>
          <p:cNvPr id="8" name="Google Shape;171;p39"/>
          <p:cNvSpPr txBox="1">
            <a:spLocks/>
          </p:cNvSpPr>
          <p:nvPr/>
        </p:nvSpPr>
        <p:spPr>
          <a:xfrm>
            <a:off x="338059" y="1630680"/>
            <a:ext cx="8519160" cy="31013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9pPr>
          </a:lstStyle>
          <a:p>
            <a:pPr marL="342900" algn="l">
              <a:spcAft>
                <a:spcPts val="1600"/>
              </a:spcAft>
              <a:buFont typeface="Wingdings" panose="05000000000000000000" pitchFamily="2" charset="2"/>
              <a:buChar char="ü"/>
            </a:pPr>
            <a:r>
              <a:rPr lang="en-IN" sz="1800" dirty="0" smtClean="0">
                <a:solidFill>
                  <a:schemeClr val="bg1"/>
                </a:solidFill>
              </a:rPr>
              <a:t>Again it is available to registered users only also land can be sent to the user who is also registered.</a:t>
            </a:r>
          </a:p>
          <a:p>
            <a:pPr marL="342900" algn="l">
              <a:spcAft>
                <a:spcPts val="1600"/>
              </a:spcAft>
              <a:buFont typeface="Wingdings" panose="05000000000000000000" pitchFamily="2" charset="2"/>
              <a:buChar char="ü"/>
            </a:pPr>
            <a:r>
              <a:rPr lang="en-IN" sz="1800" dirty="0" smtClean="0">
                <a:solidFill>
                  <a:schemeClr val="bg1"/>
                </a:solidFill>
              </a:rPr>
              <a:t>It requires </a:t>
            </a:r>
            <a:r>
              <a:rPr lang="en-IN" sz="1800" dirty="0" err="1" smtClean="0">
                <a:solidFill>
                  <a:schemeClr val="bg1"/>
                </a:solidFill>
              </a:rPr>
              <a:t>Publickey</a:t>
            </a:r>
            <a:r>
              <a:rPr lang="en-IN" sz="1800" dirty="0" smtClean="0">
                <a:solidFill>
                  <a:schemeClr val="bg1"/>
                </a:solidFill>
              </a:rPr>
              <a:t> of sender, </a:t>
            </a:r>
            <a:r>
              <a:rPr lang="en-IN" sz="1800" dirty="0" err="1" smtClean="0">
                <a:solidFill>
                  <a:schemeClr val="bg1"/>
                </a:solidFill>
              </a:rPr>
              <a:t>Privatekey</a:t>
            </a:r>
            <a:r>
              <a:rPr lang="en-IN" sz="1800" dirty="0" smtClean="0">
                <a:solidFill>
                  <a:schemeClr val="bg1"/>
                </a:solidFill>
              </a:rPr>
              <a:t> of sender, Receiver’s Public key and also Land Id.</a:t>
            </a:r>
          </a:p>
          <a:p>
            <a:pPr marL="342900" algn="l">
              <a:spcAft>
                <a:spcPts val="1600"/>
              </a:spcAft>
              <a:buFont typeface="Wingdings" panose="05000000000000000000" pitchFamily="2" charset="2"/>
              <a:buChar char="ü"/>
            </a:pPr>
            <a:r>
              <a:rPr lang="en-IN" sz="1800" dirty="0" smtClean="0">
                <a:solidFill>
                  <a:schemeClr val="bg1"/>
                </a:solidFill>
              </a:rPr>
              <a:t>Although it do not require any document for sending, But for add an extra  layer of security for beginning phase we can ask for document.</a:t>
            </a:r>
          </a:p>
          <a:p>
            <a:pPr marL="342900" algn="l">
              <a:spcAft>
                <a:spcPts val="1600"/>
              </a:spcAft>
              <a:buFont typeface="Wingdings" panose="05000000000000000000" pitchFamily="2" charset="2"/>
              <a:buChar char="ü"/>
            </a:pPr>
            <a:r>
              <a:rPr lang="en-IN" sz="1800" dirty="0" smtClean="0">
                <a:solidFill>
                  <a:schemeClr val="bg1"/>
                </a:solidFill>
              </a:rPr>
              <a:t>Now the transfer of land includes multiple concurrent processes in the backend which is listed and defined in the next one.</a:t>
            </a:r>
          </a:p>
        </p:txBody>
      </p:sp>
    </p:spTree>
    <p:extLst>
      <p:ext uri="{BB962C8B-B14F-4D97-AF65-F5344CB8AC3E}">
        <p14:creationId xmlns:p14="http://schemas.microsoft.com/office/powerpoint/2010/main" val="2186853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8" name="Google Shape;171;p39"/>
          <p:cNvSpPr txBox="1">
            <a:spLocks/>
          </p:cNvSpPr>
          <p:nvPr/>
        </p:nvSpPr>
        <p:spPr>
          <a:xfrm>
            <a:off x="434340" y="464820"/>
            <a:ext cx="8374380" cy="43586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9pPr>
          </a:lstStyle>
          <a:p>
            <a:pPr marL="342900" algn="l">
              <a:spcAft>
                <a:spcPts val="1600"/>
              </a:spcAft>
              <a:buFont typeface="Wingdings" panose="05000000000000000000" pitchFamily="2" charset="2"/>
              <a:buChar char="ü"/>
            </a:pPr>
            <a:r>
              <a:rPr lang="en-IN" sz="1800" dirty="0" smtClean="0">
                <a:solidFill>
                  <a:schemeClr val="bg1"/>
                </a:solidFill>
              </a:rPr>
              <a:t>It includes first validation of that the provided land Id exist or not, If does not exist then stops processing and redirect to the register land Page</a:t>
            </a:r>
          </a:p>
          <a:p>
            <a:pPr marL="342900" algn="l">
              <a:spcAft>
                <a:spcPts val="1600"/>
              </a:spcAft>
              <a:buFont typeface="Wingdings" panose="05000000000000000000" pitchFamily="2" charset="2"/>
              <a:buChar char="ü"/>
            </a:pPr>
            <a:r>
              <a:rPr lang="en-IN" sz="1800" dirty="0" smtClean="0">
                <a:solidFill>
                  <a:schemeClr val="bg1"/>
                </a:solidFill>
              </a:rPr>
              <a:t>Then it checks for the owner of the particular land and cross verify through here.</a:t>
            </a:r>
          </a:p>
          <a:p>
            <a:pPr marL="342900" algn="l">
              <a:spcAft>
                <a:spcPts val="1600"/>
              </a:spcAft>
              <a:buFont typeface="Wingdings" panose="05000000000000000000" pitchFamily="2" charset="2"/>
              <a:buChar char="ü"/>
            </a:pPr>
            <a:r>
              <a:rPr lang="en-IN" sz="1800" dirty="0" smtClean="0">
                <a:solidFill>
                  <a:schemeClr val="bg1"/>
                </a:solidFill>
              </a:rPr>
              <a:t>After that if the public key matches with the owner of the land the it will finally check for Private key for validation of the user </a:t>
            </a:r>
          </a:p>
          <a:p>
            <a:pPr marL="342900" algn="l">
              <a:spcAft>
                <a:spcPts val="1600"/>
              </a:spcAft>
              <a:buFont typeface="Wingdings" panose="05000000000000000000" pitchFamily="2" charset="2"/>
              <a:buChar char="ü"/>
            </a:pPr>
            <a:r>
              <a:rPr lang="en-IN" sz="1800" dirty="0" smtClean="0">
                <a:solidFill>
                  <a:schemeClr val="bg1"/>
                </a:solidFill>
              </a:rPr>
              <a:t>If the private key do not match then it will stop the all processes and redirect user to the same page again.</a:t>
            </a:r>
          </a:p>
          <a:p>
            <a:pPr marL="342900" algn="l">
              <a:spcAft>
                <a:spcPts val="1600"/>
              </a:spcAft>
              <a:buFont typeface="Wingdings" panose="05000000000000000000" pitchFamily="2" charset="2"/>
              <a:buChar char="ü"/>
            </a:pPr>
            <a:r>
              <a:rPr lang="en-IN" sz="1800" dirty="0" smtClean="0">
                <a:solidFill>
                  <a:schemeClr val="bg1"/>
                </a:solidFill>
              </a:rPr>
              <a:t>If everything is okay then it will generate block with random hash followed by previous block’s hash</a:t>
            </a:r>
          </a:p>
        </p:txBody>
      </p:sp>
    </p:spTree>
    <p:extLst>
      <p:ext uri="{BB962C8B-B14F-4D97-AF65-F5344CB8AC3E}">
        <p14:creationId xmlns:p14="http://schemas.microsoft.com/office/powerpoint/2010/main" val="392776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6" name="Google Shape;171;p39"/>
          <p:cNvSpPr txBox="1">
            <a:spLocks/>
          </p:cNvSpPr>
          <p:nvPr/>
        </p:nvSpPr>
        <p:spPr>
          <a:xfrm>
            <a:off x="290484" y="941225"/>
            <a:ext cx="5736936" cy="719935"/>
          </a:xfrm>
          <a:prstGeom prst="rect">
            <a:avLst/>
          </a:prstGeom>
          <a:noFill/>
          <a:ln>
            <a:noFill/>
          </a:ln>
          <a:scene3d>
            <a:camera prst="perspectiveFront"/>
            <a:lightRig rig="threePt" dir="t"/>
          </a:scene3d>
          <a:sp3d/>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9pPr>
          </a:lstStyle>
          <a:p>
            <a:pPr marL="0" lvl="0" indent="0">
              <a:spcAft>
                <a:spcPts val="1600"/>
              </a:spcAft>
            </a:pPr>
            <a:r>
              <a:rPr lang="en-IN" sz="2800" b="1" dirty="0"/>
              <a:t>Transparent Blockchain data </a:t>
            </a:r>
          </a:p>
        </p:txBody>
      </p:sp>
      <p:pic>
        <p:nvPicPr>
          <p:cNvPr id="2" name="Picture 1"/>
          <p:cNvPicPr>
            <a:picLocks noChangeAspect="1"/>
          </p:cNvPicPr>
          <p:nvPr/>
        </p:nvPicPr>
        <p:blipFill>
          <a:blip r:embed="rId3"/>
          <a:stretch>
            <a:fillRect/>
          </a:stretch>
        </p:blipFill>
        <p:spPr>
          <a:xfrm>
            <a:off x="389267" y="2142042"/>
            <a:ext cx="8221334" cy="2102298"/>
          </a:xfrm>
          <a:prstGeom prst="rect">
            <a:avLst/>
          </a:prstGeom>
        </p:spPr>
      </p:pic>
    </p:spTree>
    <p:extLst>
      <p:ext uri="{BB962C8B-B14F-4D97-AF65-F5344CB8AC3E}">
        <p14:creationId xmlns:p14="http://schemas.microsoft.com/office/powerpoint/2010/main" val="1654073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6" name="Google Shape;171;p39"/>
          <p:cNvSpPr txBox="1">
            <a:spLocks/>
          </p:cNvSpPr>
          <p:nvPr/>
        </p:nvSpPr>
        <p:spPr>
          <a:xfrm>
            <a:off x="1521942" y="537365"/>
            <a:ext cx="6014238" cy="719935"/>
          </a:xfrm>
          <a:prstGeom prst="rect">
            <a:avLst/>
          </a:prstGeom>
          <a:noFill/>
          <a:ln>
            <a:noFill/>
          </a:ln>
          <a:scene3d>
            <a:camera prst="perspectiveFront"/>
            <a:lightRig rig="threePt" dir="t"/>
          </a:scene3d>
          <a:sp3d/>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9pPr>
          </a:lstStyle>
          <a:p>
            <a:pPr marL="0" indent="0">
              <a:spcAft>
                <a:spcPts val="1600"/>
              </a:spcAft>
            </a:pPr>
            <a:r>
              <a:rPr lang="en-IN" sz="2800" b="1" dirty="0"/>
              <a:t>Transparent Blockchain data </a:t>
            </a:r>
          </a:p>
        </p:txBody>
      </p:sp>
      <p:sp>
        <p:nvSpPr>
          <p:cNvPr id="8" name="Google Shape;171;p39"/>
          <p:cNvSpPr txBox="1">
            <a:spLocks/>
          </p:cNvSpPr>
          <p:nvPr/>
        </p:nvSpPr>
        <p:spPr>
          <a:xfrm>
            <a:off x="338059" y="1630680"/>
            <a:ext cx="8519160" cy="31013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9pPr>
          </a:lstStyle>
          <a:p>
            <a:pPr marL="342900" algn="l">
              <a:spcAft>
                <a:spcPts val="1600"/>
              </a:spcAft>
              <a:buFont typeface="Wingdings" panose="05000000000000000000" pitchFamily="2" charset="2"/>
              <a:buChar char="ü"/>
            </a:pPr>
            <a:r>
              <a:rPr lang="en-IN" sz="1800" dirty="0" smtClean="0">
                <a:solidFill>
                  <a:schemeClr val="bg1"/>
                </a:solidFill>
              </a:rPr>
              <a:t>It is the API endpoint where all the data of the Blocks and details inside them are made public and transparent</a:t>
            </a:r>
          </a:p>
          <a:p>
            <a:pPr marL="342900" algn="l">
              <a:spcAft>
                <a:spcPts val="1600"/>
              </a:spcAft>
              <a:buFont typeface="Wingdings" panose="05000000000000000000" pitchFamily="2" charset="2"/>
              <a:buChar char="ü"/>
            </a:pPr>
            <a:r>
              <a:rPr lang="en-IN" sz="1800" dirty="0" smtClean="0">
                <a:solidFill>
                  <a:schemeClr val="bg1"/>
                </a:solidFill>
              </a:rPr>
              <a:t>By using this government can add more peers to the network easily by sharing the same ledger.</a:t>
            </a:r>
          </a:p>
          <a:p>
            <a:pPr marL="342900" algn="l">
              <a:spcAft>
                <a:spcPts val="1600"/>
              </a:spcAft>
              <a:buFont typeface="Wingdings" panose="05000000000000000000" pitchFamily="2" charset="2"/>
              <a:buChar char="ü"/>
            </a:pPr>
            <a:r>
              <a:rPr lang="en-IN" sz="1800" dirty="0" smtClean="0">
                <a:solidFill>
                  <a:schemeClr val="bg1"/>
                </a:solidFill>
              </a:rPr>
              <a:t>We can use this data to validate which land are owned by the particular user </a:t>
            </a:r>
          </a:p>
          <a:p>
            <a:pPr marL="342900" algn="l">
              <a:spcAft>
                <a:spcPts val="1600"/>
              </a:spcAft>
              <a:buFont typeface="Wingdings" panose="05000000000000000000" pitchFamily="2" charset="2"/>
              <a:buChar char="ü"/>
            </a:pPr>
            <a:r>
              <a:rPr lang="en-IN" sz="1800" dirty="0" smtClean="0">
                <a:solidFill>
                  <a:schemeClr val="bg1"/>
                </a:solidFill>
              </a:rPr>
              <a:t>We can also use this to verify the current owner of the land.</a:t>
            </a:r>
          </a:p>
          <a:p>
            <a:pPr marL="342900" algn="l">
              <a:spcAft>
                <a:spcPts val="1600"/>
              </a:spcAft>
              <a:buFont typeface="Wingdings" panose="05000000000000000000" pitchFamily="2" charset="2"/>
              <a:buChar char="ü"/>
            </a:pPr>
            <a:endParaRPr lang="en-IN" sz="1800" dirty="0" smtClean="0">
              <a:solidFill>
                <a:schemeClr val="bg1"/>
              </a:solidFill>
            </a:endParaRPr>
          </a:p>
        </p:txBody>
      </p:sp>
    </p:spTree>
    <p:extLst>
      <p:ext uri="{BB962C8B-B14F-4D97-AF65-F5344CB8AC3E}">
        <p14:creationId xmlns:p14="http://schemas.microsoft.com/office/powerpoint/2010/main" val="25502906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4"/>
          <p:cNvSpPr txBox="1">
            <a:spLocks noGrp="1"/>
          </p:cNvSpPr>
          <p:nvPr>
            <p:ph type="title"/>
          </p:nvPr>
        </p:nvSpPr>
        <p:spPr>
          <a:xfrm>
            <a:off x="899160" y="448088"/>
            <a:ext cx="7101840" cy="9570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HOW THIS SYSTEM CAN HELP GOVERNMENT TO SOLVE THEIR PROBLEM</a:t>
            </a:r>
            <a:endParaRPr dirty="0">
              <a:solidFill>
                <a:schemeClr val="accent1"/>
              </a:solidFill>
            </a:endParaRPr>
          </a:p>
        </p:txBody>
      </p:sp>
      <p:cxnSp>
        <p:nvCxnSpPr>
          <p:cNvPr id="216" name="Google Shape;216;p44"/>
          <p:cNvCxnSpPr/>
          <p:nvPr/>
        </p:nvCxnSpPr>
        <p:spPr>
          <a:xfrm flipV="1">
            <a:off x="990600" y="445024"/>
            <a:ext cx="4876800" cy="2"/>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8" name="Google Shape;10449;p79"/>
          <p:cNvSpPr/>
          <p:nvPr/>
        </p:nvSpPr>
        <p:spPr>
          <a:xfrm>
            <a:off x="112855" y="445024"/>
            <a:ext cx="786305" cy="714091"/>
          </a:xfrm>
          <a:custGeom>
            <a:avLst/>
            <a:gdLst/>
            <a:ahLst/>
            <a:cxnLst/>
            <a:rect l="l" t="t" r="r" b="b"/>
            <a:pathLst>
              <a:path w="11264" h="11253" extrusionOk="0">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1;p39"/>
          <p:cNvSpPr txBox="1">
            <a:spLocks/>
          </p:cNvSpPr>
          <p:nvPr/>
        </p:nvSpPr>
        <p:spPr>
          <a:xfrm>
            <a:off x="338059" y="1630680"/>
            <a:ext cx="7358141" cy="3253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9pPr>
          </a:lstStyle>
          <a:p>
            <a:pPr marL="342900" algn="l">
              <a:spcAft>
                <a:spcPts val="1600"/>
              </a:spcAft>
              <a:buFont typeface="Wingdings" panose="05000000000000000000" pitchFamily="2" charset="2"/>
              <a:buChar char="ü"/>
            </a:pPr>
            <a:r>
              <a:rPr lang="en-IN" sz="1800" dirty="0" smtClean="0">
                <a:solidFill>
                  <a:schemeClr val="bg1"/>
                </a:solidFill>
              </a:rPr>
              <a:t>Moving Towards digitalization as per digitalization of  India Scheme.</a:t>
            </a:r>
          </a:p>
          <a:p>
            <a:pPr marL="342900" algn="l">
              <a:spcAft>
                <a:spcPts val="1600"/>
              </a:spcAft>
              <a:buFont typeface="Wingdings" panose="05000000000000000000" pitchFamily="2" charset="2"/>
              <a:buChar char="ü"/>
            </a:pPr>
            <a:r>
              <a:rPr lang="en-US" sz="1800" dirty="0" smtClean="0">
                <a:solidFill>
                  <a:schemeClr val="bg1"/>
                </a:solidFill>
              </a:rPr>
              <a:t>Difficulty </a:t>
            </a:r>
            <a:r>
              <a:rPr lang="en-US" sz="1800" dirty="0">
                <a:solidFill>
                  <a:schemeClr val="bg1"/>
                </a:solidFill>
              </a:rPr>
              <a:t>to track double selling of the same land or landed </a:t>
            </a:r>
            <a:r>
              <a:rPr lang="en-US" sz="1800" dirty="0" smtClean="0">
                <a:solidFill>
                  <a:schemeClr val="bg1"/>
                </a:solidFill>
              </a:rPr>
              <a:t>property, We can see that who is the real owner of the land which can be only 1.</a:t>
            </a:r>
          </a:p>
          <a:p>
            <a:pPr marL="342900" algn="l">
              <a:spcAft>
                <a:spcPts val="1600"/>
              </a:spcAft>
              <a:buFont typeface="Wingdings" panose="05000000000000000000" pitchFamily="2" charset="2"/>
              <a:buChar char="ü"/>
            </a:pPr>
            <a:r>
              <a:rPr lang="en-IN" sz="1800" dirty="0" smtClean="0">
                <a:solidFill>
                  <a:schemeClr val="bg1"/>
                </a:solidFill>
              </a:rPr>
              <a:t>Financial Institutions need to verify the proper documents and that’s why there is a lot of paperwork to taking a loan against the land</a:t>
            </a:r>
            <a:endParaRPr lang="en-US" sz="1800" dirty="0" smtClean="0">
              <a:solidFill>
                <a:schemeClr val="bg1"/>
              </a:solidFill>
            </a:endParaRPr>
          </a:p>
          <a:p>
            <a:pPr marL="342900" algn="l">
              <a:spcAft>
                <a:spcPts val="1600"/>
              </a:spcAft>
              <a:buFont typeface="Wingdings" panose="05000000000000000000" pitchFamily="2" charset="2"/>
              <a:buChar char="ü"/>
            </a:pPr>
            <a:endParaRPr lang="en-IN" sz="1800" dirty="0" smtClean="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9100" y="472441"/>
            <a:ext cx="7002780" cy="4000499"/>
          </a:xfrm>
        </p:spPr>
        <p:txBody>
          <a:bodyPr/>
          <a:lstStyle/>
          <a:p>
            <a:r>
              <a:rPr lang="en-US" sz="1800" dirty="0"/>
              <a:t>The transactions related to change of ownership through sale, loan, mortgage, release of mortgage, crop updation is initiated by other </a:t>
            </a:r>
            <a:r>
              <a:rPr lang="en-US" sz="1800" dirty="0" smtClean="0"/>
              <a:t>departments</a:t>
            </a:r>
          </a:p>
          <a:p>
            <a:pPr marL="139700" indent="0">
              <a:buNone/>
            </a:pPr>
            <a:endParaRPr lang="en-US" sz="1800" dirty="0" smtClean="0"/>
          </a:p>
          <a:p>
            <a:r>
              <a:rPr lang="en-IN" sz="1800" dirty="0" smtClean="0"/>
              <a:t>As per requirement of any department with the help of Blockchain and Smart Contracts (Script to be executed in the Blockchain) we can do bulk process in the Blockchain to get the data from it</a:t>
            </a:r>
          </a:p>
          <a:p>
            <a:endParaRPr lang="en-IN" sz="1800" dirty="0"/>
          </a:p>
          <a:p>
            <a:r>
              <a:rPr lang="en-IN" sz="1800" dirty="0" smtClean="0"/>
              <a:t>In government schemes like Farmer Aid program, People takes multiple advantage of single land to obtain Multiple Aids , which can be solved using the Blockchain</a:t>
            </a:r>
            <a:endParaRPr lang="en-US" sz="1800" dirty="0"/>
          </a:p>
        </p:txBody>
      </p:sp>
    </p:spTree>
    <p:extLst>
      <p:ext uri="{BB962C8B-B14F-4D97-AF65-F5344CB8AC3E}">
        <p14:creationId xmlns:p14="http://schemas.microsoft.com/office/powerpoint/2010/main" val="3637123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9100" y="472441"/>
            <a:ext cx="7002780" cy="4000499"/>
          </a:xfrm>
        </p:spPr>
        <p:txBody>
          <a:bodyPr/>
          <a:lstStyle/>
          <a:p>
            <a:r>
              <a:rPr lang="en-US" sz="1800" dirty="0"/>
              <a:t>The transactions related to change of ownership through sale, loan, mortgage, release of mortgage, crop updation is initiated by other </a:t>
            </a:r>
            <a:r>
              <a:rPr lang="en-US" sz="1800" dirty="0" smtClean="0"/>
              <a:t>departments</a:t>
            </a:r>
          </a:p>
          <a:p>
            <a:pPr marL="139700" indent="0">
              <a:buNone/>
            </a:pPr>
            <a:endParaRPr lang="en-US" sz="1800" dirty="0" smtClean="0"/>
          </a:p>
          <a:p>
            <a:r>
              <a:rPr lang="en-IN" sz="1800" dirty="0" smtClean="0"/>
              <a:t>As per requirement of any department with the help of Blockchain and Smart Contracts (Script to be executed in the Blockchain) we can do bulk process in the Blockchain to get the data from it</a:t>
            </a:r>
          </a:p>
          <a:p>
            <a:endParaRPr lang="en-IN" sz="1800" dirty="0"/>
          </a:p>
          <a:p>
            <a:r>
              <a:rPr lang="en-IN" sz="1800" dirty="0" smtClean="0"/>
              <a:t>In government schemes like Farmer Aid program, People takes multiple advantage of single land to obtain Multiple Aids , which can be solved using the Blockchain</a:t>
            </a:r>
            <a:endParaRPr lang="en-US" sz="1800" dirty="0"/>
          </a:p>
        </p:txBody>
      </p:sp>
    </p:spTree>
    <p:extLst>
      <p:ext uri="{BB962C8B-B14F-4D97-AF65-F5344CB8AC3E}">
        <p14:creationId xmlns:p14="http://schemas.microsoft.com/office/powerpoint/2010/main" val="1020038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 xmlns:a16="http://schemas.microsoft.com/office/drawing/2014/main" xmlns:lc="http://schemas.openxmlformats.org/drawingml/2006/lockedCanvas" id="{0B3A67DC-A0C2-FF21-11DD-E81A5EF37F31}"/>
              </a:ext>
            </a:extLst>
          </p:cNvPr>
          <p:cNvSpPr>
            <a:spLocks noGrp="1"/>
          </p:cNvSpPr>
          <p:nvPr/>
        </p:nvSpPr>
        <p:spPr>
          <a:xfrm>
            <a:off x="2130180" y="2005560"/>
            <a:ext cx="4792200" cy="64470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Montserrat ExtraBold"/>
              <a:buNone/>
              <a:defRPr sz="3600" b="1"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9pPr>
          </a:lstStyle>
          <a:p>
            <a:r>
              <a:rPr lang="en-US" dirty="0"/>
              <a:t>Thank you !</a:t>
            </a:r>
          </a:p>
        </p:txBody>
      </p:sp>
    </p:spTree>
    <p:extLst>
      <p:ext uri="{BB962C8B-B14F-4D97-AF65-F5344CB8AC3E}">
        <p14:creationId xmlns:p14="http://schemas.microsoft.com/office/powerpoint/2010/main" val="267635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488920" y="490744"/>
            <a:ext cx="5561360" cy="15285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dirty="0" smtClean="0"/>
              <a:t>Functions of our Blockchain based Land Registration system?</a:t>
            </a:r>
            <a:endParaRPr sz="2800" dirty="0"/>
          </a:p>
        </p:txBody>
      </p:sp>
      <p:sp>
        <p:nvSpPr>
          <p:cNvPr id="171" name="Google Shape;171;p39"/>
          <p:cNvSpPr txBox="1">
            <a:spLocks noGrp="1"/>
          </p:cNvSpPr>
          <p:nvPr>
            <p:ph type="body" idx="1"/>
          </p:nvPr>
        </p:nvSpPr>
        <p:spPr>
          <a:xfrm>
            <a:off x="488920" y="2328065"/>
            <a:ext cx="7172100" cy="2396335"/>
          </a:xfrm>
          <a:prstGeom prst="rect">
            <a:avLst/>
          </a:prstGeom>
        </p:spPr>
        <p:txBody>
          <a:bodyPr spcFirstLastPara="1" wrap="square" lIns="91425" tIns="91425" rIns="91425" bIns="91425" anchor="t" anchorCtr="0">
            <a:noAutofit/>
          </a:bodyPr>
          <a:lstStyle/>
          <a:p>
            <a:pPr marL="342900" lvl="0" indent="-342900" algn="l" rtl="0">
              <a:spcBef>
                <a:spcPts val="0"/>
              </a:spcBef>
              <a:spcAft>
                <a:spcPts val="1600"/>
              </a:spcAft>
              <a:buFont typeface="Wingdings" panose="05000000000000000000" pitchFamily="2" charset="2"/>
              <a:buChar char="q"/>
            </a:pPr>
            <a:r>
              <a:rPr lang="en-IN" sz="2400" dirty="0" smtClean="0"/>
              <a:t>User Registration</a:t>
            </a:r>
          </a:p>
          <a:p>
            <a:pPr marL="342900" lvl="0" indent="-342900" algn="l" rtl="0">
              <a:spcBef>
                <a:spcPts val="0"/>
              </a:spcBef>
              <a:spcAft>
                <a:spcPts val="1600"/>
              </a:spcAft>
              <a:buFont typeface="Wingdings" panose="05000000000000000000" pitchFamily="2" charset="2"/>
              <a:buChar char="q"/>
            </a:pPr>
            <a:r>
              <a:rPr lang="en-IN" sz="2400" dirty="0" smtClean="0"/>
              <a:t>Land Registration</a:t>
            </a:r>
          </a:p>
          <a:p>
            <a:pPr marL="342900" lvl="0" indent="-342900" algn="l" rtl="0">
              <a:spcBef>
                <a:spcPts val="0"/>
              </a:spcBef>
              <a:spcAft>
                <a:spcPts val="1600"/>
              </a:spcAft>
              <a:buFont typeface="Wingdings" panose="05000000000000000000" pitchFamily="2" charset="2"/>
              <a:buChar char="q"/>
            </a:pPr>
            <a:r>
              <a:rPr lang="en-IN" sz="2400" dirty="0" smtClean="0"/>
              <a:t>Land Send</a:t>
            </a:r>
          </a:p>
          <a:p>
            <a:pPr marL="342900" lvl="0" indent="-342900">
              <a:spcAft>
                <a:spcPts val="1600"/>
              </a:spcAft>
              <a:buFont typeface="Wingdings" panose="05000000000000000000" pitchFamily="2" charset="2"/>
              <a:buChar char="q"/>
            </a:pPr>
            <a:r>
              <a:rPr lang="en-IN" sz="2400" dirty="0" smtClean="0"/>
              <a:t>Transparent </a:t>
            </a:r>
            <a:r>
              <a:rPr lang="en-IN" sz="2400" dirty="0"/>
              <a:t>Blockchain data </a:t>
            </a:r>
            <a:endParaRPr lang="en-IN" sz="2400" dirty="0" smtClean="0"/>
          </a:p>
        </p:txBody>
      </p:sp>
      <p:cxnSp>
        <p:nvCxnSpPr>
          <p:cNvPr id="7" name="Google Shape;216;p44"/>
          <p:cNvCxnSpPr/>
          <p:nvPr/>
        </p:nvCxnSpPr>
        <p:spPr>
          <a:xfrm>
            <a:off x="586740" y="490744"/>
            <a:ext cx="5242560" cy="1"/>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24" name="Google Shape;171;p39"/>
          <p:cNvSpPr txBox="1">
            <a:spLocks/>
          </p:cNvSpPr>
          <p:nvPr/>
        </p:nvSpPr>
        <p:spPr>
          <a:xfrm>
            <a:off x="2878305" y="544985"/>
            <a:ext cx="2940080" cy="719935"/>
          </a:xfrm>
          <a:prstGeom prst="rect">
            <a:avLst/>
          </a:prstGeom>
          <a:noFill/>
          <a:ln>
            <a:noFill/>
          </a:ln>
          <a:scene3d>
            <a:camera prst="perspectiveFront"/>
            <a:lightRig rig="threePt" dir="t"/>
          </a:scene3d>
          <a:sp3d/>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9pPr>
          </a:lstStyle>
          <a:p>
            <a:pPr marL="0" indent="0">
              <a:spcAft>
                <a:spcPts val="1600"/>
              </a:spcAft>
            </a:pPr>
            <a:r>
              <a:rPr lang="en-IN" sz="2400" b="1" dirty="0" smtClean="0"/>
              <a:t>Home Page</a:t>
            </a:r>
          </a:p>
        </p:txBody>
      </p:sp>
      <p:pic>
        <p:nvPicPr>
          <p:cNvPr id="12" name="Picture 11"/>
          <p:cNvPicPr>
            <a:picLocks noChangeAspect="1"/>
          </p:cNvPicPr>
          <p:nvPr/>
        </p:nvPicPr>
        <p:blipFill>
          <a:blip r:embed="rId3"/>
          <a:stretch>
            <a:fillRect/>
          </a:stretch>
        </p:blipFill>
        <p:spPr>
          <a:xfrm>
            <a:off x="525780" y="1356360"/>
            <a:ext cx="8191499" cy="353568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6" name="Google Shape;171;p39"/>
          <p:cNvSpPr txBox="1">
            <a:spLocks/>
          </p:cNvSpPr>
          <p:nvPr/>
        </p:nvSpPr>
        <p:spPr>
          <a:xfrm>
            <a:off x="912344" y="461165"/>
            <a:ext cx="3850155" cy="719935"/>
          </a:xfrm>
          <a:prstGeom prst="rect">
            <a:avLst/>
          </a:prstGeom>
          <a:noFill/>
          <a:ln>
            <a:noFill/>
          </a:ln>
          <a:scene3d>
            <a:camera prst="perspectiveFront"/>
            <a:lightRig rig="threePt" dir="t"/>
          </a:scene3d>
          <a:sp3d/>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9pPr>
          </a:lstStyle>
          <a:p>
            <a:pPr marL="0" indent="0">
              <a:spcAft>
                <a:spcPts val="1600"/>
              </a:spcAft>
            </a:pPr>
            <a:r>
              <a:rPr lang="en-IN" sz="2800" b="1" dirty="0" smtClean="0"/>
              <a:t>User Registration</a:t>
            </a:r>
          </a:p>
        </p:txBody>
      </p:sp>
      <p:pic>
        <p:nvPicPr>
          <p:cNvPr id="4" name="Picture 3"/>
          <p:cNvPicPr>
            <a:picLocks noChangeAspect="1"/>
          </p:cNvPicPr>
          <p:nvPr/>
        </p:nvPicPr>
        <p:blipFill>
          <a:blip r:embed="rId3"/>
          <a:stretch>
            <a:fillRect/>
          </a:stretch>
        </p:blipFill>
        <p:spPr>
          <a:xfrm>
            <a:off x="912344" y="1468821"/>
            <a:ext cx="7278900" cy="324662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958259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6" name="Google Shape;171;p39"/>
          <p:cNvSpPr txBox="1">
            <a:spLocks/>
          </p:cNvSpPr>
          <p:nvPr/>
        </p:nvSpPr>
        <p:spPr>
          <a:xfrm>
            <a:off x="2672562" y="644045"/>
            <a:ext cx="3850155" cy="719935"/>
          </a:xfrm>
          <a:prstGeom prst="rect">
            <a:avLst/>
          </a:prstGeom>
          <a:noFill/>
          <a:ln>
            <a:noFill/>
          </a:ln>
          <a:scene3d>
            <a:camera prst="perspectiveFront"/>
            <a:lightRig rig="threePt" dir="t"/>
          </a:scene3d>
          <a:sp3d/>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9pPr>
          </a:lstStyle>
          <a:p>
            <a:pPr marL="0" indent="0">
              <a:spcAft>
                <a:spcPts val="1600"/>
              </a:spcAft>
            </a:pPr>
            <a:r>
              <a:rPr lang="en-IN" sz="2800" b="1" dirty="0" smtClean="0"/>
              <a:t>User Registration</a:t>
            </a:r>
          </a:p>
        </p:txBody>
      </p:sp>
      <p:sp>
        <p:nvSpPr>
          <p:cNvPr id="8" name="Google Shape;171;p39"/>
          <p:cNvSpPr txBox="1">
            <a:spLocks/>
          </p:cNvSpPr>
          <p:nvPr/>
        </p:nvSpPr>
        <p:spPr>
          <a:xfrm>
            <a:off x="338060" y="1607820"/>
            <a:ext cx="8519160" cy="35356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9pPr>
          </a:lstStyle>
          <a:p>
            <a:pPr marL="342900" algn="l">
              <a:spcAft>
                <a:spcPts val="1600"/>
              </a:spcAft>
              <a:buFont typeface="Wingdings" panose="05000000000000000000" pitchFamily="2" charset="2"/>
              <a:buChar char="ü"/>
            </a:pPr>
            <a:r>
              <a:rPr lang="en-IN" sz="1800" dirty="0" smtClean="0">
                <a:solidFill>
                  <a:schemeClr val="bg1"/>
                </a:solidFill>
              </a:rPr>
              <a:t>For Contact purpose to provide Public and Private key to the user through email after Successful validation of the Identity document Provided by user.</a:t>
            </a:r>
            <a:endParaRPr lang="en-IN" sz="1600" dirty="0" smtClean="0">
              <a:solidFill>
                <a:schemeClr val="bg1"/>
              </a:solidFill>
            </a:endParaRPr>
          </a:p>
          <a:p>
            <a:pPr marL="342900" algn="l">
              <a:spcAft>
                <a:spcPts val="1600"/>
              </a:spcAft>
              <a:buFont typeface="Wingdings" panose="05000000000000000000" pitchFamily="2" charset="2"/>
              <a:buChar char="ü"/>
            </a:pPr>
            <a:r>
              <a:rPr lang="en-IN" sz="1800" dirty="0" smtClean="0">
                <a:solidFill>
                  <a:schemeClr val="bg1"/>
                </a:solidFill>
              </a:rPr>
              <a:t>Currently We assume that all documents provided by user is True as we are presenting our idea.</a:t>
            </a:r>
          </a:p>
          <a:p>
            <a:pPr marL="342900" algn="l">
              <a:spcAft>
                <a:spcPts val="1600"/>
              </a:spcAft>
              <a:buFont typeface="Wingdings" panose="05000000000000000000" pitchFamily="2" charset="2"/>
              <a:buChar char="ü"/>
            </a:pPr>
            <a:r>
              <a:rPr lang="en-IN" sz="1800" dirty="0" smtClean="0">
                <a:solidFill>
                  <a:schemeClr val="bg1"/>
                </a:solidFill>
              </a:rPr>
              <a:t>A user registration do the following things and save in the database.</a:t>
            </a:r>
            <a:endParaRPr lang="en-IN" sz="1800" dirty="0">
              <a:solidFill>
                <a:schemeClr val="bg1"/>
              </a:solidFill>
            </a:endParaRPr>
          </a:p>
          <a:p>
            <a:pPr marL="0" indent="0" algn="l">
              <a:spcAft>
                <a:spcPts val="1600"/>
              </a:spcAft>
            </a:pPr>
            <a:r>
              <a:rPr lang="en-IN" sz="1800" dirty="0" smtClean="0">
                <a:solidFill>
                  <a:schemeClr val="bg1"/>
                </a:solidFill>
              </a:rPr>
              <a:t>	Generating Public key</a:t>
            </a:r>
          </a:p>
          <a:p>
            <a:pPr marL="0" indent="0" algn="l">
              <a:spcAft>
                <a:spcPts val="1600"/>
              </a:spcAft>
            </a:pPr>
            <a:r>
              <a:rPr lang="en-IN" sz="1800" dirty="0">
                <a:solidFill>
                  <a:schemeClr val="bg1"/>
                </a:solidFill>
              </a:rPr>
              <a:t>	</a:t>
            </a:r>
            <a:r>
              <a:rPr lang="en-IN" sz="1800" dirty="0" smtClean="0">
                <a:solidFill>
                  <a:schemeClr val="bg1"/>
                </a:solidFill>
              </a:rPr>
              <a:t>Generating Private key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6" name="Google Shape;171;p39"/>
          <p:cNvSpPr txBox="1">
            <a:spLocks/>
          </p:cNvSpPr>
          <p:nvPr/>
        </p:nvSpPr>
        <p:spPr>
          <a:xfrm>
            <a:off x="912344" y="461165"/>
            <a:ext cx="3850155" cy="719935"/>
          </a:xfrm>
          <a:prstGeom prst="rect">
            <a:avLst/>
          </a:prstGeom>
          <a:noFill/>
          <a:ln>
            <a:noFill/>
          </a:ln>
          <a:scene3d>
            <a:camera prst="perspectiveFront"/>
            <a:lightRig rig="threePt" dir="t"/>
          </a:scene3d>
          <a:sp3d/>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9pPr>
          </a:lstStyle>
          <a:p>
            <a:pPr marL="0" indent="0">
              <a:spcAft>
                <a:spcPts val="1600"/>
              </a:spcAft>
            </a:pPr>
            <a:r>
              <a:rPr lang="en-IN" sz="2800" b="1" dirty="0" smtClean="0"/>
              <a:t>Land Registration</a:t>
            </a:r>
          </a:p>
        </p:txBody>
      </p:sp>
      <p:pic>
        <p:nvPicPr>
          <p:cNvPr id="2" name="Picture 1"/>
          <p:cNvPicPr>
            <a:picLocks noChangeAspect="1"/>
          </p:cNvPicPr>
          <p:nvPr/>
        </p:nvPicPr>
        <p:blipFill>
          <a:blip r:embed="rId3"/>
          <a:stretch>
            <a:fillRect/>
          </a:stretch>
        </p:blipFill>
        <p:spPr>
          <a:xfrm>
            <a:off x="714224" y="1307443"/>
            <a:ext cx="7698256" cy="349329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780176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6" name="Google Shape;171;p39"/>
          <p:cNvSpPr txBox="1">
            <a:spLocks/>
          </p:cNvSpPr>
          <p:nvPr/>
        </p:nvSpPr>
        <p:spPr>
          <a:xfrm>
            <a:off x="2672562" y="644045"/>
            <a:ext cx="3850155" cy="719935"/>
          </a:xfrm>
          <a:prstGeom prst="rect">
            <a:avLst/>
          </a:prstGeom>
          <a:noFill/>
          <a:ln>
            <a:noFill/>
          </a:ln>
          <a:scene3d>
            <a:camera prst="perspectiveFront"/>
            <a:lightRig rig="threePt" dir="t"/>
          </a:scene3d>
          <a:sp3d/>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9pPr>
          </a:lstStyle>
          <a:p>
            <a:pPr marL="0" indent="0">
              <a:spcAft>
                <a:spcPts val="1600"/>
              </a:spcAft>
            </a:pPr>
            <a:r>
              <a:rPr lang="en-IN" sz="2800" b="1" dirty="0" smtClean="0"/>
              <a:t>Land Registration</a:t>
            </a:r>
          </a:p>
        </p:txBody>
      </p:sp>
      <p:sp>
        <p:nvSpPr>
          <p:cNvPr id="8" name="Google Shape;171;p39"/>
          <p:cNvSpPr txBox="1">
            <a:spLocks/>
          </p:cNvSpPr>
          <p:nvPr/>
        </p:nvSpPr>
        <p:spPr>
          <a:xfrm>
            <a:off x="338059" y="1630680"/>
            <a:ext cx="8519160" cy="31013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9pPr>
          </a:lstStyle>
          <a:p>
            <a:pPr marL="342900" algn="l">
              <a:spcAft>
                <a:spcPts val="1600"/>
              </a:spcAft>
              <a:buFont typeface="Wingdings" panose="05000000000000000000" pitchFamily="2" charset="2"/>
              <a:buChar char="ü"/>
            </a:pPr>
            <a:r>
              <a:rPr lang="en-IN" sz="1800" dirty="0" smtClean="0">
                <a:solidFill>
                  <a:schemeClr val="bg1"/>
                </a:solidFill>
              </a:rPr>
              <a:t>It is available for registered users</a:t>
            </a:r>
          </a:p>
          <a:p>
            <a:pPr marL="342900" algn="l">
              <a:spcAft>
                <a:spcPts val="1600"/>
              </a:spcAft>
              <a:buFont typeface="Wingdings" panose="05000000000000000000" pitchFamily="2" charset="2"/>
              <a:buChar char="ü"/>
            </a:pPr>
            <a:r>
              <a:rPr lang="en-IN" sz="1800" dirty="0" smtClean="0">
                <a:solidFill>
                  <a:schemeClr val="bg1"/>
                </a:solidFill>
              </a:rPr>
              <a:t>We are mapping the land by using Longitude and Latitude vector</a:t>
            </a:r>
          </a:p>
          <a:p>
            <a:pPr marL="342900" algn="l">
              <a:spcAft>
                <a:spcPts val="1600"/>
              </a:spcAft>
              <a:buFont typeface="Wingdings" panose="05000000000000000000" pitchFamily="2" charset="2"/>
              <a:buChar char="ü"/>
            </a:pPr>
            <a:r>
              <a:rPr lang="en-IN" sz="1800" dirty="0" smtClean="0">
                <a:solidFill>
                  <a:schemeClr val="bg1"/>
                </a:solidFill>
              </a:rPr>
              <a:t>First of all user will enter his public key for getting ownership of that particular land in Blockchain</a:t>
            </a:r>
          </a:p>
          <a:p>
            <a:pPr marL="342900" algn="l">
              <a:spcAft>
                <a:spcPts val="1600"/>
              </a:spcAft>
              <a:buFont typeface="Wingdings" panose="05000000000000000000" pitchFamily="2" charset="2"/>
              <a:buChar char="ü"/>
            </a:pPr>
            <a:r>
              <a:rPr lang="en-IN" sz="1800" dirty="0" smtClean="0">
                <a:solidFill>
                  <a:schemeClr val="bg1"/>
                </a:solidFill>
              </a:rPr>
              <a:t>After that he will provide particular documents for transferring the land from Current Land System to Blockchain.</a:t>
            </a:r>
          </a:p>
          <a:p>
            <a:pPr marL="342900" algn="l">
              <a:spcAft>
                <a:spcPts val="1600"/>
              </a:spcAft>
              <a:buFont typeface="Wingdings" panose="05000000000000000000" pitchFamily="2" charset="2"/>
              <a:buChar char="ü"/>
            </a:pPr>
            <a:r>
              <a:rPr lang="en-IN" sz="1800" dirty="0" smtClean="0">
                <a:solidFill>
                  <a:schemeClr val="bg1"/>
                </a:solidFill>
              </a:rPr>
              <a:t>When he submit all those thing few things happen in the backend</a:t>
            </a:r>
          </a:p>
        </p:txBody>
      </p:sp>
    </p:spTree>
    <p:extLst>
      <p:ext uri="{BB962C8B-B14F-4D97-AF65-F5344CB8AC3E}">
        <p14:creationId xmlns:p14="http://schemas.microsoft.com/office/powerpoint/2010/main" val="17270839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8" name="Google Shape;171;p39"/>
          <p:cNvSpPr txBox="1">
            <a:spLocks/>
          </p:cNvSpPr>
          <p:nvPr/>
        </p:nvSpPr>
        <p:spPr>
          <a:xfrm>
            <a:off x="434340" y="464820"/>
            <a:ext cx="8374380" cy="419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9pPr>
          </a:lstStyle>
          <a:p>
            <a:pPr marL="342900" algn="l">
              <a:spcAft>
                <a:spcPts val="1600"/>
              </a:spcAft>
              <a:buFont typeface="Wingdings" panose="05000000000000000000" pitchFamily="2" charset="2"/>
              <a:buChar char="ü"/>
            </a:pPr>
            <a:r>
              <a:rPr lang="en-IN" sz="1800" dirty="0" smtClean="0">
                <a:solidFill>
                  <a:schemeClr val="bg1"/>
                </a:solidFill>
              </a:rPr>
              <a:t>System will first find that the user want to register exists in the database or not</a:t>
            </a:r>
          </a:p>
          <a:p>
            <a:pPr marL="342900" algn="l">
              <a:spcAft>
                <a:spcPts val="1600"/>
              </a:spcAft>
              <a:buFont typeface="Wingdings" panose="05000000000000000000" pitchFamily="2" charset="2"/>
              <a:buChar char="ü"/>
            </a:pPr>
            <a:r>
              <a:rPr lang="en-IN" sz="1800" dirty="0" smtClean="0">
                <a:solidFill>
                  <a:schemeClr val="bg1"/>
                </a:solidFill>
              </a:rPr>
              <a:t>Then System will generate particular land ID for his land and then it will be allocated to him.</a:t>
            </a:r>
          </a:p>
          <a:p>
            <a:pPr marL="342900" algn="l">
              <a:spcAft>
                <a:spcPts val="1600"/>
              </a:spcAft>
              <a:buFont typeface="Wingdings" panose="05000000000000000000" pitchFamily="2" charset="2"/>
              <a:buChar char="ü"/>
            </a:pPr>
            <a:r>
              <a:rPr lang="en-IN" sz="1800" dirty="0" smtClean="0">
                <a:solidFill>
                  <a:schemeClr val="bg1"/>
                </a:solidFill>
              </a:rPr>
              <a:t>Now this allocation of land happens in transaction  as that the receiver’s Public key, Null in the sender’s key as he is registering the land into Blockchain.</a:t>
            </a:r>
          </a:p>
          <a:p>
            <a:pPr marL="342900" algn="l">
              <a:spcAft>
                <a:spcPts val="1600"/>
              </a:spcAft>
              <a:buFont typeface="Wingdings" panose="05000000000000000000" pitchFamily="2" charset="2"/>
              <a:buChar char="ü"/>
            </a:pPr>
            <a:r>
              <a:rPr lang="en-IN" sz="1800" dirty="0" smtClean="0">
                <a:solidFill>
                  <a:schemeClr val="bg1"/>
                </a:solidFill>
              </a:rPr>
              <a:t>Now system will check that those land vectors are not already registered.</a:t>
            </a:r>
          </a:p>
          <a:p>
            <a:pPr marL="342900" algn="l">
              <a:spcAft>
                <a:spcPts val="1600"/>
              </a:spcAft>
              <a:buFont typeface="Wingdings" panose="05000000000000000000" pitchFamily="2" charset="2"/>
              <a:buChar char="ü"/>
            </a:pPr>
            <a:r>
              <a:rPr lang="en-IN" sz="1800" dirty="0" smtClean="0">
                <a:solidFill>
                  <a:schemeClr val="bg1"/>
                </a:solidFill>
              </a:rPr>
              <a:t>And at the End System will push the Block with the hash of the previous block in the Blockchain, and flagging itself as the latest block in the Blockchain.</a:t>
            </a:r>
          </a:p>
        </p:txBody>
      </p:sp>
    </p:spTree>
    <p:extLst>
      <p:ext uri="{BB962C8B-B14F-4D97-AF65-F5344CB8AC3E}">
        <p14:creationId xmlns:p14="http://schemas.microsoft.com/office/powerpoint/2010/main" val="32115886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6" name="Google Shape;171;p39"/>
          <p:cNvSpPr txBox="1">
            <a:spLocks/>
          </p:cNvSpPr>
          <p:nvPr/>
        </p:nvSpPr>
        <p:spPr>
          <a:xfrm>
            <a:off x="717204" y="362105"/>
            <a:ext cx="3850155" cy="719935"/>
          </a:xfrm>
          <a:prstGeom prst="rect">
            <a:avLst/>
          </a:prstGeom>
          <a:noFill/>
          <a:ln>
            <a:noFill/>
          </a:ln>
          <a:scene3d>
            <a:camera prst="perspectiveFront"/>
            <a:lightRig rig="threePt" dir="t"/>
          </a:scene3d>
          <a:sp3d/>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9pPr>
          </a:lstStyle>
          <a:p>
            <a:pPr marL="0" indent="0">
              <a:spcAft>
                <a:spcPts val="1600"/>
              </a:spcAft>
            </a:pPr>
            <a:r>
              <a:rPr lang="en-IN" sz="2800" b="1" dirty="0" smtClean="0"/>
              <a:t>Land Transfer</a:t>
            </a:r>
          </a:p>
        </p:txBody>
      </p:sp>
      <p:pic>
        <p:nvPicPr>
          <p:cNvPr id="3" name="Picture 2"/>
          <p:cNvPicPr>
            <a:picLocks noChangeAspect="1"/>
          </p:cNvPicPr>
          <p:nvPr/>
        </p:nvPicPr>
        <p:blipFill>
          <a:blip r:embed="rId3"/>
          <a:stretch>
            <a:fillRect/>
          </a:stretch>
        </p:blipFill>
        <p:spPr>
          <a:xfrm>
            <a:off x="577459" y="1211580"/>
            <a:ext cx="7979801" cy="358690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99777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Futuristic Background by Slidesgo">
  <a:themeElements>
    <a:clrScheme name="Simple Light">
      <a:dk1>
        <a:srgbClr val="001633"/>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794</Words>
  <Application>Microsoft Office PowerPoint</Application>
  <PresentationFormat>On-screen Show (16:9)</PresentationFormat>
  <Paragraphs>60</Paragraphs>
  <Slides>17</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Montserrat ExtraLight</vt:lpstr>
      <vt:lpstr>Montserrat</vt:lpstr>
      <vt:lpstr>Montserrat ExtraBold</vt:lpstr>
      <vt:lpstr>Wingdings</vt:lpstr>
      <vt:lpstr>Arial</vt:lpstr>
      <vt:lpstr>Futuristic Background by Slidesgo</vt:lpstr>
      <vt:lpstr>SSIP HACKATHON</vt:lpstr>
      <vt:lpstr>Functions of our Blockchain based Land Registration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THIS SYSTEM CAN HELP GOVERNMENT TO SOLVE THEIR PROBLEM</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SSIP HACKATHON</dc:title>
  <cp:lastModifiedBy>HP</cp:lastModifiedBy>
  <cp:revision>30</cp:revision>
  <dcterms:modified xsi:type="dcterms:W3CDTF">2023-11-04T04:18:04Z</dcterms:modified>
</cp:coreProperties>
</file>