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5"/>
  </p:notes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13AFA-2F7D-454D-BF3D-E3C9D4B21C64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635E9-6942-4D4A-AA62-D15142166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437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86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0A00-F6E3-4405-951E-CC983CBB8D1C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5CD1-3A0D-4B55-B122-F4C63EE1A5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254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0A00-F6E3-4405-951E-CC983CBB8D1C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5CD1-3A0D-4B55-B122-F4C63EE1A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450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0A00-F6E3-4405-951E-CC983CBB8D1C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5CD1-3A0D-4B55-B122-F4C63EE1A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054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1435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0A00-F6E3-4405-951E-CC983CBB8D1C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5CD1-3A0D-4B55-B122-F4C63EE1A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731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0A00-F6E3-4405-951E-CC983CBB8D1C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5CD1-3A0D-4B55-B122-F4C63EE1A5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923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0A00-F6E3-4405-951E-CC983CBB8D1C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5CD1-3A0D-4B55-B122-F4C63EE1A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382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0A00-F6E3-4405-951E-CC983CBB8D1C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5CD1-3A0D-4B55-B122-F4C63EE1A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239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0A00-F6E3-4405-951E-CC983CBB8D1C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5CD1-3A0D-4B55-B122-F4C63EE1A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852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0A00-F6E3-4405-951E-CC983CBB8D1C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5CD1-3A0D-4B55-B122-F4C63EE1A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444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0E0A00-F6E3-4405-951E-CC983CBB8D1C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175CD1-3A0D-4B55-B122-F4C63EE1A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135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0A00-F6E3-4405-951E-CC983CBB8D1C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5CD1-3A0D-4B55-B122-F4C63EE1A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595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0E0A00-F6E3-4405-951E-CC983CBB8D1C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175CD1-3A0D-4B55-B122-F4C63EE1A58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75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ctrTitle"/>
          </p:nvPr>
        </p:nvSpPr>
        <p:spPr>
          <a:xfrm>
            <a:off x="6461913" y="4898622"/>
            <a:ext cx="2000375" cy="92333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  <a:buSzPts val="990"/>
            </a:pPr>
            <a:r>
              <a:rPr lang="en-US" sz="1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Dhruvesh Patel,</a:t>
            </a:r>
            <a:br>
              <a:rPr lang="en-US" sz="1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Dept. of CSE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,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PDEU</a:t>
            </a:r>
            <a:endParaRPr lang="en-US" sz="1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ctrTitle" idx="4294967295"/>
          </p:nvPr>
        </p:nvSpPr>
        <p:spPr>
          <a:xfrm>
            <a:off x="198120" y="2493169"/>
            <a:ext cx="11795760" cy="136366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-US" sz="4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Real-Time Prediction of Heart Disease Risk </a:t>
            </a:r>
            <a:br>
              <a:rPr lang="en-US" sz="4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Induced by Sedentary Lifestyle </a:t>
            </a:r>
            <a:br>
              <a:rPr lang="en-US" sz="4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Using Machine Learning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05705E-7F5B-7420-09F8-C71293980A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886" y="311888"/>
            <a:ext cx="2671197" cy="775096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764DB-7A8A-6F33-1A7A-B59027AEA064}"/>
              </a:ext>
            </a:extLst>
          </p:cNvPr>
          <p:cNvSpPr txBox="1"/>
          <p:nvPr/>
        </p:nvSpPr>
        <p:spPr>
          <a:xfrm>
            <a:off x="3777364" y="4898622"/>
            <a:ext cx="20003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buSzPts val="990"/>
            </a:pPr>
            <a:r>
              <a:rPr lang="en-US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Het Prajapati,</a:t>
            </a:r>
          </a:p>
          <a:p>
            <a:pPr algn="ctr">
              <a:spcBef>
                <a:spcPts val="0"/>
              </a:spcBef>
              <a:buSzPts val="990"/>
            </a:pP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Dept. of CSE</a:t>
            </a: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,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PDEU</a:t>
            </a:r>
            <a:endParaRPr lang="en-US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BB700D-8A74-8AE1-ED36-6801AC512002}"/>
              </a:ext>
            </a:extLst>
          </p:cNvPr>
          <p:cNvSpPr txBox="1"/>
          <p:nvPr/>
        </p:nvSpPr>
        <p:spPr>
          <a:xfrm>
            <a:off x="1492570" y="4898622"/>
            <a:ext cx="16006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buSzPts val="990"/>
            </a:pPr>
            <a:r>
              <a:rPr lang="en-US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Ved Suthar,</a:t>
            </a:r>
          </a:p>
          <a:p>
            <a:pPr algn="ctr">
              <a:spcBef>
                <a:spcPts val="0"/>
              </a:spcBef>
              <a:buSzPts val="990"/>
            </a:pP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Dept. of CSE</a:t>
            </a: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,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PDEU</a:t>
            </a:r>
            <a:endParaRPr lang="en-US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6" name="Google Shape;71;p13">
            <a:extLst>
              <a:ext uri="{FF2B5EF4-FFF2-40B4-BE49-F238E27FC236}">
                <a16:creationId xmlns:a16="http://schemas.microsoft.com/office/drawing/2014/main" id="{728B7886-CFE9-D157-4C37-B889B5271375}"/>
              </a:ext>
            </a:extLst>
          </p:cNvPr>
          <p:cNvSpPr txBox="1">
            <a:spLocks/>
          </p:cNvSpPr>
          <p:nvPr/>
        </p:nvSpPr>
        <p:spPr>
          <a:xfrm>
            <a:off x="9146462" y="4898622"/>
            <a:ext cx="2000375" cy="92333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SzPts val="990"/>
            </a:pPr>
            <a:r>
              <a:rPr lang="en-US" sz="1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Samir Patel,</a:t>
            </a:r>
            <a:br>
              <a:rPr lang="en-US" sz="1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Dept. of CSE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,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PDEU</a:t>
            </a:r>
            <a:endParaRPr lang="en-US" sz="1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5382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3E25-22C0-0F5B-7314-8EAB269B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767920"/>
            <a:ext cx="11360800" cy="943200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References (Supporting Literature)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0F2E3-0C80-6F84-5C7A-17697E874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5680" y="2104993"/>
            <a:ext cx="10119360" cy="3513487"/>
          </a:xfrm>
        </p:spPr>
        <p:txBody>
          <a:bodyPr>
            <a:no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[6] An et al., J. Sport Health Sci., 2023 – AI in physical activity interventions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[9] Talaat, Neural Comp. Appl., 2025 – CNNs for heart disease prediction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[10] Olaoye et al., 2025 – Gradient Boosting in diabetes prediction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[13] Doe, Health Inform. J., 2025 – Deep learning in chronic disease risk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[14] Kumar &amp; Smith, JMIR 2025 – AI for early metabolic disorder detection</a:t>
            </a:r>
          </a:p>
        </p:txBody>
      </p:sp>
    </p:spTree>
    <p:extLst>
      <p:ext uri="{BB962C8B-B14F-4D97-AF65-F5344CB8AC3E}">
        <p14:creationId xmlns:p14="http://schemas.microsoft.com/office/powerpoint/2010/main" val="3995457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3E25-22C0-0F5B-7314-8EAB269B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767920"/>
            <a:ext cx="11360800" cy="943200"/>
          </a:xfrm>
        </p:spPr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0F2E3-0C80-6F84-5C7A-17697E874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5680" y="2104993"/>
            <a:ext cx="10119360" cy="351348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Sedentary behavior is a growing public health concern linked to obesity, depression, and cardiovascular diseases.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over 6 hours of sedentary activity daily in adults, the WHO recognizes inactivity as a top risk factor for mortality.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research paper introduces a smart health monitoring system that integrates real-time data from multiple wearable devices along with historical data to assess and predict health risks.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Aim: Turn reactive health care into proactive wellness management using AI and ML.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53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3E25-22C0-0F5B-7314-8EAB269B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767920"/>
            <a:ext cx="11360800" cy="943200"/>
          </a:xfrm>
        </p:spPr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0F2E3-0C80-6F84-5C7A-17697E874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5680" y="2104993"/>
            <a:ext cx="10119360" cy="351348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Existing wearable solutions are fragmented and not interoperable (e.g., Apple Watch vs. Samsung Galaxy Watch).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Lack of integration between real-time data and historical health records.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Generic health recommendations fail to consider personal history or preferences.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 proactive intervention or real-time prediction using AI/ML techniques.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Need for a unified, scalable, and personalized system to assess health risks from sedentary behavior.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399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3E25-22C0-0F5B-7314-8EAB269B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767920"/>
            <a:ext cx="11360800" cy="943200"/>
          </a:xfrm>
        </p:spPr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Methodology (Data Handling)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0F2E3-0C80-6F84-5C7A-17697E874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5680" y="2104993"/>
            <a:ext cx="10119360" cy="3513487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Firebase Realtime Database: Central data hub for continuous sync from wearables and IoT health devices.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Data Preprocessing includes:</a:t>
            </a:r>
          </a:p>
          <a:p>
            <a:pPr lvl="1"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Cleaning and handling missing values</a:t>
            </a:r>
          </a:p>
          <a:p>
            <a:pPr lvl="1"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Normalizing and encoding features</a:t>
            </a:r>
          </a:p>
          <a:p>
            <a:pPr lvl="1"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Aggregating data into unified feature vectors</a:t>
            </a:r>
          </a:p>
          <a:p>
            <a:pPr algn="just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Integration ensures reliable, real-time, and structured data for ML models.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12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3E25-22C0-0F5B-7314-8EAB269B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767920"/>
            <a:ext cx="11360800" cy="943200"/>
          </a:xfrm>
        </p:spPr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Methodology (ML Models)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0F2E3-0C80-6F84-5C7A-17697E874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5680" y="2104993"/>
            <a:ext cx="10119360" cy="3513487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Models used:</a:t>
            </a:r>
          </a:p>
          <a:p>
            <a:pPr lvl="1"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pPr lvl="1"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</a:p>
          <a:p>
            <a:pPr lvl="1"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lvl="1"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Gradient-Boosted Trees (GBT)</a:t>
            </a:r>
          </a:p>
          <a:p>
            <a:pPr lvl="1" algn="just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Evaluation Metrics: AUC, Accuracy, Precision, Recall, F1-Score</a:t>
            </a:r>
          </a:p>
          <a:p>
            <a:pPr marL="152396" indent="0" algn="just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Real-time predictions are translated into risk scores (0–100), categorized as Low, Medium, High.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303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3E25-22C0-0F5B-7314-8EAB269B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40" y="273017"/>
            <a:ext cx="10739120" cy="1450757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 and Discussion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(Model Comparison)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B66A5E-F869-ED2A-5584-E8FFC7961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107901"/>
              </p:ext>
            </p:extLst>
          </p:nvPr>
        </p:nvGraphicFramePr>
        <p:xfrm>
          <a:off x="1227280" y="2077734"/>
          <a:ext cx="9900000" cy="36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611454756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319847048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3320274431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69780920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3494360071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 Regression</a:t>
                      </a: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</a:t>
                      </a:r>
                    </a:p>
                    <a:p>
                      <a:pPr algn="ctr" fontAlgn="t"/>
                      <a:r>
                        <a:rPr lang="en-IN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Forest</a:t>
                      </a: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</a:t>
                      </a:r>
                    </a:p>
                    <a:p>
                      <a:pPr algn="ctr" fontAlgn="t"/>
                      <a:r>
                        <a:rPr lang="en-IN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Tree</a:t>
                      </a: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Gradient</a:t>
                      </a:r>
                    </a:p>
                    <a:p>
                      <a:pPr algn="ctr" fontAlgn="t"/>
                      <a:r>
                        <a:rPr lang="en-IN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Boost</a:t>
                      </a: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43409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0.9157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0.9152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0.9148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0.9156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116151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0.8901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0.8945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0.8871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0.8901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734072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0.9157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0.9152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0.9148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0.9156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729162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F1-Score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0.8872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0.8785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0.8805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0.8857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530199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0.8401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0.8227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0.8376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390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235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3E25-22C0-0F5B-7314-8EAB269B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471446"/>
            <a:ext cx="11360800" cy="12862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>
                <a:latin typeface="Arial" panose="020B0604020202020204" pitchFamily="34" charset="0"/>
                <a:cs typeface="Arial" panose="020B0604020202020204" pitchFamily="34" charset="0"/>
              </a:rPr>
              <a:t>Results and Discussion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4400" dirty="0">
                <a:latin typeface="Arial" panose="020B0604020202020204" pitchFamily="34" charset="0"/>
                <a:cs typeface="Arial" panose="020B0604020202020204" pitchFamily="34" charset="0"/>
              </a:rPr>
              <a:t>Risk Prediction Analysis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0F2E3-0C80-6F84-5C7A-17697E874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320" y="1993233"/>
            <a:ext cx="10119360" cy="3513487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Risk scores are right-skewed—most individuals fall in the low-risk category.</a:t>
            </a:r>
          </a:p>
          <a:p>
            <a:pPr algn="just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Heatmap shows high correlation between ensemble methods and logistic regression (up to 0.96).</a:t>
            </a:r>
          </a:p>
          <a:p>
            <a:pPr algn="just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Pilot testing on 200 participants:</a:t>
            </a:r>
          </a:p>
          <a:p>
            <a:pPr lvl="1"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Increase in physical activity</a:t>
            </a:r>
          </a:p>
          <a:p>
            <a:pPr lvl="1"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Positive user feedback on real-time alerts</a:t>
            </a:r>
          </a:p>
          <a:p>
            <a:pPr lvl="1"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Better personalization than existing solutions</a:t>
            </a:r>
          </a:p>
        </p:txBody>
      </p:sp>
    </p:spTree>
    <p:extLst>
      <p:ext uri="{BB962C8B-B14F-4D97-AF65-F5344CB8AC3E}">
        <p14:creationId xmlns:p14="http://schemas.microsoft.com/office/powerpoint/2010/main" val="2371206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3E25-22C0-0F5B-7314-8EAB269B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767920"/>
            <a:ext cx="11360800" cy="943200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0F2E3-0C80-6F84-5C7A-17697E874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5680" y="2104993"/>
            <a:ext cx="10119360" cy="351348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Developed a personalized, real-time health risk prediction system using wearable data and ML models.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Solves interoperability and personalization challenges in existing systems.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Logistic Regression is statistically strong; ensemble methods better in complex scenarios.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Encourages active lifestyle and empowers both users and healthcare professionals.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Future-ready: scalable, modular, and adaptable to evolving wearable tech.</a:t>
            </a:r>
          </a:p>
        </p:txBody>
      </p:sp>
    </p:spTree>
    <p:extLst>
      <p:ext uri="{BB962C8B-B14F-4D97-AF65-F5344CB8AC3E}">
        <p14:creationId xmlns:p14="http://schemas.microsoft.com/office/powerpoint/2010/main" val="4073383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3E25-22C0-0F5B-7314-8EAB269B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60" y="767920"/>
            <a:ext cx="11360800" cy="943200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References (Key References)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0F2E3-0C80-6F84-5C7A-17697E874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5680" y="2104993"/>
            <a:ext cx="10119360" cy="3513487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[1] Pawar et al., Sensors, 2018 – Review on wearable sensors for activity recognition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[2] Banu &amp; Swamy, ICEECCOT 2016 – Early-stage heart disease prediction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[3] Fazakis et al., IEEE Access 2021 – ML tools for diabetes prediction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[4] Singhania &amp; Reddy, IJAHA 2020 – Big data in chronic disease care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[5] Faizal et al., 2021 – Cardiovascular risk modeling: AI vs traditional</a:t>
            </a:r>
          </a:p>
        </p:txBody>
      </p:sp>
    </p:spTree>
    <p:extLst>
      <p:ext uri="{BB962C8B-B14F-4D97-AF65-F5344CB8AC3E}">
        <p14:creationId xmlns:p14="http://schemas.microsoft.com/office/powerpoint/2010/main" val="3682608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9857EB52310D42B1A242A4904D2EA7" ma:contentTypeVersion="4" ma:contentTypeDescription="Create a new document." ma:contentTypeScope="" ma:versionID="2373276089c1c61dbf5617a56c52c665">
  <xsd:schema xmlns:xsd="http://www.w3.org/2001/XMLSchema" xmlns:xs="http://www.w3.org/2001/XMLSchema" xmlns:p="http://schemas.microsoft.com/office/2006/metadata/properties" xmlns:ns2="07289977-75a8-4ffb-929e-70fb0c8ebe10" targetNamespace="http://schemas.microsoft.com/office/2006/metadata/properties" ma:root="true" ma:fieldsID="9c0de4d9b38fdfc2a4380f75ec4e6d99" ns2:_="">
    <xsd:import namespace="07289977-75a8-4ffb-929e-70fb0c8ebe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289977-75a8-4ffb-929e-70fb0c8ebe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972721-B2E7-4ECE-A9A2-9F5596E6A8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E4109F-2FD3-4FBD-A12C-4B2501CF595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A9EB48A-FC91-498C-9311-E89DB3824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289977-75a8-4ffb-929e-70fb0c8ebe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</TotalTime>
  <Words>654</Words>
  <Application>Microsoft Office PowerPoint</Application>
  <PresentationFormat>Widescreen</PresentationFormat>
  <Paragraphs>117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Dhruvesh Patel, Dept. of CSE, PDEU</vt:lpstr>
      <vt:lpstr>Introduction</vt:lpstr>
      <vt:lpstr>Problem Statement</vt:lpstr>
      <vt:lpstr>Methodology (Data Handling)</vt:lpstr>
      <vt:lpstr>Methodology (ML Models)</vt:lpstr>
      <vt:lpstr>Results and Discussion  (Model Comparison)</vt:lpstr>
      <vt:lpstr>Results and Discussion  (Risk Prediction Analysis)</vt:lpstr>
      <vt:lpstr>Conclusion</vt:lpstr>
      <vt:lpstr>References (Key References)</vt:lpstr>
      <vt:lpstr>References (Supporting Literature)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 name, Affiliation</dc:title>
  <dc:creator>Archana Nigam</dc:creator>
  <cp:lastModifiedBy>Het Prajapati</cp:lastModifiedBy>
  <cp:revision>7</cp:revision>
  <dcterms:created xsi:type="dcterms:W3CDTF">2025-04-15T11:25:49Z</dcterms:created>
  <dcterms:modified xsi:type="dcterms:W3CDTF">2025-04-17T08:54:06Z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0x010100049857EB52310D42B1A242A4904D2EA7</vt:lpwstr>
  </property>
</Properties>
</file>