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4" r:id="rId6"/>
    <p:sldId id="279" r:id="rId7"/>
    <p:sldId id="275" r:id="rId8"/>
    <p:sldId id="282" r:id="rId9"/>
    <p:sldId id="283" r:id="rId10"/>
    <p:sldId id="285" r:id="rId11"/>
    <p:sldId id="286" r:id="rId12"/>
    <p:sldId id="288" r:id="rId13"/>
    <p:sldId id="291" r:id="rId14"/>
    <p:sldId id="292" r:id="rId15"/>
    <p:sldId id="273" r:id="rId16"/>
    <p:sldId id="281" r:id="rId17"/>
    <p:sldId id="287" r:id="rId18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5161" autoAdjust="0"/>
  </p:normalViewPr>
  <p:slideViewPr>
    <p:cSldViewPr snapToGrid="0" showGuides="1">
      <p:cViewPr varScale="1">
        <p:scale>
          <a:sx n="124" d="100"/>
          <a:sy n="124" d="100"/>
        </p:scale>
        <p:origin x="1200" y="168"/>
      </p:cViewPr>
      <p:guideLst>
        <p:guide orient="horz" pos="504"/>
        <p:guide pos="2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1/15/20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1/15/20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20F866-E43C-408E-A637-F1A094D0DED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CA792B-F3C6-440D-9FAF-B0D8AC4C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6472945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56032"/>
            <a:ext cx="11515053" cy="535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1443386"/>
            <a:ext cx="1152352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7" y="177801"/>
            <a:ext cx="10972800" cy="48013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5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11F93-34D4-49C9-8A88-C4DDE1F1E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EEDC71-13B7-4B76-A967-98C8665C4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86525"/>
            <a:ext cx="1088136" cy="261860"/>
          </a:xfrm>
          <a:prstGeom prst="rect">
            <a:avLst/>
          </a:prstGeom>
        </p:spPr>
      </p:pic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90CFA-BCE4-4BCB-BADE-0862029B1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69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736" r:id="rId4"/>
    <p:sldLayoutId id="2147483663" r:id="rId5"/>
    <p:sldLayoutId id="2147483685" r:id="rId6"/>
    <p:sldLayoutId id="2147483750" r:id="rId7"/>
    <p:sldLayoutId id="2147483755" r:id="rId8"/>
    <p:sldLayoutId id="2147483754" r:id="rId9"/>
    <p:sldLayoutId id="2147483667" r:id="rId10"/>
    <p:sldLayoutId id="2147483725" r:id="rId11"/>
    <p:sldLayoutId id="2147483756" r:id="rId12"/>
    <p:sldLayoutId id="2147483678" r:id="rId13"/>
    <p:sldLayoutId id="2147483757" r:id="rId14"/>
    <p:sldLayoutId id="2147483758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utrons/data_workflow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utrons/data_workflow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eutrons/data_workflow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neutrons/live_data_serv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00C1-4BD0-4441-9F02-CABA00D2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/>
              <a:t>Overview of current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2E8D-8CA8-4596-914D-BD6FE6956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Mathieu Doucet</a:t>
            </a:r>
          </a:p>
          <a:p>
            <a:r>
              <a:rPr lang="en-US" dirty="0"/>
              <a:t>Neutron Scattering Division</a:t>
            </a:r>
          </a:p>
          <a:p>
            <a:r>
              <a:rPr lang="en-US" dirty="0"/>
              <a:t>Oak Ridge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71318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BB42-F5D8-034C-AF2F-6CCDA604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012"/>
            <a:ext cx="11515053" cy="535531"/>
          </a:xfrm>
        </p:spPr>
        <p:txBody>
          <a:bodyPr/>
          <a:lstStyle/>
          <a:p>
            <a:r>
              <a:rPr lang="en-US" dirty="0"/>
              <a:t>Status of a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BD145-AEEA-FD4F-82BC-15E32992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761" y="41580"/>
            <a:ext cx="2879829" cy="6816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AA512-7DA6-834F-9288-9622ABD24211}"/>
              </a:ext>
            </a:extLst>
          </p:cNvPr>
          <p:cNvSpPr txBox="1"/>
          <p:nvPr/>
        </p:nvSpPr>
        <p:spPr>
          <a:xfrm>
            <a:off x="5300663" y="2035969"/>
            <a:ext cx="213836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Reduced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7722B-F71E-264D-9917-1E93EFAF0F67}"/>
              </a:ext>
            </a:extLst>
          </p:cNvPr>
          <p:cNvSpPr txBox="1"/>
          <p:nvPr/>
        </p:nvSpPr>
        <p:spPr>
          <a:xfrm>
            <a:off x="5300663" y="899808"/>
            <a:ext cx="213836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Meta data from data catalog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2D3FF-0D3A-0941-A296-86EBEE49FFF2}"/>
              </a:ext>
            </a:extLst>
          </p:cNvPr>
          <p:cNvSpPr txBox="1"/>
          <p:nvPr/>
        </p:nvSpPr>
        <p:spPr>
          <a:xfrm>
            <a:off x="5300663" y="3745706"/>
            <a:ext cx="213836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AR workflow AMQ 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74533-FFDF-0045-AC68-891118768B6E}"/>
              </a:ext>
            </a:extLst>
          </p:cNvPr>
          <p:cNvSpPr txBox="1"/>
          <p:nvPr/>
        </p:nvSpPr>
        <p:spPr>
          <a:xfrm>
            <a:off x="5300663" y="5779598"/>
            <a:ext cx="213836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Some tasks can be requested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5BB451-6761-754B-BE81-91E372CC296D}"/>
              </a:ext>
            </a:extLst>
          </p:cNvPr>
          <p:cNvCxnSpPr>
            <a:stCxn id="8" idx="3"/>
          </p:cNvCxnSpPr>
          <p:nvPr/>
        </p:nvCxnSpPr>
        <p:spPr>
          <a:xfrm>
            <a:off x="7439025" y="6075064"/>
            <a:ext cx="1062038" cy="61863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03C3A7-74DB-9942-9291-948416FF095B}"/>
              </a:ext>
            </a:extLst>
          </p:cNvPr>
          <p:cNvCxnSpPr/>
          <p:nvPr/>
        </p:nvCxnSpPr>
        <p:spPr>
          <a:xfrm>
            <a:off x="6979444" y="4041171"/>
            <a:ext cx="1407317" cy="53082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3FC463-706E-3643-AC63-D8D4121CF39E}"/>
              </a:ext>
            </a:extLst>
          </p:cNvPr>
          <p:cNvCxnSpPr/>
          <p:nvPr/>
        </p:nvCxnSpPr>
        <p:spPr>
          <a:xfrm>
            <a:off x="7209235" y="2194340"/>
            <a:ext cx="129182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84EEA8-30D1-E94D-A50E-758A7D7038F2}"/>
              </a:ext>
            </a:extLst>
          </p:cNvPr>
          <p:cNvCxnSpPr/>
          <p:nvPr/>
        </p:nvCxnSpPr>
        <p:spPr>
          <a:xfrm flipV="1">
            <a:off x="7172325" y="950119"/>
            <a:ext cx="1214436" cy="24515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F510D6-56E5-5C42-A0F0-A636ED7AF415}"/>
              </a:ext>
            </a:extLst>
          </p:cNvPr>
          <p:cNvSpPr txBox="1"/>
          <p:nvPr/>
        </p:nvSpPr>
        <p:spPr>
          <a:xfrm>
            <a:off x="657225" y="1195273"/>
            <a:ext cx="4129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status page for a run is only available to users for that experiment and IS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 pulled from </a:t>
            </a:r>
            <a:r>
              <a:rPr lang="en-US" dirty="0" err="1">
                <a:latin typeface="+mn-lt"/>
              </a:rPr>
              <a:t>livedata.sns.gov</a:t>
            </a: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Meta data is pulled from </a:t>
            </a:r>
            <a:r>
              <a:rPr lang="en-US" dirty="0" err="1">
                <a:latin typeface="+mn-lt"/>
              </a:rPr>
              <a:t>ONCat</a:t>
            </a: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IS can resubmit a job</a:t>
            </a:r>
          </a:p>
        </p:txBody>
      </p:sp>
    </p:spTree>
    <p:extLst>
      <p:ext uri="{BB962C8B-B14F-4D97-AF65-F5344CB8AC3E}">
        <p14:creationId xmlns:p14="http://schemas.microsoft.com/office/powerpoint/2010/main" val="65658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628D-0582-2448-B088-5E4B441B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5" y="264569"/>
            <a:ext cx="11515053" cy="535531"/>
          </a:xfrm>
        </p:spPr>
        <p:txBody>
          <a:bodyPr/>
          <a:lstStyle/>
          <a:p>
            <a:r>
              <a:rPr lang="en-US" dirty="0"/>
              <a:t>Setting up the auto-reduction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FB67-FE2D-864B-822F-165FEB89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5" y="1381298"/>
            <a:ext cx="6615679" cy="4195415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IS can modify their reduction script at</a:t>
            </a:r>
          </a:p>
          <a:p>
            <a:pPr lvl="1"/>
            <a:r>
              <a:rPr lang="en-US" sz="1200" dirty="0">
                <a:latin typeface="+mn-lt"/>
              </a:rPr>
              <a:t>/SNS/&lt;instrument&gt;/shared/</a:t>
            </a:r>
            <a:r>
              <a:rPr lang="en-US" sz="1200" dirty="0" err="1">
                <a:latin typeface="+mn-lt"/>
              </a:rPr>
              <a:t>autoreduce</a:t>
            </a:r>
            <a:r>
              <a:rPr lang="en-US" sz="1200" dirty="0">
                <a:latin typeface="+mn-lt"/>
              </a:rPr>
              <a:t>/reduce_&lt;instrument&gt;.</a:t>
            </a:r>
            <a:r>
              <a:rPr lang="en-US" sz="1200" dirty="0" err="1">
                <a:latin typeface="+mn-lt"/>
              </a:rPr>
              <a:t>py</a:t>
            </a:r>
            <a:endParaRPr lang="en-US" sz="12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They can also us a custom form on the web monitor</a:t>
            </a:r>
          </a:p>
          <a:p>
            <a:r>
              <a:rPr lang="en-US" sz="1600">
                <a:latin typeface="+mn-lt"/>
              </a:rPr>
              <a:t>This avoids typos…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C1488-2273-E74F-9C6C-AD2113D1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616" y="50006"/>
            <a:ext cx="4520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5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64569"/>
            <a:ext cx="8636290" cy="535531"/>
          </a:xfrm>
        </p:spPr>
        <p:txBody>
          <a:bodyPr/>
          <a:lstStyle/>
          <a:p>
            <a:r>
              <a:rPr lang="en-US" dirty="0"/>
              <a:t>Online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702" y="1180920"/>
            <a:ext cx="3912740" cy="4195415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A diagnostics page allows us to verify the health of the system.</a:t>
            </a:r>
          </a:p>
          <a:p>
            <a:r>
              <a:rPr lang="en-US" sz="1400" dirty="0">
                <a:latin typeface="+mn-lt"/>
              </a:rPr>
              <a:t>Pinpoints the issue for common problems.</a:t>
            </a:r>
          </a:p>
          <a:p>
            <a:r>
              <a:rPr lang="en-US" sz="1400" dirty="0">
                <a:latin typeface="+mn-lt"/>
              </a:rPr>
              <a:t>The system tries to self-diagnose as much as possible.</a:t>
            </a:r>
          </a:p>
          <a:p>
            <a:r>
              <a:rPr lang="en-US" sz="1400" dirty="0">
                <a:latin typeface="+mn-lt"/>
              </a:rPr>
              <a:t>DASMON and PVSD status are typically hidden by request of the DAS GL.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1188F-A225-C146-8CB1-8015D5E9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044" y="324377"/>
            <a:ext cx="5568945" cy="53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24"/>
    </mc:Choice>
    <mc:Fallback xmlns="">
      <p:transition xmlns:p14="http://schemas.microsoft.com/office/powerpoint/2010/main" spd="slow" advTm="5942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978"/>
            <a:ext cx="8636290" cy="535531"/>
          </a:xfrm>
        </p:spPr>
        <p:txBody>
          <a:bodyPr/>
          <a:lstStyle/>
          <a:p>
            <a:r>
              <a:rPr lang="en-US" dirty="0"/>
              <a:t>Failure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83" y="1083018"/>
            <a:ext cx="8642640" cy="5179682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Web monitor: never</a:t>
            </a:r>
          </a:p>
          <a:p>
            <a:r>
              <a:rPr lang="en-US" sz="2400" dirty="0">
                <a:latin typeface="+mn-lt"/>
              </a:rPr>
              <a:t>AR clients: never</a:t>
            </a:r>
          </a:p>
          <a:p>
            <a:r>
              <a:rPr lang="en-US" sz="2400" dirty="0">
                <a:latin typeface="+mn-lt"/>
              </a:rPr>
              <a:t>Workflow manager: &lt; 2/</a:t>
            </a:r>
            <a:r>
              <a:rPr lang="en-US" sz="2400" dirty="0" err="1">
                <a:latin typeface="+mn-lt"/>
              </a:rPr>
              <a:t>yr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AMQ brokers: once per 2-3 months</a:t>
            </a:r>
          </a:p>
          <a:p>
            <a:r>
              <a:rPr lang="en-US" sz="2400" dirty="0">
                <a:latin typeface="+mn-lt"/>
              </a:rPr>
              <a:t>Workflow DB: almost never, but the disk can get full</a:t>
            </a:r>
          </a:p>
          <a:p>
            <a:r>
              <a:rPr lang="en-US" sz="2400" dirty="0">
                <a:latin typeface="+mn-lt"/>
              </a:rPr>
              <a:t>DASMON listener: once per quarter, due to high traffic and </a:t>
            </a:r>
            <a:r>
              <a:rPr lang="en-US" sz="2400" dirty="0" err="1">
                <a:latin typeface="+mn-lt"/>
              </a:rPr>
              <a:t>WorkflowDB</a:t>
            </a:r>
            <a:r>
              <a:rPr lang="en-US" sz="2400" dirty="0">
                <a:latin typeface="+mn-lt"/>
              </a:rPr>
              <a:t> IO problems.</a:t>
            </a:r>
          </a:p>
        </p:txBody>
      </p:sp>
    </p:spTree>
    <p:extLst>
      <p:ext uri="{BB962C8B-B14F-4D97-AF65-F5344CB8AC3E}">
        <p14:creationId xmlns:p14="http://schemas.microsoft.com/office/powerpoint/2010/main" val="19594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7"/>
    </mc:Choice>
    <mc:Fallback xmlns="">
      <p:transition xmlns:p14="http://schemas.microsoft.com/office/powerpoint/2010/main" spd="slow" advTm="4294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978"/>
            <a:ext cx="8636290" cy="535531"/>
          </a:xfrm>
        </p:spPr>
        <p:txBody>
          <a:bodyPr/>
          <a:lstStyle/>
          <a:p>
            <a:r>
              <a:rPr lang="en-US" dirty="0"/>
              <a:t>AR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83" y="1083018"/>
            <a:ext cx="8642640" cy="5179682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Flexible workflow</a:t>
            </a:r>
          </a:p>
          <a:p>
            <a:r>
              <a:rPr lang="en-US" sz="1600" dirty="0">
                <a:latin typeface="+mn-lt"/>
              </a:rPr>
              <a:t>An easy way to our group to tweak/change workflow</a:t>
            </a:r>
          </a:p>
          <a:p>
            <a:r>
              <a:rPr lang="en-US" sz="1600" dirty="0">
                <a:latin typeface="+mn-lt"/>
              </a:rPr>
              <a:t>A way for us to kickstart a run when the DAS fails</a:t>
            </a:r>
          </a:p>
          <a:p>
            <a:pPr lvl="1"/>
            <a:r>
              <a:rPr lang="en-US" sz="1200" dirty="0">
                <a:latin typeface="+mn-lt"/>
              </a:rPr>
              <a:t>In some cases the initial request announcing a new file fails</a:t>
            </a:r>
          </a:p>
          <a:p>
            <a:pPr lvl="1"/>
            <a:r>
              <a:rPr lang="en-US" sz="1200" dirty="0">
                <a:latin typeface="+mn-lt"/>
              </a:rPr>
              <a:t>In that case, we need to recreate that request</a:t>
            </a:r>
          </a:p>
          <a:p>
            <a:pPr lvl="1"/>
            <a:r>
              <a:rPr lang="en-US" sz="1200" dirty="0">
                <a:latin typeface="+mn-lt"/>
              </a:rPr>
              <a:t>In the case where a large number of runs need to be resubmitted, we currently have a tool that takes a range of runs, inspects each one to see if it exists, and creates the request as needed.</a:t>
            </a:r>
          </a:p>
          <a:p>
            <a:pPr lvl="1"/>
            <a:r>
              <a:rPr lang="en-US" sz="1200" dirty="0">
                <a:latin typeface="+mn-lt"/>
              </a:rPr>
              <a:t>It also checks for consistency, and will stop if it finds that a run already exists in another IPTS</a:t>
            </a:r>
          </a:p>
          <a:p>
            <a:pPr lvl="1"/>
            <a:r>
              <a:rPr lang="en-US" sz="1200" dirty="0">
                <a:solidFill>
                  <a:schemeClr val="accent6"/>
                </a:solidFill>
                <a:latin typeface="+mn-lt"/>
              </a:rPr>
              <a:t>The main danger here is to create a corrupted entry in the DB</a:t>
            </a:r>
          </a:p>
          <a:p>
            <a:pPr lvl="1"/>
            <a:r>
              <a:rPr lang="en-US" sz="1200" dirty="0">
                <a:solidFill>
                  <a:schemeClr val="accent6"/>
                </a:solidFill>
                <a:latin typeface="+mn-lt"/>
              </a:rPr>
              <a:t>We should design a system that doesn’t also act as a catalog</a:t>
            </a:r>
          </a:p>
          <a:p>
            <a:r>
              <a:rPr lang="en-US" sz="1600" dirty="0">
                <a:latin typeface="+mn-lt"/>
              </a:rPr>
              <a:t>A way to batch a set of runs for processing</a:t>
            </a:r>
          </a:p>
          <a:p>
            <a:r>
              <a:rPr lang="en-US" sz="1600" dirty="0">
                <a:latin typeface="+mn-lt"/>
              </a:rPr>
              <a:t>A way to report errors</a:t>
            </a:r>
          </a:p>
          <a:p>
            <a:pPr lvl="1"/>
            <a:r>
              <a:rPr lang="en-US" sz="1200" dirty="0">
                <a:latin typeface="+mn-lt"/>
              </a:rPr>
              <a:t>Processing errors</a:t>
            </a:r>
          </a:p>
          <a:p>
            <a:pPr lvl="1"/>
            <a:r>
              <a:rPr lang="en-US" sz="1200" dirty="0">
                <a:latin typeface="+mn-lt"/>
              </a:rPr>
              <a:t>Service errors</a:t>
            </a:r>
          </a:p>
        </p:txBody>
      </p:sp>
    </p:spTree>
    <p:extLst>
      <p:ext uri="{BB962C8B-B14F-4D97-AF65-F5344CB8AC3E}">
        <p14:creationId xmlns:p14="http://schemas.microsoft.com/office/powerpoint/2010/main" val="53993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7"/>
    </mc:Choice>
    <mc:Fallback xmlns="">
      <p:transition xmlns:p14="http://schemas.microsoft.com/office/powerpoint/2010/main" spd="slow" advTm="4294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5E9D-DB80-1F40-A86B-351D5E42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84ADA-F3BC-2E4A-91B8-BB5BDB1B27B7}"/>
              </a:ext>
            </a:extLst>
          </p:cNvPr>
          <p:cNvSpPr txBox="1"/>
          <p:nvPr/>
        </p:nvSpPr>
        <p:spPr>
          <a:xfrm>
            <a:off x="592666" y="1083733"/>
            <a:ext cx="971973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first DAS implementation at SNS only dealt with histograms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“Translation” to Nexus files was done after a run completed and took a lot of time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Around 2012, the ADARA project changed everything to event streaming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“Translation” now starts at the beginning of the run.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As part of that effort, the automated reduction workflow was created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web monitor was initially a diagnostics tool for developers but quickly became popular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scope of how we use the auto-reduction and what we want it to do has changed since it was designed and implemented.</a:t>
            </a:r>
          </a:p>
        </p:txBody>
      </p:sp>
    </p:spTree>
    <p:extLst>
      <p:ext uri="{BB962C8B-B14F-4D97-AF65-F5344CB8AC3E}">
        <p14:creationId xmlns:p14="http://schemas.microsoft.com/office/powerpoint/2010/main" val="380110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698330" y="1325703"/>
            <a:ext cx="2111477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rgbClr val="7F7F7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29400" y="4495800"/>
            <a:ext cx="2438400" cy="304800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598"/>
            <a:ext cx="8229600" cy="535531"/>
          </a:xfrm>
        </p:spPr>
        <p:txBody>
          <a:bodyPr/>
          <a:lstStyle/>
          <a:p>
            <a:r>
              <a:rPr lang="en-US" dirty="0"/>
              <a:t>Post-Processing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6700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16460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1219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7000" y="3886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67000" y="5029201"/>
            <a:ext cx="1600200" cy="560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pvsd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43600" y="3886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 Listener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67800" y="1600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6780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cxnSp>
        <p:nvCxnSpPr>
          <p:cNvPr id="18" name="Straight Arrow Connector 17"/>
          <p:cNvCxnSpPr>
            <a:stCxn id="11" idx="3"/>
            <a:endCxn id="10" idx="1"/>
          </p:cNvCxnSpPr>
          <p:nvPr/>
        </p:nvCxnSpPr>
        <p:spPr>
          <a:xfrm>
            <a:off x="4267200" y="1638301"/>
            <a:ext cx="1676400" cy="42689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2"/>
          </p:cNvCxnSpPr>
          <p:nvPr/>
        </p:nvCxnSpPr>
        <p:spPr>
          <a:xfrm flipV="1">
            <a:off x="4267200" y="2484298"/>
            <a:ext cx="2476500" cy="678003"/>
          </a:xfrm>
          <a:prstGeom prst="straightConnector1">
            <a:avLst/>
          </a:prstGeom>
          <a:ln w="19050"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4" idx="0"/>
          </p:cNvCxnSpPr>
          <p:nvPr/>
        </p:nvCxnSpPr>
        <p:spPr>
          <a:xfrm>
            <a:off x="6743700" y="2484298"/>
            <a:ext cx="0" cy="14019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4" idx="1"/>
          </p:cNvCxnSpPr>
          <p:nvPr/>
        </p:nvCxnSpPr>
        <p:spPr>
          <a:xfrm>
            <a:off x="4267200" y="4305300"/>
            <a:ext cx="1676400" cy="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 flipV="1">
            <a:off x="4267200" y="4305300"/>
            <a:ext cx="1676400" cy="1004016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3400" y="4038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heartbeat, status</a:t>
            </a:r>
          </a:p>
        </p:txBody>
      </p:sp>
      <p:sp>
        <p:nvSpPr>
          <p:cNvPr id="44" name="TextBox 43"/>
          <p:cNvSpPr txBox="1"/>
          <p:nvPr/>
        </p:nvSpPr>
        <p:spPr>
          <a:xfrm rot="19551951">
            <a:off x="4578884" y="5002136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05600" y="30480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6" name="TextBox 45"/>
          <p:cNvSpPr txBox="1"/>
          <p:nvPr/>
        </p:nvSpPr>
        <p:spPr>
          <a:xfrm rot="20677678">
            <a:off x="4943701" y="2753868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instructions &amp; status</a:t>
            </a:r>
          </a:p>
        </p:txBody>
      </p:sp>
      <p:sp>
        <p:nvSpPr>
          <p:cNvPr id="47" name="TextBox 46"/>
          <p:cNvSpPr txBox="1"/>
          <p:nvPr/>
        </p:nvSpPr>
        <p:spPr>
          <a:xfrm rot="879761">
            <a:off x="4352561" y="1544639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announces new file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66408" y="693478"/>
            <a:ext cx="2209800" cy="490210"/>
            <a:chOff x="6324600" y="5300990"/>
            <a:chExt cx="2209800" cy="49021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24600" y="54533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34200" y="53009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ActiveMQ message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324600" y="56819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934200" y="55295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direct access</a:t>
              </a:r>
            </a:p>
          </p:txBody>
        </p:sp>
      </p:grpSp>
      <p:cxnSp>
        <p:nvCxnSpPr>
          <p:cNvPr id="50" name="Straight Arrow Connector 49"/>
          <p:cNvCxnSpPr>
            <a:stCxn id="14" idx="3"/>
            <a:endCxn id="16" idx="1"/>
          </p:cNvCxnSpPr>
          <p:nvPr/>
        </p:nvCxnSpPr>
        <p:spPr>
          <a:xfrm>
            <a:off x="7543800" y="4305300"/>
            <a:ext cx="1524000" cy="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16" idx="0"/>
          </p:cNvCxnSpPr>
          <p:nvPr/>
        </p:nvCxnSpPr>
        <p:spPr>
          <a:xfrm>
            <a:off x="9867900" y="2438400"/>
            <a:ext cx="0" cy="144780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16" idx="0"/>
          </p:cNvCxnSpPr>
          <p:nvPr/>
        </p:nvCxnSpPr>
        <p:spPr>
          <a:xfrm>
            <a:off x="7543800" y="2065198"/>
            <a:ext cx="2324100" cy="1821003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220505" y="459509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workflowdb2.sns.gov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63283" y="2399916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4419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PV updates</a:t>
            </a:r>
          </a:p>
        </p:txBody>
      </p:sp>
      <p:cxnSp>
        <p:nvCxnSpPr>
          <p:cNvPr id="51" name="Straight Arrow Connector 30"/>
          <p:cNvCxnSpPr/>
          <p:nvPr/>
        </p:nvCxnSpPr>
        <p:spPr>
          <a:xfrm rot="10800000">
            <a:off x="4267200" y="4419600"/>
            <a:ext cx="2438400" cy="381000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202932" y="1336678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webmon.sns.gov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11658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61922" y="5180494"/>
            <a:ext cx="1600200" cy="838200"/>
          </a:xfrm>
          <a:prstGeom prst="roundRect">
            <a:avLst/>
          </a:prstGeom>
          <a:solidFill>
            <a:schemeClr val="accent2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AMQ broker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26602" y="5873425"/>
            <a:ext cx="1881989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amqbroker</a:t>
            </a:r>
            <a:r>
              <a:rPr lang="en-US" sz="1050" dirty="0">
                <a:solidFill>
                  <a:srgbClr val="000000"/>
                </a:solidFill>
              </a:rPr>
              <a:t>[1-2].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2025018">
            <a:off x="4566900" y="3375307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cxnSp>
        <p:nvCxnSpPr>
          <p:cNvPr id="58" name="Straight Arrow Connector 57"/>
          <p:cNvCxnSpPr>
            <a:stCxn id="8" idx="3"/>
            <a:endCxn id="14" idx="1"/>
          </p:cNvCxnSpPr>
          <p:nvPr/>
        </p:nvCxnSpPr>
        <p:spPr>
          <a:xfrm>
            <a:off x="4267200" y="3162300"/>
            <a:ext cx="1676400" cy="114300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BA33E6-D53B-9F4B-B4C4-6315876F9033}"/>
              </a:ext>
            </a:extLst>
          </p:cNvPr>
          <p:cNvSpPr txBox="1"/>
          <p:nvPr/>
        </p:nvSpPr>
        <p:spPr>
          <a:xfrm>
            <a:off x="10820705" y="2816318"/>
            <a:ext cx="11557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Users love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328C5-ACE4-D34C-80E3-FB4442A2E810}"/>
              </a:ext>
            </a:extLst>
          </p:cNvPr>
          <p:cNvCxnSpPr>
            <a:cxnSpLocks/>
          </p:cNvCxnSpPr>
          <p:nvPr/>
        </p:nvCxnSpPr>
        <p:spPr>
          <a:xfrm flipH="1" flipV="1">
            <a:off x="10733868" y="2438400"/>
            <a:ext cx="399799" cy="3779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5D8385-42E9-EC43-9748-F3AC6805812D}"/>
              </a:ext>
            </a:extLst>
          </p:cNvPr>
          <p:cNvSpPr txBox="1"/>
          <p:nvPr/>
        </p:nvSpPr>
        <p:spPr>
          <a:xfrm>
            <a:off x="279450" y="4150537"/>
            <a:ext cx="218145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Owned by DAS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Local to instrument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All involved would like to see it go.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Known issue: DAS GL doesn’t like that a tool not owned by DAS report on DAS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45C2F21-0122-F640-886A-FD98E7F7741E}"/>
              </a:ext>
            </a:extLst>
          </p:cNvPr>
          <p:cNvSpPr/>
          <p:nvPr/>
        </p:nvSpPr>
        <p:spPr>
          <a:xfrm>
            <a:off x="2400992" y="3829380"/>
            <a:ext cx="222684" cy="1834820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F0851-7022-7C46-8D3B-3BD9C9207B9A}"/>
              </a:ext>
            </a:extLst>
          </p:cNvPr>
          <p:cNvSpPr/>
          <p:nvPr/>
        </p:nvSpPr>
        <p:spPr>
          <a:xfrm>
            <a:off x="573836" y="1472681"/>
            <a:ext cx="1225015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Owned by DAS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5A7507-0D80-6641-908B-609F2E7728FE}"/>
              </a:ext>
            </a:extLst>
          </p:cNvPr>
          <p:cNvCxnSpPr>
            <a:cxnSpLocks/>
          </p:cNvCxnSpPr>
          <p:nvPr/>
        </p:nvCxnSpPr>
        <p:spPr>
          <a:xfrm>
            <a:off x="1831785" y="1595022"/>
            <a:ext cx="79189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610DE17-B7F2-C74D-974F-76D2988E8871}"/>
              </a:ext>
            </a:extLst>
          </p:cNvPr>
          <p:cNvSpPr/>
          <p:nvPr/>
        </p:nvSpPr>
        <p:spPr>
          <a:xfrm>
            <a:off x="541705" y="2462781"/>
            <a:ext cx="1425585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Runs script that can be changed by IS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114CC0-B7C1-254A-A3EA-E13A3D59D684}"/>
              </a:ext>
            </a:extLst>
          </p:cNvPr>
          <p:cNvCxnSpPr>
            <a:cxnSpLocks/>
          </p:cNvCxnSpPr>
          <p:nvPr/>
        </p:nvCxnSpPr>
        <p:spPr>
          <a:xfrm>
            <a:off x="1947597" y="2627359"/>
            <a:ext cx="45339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DF3031C-22DC-2140-B5BA-4FE1E56400BD}"/>
              </a:ext>
            </a:extLst>
          </p:cNvPr>
          <p:cNvSpPr/>
          <p:nvPr/>
        </p:nvSpPr>
        <p:spPr>
          <a:xfrm>
            <a:off x="9067800" y="565934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Plot server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F513DB-D0EF-F444-9C9A-67107ED81E3A}"/>
              </a:ext>
            </a:extLst>
          </p:cNvPr>
          <p:cNvSpPr/>
          <p:nvPr/>
        </p:nvSpPr>
        <p:spPr>
          <a:xfrm>
            <a:off x="9202932" y="5395825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livedata.sns.gov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3945320" y="4329738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980785" y="4158696"/>
            <a:ext cx="1605348" cy="6394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cataloging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991460" y="2547444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91460" y="894271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54630" y="1658159"/>
            <a:ext cx="1629831" cy="57548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Translation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17830" y="2776116"/>
            <a:ext cx="807720" cy="631627"/>
            <a:chOff x="2362200" y="4123253"/>
            <a:chExt cx="807720" cy="631627"/>
          </a:xfrm>
        </p:grpSpPr>
        <p:grpSp>
          <p:nvGrpSpPr>
            <p:cNvPr id="16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98999" y="4123253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PFS</a:t>
              </a:r>
            </a:p>
          </p:txBody>
        </p:sp>
      </p:grpSp>
      <p:cxnSp>
        <p:nvCxnSpPr>
          <p:cNvPr id="20" name="Straight Arrow Connector 19"/>
          <p:cNvCxnSpPr>
            <a:stCxn id="8" idx="2"/>
            <a:endCxn id="17" idx="0"/>
          </p:cNvCxnSpPr>
          <p:nvPr/>
        </p:nvCxnSpPr>
        <p:spPr>
          <a:xfrm flipH="1">
            <a:off x="2121691" y="2233647"/>
            <a:ext cx="547855" cy="5424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943735" y="855866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Cataloging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940292" y="2411547"/>
            <a:ext cx="1533877" cy="62888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ONCat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 service</a:t>
            </a:r>
          </a:p>
        </p:txBody>
      </p:sp>
      <p:cxnSp>
        <p:nvCxnSpPr>
          <p:cNvPr id="25" name="Straight Arrow Connector 24"/>
          <p:cNvCxnSpPr>
            <a:cxnSpLocks/>
            <a:stCxn id="46" idx="3"/>
            <a:endCxn id="23" idx="1"/>
          </p:cNvCxnSpPr>
          <p:nvPr/>
        </p:nvCxnSpPr>
        <p:spPr>
          <a:xfrm>
            <a:off x="7324960" y="1143025"/>
            <a:ext cx="1615332" cy="15829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5" idx="2"/>
            <a:endCxn id="23" idx="1"/>
          </p:cNvCxnSpPr>
          <p:nvPr/>
        </p:nvCxnSpPr>
        <p:spPr>
          <a:xfrm flipV="1">
            <a:off x="6746409" y="2725991"/>
            <a:ext cx="2193883" cy="203546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86821" y="2120056"/>
            <a:ext cx="118823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service API</a:t>
            </a:r>
          </a:p>
        </p:txBody>
      </p:sp>
      <p:cxnSp>
        <p:nvCxnSpPr>
          <p:cNvPr id="33" name="Straight Arrow Connector 32"/>
          <p:cNvCxnSpPr>
            <a:stCxn id="8" idx="3"/>
            <a:endCxn id="34" idx="1"/>
          </p:cNvCxnSpPr>
          <p:nvPr/>
        </p:nvCxnSpPr>
        <p:spPr>
          <a:xfrm flipV="1">
            <a:off x="3484461" y="1943797"/>
            <a:ext cx="422455" cy="210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1"/>
          </p:cNvCxnSpPr>
          <p:nvPr/>
        </p:nvCxnSpPr>
        <p:spPr>
          <a:xfrm flipV="1">
            <a:off x="5059065" y="1104620"/>
            <a:ext cx="884670" cy="88179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4" idx="1"/>
          </p:cNvCxnSpPr>
          <p:nvPr/>
        </p:nvCxnSpPr>
        <p:spPr>
          <a:xfrm>
            <a:off x="5059066" y="1986415"/>
            <a:ext cx="883315" cy="75129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942380" y="2488958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Auto-reduce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943735" y="4122049"/>
            <a:ext cx="1605348" cy="6394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cataloging</a:t>
            </a:r>
          </a:p>
        </p:txBody>
      </p:sp>
      <p:cxnSp>
        <p:nvCxnSpPr>
          <p:cNvPr id="78" name="Straight Arrow Connector 77"/>
          <p:cNvCxnSpPr>
            <a:cxnSpLocks/>
            <a:endCxn id="75" idx="1"/>
          </p:cNvCxnSpPr>
          <p:nvPr/>
        </p:nvCxnSpPr>
        <p:spPr>
          <a:xfrm>
            <a:off x="5059065" y="1986414"/>
            <a:ext cx="884670" cy="245533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itle 6"/>
          <p:cNvSpPr txBox="1">
            <a:spLocks/>
          </p:cNvSpPr>
          <p:nvPr/>
        </p:nvSpPr>
        <p:spPr bwMode="auto">
          <a:xfrm>
            <a:off x="419100" y="289191"/>
            <a:ext cx="8915855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6C3A"/>
                </a:solidFill>
                <a:latin typeface="Arial Black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  <a:latin typeface="+mn-lt"/>
              </a:rPr>
              <a:t>ActiveMQ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Communication Flow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906915" y="1658159"/>
            <a:ext cx="1165990" cy="571277"/>
          </a:xfrm>
          <a:prstGeom prst="roundRect">
            <a:avLst>
              <a:gd name="adj" fmla="val 10119"/>
            </a:avLst>
          </a:prstGeom>
          <a:solidFill>
            <a:srgbClr val="84B64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ActiveMQ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broker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908270" y="4289362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 flipH="1">
            <a:off x="4575021" y="2250581"/>
            <a:ext cx="11605" cy="20387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840294" y="5225701"/>
            <a:ext cx="877501" cy="617220"/>
            <a:chOff x="2332513" y="4137660"/>
            <a:chExt cx="877501" cy="617220"/>
          </a:xfrm>
        </p:grpSpPr>
        <p:grpSp>
          <p:nvGrpSpPr>
            <p:cNvPr id="57" name="Group 56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32513" y="4161658"/>
              <a:ext cx="877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Reporting DB</a:t>
              </a:r>
            </a:p>
          </p:txBody>
        </p:sp>
      </p:grpSp>
      <p:cxnSp>
        <p:nvCxnSpPr>
          <p:cNvPr id="65" name="Straight Arrow Connector 64"/>
          <p:cNvCxnSpPr>
            <a:stCxn id="52" idx="1"/>
            <a:endCxn id="64" idx="0"/>
          </p:cNvCxnSpPr>
          <p:nvPr/>
        </p:nvCxnSpPr>
        <p:spPr>
          <a:xfrm flipH="1">
            <a:off x="3273841" y="4538116"/>
            <a:ext cx="634429" cy="6875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447526" y="3751904"/>
            <a:ext cx="23427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1F1F1F">
                    <a:lumMod val="75000"/>
                    <a:lumOff val="25000"/>
                  </a:srgbClr>
                </a:solidFill>
                <a:latin typeface="Calibri"/>
                <a:cs typeface="+mn-cs"/>
              </a:rPr>
              <a:t>WM makes sure that every run goes through the full processing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942381" y="1355131"/>
            <a:ext cx="2342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CATALOG.STARTED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CATALOG.COMPLETE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822756" y="5286177"/>
            <a:ext cx="1420985" cy="76944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+mn-cs"/>
              </a:rPr>
              <a:t>Messaging legend:</a:t>
            </a:r>
          </a:p>
          <a:p>
            <a:pPr lvl="0"/>
            <a:endParaRPr lang="en-US" sz="1100" dirty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Calibri"/>
                <a:cs typeface="+mn-cs"/>
              </a:rPr>
              <a:t>Message received</a:t>
            </a:r>
          </a:p>
          <a:p>
            <a:pPr lvl="0"/>
            <a:r>
              <a:rPr lang="en-US" sz="1100" dirty="0">
                <a:solidFill>
                  <a:schemeClr val="accent1"/>
                </a:solidFill>
                <a:latin typeface="Calibri"/>
                <a:cs typeface="+mn-cs"/>
              </a:rPr>
              <a:t>Message sent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42381" y="3006546"/>
            <a:ext cx="2342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REDUCTION.STARTED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REDUCTION.COMPLETE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931705" y="4863118"/>
            <a:ext cx="2688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alibri"/>
                <a:cs typeface="+mn-cs"/>
              </a:rPr>
              <a:t>REDUCTION_CATALOG.DATA_READY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REDUCTION_CATALOG.STARTED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REDUCTION_CATALOG.COMPLETE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39550" y="2276851"/>
            <a:ext cx="26883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POSTPROCESS.DATA_READY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906915" y="4815027"/>
            <a:ext cx="2688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dirty="0">
                <a:solidFill>
                  <a:schemeClr val="accent2"/>
                </a:solidFill>
                <a:latin typeface="Calibri"/>
                <a:cs typeface="+mn-cs"/>
              </a:rPr>
              <a:t>POSTPROCESS.DATA_READY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CATALOG.STARTED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CATALOG.COMPLETE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REDUCTION.STARTED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REDUCTION.COMPLETE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REDUCTION_CATALOG.STARTED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REDUCTION_CATALOG.COMPLETE</a:t>
            </a:r>
            <a:endParaRPr lang="en-US" sz="900" dirty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900" dirty="0">
                <a:solidFill>
                  <a:schemeClr val="accent1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900" dirty="0">
                <a:solidFill>
                  <a:schemeClr val="accent1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900" dirty="0">
                <a:solidFill>
                  <a:schemeClr val="accent1"/>
                </a:solidFill>
                <a:latin typeface="Calibri"/>
                <a:cs typeface="+mn-cs"/>
              </a:rPr>
              <a:t>REDUCTION_CATALOG.DATA_READY</a:t>
            </a:r>
          </a:p>
        </p:txBody>
      </p:sp>
    </p:spTree>
    <p:extLst>
      <p:ext uri="{BB962C8B-B14F-4D97-AF65-F5344CB8AC3E}">
        <p14:creationId xmlns:p14="http://schemas.microsoft.com/office/powerpoint/2010/main" val="4126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65"/>
    </mc:Choice>
    <mc:Fallback xmlns="">
      <p:transition xmlns:p14="http://schemas.microsoft.com/office/powerpoint/2010/main" spd="slow" advTm="556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A089-4B41-6247-9A54-D0DD6728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Workflow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87780-13B5-F346-9F78-2790C36C5E06}"/>
              </a:ext>
            </a:extLst>
          </p:cNvPr>
          <p:cNvSpPr/>
          <p:nvPr/>
        </p:nvSpPr>
        <p:spPr>
          <a:xfrm>
            <a:off x="6465989" y="163002"/>
            <a:ext cx="557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https://github.com/neutrons/data_workflow</a:t>
            </a:r>
            <a:r>
              <a:rPr lang="en-US" dirty="0"/>
              <a:t>/</a:t>
            </a:r>
            <a:r>
              <a:rPr lang="en-US" b="1" dirty="0">
                <a:solidFill>
                  <a:schemeClr val="accent3"/>
                </a:solidFill>
              </a:rPr>
              <a:t>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6A7BD-CAE5-6242-AEC6-2362BA388E04}"/>
              </a:ext>
            </a:extLst>
          </p:cNvPr>
          <p:cNvSpPr txBox="1"/>
          <p:nvPr/>
        </p:nvSpPr>
        <p:spPr>
          <a:xfrm>
            <a:off x="694266" y="1124184"/>
            <a:ext cx="576325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Single instance runs as a service on </a:t>
            </a:r>
            <a:r>
              <a:rPr lang="en-US" dirty="0" err="1">
                <a:latin typeface="+mn-lt"/>
              </a:rPr>
              <a:t>workflowmgr.sns.gov</a:t>
            </a: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python AMQ client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state machine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States/tasks are defined in a DB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Work is getting done by AR processes elsewhere (next slide)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State is written in a DB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All transactions are logged in the DB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Sends a heartbeat that is logged by another process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DA9909-0620-2E45-8865-72B44DDA64FF}"/>
              </a:ext>
            </a:extLst>
          </p:cNvPr>
          <p:cNvSpPr/>
          <p:nvPr/>
        </p:nvSpPr>
        <p:spPr>
          <a:xfrm>
            <a:off x="6781800" y="5755231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FDA910F-48D6-D94B-8494-7797DCBA8B4B}"/>
              </a:ext>
            </a:extLst>
          </p:cNvPr>
          <p:cNvSpPr/>
          <p:nvPr/>
        </p:nvSpPr>
        <p:spPr>
          <a:xfrm>
            <a:off x="10058400" y="4658128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3B66B4-ACD8-D440-A6CD-A1D25D8561D0}"/>
              </a:ext>
            </a:extLst>
          </p:cNvPr>
          <p:cNvSpPr/>
          <p:nvPr/>
        </p:nvSpPr>
        <p:spPr>
          <a:xfrm>
            <a:off x="6781800" y="4231231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2752A-8C3C-CF4F-98C2-518C078849E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8382000" y="4650332"/>
            <a:ext cx="1676400" cy="42689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F23E44-C45F-DD46-B901-33EBE967B71E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8382000" y="5496329"/>
            <a:ext cx="2476500" cy="678003"/>
          </a:xfrm>
          <a:prstGeom prst="straightConnector1">
            <a:avLst/>
          </a:prstGeom>
          <a:ln w="19050"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4E45CF-A975-C24A-8285-E8A33047CC0E}"/>
              </a:ext>
            </a:extLst>
          </p:cNvPr>
          <p:cNvSpPr txBox="1"/>
          <p:nvPr/>
        </p:nvSpPr>
        <p:spPr>
          <a:xfrm rot="20677678">
            <a:off x="9058501" y="5765899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instructions &amp; 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BBC2C-AB46-C044-971A-F745D88767E3}"/>
              </a:ext>
            </a:extLst>
          </p:cNvPr>
          <p:cNvSpPr txBox="1"/>
          <p:nvPr/>
        </p:nvSpPr>
        <p:spPr>
          <a:xfrm rot="879761">
            <a:off x="8467361" y="455667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announces new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B3942D-A836-AE44-ACF5-73F00495BC87}"/>
              </a:ext>
            </a:extLst>
          </p:cNvPr>
          <p:cNvSpPr/>
          <p:nvPr/>
        </p:nvSpPr>
        <p:spPr>
          <a:xfrm>
            <a:off x="6578083" y="5411947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823BE-6BCC-1648-94B3-25E097D88DA0}"/>
              </a:ext>
            </a:extLst>
          </p:cNvPr>
          <p:cNvSpPr/>
          <p:nvPr/>
        </p:nvSpPr>
        <p:spPr>
          <a:xfrm>
            <a:off x="10333953" y="4364269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B6AEE8-BCDF-F841-B764-10B95C045B1B}"/>
              </a:ext>
            </a:extLst>
          </p:cNvPr>
          <p:cNvSpPr/>
          <p:nvPr/>
        </p:nvSpPr>
        <p:spPr>
          <a:xfrm>
            <a:off x="4656505" y="5474812"/>
            <a:ext cx="1425585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Runs script that can be changed by 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00099-0CB1-894F-97A7-1D638FFB191D}"/>
              </a:ext>
            </a:extLst>
          </p:cNvPr>
          <p:cNvCxnSpPr>
            <a:cxnSpLocks/>
          </p:cNvCxnSpPr>
          <p:nvPr/>
        </p:nvCxnSpPr>
        <p:spPr>
          <a:xfrm>
            <a:off x="6062397" y="5639390"/>
            <a:ext cx="45339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C77315-6F06-FB4C-8454-81628BFFAF0D}"/>
              </a:ext>
            </a:extLst>
          </p:cNvPr>
          <p:cNvSpPr txBox="1"/>
          <p:nvPr/>
        </p:nvSpPr>
        <p:spPr>
          <a:xfrm>
            <a:off x="6515792" y="1133943"/>
            <a:ext cx="5763256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initial message from the DAS is, at a minimum, a file path.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system will also understand (prefers) a json package containing: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Instrument name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IPTS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Facility (SNS or HFIR)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File path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7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3D2C55-D8B5-984F-9514-4F7FED18E13F}"/>
              </a:ext>
            </a:extLst>
          </p:cNvPr>
          <p:cNvSpPr/>
          <p:nvPr/>
        </p:nvSpPr>
        <p:spPr>
          <a:xfrm>
            <a:off x="9326683" y="960003"/>
            <a:ext cx="2111477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rgbClr val="7F7F7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C8E5BA4-0AF9-AF40-AF12-26B748582EBC}"/>
              </a:ext>
            </a:extLst>
          </p:cNvPr>
          <p:cNvCxnSpPr>
            <a:cxnSpLocks/>
          </p:cNvCxnSpPr>
          <p:nvPr/>
        </p:nvCxnSpPr>
        <p:spPr>
          <a:xfrm>
            <a:off x="11020020" y="2169396"/>
            <a:ext cx="0" cy="3209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43943C-E3ED-494E-B316-97DABA44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DASMON listener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BB274E-2F07-9C4C-859A-412B0AE2AE5B}"/>
              </a:ext>
            </a:extLst>
          </p:cNvPr>
          <p:cNvSpPr/>
          <p:nvPr/>
        </p:nvSpPr>
        <p:spPr>
          <a:xfrm>
            <a:off x="6295353" y="23775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682894-DA92-884C-9CF7-D03D21CF981F}"/>
              </a:ext>
            </a:extLst>
          </p:cNvPr>
          <p:cNvSpPr/>
          <p:nvPr/>
        </p:nvSpPr>
        <p:spPr>
          <a:xfrm>
            <a:off x="9571953" y="12803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D6353C-AE7C-AA41-AF59-E181511D2DA1}"/>
              </a:ext>
            </a:extLst>
          </p:cNvPr>
          <p:cNvSpPr/>
          <p:nvPr/>
        </p:nvSpPr>
        <p:spPr>
          <a:xfrm>
            <a:off x="6295353" y="35205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C2DE44-EC35-2142-B1E5-B8C7A4AF0729}"/>
              </a:ext>
            </a:extLst>
          </p:cNvPr>
          <p:cNvSpPr/>
          <p:nvPr/>
        </p:nvSpPr>
        <p:spPr>
          <a:xfrm>
            <a:off x="6295353" y="4663501"/>
            <a:ext cx="1600200" cy="560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pvsd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03C72B2-F1A9-8E48-829A-EEE5D086BFDE}"/>
              </a:ext>
            </a:extLst>
          </p:cNvPr>
          <p:cNvSpPr/>
          <p:nvPr/>
        </p:nvSpPr>
        <p:spPr>
          <a:xfrm>
            <a:off x="9571953" y="3520500"/>
            <a:ext cx="135493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 Listener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F6250-9756-2C4F-AE02-91F3B81DFD0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249418" y="2118597"/>
            <a:ext cx="0" cy="14019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10A9F5-B850-DA4B-BE29-F9864E6D9AE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895553" y="3939600"/>
            <a:ext cx="1676400" cy="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F0CE1-C964-BB43-8DB6-6E79B07A7F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895553" y="3939600"/>
            <a:ext cx="1676400" cy="100401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10FFFC-7C7B-6646-9549-AE9D80D8FC83}"/>
              </a:ext>
            </a:extLst>
          </p:cNvPr>
          <p:cNvSpPr txBox="1"/>
          <p:nvPr/>
        </p:nvSpPr>
        <p:spPr>
          <a:xfrm>
            <a:off x="7971753" y="36729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heartbeat, status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EE2DCE-732E-B44B-8E28-683CD49BDAAD}"/>
              </a:ext>
            </a:extLst>
          </p:cNvPr>
          <p:cNvSpPr txBox="1"/>
          <p:nvPr/>
        </p:nvSpPr>
        <p:spPr>
          <a:xfrm rot="19551951">
            <a:off x="8207237" y="4636436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B632B2-C500-E048-AAD5-CEE8BABA178F}"/>
              </a:ext>
            </a:extLst>
          </p:cNvPr>
          <p:cNvSpPr txBox="1"/>
          <p:nvPr/>
        </p:nvSpPr>
        <p:spPr>
          <a:xfrm>
            <a:off x="9525509" y="2489683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FB9AE9-A3C1-184A-BC22-79E259C0F7D3}"/>
              </a:ext>
            </a:extLst>
          </p:cNvPr>
          <p:cNvSpPr/>
          <p:nvPr/>
        </p:nvSpPr>
        <p:spPr>
          <a:xfrm>
            <a:off x="6091636" y="2034216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33214F-05F4-0A46-9EB3-4954053C395A}"/>
              </a:ext>
            </a:extLst>
          </p:cNvPr>
          <p:cNvSpPr txBox="1"/>
          <p:nvPr/>
        </p:nvSpPr>
        <p:spPr>
          <a:xfrm>
            <a:off x="7971753" y="40539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PV updates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BB5DA0CB-0A61-3142-AAFB-7E735D75C90B}"/>
              </a:ext>
            </a:extLst>
          </p:cNvPr>
          <p:cNvCxnSpPr>
            <a:cxnSpLocks/>
          </p:cNvCxnSpPr>
          <p:nvPr/>
        </p:nvCxnSpPr>
        <p:spPr>
          <a:xfrm rot="10800000">
            <a:off x="7895554" y="4053901"/>
            <a:ext cx="2305397" cy="1706703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5FE3D79-EC97-8A4D-B126-4A07F5664942}"/>
              </a:ext>
            </a:extLst>
          </p:cNvPr>
          <p:cNvSpPr/>
          <p:nvPr/>
        </p:nvSpPr>
        <p:spPr>
          <a:xfrm>
            <a:off x="9724353" y="8001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953AEA-8569-FF46-814C-E9EF431C74F5}"/>
              </a:ext>
            </a:extLst>
          </p:cNvPr>
          <p:cNvSpPr txBox="1"/>
          <p:nvPr/>
        </p:nvSpPr>
        <p:spPr>
          <a:xfrm rot="2025018">
            <a:off x="8195253" y="3009607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3DF50D-E4FC-D246-A416-7C743FD4BD1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895553" y="2796600"/>
            <a:ext cx="1676400" cy="114300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A4A123D-8E93-6944-B8F8-D1EC6A6782E2}"/>
              </a:ext>
            </a:extLst>
          </p:cNvPr>
          <p:cNvSpPr/>
          <p:nvPr/>
        </p:nvSpPr>
        <p:spPr>
          <a:xfrm>
            <a:off x="9571953" y="532784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6A1A13-7273-3F40-8FBB-1E77062FCE4E}"/>
              </a:ext>
            </a:extLst>
          </p:cNvPr>
          <p:cNvSpPr/>
          <p:nvPr/>
        </p:nvSpPr>
        <p:spPr>
          <a:xfrm>
            <a:off x="9724658" y="603673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workflowdb2.sns.gov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E00F85-D9CF-D940-A668-C80FC1D8532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249418" y="4358700"/>
            <a:ext cx="0" cy="9677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535E42-8A5D-394F-996A-451089D3D911}"/>
              </a:ext>
            </a:extLst>
          </p:cNvPr>
          <p:cNvSpPr txBox="1"/>
          <p:nvPr/>
        </p:nvSpPr>
        <p:spPr>
          <a:xfrm>
            <a:off x="403172" y="1181100"/>
            <a:ext cx="5601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Listens to AMQ for instrument status info and logs it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That info is then displayed on the web monitor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+mn-lt"/>
              </a:rPr>
              <a:t>Not a critical process…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… but users, IS, and IHCs use the web monitor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 addition to listening to DAS info, it receives heartbeats from all services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C1BE6B3-3851-3247-9196-C25BA6AE0B07}"/>
              </a:ext>
            </a:extLst>
          </p:cNvPr>
          <p:cNvSpPr/>
          <p:nvPr/>
        </p:nvSpPr>
        <p:spPr>
          <a:xfrm>
            <a:off x="6004259" y="3429000"/>
            <a:ext cx="172367" cy="1897499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828AB-D3AC-2F41-BEAB-E362E5A0E7D3}"/>
              </a:ext>
            </a:extLst>
          </p:cNvPr>
          <p:cNvSpPr/>
          <p:nvPr/>
        </p:nvSpPr>
        <p:spPr>
          <a:xfrm>
            <a:off x="3179958" y="3934510"/>
            <a:ext cx="28041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+mn-lt"/>
              </a:rPr>
              <a:t>Jim Kohl (DAS) has it on his plate to provide another service for DAS monitoring that would not require AMQ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26551E-083E-404E-8D5F-C66BCBA93260}"/>
              </a:ext>
            </a:extLst>
          </p:cNvPr>
          <p:cNvSpPr/>
          <p:nvPr/>
        </p:nvSpPr>
        <p:spPr>
          <a:xfrm>
            <a:off x="5854695" y="158147"/>
            <a:ext cx="6404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https://github.com/neutrons/data_workflow</a:t>
            </a:r>
            <a:r>
              <a:rPr lang="en-US" dirty="0"/>
              <a:t>/</a:t>
            </a:r>
            <a:r>
              <a:rPr lang="en-US" b="1" dirty="0" err="1">
                <a:solidFill>
                  <a:schemeClr val="accent3"/>
                </a:solidFill>
              </a:rPr>
              <a:t>dasmon_listener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2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1086-F43D-6741-9676-357AE1B2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/>
              <a:t>Service on AR nodes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481A4-4F16-D848-8217-705318E2953C}"/>
              </a:ext>
            </a:extLst>
          </p:cNvPr>
          <p:cNvSpPr/>
          <p:nvPr/>
        </p:nvSpPr>
        <p:spPr>
          <a:xfrm>
            <a:off x="6517285" y="163002"/>
            <a:ext cx="5416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/neutrons/</a:t>
            </a:r>
            <a:r>
              <a:rPr lang="en-US" dirty="0" err="1"/>
              <a:t>post_processing_agent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02FB7-7140-C64B-A4F7-A708FBDBD4FE}"/>
              </a:ext>
            </a:extLst>
          </p:cNvPr>
          <p:cNvSpPr txBox="1"/>
          <p:nvPr/>
        </p:nvSpPr>
        <p:spPr>
          <a:xfrm>
            <a:off x="982661" y="987392"/>
            <a:ext cx="9090025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Python AMQ client running as a service on dedicated nodes with access to /SNS and /HFIR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No DB connection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It spawns a process for each task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Started out with a static design for the list of tasks it could handle.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Now “processors” can be written that automatically register themselves and create new available tasks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Not a batch system. The ”queue” is the AMQ server…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It can be configured to limit the number of jobs it can run per instrument at any given time.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When the limit is reached, it throws the request back to AMQ…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… which then loses the order the requests came in as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+mn-lt"/>
              </a:rPr>
              <a:t>The script that is run can be modified by IS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+mn-lt"/>
              </a:rPr>
              <a:t>It upload plot data (HTML block) to </a:t>
            </a:r>
            <a:r>
              <a:rPr lang="en-US" dirty="0" err="1">
                <a:solidFill>
                  <a:schemeClr val="accent6"/>
                </a:solidFill>
                <a:latin typeface="+mn-lt"/>
              </a:rPr>
              <a:t>livedata.sns.gov</a:t>
            </a:r>
            <a:endParaRPr lang="en-US" dirty="0">
              <a:solidFill>
                <a:schemeClr val="accent6"/>
              </a:solidFill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06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7CD5-46E3-9548-8497-60F816D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Web Monitor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32C89-5B08-3649-875F-853F90EA5638}"/>
              </a:ext>
            </a:extLst>
          </p:cNvPr>
          <p:cNvSpPr/>
          <p:nvPr/>
        </p:nvSpPr>
        <p:spPr>
          <a:xfrm>
            <a:off x="6465989" y="16300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https://github.com/neutrons/data_workflow</a:t>
            </a:r>
            <a:r>
              <a:rPr lang="en-US" dirty="0"/>
              <a:t>/</a:t>
            </a: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9DC15-0078-724C-BB39-735150A11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16" y="1200149"/>
            <a:ext cx="4499684" cy="4207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DAE0C-DD2F-A349-8C1B-011D9875B181}"/>
              </a:ext>
            </a:extLst>
          </p:cNvPr>
          <p:cNvSpPr txBox="1"/>
          <p:nvPr/>
        </p:nvSpPr>
        <p:spPr>
          <a:xfrm>
            <a:off x="658120" y="1335881"/>
            <a:ext cx="580786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Landing page is used by IHCs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With the number of instruments increasing, this is slower to load than we would like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563F4-936E-8048-8AB8-A4C9D500C50B}"/>
              </a:ext>
            </a:extLst>
          </p:cNvPr>
          <p:cNvSpPr txBox="1"/>
          <p:nvPr/>
        </p:nvSpPr>
        <p:spPr>
          <a:xfrm>
            <a:off x="754949" y="3303983"/>
            <a:ext cx="5965667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Reduced data plots are kept in a separate DB at </a:t>
            </a:r>
            <a:r>
              <a:rPr lang="en-US" dirty="0" err="1">
                <a:latin typeface="+mn-lt"/>
              </a:rPr>
              <a:t>livedata.sns.gov</a:t>
            </a: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Code is here:</a:t>
            </a:r>
          </a:p>
          <a:p>
            <a:pPr>
              <a:lnSpc>
                <a:spcPct val="90000"/>
              </a:lnSpc>
            </a:pPr>
            <a:endParaRPr lang="en-US" dirty="0">
              <a:latin typeface="+mn-lt"/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dirty="0">
                <a:hlinkClick r:id="rId4"/>
              </a:rPr>
              <a:t>https://github.com/neutrons/live_data_server</a:t>
            </a: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39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1A78-DCF0-3741-BAE0-3455DDB8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Instrument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21D1D-C89E-3B4C-BEB7-E575A0B9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9" y="1228725"/>
            <a:ext cx="3581404" cy="5214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AC0B9-ACFA-7840-9CA7-9C3D5D0B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84" y="1500187"/>
            <a:ext cx="3571451" cy="494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7FCD3F-DDC0-9C42-A848-E3CCD9D9D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486" y="1410889"/>
            <a:ext cx="3215858" cy="512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62790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16x9 template 180719" id="{91F5A9DE-0FF5-42D2-8B71-414341298470}" vid="{19B61368-BE15-4FF9-B836-7A1A3976FBB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A20C22-D077-412B-81BA-8B2541026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1220</Words>
  <Application>Microsoft Macintosh PowerPoint</Application>
  <PresentationFormat>Widescreen</PresentationFormat>
  <Paragraphs>213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ORNL</vt:lpstr>
      <vt:lpstr>Overview of current workflow</vt:lpstr>
      <vt:lpstr>Timeline</vt:lpstr>
      <vt:lpstr>Post-Processing Architecture</vt:lpstr>
      <vt:lpstr>PowerPoint Presentation</vt:lpstr>
      <vt:lpstr>Workflow Manager</vt:lpstr>
      <vt:lpstr>DASMON listener</vt:lpstr>
      <vt:lpstr>Service on AR nodes</vt:lpstr>
      <vt:lpstr>Web Monitor</vt:lpstr>
      <vt:lpstr>Instrument Status</vt:lpstr>
      <vt:lpstr>Status of a Run</vt:lpstr>
      <vt:lpstr>Setting up the auto-reduction</vt:lpstr>
      <vt:lpstr>Online Diagnostics</vt:lpstr>
      <vt:lpstr>Failure Rates</vt:lpstr>
      <vt:lpstr>AR requirements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2018-07-12T19:30:01Z</dcterms:created>
  <dcterms:modified xsi:type="dcterms:W3CDTF">2020-01-15T18:45:50Z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