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75" r:id="rId9"/>
    <p:sldId id="263" r:id="rId10"/>
    <p:sldId id="264" r:id="rId11"/>
    <p:sldId id="267" r:id="rId12"/>
    <p:sldId id="273" r:id="rId13"/>
    <p:sldId id="268" r:id="rId14"/>
    <p:sldId id="269" r:id="rId15"/>
    <p:sldId id="274"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AAF88-2D04-47CD-9995-77429EDF7A0B}">
  <a:tblStyle styleId="{9EBAAF88-2D04-47CD-9995-77429EDF7A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0349c839c_0_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g40349c8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038dc5ea6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Google Shape;120;g4038dc5e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036e06326_0_4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4036e0632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36e06326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Google Shape;133;g4036e0632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036e06326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Google Shape;140;g4036e063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f99f98894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Google Shape;146;g3f99f988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f99f98894_0_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3f99f9889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0349c839c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Google Shape;60;g40349c839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038dc5ea6_0_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Google Shape;65;g4038dc5ea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349c839c_0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40349c839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038dc5ea6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Google Shape;77;g4038dc5ea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0391851d0_1_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Google Shape;84;g40391851d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0349c839c_0_4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Google Shape;90;g40349c839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f99f98894_0_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Google Shape;96;g3f99f988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f99f98894_0_1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Google Shape;102;g3f99f9889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patents.google.com/patent/US8374910"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www.youtube.com/watch?v=hbL_FTEZSyY&amp;list=PLQVvvaa0QuDffXBfcH9ZJuvctJV3OtB8A" TargetMode="External"/><Relationship Id="rId5" Type="http://schemas.openxmlformats.org/officeDocument/2006/relationships/hyperlink" Target="https://www.quora.com/What-is-the-car-parking-management-system" TargetMode="External"/><Relationship Id="rId4" Type="http://schemas.openxmlformats.org/officeDocument/2006/relationships/hyperlink" Target="https://patents.google.com/patent/KR20130097868A/"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21200" y="439425"/>
            <a:ext cx="9022800" cy="1970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4800"/>
              <a:t>Intelligent Park Tracker &amp; Vehicle Detection</a:t>
            </a:r>
            <a:endParaRPr sz="4800"/>
          </a:p>
        </p:txBody>
      </p:sp>
      <p:sp>
        <p:nvSpPr>
          <p:cNvPr id="55" name="Google Shape;55;p13"/>
          <p:cNvSpPr txBox="1"/>
          <p:nvPr/>
        </p:nvSpPr>
        <p:spPr>
          <a:xfrm>
            <a:off x="498075" y="3889000"/>
            <a:ext cx="2854200" cy="48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Branch:- Computer Engineering</a:t>
            </a:r>
            <a:endParaRPr/>
          </a:p>
        </p:txBody>
      </p:sp>
      <p:sp>
        <p:nvSpPr>
          <p:cNvPr id="56" name="Google Shape;56;p13"/>
          <p:cNvSpPr txBox="1"/>
          <p:nvPr/>
        </p:nvSpPr>
        <p:spPr>
          <a:xfrm>
            <a:off x="5517025" y="3770142"/>
            <a:ext cx="3419400" cy="1016908"/>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Prepared By:-</a:t>
            </a:r>
            <a:endParaRPr dirty="0"/>
          </a:p>
          <a:p>
            <a:pPr marL="0" lvl="0" indent="0">
              <a:spcBef>
                <a:spcPts val="0"/>
              </a:spcBef>
              <a:spcAft>
                <a:spcPts val="0"/>
              </a:spcAft>
              <a:buNone/>
            </a:pPr>
            <a:r>
              <a:rPr lang="en-GB" dirty="0"/>
              <a:t>Het Shah - 150320107544</a:t>
            </a:r>
            <a:endParaRPr dirty="0"/>
          </a:p>
          <a:p>
            <a:pPr marL="0" lvl="0" indent="0">
              <a:spcBef>
                <a:spcPts val="0"/>
              </a:spcBef>
              <a:spcAft>
                <a:spcPts val="0"/>
              </a:spcAft>
              <a:buNone/>
            </a:pPr>
            <a:r>
              <a:rPr lang="en-GB" dirty="0"/>
              <a:t>Hardik Patel - 150320107533</a:t>
            </a:r>
            <a:endParaRPr dirty="0"/>
          </a:p>
        </p:txBody>
      </p:sp>
      <p:sp>
        <p:nvSpPr>
          <p:cNvPr id="57" name="Google Shape;57;p13"/>
          <p:cNvSpPr txBox="1"/>
          <p:nvPr/>
        </p:nvSpPr>
        <p:spPr>
          <a:xfrm>
            <a:off x="2388250" y="2344750"/>
            <a:ext cx="4872000" cy="1130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1800"/>
              <a:t>Internal Guide:- Mr. Krunal Panchal (Asst. Professor)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3335450" y="152400"/>
            <a:ext cx="2697682" cy="4838699"/>
          </a:xfrm>
          <a:prstGeom prst="rect">
            <a:avLst/>
          </a:prstGeom>
          <a:noFill/>
          <a:ln>
            <a:noFill/>
          </a:ln>
        </p:spPr>
      </p:pic>
      <p:sp>
        <p:nvSpPr>
          <p:cNvPr id="105" name="Google Shape;105;p21"/>
          <p:cNvSpPr txBox="1"/>
          <p:nvPr/>
        </p:nvSpPr>
        <p:spPr>
          <a:xfrm>
            <a:off x="6471525" y="798925"/>
            <a:ext cx="1791900" cy="980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t>Activity</a:t>
            </a:r>
            <a:endParaRPr sz="2400" dirty="0"/>
          </a:p>
          <a:p>
            <a:pPr marL="0" lvl="0" indent="0" algn="ctr">
              <a:spcBef>
                <a:spcPts val="0"/>
              </a:spcBef>
              <a:spcAft>
                <a:spcPts val="0"/>
              </a:spcAft>
              <a:buNone/>
            </a:pPr>
            <a:r>
              <a:rPr lang="en-GB" sz="2400" dirty="0"/>
              <a:t>Diagram</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4"/>
          <p:cNvSpPr txBox="1"/>
          <p:nvPr/>
        </p:nvSpPr>
        <p:spPr>
          <a:xfrm rot="10800000" flipH="1">
            <a:off x="7394375" y="4051625"/>
            <a:ext cx="3620400" cy="5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3" name="Picture 2">
            <a:extLst>
              <a:ext uri="{FF2B5EF4-FFF2-40B4-BE49-F238E27FC236}">
                <a16:creationId xmlns:a16="http://schemas.microsoft.com/office/drawing/2014/main" id="{EE4F003F-6496-434F-807F-51AD729F5F68}"/>
              </a:ext>
            </a:extLst>
          </p:cNvPr>
          <p:cNvPicPr>
            <a:picLocks noChangeAspect="1"/>
          </p:cNvPicPr>
          <p:nvPr/>
        </p:nvPicPr>
        <p:blipFill>
          <a:blip r:embed="rId3"/>
          <a:stretch>
            <a:fillRect/>
          </a:stretch>
        </p:blipFill>
        <p:spPr>
          <a:xfrm>
            <a:off x="592532" y="1036374"/>
            <a:ext cx="7719786" cy="4032152"/>
          </a:xfrm>
          <a:prstGeom prst="rect">
            <a:avLst/>
          </a:prstGeom>
        </p:spPr>
      </p:pic>
      <p:sp>
        <p:nvSpPr>
          <p:cNvPr id="2" name="Rectangle 1">
            <a:extLst>
              <a:ext uri="{FF2B5EF4-FFF2-40B4-BE49-F238E27FC236}">
                <a16:creationId xmlns:a16="http://schemas.microsoft.com/office/drawing/2014/main" id="{68BA23DC-51B5-443C-A7AF-B1E0EB0863C2}"/>
              </a:ext>
            </a:extLst>
          </p:cNvPr>
          <p:cNvSpPr/>
          <p:nvPr/>
        </p:nvSpPr>
        <p:spPr>
          <a:xfrm>
            <a:off x="3341301" y="469916"/>
            <a:ext cx="2908168" cy="461665"/>
          </a:xfrm>
          <a:prstGeom prst="rect">
            <a:avLst/>
          </a:prstGeom>
        </p:spPr>
        <p:txBody>
          <a:bodyPr wrap="none">
            <a:spAutoFit/>
          </a:bodyPr>
          <a:lstStyle/>
          <a:p>
            <a:r>
              <a:rPr lang="en-GB" sz="2400" dirty="0"/>
              <a:t>Sequence Diagram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66BD02-4E6D-4A44-9880-2EF89E679DC7}"/>
              </a:ext>
            </a:extLst>
          </p:cNvPr>
          <p:cNvPicPr>
            <a:picLocks noChangeAspect="1"/>
          </p:cNvPicPr>
          <p:nvPr/>
        </p:nvPicPr>
        <p:blipFill>
          <a:blip r:embed="rId2"/>
          <a:stretch>
            <a:fillRect/>
          </a:stretch>
        </p:blipFill>
        <p:spPr>
          <a:xfrm>
            <a:off x="1376362" y="1819275"/>
            <a:ext cx="6391275" cy="1504950"/>
          </a:xfrm>
          <a:prstGeom prst="rect">
            <a:avLst/>
          </a:prstGeom>
        </p:spPr>
      </p:pic>
      <p:sp>
        <p:nvSpPr>
          <p:cNvPr id="4" name="Rectangle 3">
            <a:extLst>
              <a:ext uri="{FF2B5EF4-FFF2-40B4-BE49-F238E27FC236}">
                <a16:creationId xmlns:a16="http://schemas.microsoft.com/office/drawing/2014/main" id="{18105A24-53B8-40D0-89F0-F1C20B3BEBED}"/>
              </a:ext>
            </a:extLst>
          </p:cNvPr>
          <p:cNvSpPr/>
          <p:nvPr/>
        </p:nvSpPr>
        <p:spPr>
          <a:xfrm>
            <a:off x="3278507" y="589491"/>
            <a:ext cx="2291012" cy="461665"/>
          </a:xfrm>
          <a:prstGeom prst="rect">
            <a:avLst/>
          </a:prstGeom>
        </p:spPr>
        <p:txBody>
          <a:bodyPr wrap="none">
            <a:spAutoFit/>
          </a:bodyPr>
          <a:lstStyle/>
          <a:p>
            <a:pPr lvl="0"/>
            <a:r>
              <a:rPr lang="en-GB" sz="2400" dirty="0"/>
              <a:t>Class Diagram</a:t>
            </a:r>
          </a:p>
        </p:txBody>
      </p:sp>
    </p:spTree>
    <p:extLst>
      <p:ext uri="{BB962C8B-B14F-4D97-AF65-F5344CB8AC3E}">
        <p14:creationId xmlns:p14="http://schemas.microsoft.com/office/powerpoint/2010/main" val="31644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p:nvPr/>
        </p:nvSpPr>
        <p:spPr>
          <a:xfrm>
            <a:off x="2930925" y="141750"/>
            <a:ext cx="3457800" cy="861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t>Data Dictionary </a:t>
            </a:r>
            <a:endParaRPr sz="2400" dirty="0"/>
          </a:p>
        </p:txBody>
      </p:sp>
      <p:graphicFrame>
        <p:nvGraphicFramePr>
          <p:cNvPr id="129" name="Google Shape;129;p25"/>
          <p:cNvGraphicFramePr/>
          <p:nvPr>
            <p:extLst>
              <p:ext uri="{D42A27DB-BD31-4B8C-83A1-F6EECF244321}">
                <p14:modId xmlns:p14="http://schemas.microsoft.com/office/powerpoint/2010/main" val="1663811392"/>
              </p:ext>
            </p:extLst>
          </p:nvPr>
        </p:nvGraphicFramePr>
        <p:xfrm>
          <a:off x="952500" y="1153026"/>
          <a:ext cx="7239000" cy="2714372"/>
        </p:xfrm>
        <a:graphic>
          <a:graphicData uri="http://schemas.openxmlformats.org/drawingml/2006/table">
            <a:tbl>
              <a:tblPr>
                <a:noFill/>
                <a:tableStyleId>{9EBAAF88-2D04-47CD-9995-77429EDF7A0B}</a:tableStyleId>
              </a:tblPr>
              <a:tblGrid>
                <a:gridCol w="1809750">
                  <a:extLst>
                    <a:ext uri="{9D8B030D-6E8A-4147-A177-3AD203B41FA5}">
                      <a16:colId xmlns:a16="http://schemas.microsoft.com/office/drawing/2014/main" val="20000"/>
                    </a:ext>
                  </a:extLst>
                </a:gridCol>
                <a:gridCol w="1633904">
                  <a:extLst>
                    <a:ext uri="{9D8B030D-6E8A-4147-A177-3AD203B41FA5}">
                      <a16:colId xmlns:a16="http://schemas.microsoft.com/office/drawing/2014/main" val="20001"/>
                    </a:ext>
                  </a:extLst>
                </a:gridCol>
                <a:gridCol w="1985596">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Field Name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Data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Type(Size)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Constraint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Description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283705393"/>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Login ID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Int(10)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Primary Key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User Id of the user (Auto Incremented)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38385261"/>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First Name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Varchar(50)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Name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1"/>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Last Name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Varchar(50)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Surname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2"/>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Email ID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Varchar(100)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Unique Key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Email ID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3"/>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Contact No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Varchar(15)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Phone No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4"/>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Password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Varchar(50)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Password of the User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5"/>
                  </a:ext>
                </a:extLst>
              </a:tr>
            </a:tbl>
          </a:graphicData>
        </a:graphic>
      </p:graphicFrame>
      <p:sp>
        <p:nvSpPr>
          <p:cNvPr id="130" name="Google Shape;130;p25"/>
          <p:cNvSpPr txBox="1"/>
          <p:nvPr/>
        </p:nvSpPr>
        <p:spPr>
          <a:xfrm>
            <a:off x="3724424" y="4397775"/>
            <a:ext cx="2416123" cy="44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b="1" dirty="0"/>
              <a:t>Member’s Registration</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2930925" y="141750"/>
            <a:ext cx="3457800" cy="86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p>
        </p:txBody>
      </p:sp>
      <p:graphicFrame>
        <p:nvGraphicFramePr>
          <p:cNvPr id="136" name="Google Shape;136;p26"/>
          <p:cNvGraphicFramePr/>
          <p:nvPr>
            <p:extLst>
              <p:ext uri="{D42A27DB-BD31-4B8C-83A1-F6EECF244321}">
                <p14:modId xmlns:p14="http://schemas.microsoft.com/office/powerpoint/2010/main" val="374007590"/>
              </p:ext>
            </p:extLst>
          </p:nvPr>
        </p:nvGraphicFramePr>
        <p:xfrm>
          <a:off x="952500" y="1428750"/>
          <a:ext cx="7239000" cy="1524000"/>
        </p:xfrm>
        <a:graphic>
          <a:graphicData uri="http://schemas.openxmlformats.org/drawingml/2006/table">
            <a:tbl>
              <a:tblPr>
                <a:noFill/>
                <a:tableStyleId>{9EBAAF88-2D04-47CD-9995-77429EDF7A0B}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Field Name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Datatype(Size)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Constraint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Description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0"/>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Login ID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Int(10)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Primary Key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Login ID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extLst>
                  <a:ext uri="{0D108BD9-81ED-4DB2-BD59-A6C34878D82A}">
                    <a16:rowId xmlns:a16="http://schemas.microsoft.com/office/drawing/2014/main" val="10001"/>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Email ID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Varchar(100)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B w="9525" cap="flat" cmpd="sng">
                      <a:solidFill>
                        <a:srgbClr val="9E9E9E"/>
                      </a:solidFill>
                      <a:prstDash val="solid"/>
                      <a:round/>
                      <a:headEnd type="none" w="sm" len="sm"/>
                      <a:tailEnd type="none" w="sm" len="sm"/>
                    </a:lnB>
                  </a:tcPr>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B w="9525" cap="flat" cmpd="sng">
                      <a:solidFill>
                        <a:srgbClr val="9E9E9E"/>
                      </a:solidFill>
                      <a:prstDash val="solid"/>
                      <a:round/>
                      <a:headEnd type="none" w="sm" len="sm"/>
                      <a:tailEnd type="none" w="sm" len="sm"/>
                    </a:lnB>
                  </a:tcPr>
                </a:tc>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Email ID of the User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Password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R w="9525" cap="flat" cmpd="sng">
                      <a:solidFill>
                        <a:srgbClr val="9E9E9E"/>
                      </a:solidFill>
                      <a:prstDash val="solid"/>
                      <a:round/>
                      <a:headEnd type="none" w="sm" len="sm"/>
                      <a:tailEnd type="none" w="sm" len="sm"/>
                    </a:lnR>
                  </a:tcPr>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Varchar(50)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635">
                        <a:lnSpc>
                          <a:spcPct val="107000"/>
                        </a:lnSpc>
                        <a:spcAft>
                          <a:spcPts val="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 null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Password of the User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1595" marR="73025" marT="2286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7" name="Google Shape;137;p26"/>
          <p:cNvSpPr txBox="1"/>
          <p:nvPr/>
        </p:nvSpPr>
        <p:spPr>
          <a:xfrm>
            <a:off x="3513409" y="3507722"/>
            <a:ext cx="1635366" cy="44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b="1" dirty="0"/>
              <a:t>Login Table</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9D1B60-0F58-42B3-ADA0-2C909B806278}"/>
              </a:ext>
            </a:extLst>
          </p:cNvPr>
          <p:cNvPicPr>
            <a:picLocks noChangeAspect="1"/>
          </p:cNvPicPr>
          <p:nvPr/>
        </p:nvPicPr>
        <p:blipFill>
          <a:blip r:embed="rId2"/>
          <a:stretch>
            <a:fillRect/>
          </a:stretch>
        </p:blipFill>
        <p:spPr>
          <a:xfrm>
            <a:off x="1340840" y="239828"/>
            <a:ext cx="6462320" cy="4663844"/>
          </a:xfrm>
          <a:prstGeom prst="rect">
            <a:avLst/>
          </a:prstGeom>
        </p:spPr>
      </p:pic>
    </p:spTree>
    <p:extLst>
      <p:ext uri="{BB962C8B-B14F-4D97-AF65-F5344CB8AC3E}">
        <p14:creationId xmlns:p14="http://schemas.microsoft.com/office/powerpoint/2010/main" val="373595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2346700" y="706850"/>
            <a:ext cx="3658800" cy="97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t>5) Further Enhancement</a:t>
            </a:r>
            <a:endParaRPr sz="2400" dirty="0"/>
          </a:p>
        </p:txBody>
      </p:sp>
      <p:sp>
        <p:nvSpPr>
          <p:cNvPr id="143" name="Google Shape;143;p27"/>
          <p:cNvSpPr txBox="1"/>
          <p:nvPr/>
        </p:nvSpPr>
        <p:spPr>
          <a:xfrm>
            <a:off x="1475050" y="1829400"/>
            <a:ext cx="5402100" cy="14847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GB"/>
              <a:t>Can work in any weather condition.</a:t>
            </a:r>
            <a:endParaRPr/>
          </a:p>
          <a:p>
            <a:pPr marL="457200" lvl="0" indent="-317500" rtl="0">
              <a:spcBef>
                <a:spcPts val="0"/>
              </a:spcBef>
              <a:spcAft>
                <a:spcPts val="0"/>
              </a:spcAft>
              <a:buSzPts val="1400"/>
              <a:buChar char="●"/>
            </a:pPr>
            <a:r>
              <a:rPr lang="en-GB"/>
              <a:t>Improved Camera Quality</a:t>
            </a:r>
            <a:endParaRPr/>
          </a:p>
          <a:p>
            <a:pPr marL="457200" lvl="0" indent="-317500" rtl="0">
              <a:spcBef>
                <a:spcPts val="0"/>
              </a:spcBef>
              <a:spcAft>
                <a:spcPts val="0"/>
              </a:spcAft>
              <a:buSzPts val="1400"/>
              <a:buChar char="●"/>
            </a:pPr>
            <a:r>
              <a:rPr lang="en-GB"/>
              <a:t>Can track multiple cars at a time</a:t>
            </a:r>
            <a:endParaRPr/>
          </a:p>
          <a:p>
            <a:pPr marL="457200" lvl="0" indent="-317500" rtl="0">
              <a:spcBef>
                <a:spcPts val="0"/>
              </a:spcBef>
              <a:spcAft>
                <a:spcPts val="0"/>
              </a:spcAft>
              <a:buSzPts val="1400"/>
              <a:buChar char="●"/>
            </a:pPr>
            <a:r>
              <a:rPr lang="en-GB"/>
              <a:t>Fully Automated System</a:t>
            </a:r>
            <a:endParaRPr/>
          </a:p>
          <a:p>
            <a:pPr marL="457200" lvl="0" indent="-317500">
              <a:spcBef>
                <a:spcPts val="0"/>
              </a:spcBef>
              <a:spcAft>
                <a:spcPts val="0"/>
              </a:spcAft>
              <a:buSzPts val="1400"/>
              <a:buChar char="●"/>
            </a:pPr>
            <a:r>
              <a:rPr lang="en-GB"/>
              <a:t>Face Detection can be included.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p:nvPr/>
        </p:nvSpPr>
        <p:spPr>
          <a:xfrm>
            <a:off x="3029850" y="873600"/>
            <a:ext cx="3084300" cy="766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a:t>Conclusion</a:t>
            </a:r>
            <a:endParaRPr sz="2400"/>
          </a:p>
        </p:txBody>
      </p:sp>
      <p:sp>
        <p:nvSpPr>
          <p:cNvPr id="149" name="Google Shape;149;p28"/>
          <p:cNvSpPr txBox="1"/>
          <p:nvPr/>
        </p:nvSpPr>
        <p:spPr>
          <a:xfrm>
            <a:off x="1454525" y="1736975"/>
            <a:ext cx="6355500" cy="177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500"/>
              <a:t>	In the conclusion we can say that, with the help of our system there will be well organized parking management and there will be no conflicts about parking in a residential and business premises. Haphazard parking problem will be solved afterwards using this system by keeping track of vehicles.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2950100" y="888850"/>
            <a:ext cx="2889000" cy="48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2400"/>
              <a:t>Reference</a:t>
            </a:r>
            <a:endParaRPr sz="2400"/>
          </a:p>
        </p:txBody>
      </p:sp>
      <p:sp>
        <p:nvSpPr>
          <p:cNvPr id="155" name="Google Shape;155;p29"/>
          <p:cNvSpPr txBox="1"/>
          <p:nvPr/>
        </p:nvSpPr>
        <p:spPr>
          <a:xfrm>
            <a:off x="1707475" y="1947775"/>
            <a:ext cx="5069700" cy="19287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GB" sz="1200" u="sng">
                <a:solidFill>
                  <a:schemeClr val="hlink"/>
                </a:solidFill>
                <a:highlight>
                  <a:srgbClr val="FFFFFF"/>
                </a:highlight>
                <a:hlinkClick r:id="rId3"/>
              </a:rPr>
              <a:t>https://patents.google.com/patent/US8374910</a:t>
            </a:r>
            <a:endParaRPr sz="1200"/>
          </a:p>
          <a:p>
            <a:pPr marL="457200" lvl="0" indent="-304800" rtl="0">
              <a:spcBef>
                <a:spcPts val="0"/>
              </a:spcBef>
              <a:spcAft>
                <a:spcPts val="0"/>
              </a:spcAft>
              <a:buSzPts val="1200"/>
              <a:buChar char="●"/>
            </a:pPr>
            <a:r>
              <a:rPr lang="en-GB" sz="1200" u="sng">
                <a:solidFill>
                  <a:schemeClr val="hlink"/>
                </a:solidFill>
                <a:hlinkClick r:id="rId4"/>
              </a:rPr>
              <a:t>https://patents.google.com/patent/KR20130097868A/</a:t>
            </a:r>
            <a:endParaRPr sz="1200"/>
          </a:p>
          <a:p>
            <a:pPr marL="457200" lvl="0" indent="-317500" rtl="0">
              <a:spcBef>
                <a:spcPts val="0"/>
              </a:spcBef>
              <a:spcAft>
                <a:spcPts val="0"/>
              </a:spcAft>
              <a:buSzPts val="1400"/>
              <a:buChar char="●"/>
            </a:pPr>
            <a:r>
              <a:rPr lang="en-GB"/>
              <a:t>Quora</a:t>
            </a:r>
            <a:endParaRPr/>
          </a:p>
          <a:p>
            <a:pPr marL="457200" lvl="0" indent="0" rtl="0">
              <a:spcBef>
                <a:spcPts val="0"/>
              </a:spcBef>
              <a:spcAft>
                <a:spcPts val="0"/>
              </a:spcAft>
              <a:buNone/>
            </a:pPr>
            <a:r>
              <a:rPr lang="en-GB" u="sng">
                <a:solidFill>
                  <a:schemeClr val="hlink"/>
                </a:solidFill>
                <a:hlinkClick r:id="rId5"/>
              </a:rPr>
              <a:t>https://www.quora.com/What-is-the-car-parking-management-system</a:t>
            </a:r>
            <a:endParaRPr/>
          </a:p>
          <a:p>
            <a:pPr marL="457200" lvl="0" indent="-317500" rtl="0">
              <a:spcBef>
                <a:spcPts val="0"/>
              </a:spcBef>
              <a:spcAft>
                <a:spcPts val="0"/>
              </a:spcAft>
              <a:buSzPts val="1400"/>
              <a:buChar char="●"/>
            </a:pPr>
            <a:r>
              <a:rPr lang="en-GB"/>
              <a:t>Internal Faculties</a:t>
            </a:r>
            <a:endParaRPr/>
          </a:p>
          <a:p>
            <a:pPr marL="457200" lvl="0" indent="-317500" rtl="0">
              <a:spcBef>
                <a:spcPts val="0"/>
              </a:spcBef>
              <a:spcAft>
                <a:spcPts val="0"/>
              </a:spcAft>
              <a:buSzPts val="1400"/>
              <a:buChar char="●"/>
            </a:pPr>
            <a:r>
              <a:rPr lang="en-GB"/>
              <a:t>Youtube </a:t>
            </a:r>
            <a:r>
              <a:rPr lang="en-GB" sz="1100" u="sng">
                <a:solidFill>
                  <a:schemeClr val="hlink"/>
                </a:solidFill>
                <a:hlinkClick r:id="rId6"/>
              </a:rPr>
              <a:t>https://www.youtube.com/watch?v=hbL_FTEZSyY&amp;list=PLQVvvaa0QuDffXBfcH9ZJuvctJV3OtB8A</a:t>
            </a:r>
            <a:endParaRPr sz="1100"/>
          </a:p>
          <a:p>
            <a:pPr marL="457200" lvl="0" indent="-317500">
              <a:spcBef>
                <a:spcPts val="0"/>
              </a:spcBef>
              <a:spcAft>
                <a:spcPts val="0"/>
              </a:spcAft>
              <a:buSzPts val="1400"/>
              <a:buChar char="●"/>
            </a:pPr>
            <a:r>
              <a:rPr lang="en-GB"/>
              <a:t>Harrison Kinsley Tutorial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952500" y="1238250"/>
          <a:ext cx="7239000" cy="3169680"/>
        </p:xfrm>
        <a:graphic>
          <a:graphicData uri="http://schemas.openxmlformats.org/drawingml/2006/table">
            <a:tbl>
              <a:tblPr>
                <a:noFill/>
                <a:tableStyleId>{9EBAAF88-2D04-47CD-9995-77429EDF7A0B}</a:tableStyleId>
              </a:tblPr>
              <a:tblGrid>
                <a:gridCol w="1665900">
                  <a:extLst>
                    <a:ext uri="{9D8B030D-6E8A-4147-A177-3AD203B41FA5}">
                      <a16:colId xmlns:a16="http://schemas.microsoft.com/office/drawing/2014/main" val="20000"/>
                    </a:ext>
                  </a:extLst>
                </a:gridCol>
                <a:gridCol w="31601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GB"/>
                        <a:t>Sr. No</a:t>
                      </a:r>
                      <a:endParaRPr/>
                    </a:p>
                  </a:txBody>
                  <a:tcPr marL="91425" marR="91425" marT="91425" marB="91425"/>
                </a:tc>
                <a:tc>
                  <a:txBody>
                    <a:bodyPr/>
                    <a:lstStyle/>
                    <a:p>
                      <a:pPr marL="0" lvl="0" indent="0" rtl="0">
                        <a:spcBef>
                          <a:spcPts val="0"/>
                        </a:spcBef>
                        <a:spcAft>
                          <a:spcPts val="0"/>
                        </a:spcAft>
                        <a:buNone/>
                      </a:pPr>
                      <a:r>
                        <a:rPr lang="en-GB"/>
                        <a:t>Topic</a:t>
                      </a:r>
                      <a:endParaRPr/>
                    </a:p>
                  </a:txBody>
                  <a:tcPr marL="91425" marR="91425" marT="91425" marB="91425"/>
                </a:tc>
                <a:tc>
                  <a:txBody>
                    <a:bodyPr/>
                    <a:lstStyle/>
                    <a:p>
                      <a:pPr marL="0" lvl="0" indent="0">
                        <a:spcBef>
                          <a:spcPts val="0"/>
                        </a:spcBef>
                        <a:spcAft>
                          <a:spcPts val="0"/>
                        </a:spcAft>
                        <a:buNone/>
                      </a:pPr>
                      <a:r>
                        <a:rPr lang="en-GB"/>
                        <a:t>Slide No.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GB"/>
                        <a:t>1</a:t>
                      </a:r>
                      <a:endParaRPr/>
                    </a:p>
                  </a:txBody>
                  <a:tcPr marL="91425" marR="91425" marT="91425" marB="91425"/>
                </a:tc>
                <a:tc>
                  <a:txBody>
                    <a:bodyPr/>
                    <a:lstStyle/>
                    <a:p>
                      <a:pPr marL="0" lvl="0" indent="0">
                        <a:spcBef>
                          <a:spcPts val="0"/>
                        </a:spcBef>
                        <a:spcAft>
                          <a:spcPts val="0"/>
                        </a:spcAft>
                        <a:buNone/>
                      </a:pPr>
                      <a:r>
                        <a:rPr lang="en-GB"/>
                        <a:t>Introduction to System</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 action="ppaction://hlinkshowjump?jump=nextslide"/>
                        </a:rPr>
                        <a:t>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GB"/>
                        <a:t>2</a:t>
                      </a:r>
                      <a:endParaRPr/>
                    </a:p>
                  </a:txBody>
                  <a:tcPr marL="91425" marR="91425" marT="91425" marB="91425"/>
                </a:tc>
                <a:tc>
                  <a:txBody>
                    <a:bodyPr/>
                    <a:lstStyle/>
                    <a:p>
                      <a:pPr marL="0" lvl="0" indent="0">
                        <a:spcBef>
                          <a:spcPts val="0"/>
                        </a:spcBef>
                        <a:spcAft>
                          <a:spcPts val="0"/>
                        </a:spcAft>
                        <a:buNone/>
                      </a:pPr>
                      <a:r>
                        <a:rPr lang="en-GB"/>
                        <a:t>Requirement Analysis</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rId3" action="ppaction://hlinksldjump"/>
                        </a:rPr>
                        <a:t>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GB"/>
                        <a:t>3</a:t>
                      </a:r>
                      <a:endParaRPr/>
                    </a:p>
                  </a:txBody>
                  <a:tcPr marL="91425" marR="91425" marT="91425" marB="91425"/>
                </a:tc>
                <a:tc>
                  <a:txBody>
                    <a:bodyPr/>
                    <a:lstStyle/>
                    <a:p>
                      <a:pPr marL="0" lvl="0" indent="0">
                        <a:spcBef>
                          <a:spcPts val="0"/>
                        </a:spcBef>
                        <a:spcAft>
                          <a:spcPts val="0"/>
                        </a:spcAft>
                        <a:buNone/>
                      </a:pPr>
                      <a:r>
                        <a:rPr lang="en-GB"/>
                        <a:t>System Design</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rId4" action="ppaction://hlinksldjump"/>
                        </a:rPr>
                        <a:t>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GB"/>
                        <a:t>4</a:t>
                      </a:r>
                      <a:endParaRPr/>
                    </a:p>
                  </a:txBody>
                  <a:tcPr marL="91425" marR="91425" marT="91425" marB="91425"/>
                </a:tc>
                <a:tc>
                  <a:txBody>
                    <a:bodyPr/>
                    <a:lstStyle/>
                    <a:p>
                      <a:pPr marL="0" lvl="0" indent="0">
                        <a:spcBef>
                          <a:spcPts val="0"/>
                        </a:spcBef>
                        <a:spcAft>
                          <a:spcPts val="0"/>
                        </a:spcAft>
                        <a:buNone/>
                      </a:pPr>
                      <a:r>
                        <a:rPr lang="en-GB"/>
                        <a:t>Data Dictionary</a:t>
                      </a:r>
                      <a:endParaRPr/>
                    </a:p>
                  </a:txBody>
                  <a:tcPr marL="91425" marR="91425" marT="91425" marB="91425"/>
                </a:tc>
                <a:tc>
                  <a:txBody>
                    <a:bodyPr/>
                    <a:lstStyle/>
                    <a:p>
                      <a:pPr marL="0" lvl="0" indent="0">
                        <a:spcBef>
                          <a:spcPts val="0"/>
                        </a:spcBef>
                        <a:spcAft>
                          <a:spcPts val="0"/>
                        </a:spcAft>
                        <a:buClr>
                          <a:schemeClr val="dk1"/>
                        </a:buClr>
                        <a:buSzPts val="1100"/>
                        <a:buFont typeface="Arial"/>
                        <a:buNone/>
                      </a:pPr>
                      <a:r>
                        <a:rPr lang="en-GB" u="sng">
                          <a:solidFill>
                            <a:schemeClr val="hlink"/>
                          </a:solidFill>
                          <a:hlinkClick r:id="rId5" action="ppaction://hlinksldjump"/>
                        </a:rPr>
                        <a:t>13</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spcBef>
                          <a:spcPts val="0"/>
                        </a:spcBef>
                        <a:spcAft>
                          <a:spcPts val="0"/>
                        </a:spcAft>
                        <a:buNone/>
                      </a:pPr>
                      <a:r>
                        <a:rPr lang="en-GB"/>
                        <a:t>5</a:t>
                      </a:r>
                      <a:endParaRPr/>
                    </a:p>
                  </a:txBody>
                  <a:tcPr marL="91425" marR="91425" marT="91425" marB="91425"/>
                </a:tc>
                <a:tc>
                  <a:txBody>
                    <a:bodyPr/>
                    <a:lstStyle/>
                    <a:p>
                      <a:pPr marL="0" lvl="0" indent="0">
                        <a:spcBef>
                          <a:spcPts val="0"/>
                        </a:spcBef>
                        <a:spcAft>
                          <a:spcPts val="0"/>
                        </a:spcAft>
                        <a:buNone/>
                      </a:pPr>
                      <a:r>
                        <a:rPr lang="en-GB"/>
                        <a:t>Future Enhancement</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rId6" action="ppaction://hlinksldjump"/>
                        </a:rPr>
                        <a:t>15</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spcBef>
                          <a:spcPts val="0"/>
                        </a:spcBef>
                        <a:spcAft>
                          <a:spcPts val="0"/>
                        </a:spcAft>
                        <a:buNone/>
                      </a:pPr>
                      <a:r>
                        <a:rPr lang="en-GB"/>
                        <a:t>6</a:t>
                      </a:r>
                      <a:endParaRPr/>
                    </a:p>
                  </a:txBody>
                  <a:tcPr marL="91425" marR="91425" marT="91425" marB="91425"/>
                </a:tc>
                <a:tc>
                  <a:txBody>
                    <a:bodyPr/>
                    <a:lstStyle/>
                    <a:p>
                      <a:pPr marL="0" lvl="0" indent="0">
                        <a:spcBef>
                          <a:spcPts val="0"/>
                        </a:spcBef>
                        <a:spcAft>
                          <a:spcPts val="0"/>
                        </a:spcAft>
                        <a:buNone/>
                      </a:pPr>
                      <a:r>
                        <a:rPr lang="en-GB"/>
                        <a:t>Conclusion</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rId7" action="ppaction://hlinksldjump"/>
                        </a:rPr>
                        <a:t>16</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spcBef>
                          <a:spcPts val="0"/>
                        </a:spcBef>
                        <a:spcAft>
                          <a:spcPts val="0"/>
                        </a:spcAft>
                        <a:buNone/>
                      </a:pPr>
                      <a:r>
                        <a:rPr lang="en-GB"/>
                        <a:t>7</a:t>
                      </a:r>
                      <a:endParaRPr/>
                    </a:p>
                  </a:txBody>
                  <a:tcPr marL="91425" marR="91425" marT="91425" marB="91425"/>
                </a:tc>
                <a:tc>
                  <a:txBody>
                    <a:bodyPr/>
                    <a:lstStyle/>
                    <a:p>
                      <a:pPr marL="0" lvl="0" indent="0">
                        <a:spcBef>
                          <a:spcPts val="0"/>
                        </a:spcBef>
                        <a:spcAft>
                          <a:spcPts val="0"/>
                        </a:spcAft>
                        <a:buNone/>
                      </a:pPr>
                      <a:r>
                        <a:rPr lang="en-GB"/>
                        <a:t>References</a:t>
                      </a:r>
                      <a:endParaRPr/>
                    </a:p>
                  </a:txBody>
                  <a:tcPr marL="91425" marR="91425" marT="91425" marB="91425"/>
                </a:tc>
                <a:tc>
                  <a:txBody>
                    <a:bodyPr/>
                    <a:lstStyle/>
                    <a:p>
                      <a:pPr marL="0" lvl="0" indent="0">
                        <a:spcBef>
                          <a:spcPts val="0"/>
                        </a:spcBef>
                        <a:spcAft>
                          <a:spcPts val="0"/>
                        </a:spcAft>
                        <a:buNone/>
                      </a:pPr>
                      <a:r>
                        <a:rPr lang="en-GB" u="sng">
                          <a:solidFill>
                            <a:schemeClr val="hlink"/>
                          </a:solidFill>
                          <a:hlinkClick r:id="" action="ppaction://hlinkshowjump?jump=lastslide"/>
                        </a:rPr>
                        <a:t>17</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978675" y="2249850"/>
            <a:ext cx="5517000" cy="643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3600"/>
              <a:t>Introduction</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1044025" y="526850"/>
            <a:ext cx="7088100" cy="74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600" dirty="0"/>
              <a:t>  Introduction to System :- </a:t>
            </a:r>
            <a:endParaRPr sz="3600" dirty="0"/>
          </a:p>
        </p:txBody>
      </p:sp>
      <p:sp>
        <p:nvSpPr>
          <p:cNvPr id="73" name="Google Shape;73;p16"/>
          <p:cNvSpPr txBox="1"/>
          <p:nvPr/>
        </p:nvSpPr>
        <p:spPr>
          <a:xfrm>
            <a:off x="699200" y="1463575"/>
            <a:ext cx="7672200" cy="162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p>
          <a:p>
            <a:pPr marL="0" lvl="0" indent="0" rtl="0">
              <a:spcBef>
                <a:spcPts val="0"/>
              </a:spcBef>
              <a:spcAft>
                <a:spcPts val="0"/>
              </a:spcAft>
              <a:buNone/>
            </a:pPr>
            <a:r>
              <a:rPr lang="en-GB" dirty="0"/>
              <a:t>	Our project will detect an object(vehicle) and it will extract data from the recognized object using Computer Vision and after that object will be checked if it is placed according to blueprint or not. By expanding this, A vehicle will come to the premises and it will be checked if owner is the member of the premises or not, if he is member then his vehicle will be parked to its member area and non-member will park his vehicle in the visitor’s parking, if it is improper then a alert will be generated in the system. </a:t>
            </a:r>
            <a:endParaRPr dirty="0"/>
          </a:p>
          <a:p>
            <a:pPr marL="0" lvl="0" indent="0" rtl="0">
              <a:spcBef>
                <a:spcPts val="0"/>
              </a:spcBef>
              <a:spcAft>
                <a:spcPts val="0"/>
              </a:spcAft>
              <a:buNone/>
            </a:pPr>
            <a:r>
              <a:rPr lang="en-GB" dirty="0"/>
              <a:t>						</a:t>
            </a:r>
            <a:endParaRPr dirty="0"/>
          </a:p>
        </p:txBody>
      </p:sp>
      <p:sp>
        <p:nvSpPr>
          <p:cNvPr id="74" name="Google Shape;74;p16"/>
          <p:cNvSpPr txBox="1"/>
          <p:nvPr/>
        </p:nvSpPr>
        <p:spPr>
          <a:xfrm>
            <a:off x="756650" y="3915675"/>
            <a:ext cx="7250700" cy="90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881025" y="1597650"/>
            <a:ext cx="1130100" cy="57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0" name="Google Shape;80;p17"/>
          <p:cNvSpPr txBox="1"/>
          <p:nvPr/>
        </p:nvSpPr>
        <p:spPr>
          <a:xfrm>
            <a:off x="574700" y="505725"/>
            <a:ext cx="7854000" cy="546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pPr>
            <a:r>
              <a:rPr lang="en-GB" sz="3600" dirty="0">
                <a:solidFill>
                  <a:schemeClr val="dk1"/>
                </a:solidFill>
              </a:rPr>
              <a:t>  Objective of the new system :-</a:t>
            </a:r>
            <a:endParaRPr sz="3600" dirty="0"/>
          </a:p>
        </p:txBody>
      </p:sp>
      <p:sp>
        <p:nvSpPr>
          <p:cNvPr id="81" name="Google Shape;81;p17"/>
          <p:cNvSpPr txBox="1"/>
          <p:nvPr/>
        </p:nvSpPr>
        <p:spPr>
          <a:xfrm>
            <a:off x="1542000" y="1789650"/>
            <a:ext cx="5536200" cy="1564200"/>
          </a:xfrm>
          <a:prstGeom prst="rect">
            <a:avLst/>
          </a:prstGeom>
          <a:noFill/>
          <a:ln>
            <a:noFill/>
          </a:ln>
        </p:spPr>
        <p:txBody>
          <a:bodyPr spcFirstLastPara="1" wrap="square" lIns="91425" tIns="91425" rIns="91425" bIns="91425" anchor="t" anchorCtr="0">
            <a:noAutofit/>
          </a:bodyPr>
          <a:lstStyle/>
          <a:p>
            <a:pPr marL="0" lvl="0" indent="457200">
              <a:spcBef>
                <a:spcPts val="0"/>
              </a:spcBef>
              <a:spcAft>
                <a:spcPts val="0"/>
              </a:spcAft>
              <a:buClr>
                <a:schemeClr val="dk1"/>
              </a:buClr>
              <a:buSzPts val="1100"/>
              <a:buFont typeface="Arial"/>
              <a:buNone/>
            </a:pPr>
            <a:r>
              <a:rPr lang="en-GB">
                <a:solidFill>
                  <a:schemeClr val="dk1"/>
                </a:solidFill>
              </a:rPr>
              <a:t>The objective of this system is to prevent haphazard parking in residential or business premises, by using different procedures and functions. Security concerns and trespassing problems will be solved using this system.Notifying and sending alerts to the authority for the improper parking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1906075" y="505725"/>
            <a:ext cx="6024600" cy="565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3600" dirty="0"/>
              <a:t>Problem Definition:-</a:t>
            </a:r>
            <a:endParaRPr sz="3600" dirty="0"/>
          </a:p>
        </p:txBody>
      </p:sp>
      <p:sp>
        <p:nvSpPr>
          <p:cNvPr id="87" name="Google Shape;87;p18"/>
          <p:cNvSpPr txBox="1"/>
          <p:nvPr/>
        </p:nvSpPr>
        <p:spPr>
          <a:xfrm>
            <a:off x="1139825" y="1848600"/>
            <a:ext cx="6283200" cy="14463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en-GB"/>
              <a:t>In many premises, there are many problems related to parking resulted due to tactless management. Bifurcation of members and visitors will help for better parking management. Vehicles can be tracked based on the records of our </a:t>
            </a:r>
            <a:r>
              <a:rPr lang="en-GB">
                <a:solidFill>
                  <a:schemeClr val="dk1"/>
                </a:solidFill>
              </a:rPr>
              <a:t>the </a:t>
            </a:r>
            <a:r>
              <a:rPr lang="en-GB"/>
              <a:t>database. Trespassing can be controlled.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2032888" y="116750"/>
            <a:ext cx="5472000" cy="48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3600" dirty="0"/>
              <a:t>Requirement Analysis</a:t>
            </a:r>
            <a:endParaRPr sz="3600" dirty="0"/>
          </a:p>
        </p:txBody>
      </p:sp>
      <p:sp>
        <p:nvSpPr>
          <p:cNvPr id="93" name="Google Shape;93;p19"/>
          <p:cNvSpPr txBox="1"/>
          <p:nvPr/>
        </p:nvSpPr>
        <p:spPr>
          <a:xfrm>
            <a:off x="1381900" y="909250"/>
            <a:ext cx="4903500" cy="411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t>2.1) </a:t>
            </a:r>
            <a:r>
              <a:rPr lang="en-GB" b="1" dirty="0"/>
              <a:t>Feasibility study</a:t>
            </a:r>
            <a:endParaRPr dirty="0"/>
          </a:p>
          <a:p>
            <a:pPr marL="457200" lvl="0" indent="-317500" rtl="0">
              <a:spcBef>
                <a:spcPts val="0"/>
              </a:spcBef>
              <a:spcAft>
                <a:spcPts val="0"/>
              </a:spcAft>
              <a:buSzPts val="1400"/>
              <a:buChar char="●"/>
            </a:pPr>
            <a:r>
              <a:rPr lang="en-GB" dirty="0"/>
              <a:t>Residential buildings, business complex, government building etc.</a:t>
            </a:r>
            <a:endParaRPr dirty="0"/>
          </a:p>
          <a:p>
            <a:pPr marL="0" lvl="0" indent="0" rtl="0">
              <a:spcBef>
                <a:spcPts val="0"/>
              </a:spcBef>
              <a:spcAft>
                <a:spcPts val="0"/>
              </a:spcAft>
              <a:buNone/>
            </a:pPr>
            <a:endParaRPr dirty="0"/>
          </a:p>
          <a:p>
            <a:pPr marL="0" lvl="0" indent="0" rtl="0">
              <a:spcBef>
                <a:spcPts val="0"/>
              </a:spcBef>
              <a:spcAft>
                <a:spcPts val="0"/>
              </a:spcAft>
              <a:buNone/>
            </a:pPr>
            <a:r>
              <a:rPr lang="en-GB" dirty="0"/>
              <a:t>2.2) </a:t>
            </a:r>
            <a:r>
              <a:rPr lang="en-GB" b="1" dirty="0"/>
              <a:t>Requirement of System</a:t>
            </a:r>
            <a:endParaRPr dirty="0"/>
          </a:p>
          <a:p>
            <a:pPr marL="457200" lvl="0" indent="-317500" rtl="0">
              <a:spcBef>
                <a:spcPts val="0"/>
              </a:spcBef>
              <a:spcAft>
                <a:spcPts val="0"/>
              </a:spcAft>
              <a:buSzPts val="1400"/>
              <a:buChar char="●"/>
            </a:pPr>
            <a:r>
              <a:rPr lang="en-GB" dirty="0"/>
              <a:t>Good Camera Resolution</a:t>
            </a:r>
            <a:endParaRPr dirty="0"/>
          </a:p>
          <a:p>
            <a:pPr marL="457200" lvl="0" indent="-317500" rtl="0">
              <a:spcBef>
                <a:spcPts val="0"/>
              </a:spcBef>
              <a:spcAft>
                <a:spcPts val="0"/>
              </a:spcAft>
              <a:buSzPts val="1400"/>
              <a:buChar char="●"/>
            </a:pPr>
            <a:r>
              <a:rPr lang="en-GB" dirty="0"/>
              <a:t>Python Latest Version</a:t>
            </a:r>
            <a:endParaRPr dirty="0"/>
          </a:p>
          <a:p>
            <a:pPr marL="914400" lvl="0" indent="0" rtl="0">
              <a:spcBef>
                <a:spcPts val="0"/>
              </a:spcBef>
              <a:spcAft>
                <a:spcPts val="0"/>
              </a:spcAft>
              <a:buNone/>
            </a:pPr>
            <a:endParaRPr dirty="0"/>
          </a:p>
          <a:p>
            <a:pPr marL="0" lvl="0" indent="0" rtl="0">
              <a:spcBef>
                <a:spcPts val="0"/>
              </a:spcBef>
              <a:spcAft>
                <a:spcPts val="0"/>
              </a:spcAft>
              <a:buNone/>
            </a:pPr>
            <a:r>
              <a:rPr lang="en-GB" dirty="0"/>
              <a:t>2.3) </a:t>
            </a:r>
            <a:r>
              <a:rPr lang="en-GB" b="1" dirty="0"/>
              <a:t>Tools and Technology used</a:t>
            </a:r>
            <a:endParaRPr dirty="0"/>
          </a:p>
          <a:p>
            <a:pPr marL="457200" lvl="0" indent="-317500" rtl="0">
              <a:spcBef>
                <a:spcPts val="0"/>
              </a:spcBef>
              <a:spcAft>
                <a:spcPts val="0"/>
              </a:spcAft>
              <a:buSzPts val="1400"/>
              <a:buChar char="●"/>
            </a:pPr>
            <a:r>
              <a:rPr lang="en-GB" dirty="0"/>
              <a:t>Python</a:t>
            </a:r>
            <a:endParaRPr dirty="0"/>
          </a:p>
          <a:p>
            <a:pPr marL="457200" lvl="0" indent="-317500" rtl="0">
              <a:spcBef>
                <a:spcPts val="0"/>
              </a:spcBef>
              <a:spcAft>
                <a:spcPts val="0"/>
              </a:spcAft>
              <a:buSzPts val="1400"/>
              <a:buChar char="●"/>
            </a:pPr>
            <a:r>
              <a:rPr lang="en-GB" dirty="0"/>
              <a:t>OpenCV</a:t>
            </a:r>
            <a:endParaRPr dirty="0"/>
          </a:p>
          <a:p>
            <a:pPr marL="457200" lvl="0" indent="-317500" rtl="0">
              <a:spcBef>
                <a:spcPts val="0"/>
              </a:spcBef>
              <a:spcAft>
                <a:spcPts val="0"/>
              </a:spcAft>
              <a:buSzPts val="1400"/>
              <a:buChar char="●"/>
            </a:pPr>
            <a:r>
              <a:rPr lang="en-GB" dirty="0" err="1"/>
              <a:t>Numpy</a:t>
            </a:r>
            <a:endParaRPr dirty="0"/>
          </a:p>
          <a:p>
            <a:pPr marL="457200" lvl="0" indent="-317500" rtl="0">
              <a:spcBef>
                <a:spcPts val="0"/>
              </a:spcBef>
              <a:spcAft>
                <a:spcPts val="0"/>
              </a:spcAft>
              <a:buSzPts val="1400"/>
              <a:buChar char="●"/>
            </a:pPr>
            <a:r>
              <a:rPr lang="en-GB" dirty="0"/>
              <a:t>MySQL</a:t>
            </a:r>
            <a:endParaRPr dirty="0"/>
          </a:p>
          <a:p>
            <a:pPr marL="457200" lvl="0" indent="-317500" rtl="0">
              <a:spcBef>
                <a:spcPts val="0"/>
              </a:spcBef>
              <a:spcAft>
                <a:spcPts val="0"/>
              </a:spcAft>
              <a:buSzPts val="1400"/>
              <a:buChar char="●"/>
            </a:pPr>
            <a:r>
              <a:rPr lang="en-GB" dirty="0"/>
              <a:t>Machine Learning</a:t>
            </a:r>
            <a:endParaRPr dirty="0"/>
          </a:p>
          <a:p>
            <a:pPr marL="0" lvl="0" indent="0" rtl="0">
              <a:spcBef>
                <a:spcPts val="0"/>
              </a:spcBef>
              <a:spcAft>
                <a:spcPts val="0"/>
              </a:spcAft>
              <a:buNone/>
            </a:pPr>
            <a:endParaRPr dirty="0"/>
          </a:p>
          <a:p>
            <a:pPr marL="0" lvl="0" indent="0" rtl="0">
              <a:spcBef>
                <a:spcPts val="0"/>
              </a:spcBef>
              <a:spcAft>
                <a:spcPts val="0"/>
              </a:spcAft>
              <a:buNone/>
            </a:pPr>
            <a:r>
              <a:rPr lang="en-GB" dirty="0"/>
              <a:t>2.4) </a:t>
            </a:r>
            <a:r>
              <a:rPr lang="en-GB" b="1" dirty="0"/>
              <a:t>Project Estimation</a:t>
            </a:r>
            <a:endParaRPr b="1" dirty="0"/>
          </a:p>
          <a:p>
            <a:pPr marL="457200" lvl="0" indent="-317500" rtl="0">
              <a:spcBef>
                <a:spcPts val="0"/>
              </a:spcBef>
              <a:spcAft>
                <a:spcPts val="0"/>
              </a:spcAft>
              <a:buSzPts val="1400"/>
              <a:buChar char="●"/>
            </a:pPr>
            <a:r>
              <a:rPr lang="en-GB" dirty="0"/>
              <a:t>Can be perennial and will be used in all types of premises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75A6-C54B-46A1-A518-4CFF0BA65C68}"/>
              </a:ext>
            </a:extLst>
          </p:cNvPr>
          <p:cNvSpPr>
            <a:spLocks noGrp="1"/>
          </p:cNvSpPr>
          <p:nvPr>
            <p:ph type="title"/>
          </p:nvPr>
        </p:nvSpPr>
        <p:spPr/>
        <p:txBody>
          <a:bodyPr/>
          <a:lstStyle/>
          <a:p>
            <a:r>
              <a:rPr lang="en-IN" dirty="0"/>
              <a:t>About KNN Algorithm</a:t>
            </a:r>
          </a:p>
        </p:txBody>
      </p:sp>
      <p:sp>
        <p:nvSpPr>
          <p:cNvPr id="3" name="Text Placeholder 2">
            <a:extLst>
              <a:ext uri="{FF2B5EF4-FFF2-40B4-BE49-F238E27FC236}">
                <a16:creationId xmlns:a16="http://schemas.microsoft.com/office/drawing/2014/main" id="{C5C76C83-9E17-4DD1-ADF4-0CE4CBAD0127}"/>
              </a:ext>
            </a:extLst>
          </p:cNvPr>
          <p:cNvSpPr>
            <a:spLocks noGrp="1"/>
          </p:cNvSpPr>
          <p:nvPr>
            <p:ph type="body" idx="1"/>
          </p:nvPr>
        </p:nvSpPr>
        <p:spPr/>
        <p:txBody>
          <a:bodyPr/>
          <a:lstStyle/>
          <a:p>
            <a:r>
              <a:rPr lang="en-IN" sz="1500" dirty="0"/>
              <a:t>K nearest </a:t>
            </a:r>
            <a:r>
              <a:rPr lang="en-IN" sz="1500" dirty="0" err="1"/>
              <a:t>neighbors</a:t>
            </a:r>
            <a:r>
              <a:rPr lang="en-IN" sz="1500" dirty="0"/>
              <a:t> is a simple algorithm that stores all available cases and classifies new cases based on a similarity measure (e.g., distance functions). KNN has been used in statistical estimation and pattern recognition already in the beginning of 1970’s as a non-parametric technique.  </a:t>
            </a:r>
          </a:p>
          <a:p>
            <a:r>
              <a:rPr lang="en-IN" sz="1500" dirty="0"/>
              <a:t>A case is classified by a majority vote of its </a:t>
            </a:r>
            <a:r>
              <a:rPr lang="en-IN" sz="1500" dirty="0" err="1"/>
              <a:t>neighbors</a:t>
            </a:r>
            <a:r>
              <a:rPr lang="en-IN" sz="1500" dirty="0"/>
              <a:t>, with the case being assigned to the class most common amongst its K nearest </a:t>
            </a:r>
            <a:r>
              <a:rPr lang="en-IN" sz="1500" dirty="0" err="1"/>
              <a:t>neighbors</a:t>
            </a:r>
            <a:r>
              <a:rPr lang="en-IN" sz="1500" dirty="0"/>
              <a:t> measured by a distance function. If K = 1, then the case is simply assigned to the class of its nearest neighbour</a:t>
            </a:r>
            <a:r>
              <a:rPr lang="en-IN" sz="1600" dirty="0"/>
              <a:t> </a:t>
            </a:r>
          </a:p>
        </p:txBody>
      </p:sp>
      <p:pic>
        <p:nvPicPr>
          <p:cNvPr id="5" name="Picture 4">
            <a:extLst>
              <a:ext uri="{FF2B5EF4-FFF2-40B4-BE49-F238E27FC236}">
                <a16:creationId xmlns:a16="http://schemas.microsoft.com/office/drawing/2014/main" id="{D5C50049-38C7-4411-9142-86F9DA7517E8}"/>
              </a:ext>
            </a:extLst>
          </p:cNvPr>
          <p:cNvPicPr>
            <a:picLocks noChangeAspect="1"/>
          </p:cNvPicPr>
          <p:nvPr/>
        </p:nvPicPr>
        <p:blipFill>
          <a:blip r:embed="rId2"/>
          <a:stretch>
            <a:fillRect/>
          </a:stretch>
        </p:blipFill>
        <p:spPr>
          <a:xfrm>
            <a:off x="2164351" y="3056691"/>
            <a:ext cx="4654726" cy="2032760"/>
          </a:xfrm>
          <a:prstGeom prst="rect">
            <a:avLst/>
          </a:prstGeom>
        </p:spPr>
      </p:pic>
    </p:spTree>
    <p:extLst>
      <p:ext uri="{BB962C8B-B14F-4D97-AF65-F5344CB8AC3E}">
        <p14:creationId xmlns:p14="http://schemas.microsoft.com/office/powerpoint/2010/main" val="268442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2707225" y="141725"/>
            <a:ext cx="5306400" cy="89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2400"/>
              <a:t>  System Design</a:t>
            </a:r>
            <a:endParaRPr sz="2400"/>
          </a:p>
        </p:txBody>
      </p:sp>
      <p:pic>
        <p:nvPicPr>
          <p:cNvPr id="99" name="Google Shape;99;p20"/>
          <p:cNvPicPr preferRelativeResize="0"/>
          <p:nvPr/>
        </p:nvPicPr>
        <p:blipFill>
          <a:blip r:embed="rId3">
            <a:alphaModFix/>
          </a:blip>
          <a:stretch>
            <a:fillRect/>
          </a:stretch>
        </p:blipFill>
        <p:spPr>
          <a:xfrm>
            <a:off x="2359400" y="829350"/>
            <a:ext cx="3711600" cy="40620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572</Words>
  <Application>Microsoft Office PowerPoint</Application>
  <PresentationFormat>On-screen Show (16:9)</PresentationFormat>
  <Paragraphs>128</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KNN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Het Shah</cp:lastModifiedBy>
  <cp:revision>8</cp:revision>
  <dcterms:modified xsi:type="dcterms:W3CDTF">2019-04-01T17:50:44Z</dcterms:modified>
</cp:coreProperties>
</file>